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020"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A5DAEE5-463A-4070-9DF1-2BB930992536}" type="datetimeFigureOut">
              <a:rPr lang="zh-CN" altLang="en-US" smtClean="0"/>
              <a:t>2017/2/16</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E050D81-5A54-4C7B-BEDE-7E4AF897955B}" type="slidenum">
              <a:rPr lang="zh-CN" altLang="en-US" smtClean="0"/>
              <a:t>‹#›</a:t>
            </a:fld>
            <a:endParaRPr lang="zh-CN" altLang="en-US"/>
          </a:p>
        </p:txBody>
      </p:sp>
    </p:spTree>
    <p:extLst>
      <p:ext uri="{BB962C8B-B14F-4D97-AF65-F5344CB8AC3E}">
        <p14:creationId xmlns:p14="http://schemas.microsoft.com/office/powerpoint/2010/main" val="1872820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050D81-5A54-4C7B-BEDE-7E4AF897955B}" type="slidenum">
              <a:rPr lang="zh-CN" altLang="en-US" smtClean="0"/>
              <a:t>9</a:t>
            </a:fld>
            <a:endParaRPr lang="zh-CN" altLang="en-US"/>
          </a:p>
        </p:txBody>
      </p:sp>
    </p:spTree>
    <p:extLst>
      <p:ext uri="{BB962C8B-B14F-4D97-AF65-F5344CB8AC3E}">
        <p14:creationId xmlns:p14="http://schemas.microsoft.com/office/powerpoint/2010/main" val="68975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0A5D3A13-CFA4-4572-B74A-4795646A36E5}" type="slidenum">
              <a:rPr lang="en-US" altLang="zh-CN"/>
              <a:pPr>
                <a:defRPr/>
              </a:pPr>
              <a:t>‹#›</a:t>
            </a:fld>
            <a:endParaRPr lang="en-US" altLang="zh-CN"/>
          </a:p>
        </p:txBody>
      </p:sp>
    </p:spTree>
    <p:extLst>
      <p:ext uri="{BB962C8B-B14F-4D97-AF65-F5344CB8AC3E}">
        <p14:creationId xmlns:p14="http://schemas.microsoft.com/office/powerpoint/2010/main" val="569268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4007" y="69722"/>
            <a:ext cx="9013317" cy="6693439"/>
          </a:xfrm>
          <a:custGeom>
            <a:avLst/>
            <a:gdLst/>
            <a:ahLst/>
            <a:cxnLst/>
            <a:rect l="l" t="t" r="r" b="b"/>
            <a:pathLst>
              <a:path w="9013317" h="6693439">
                <a:moveTo>
                  <a:pt x="0" y="329946"/>
                </a:moveTo>
                <a:lnTo>
                  <a:pt x="4318" y="276421"/>
                </a:lnTo>
                <a:lnTo>
                  <a:pt x="16819" y="225649"/>
                </a:lnTo>
                <a:lnTo>
                  <a:pt x="36825" y="178307"/>
                </a:lnTo>
                <a:lnTo>
                  <a:pt x="63656" y="135075"/>
                </a:lnTo>
                <a:lnTo>
                  <a:pt x="96632" y="96631"/>
                </a:lnTo>
                <a:lnTo>
                  <a:pt x="135075" y="63654"/>
                </a:lnTo>
                <a:lnTo>
                  <a:pt x="178304" y="36824"/>
                </a:lnTo>
                <a:lnTo>
                  <a:pt x="225641" y="16818"/>
                </a:lnTo>
                <a:lnTo>
                  <a:pt x="276406" y="4317"/>
                </a:lnTo>
                <a:lnTo>
                  <a:pt x="329920" y="0"/>
                </a:lnTo>
                <a:lnTo>
                  <a:pt x="8683498" y="0"/>
                </a:lnTo>
                <a:lnTo>
                  <a:pt x="8736987" y="4317"/>
                </a:lnTo>
                <a:lnTo>
                  <a:pt x="8787732" y="16818"/>
                </a:lnTo>
                <a:lnTo>
                  <a:pt x="8835052" y="36824"/>
                </a:lnTo>
                <a:lnTo>
                  <a:pt x="8878269" y="63654"/>
                </a:lnTo>
                <a:lnTo>
                  <a:pt x="8916701" y="96631"/>
                </a:lnTo>
                <a:lnTo>
                  <a:pt x="8949670" y="135075"/>
                </a:lnTo>
                <a:lnTo>
                  <a:pt x="8976496" y="178307"/>
                </a:lnTo>
                <a:lnTo>
                  <a:pt x="8996499" y="225649"/>
                </a:lnTo>
                <a:lnTo>
                  <a:pt x="9008999" y="276421"/>
                </a:lnTo>
                <a:lnTo>
                  <a:pt x="9013317" y="329946"/>
                </a:lnTo>
                <a:lnTo>
                  <a:pt x="9013317" y="6363525"/>
                </a:lnTo>
                <a:lnTo>
                  <a:pt x="9008999" y="6417039"/>
                </a:lnTo>
                <a:lnTo>
                  <a:pt x="8996499" y="6467804"/>
                </a:lnTo>
                <a:lnTo>
                  <a:pt x="8976496" y="6515140"/>
                </a:lnTo>
                <a:lnTo>
                  <a:pt x="8949670" y="6558368"/>
                </a:lnTo>
                <a:lnTo>
                  <a:pt x="8916701" y="6596810"/>
                </a:lnTo>
                <a:lnTo>
                  <a:pt x="8878269" y="6629785"/>
                </a:lnTo>
                <a:lnTo>
                  <a:pt x="8835052" y="6656615"/>
                </a:lnTo>
                <a:lnTo>
                  <a:pt x="8787732" y="6676620"/>
                </a:lnTo>
                <a:lnTo>
                  <a:pt x="8736987" y="6689121"/>
                </a:lnTo>
                <a:lnTo>
                  <a:pt x="8683498" y="6693439"/>
                </a:lnTo>
                <a:lnTo>
                  <a:pt x="329920" y="6693439"/>
                </a:lnTo>
                <a:lnTo>
                  <a:pt x="276406" y="6689121"/>
                </a:lnTo>
                <a:lnTo>
                  <a:pt x="225641" y="6676620"/>
                </a:lnTo>
                <a:lnTo>
                  <a:pt x="178304" y="6656615"/>
                </a:lnTo>
                <a:lnTo>
                  <a:pt x="135075" y="6629785"/>
                </a:lnTo>
                <a:lnTo>
                  <a:pt x="96632" y="6596810"/>
                </a:lnTo>
                <a:lnTo>
                  <a:pt x="63656" y="6558368"/>
                </a:lnTo>
                <a:lnTo>
                  <a:pt x="36825" y="6515140"/>
                </a:lnTo>
                <a:lnTo>
                  <a:pt x="16819" y="6467804"/>
                </a:lnTo>
                <a:lnTo>
                  <a:pt x="4318" y="6417039"/>
                </a:lnTo>
                <a:lnTo>
                  <a:pt x="0" y="6363525"/>
                </a:lnTo>
                <a:lnTo>
                  <a:pt x="0" y="329946"/>
                </a:lnTo>
                <a:close/>
              </a:path>
            </a:pathLst>
          </a:custGeom>
          <a:ln w="6350">
            <a:solidFill>
              <a:srgbClr val="000000"/>
            </a:solidFill>
          </a:ln>
        </p:spPr>
        <p:txBody>
          <a:bodyPr wrap="square" lIns="0" tIns="0" rIns="0" bIns="0" rtlCol="0">
            <a:spAutoFit/>
          </a:bodyPr>
          <a:lstStyle/>
          <a:p>
            <a:endParaRPr/>
          </a:p>
        </p:txBody>
      </p:sp>
      <p:sp>
        <p:nvSpPr>
          <p:cNvPr id="2" name="Holder 2"/>
          <p:cNvSpPr>
            <a:spLocks noGrp="1"/>
          </p:cNvSpPr>
          <p:nvPr>
            <p:ph type="title"/>
          </p:nvPr>
        </p:nvSpPr>
        <p:spPr>
          <a:xfrm>
            <a:off x="356412" y="665032"/>
            <a:ext cx="8431174" cy="1679919"/>
          </a:xfrm>
          <a:prstGeom prst="rect">
            <a:avLst/>
          </a:prstGeom>
        </p:spPr>
        <p:txBody>
          <a:bodyPr wrap="square" lIns="0" tIns="0" rIns="0" bIns="0">
            <a:spAutoFit/>
          </a:bodyPr>
          <a:lstStyle/>
          <a:p>
            <a:endParaRPr/>
          </a:p>
        </p:txBody>
      </p:sp>
      <p:sp>
        <p:nvSpPr>
          <p:cNvPr id="3" name="Holder 3"/>
          <p:cNvSpPr>
            <a:spLocks noGrp="1"/>
          </p:cNvSpPr>
          <p:nvPr>
            <p:ph type="body" idx="1"/>
          </p:nvPr>
        </p:nvSpPr>
        <p:spPr>
          <a:xfrm>
            <a:off x="436879" y="1368805"/>
            <a:ext cx="8270240" cy="4569719"/>
          </a:xfrm>
          <a:prstGeom prst="rect">
            <a:avLst/>
          </a:prstGeom>
        </p:spPr>
        <p:txBody>
          <a:bodyPr wrap="square" lIns="0" tIns="0" rIns="0" bIns="0">
            <a:spAutoFit/>
          </a:body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2/16/2017</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www.nytimes.com/" TargetMode="External"/><Relationship Id="rId2" Type="http://schemas.openxmlformats.org/officeDocument/2006/relationships/hyperlink" Target="http://www.cnn.com/" TargetMode="Externa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125.png"/><Relationship Id="rId11" Type="http://schemas.openxmlformats.org/officeDocument/2006/relationships/image" Target="../media/image118.png"/><Relationship Id="rId5" Type="http://schemas.openxmlformats.org/officeDocument/2006/relationships/image" Target="../media/image124.png"/><Relationship Id="rId10" Type="http://schemas.openxmlformats.org/officeDocument/2006/relationships/image" Target="../media/image117.png"/><Relationship Id="rId4" Type="http://schemas.openxmlformats.org/officeDocument/2006/relationships/image" Target="../media/image123.png"/><Relationship Id="rId9" Type="http://schemas.openxmlformats.org/officeDocument/2006/relationships/image" Target="../media/image128.png"/></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9.jp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2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6.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93.png"/></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34.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jpg"/><Relationship Id="rId3" Type="http://schemas.openxmlformats.org/officeDocument/2006/relationships/image" Target="../media/image155.jpg"/><Relationship Id="rId7" Type="http://schemas.openxmlformats.org/officeDocument/2006/relationships/image" Target="../media/image159.jpg"/><Relationship Id="rId12" Type="http://schemas.openxmlformats.org/officeDocument/2006/relationships/image" Target="../media/image164.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jpg"/><Relationship Id="rId5" Type="http://schemas.openxmlformats.org/officeDocument/2006/relationships/image" Target="../media/image157.jp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jpg"/></Relationships>
</file>

<file path=ppt/slides/_rels/slide13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41.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1.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23.png"/><Relationship Id="rId9" Type="http://schemas.openxmlformats.org/officeDocument/2006/relationships/image" Target="../media/image47.png"/><Relationship Id="rId1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jp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hadoop.apache.org/common/docs/r0.20.2/api/org/apache/hadoop/mapreduce/Mapper.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hadoop.apache.org/common/docs/r0.20.2/api/org/apache/hadoop/fs/Path.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www.nber.org/patent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9"/>
          </a:xfrm>
          <a:custGeom>
            <a:avLst/>
            <a:gdLst/>
            <a:ahLst/>
            <a:cxnLst/>
            <a:rect l="l" t="t" r="r" b="b"/>
            <a:pathLst>
              <a:path w="9144000" h="6857999">
                <a:moveTo>
                  <a:pt x="0" y="6858000"/>
                </a:moveTo>
                <a:lnTo>
                  <a:pt x="9144000" y="6858000"/>
                </a:lnTo>
                <a:lnTo>
                  <a:pt x="9144000" y="0"/>
                </a:lnTo>
                <a:lnTo>
                  <a:pt x="0" y="0"/>
                </a:lnTo>
                <a:lnTo>
                  <a:pt x="0" y="6858000"/>
                </a:lnTo>
              </a:path>
            </a:pathLst>
          </a:custGeom>
          <a:solidFill>
            <a:srgbClr val="D24717"/>
          </a:solidFill>
        </p:spPr>
        <p:txBody>
          <a:bodyPr wrap="square" lIns="0" tIns="0" rIns="0" bIns="0" rtlCol="0">
            <a:spAutoFit/>
          </a:bodyPr>
          <a:lstStyle/>
          <a:p>
            <a:endParaRPr/>
          </a:p>
        </p:txBody>
      </p:sp>
      <p:sp>
        <p:nvSpPr>
          <p:cNvPr id="3" name="object 3"/>
          <p:cNvSpPr/>
          <p:nvPr/>
        </p:nvSpPr>
        <p:spPr>
          <a:xfrm>
            <a:off x="0" y="0"/>
            <a:ext cx="9124950" cy="6858000"/>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1658111" y="2139695"/>
            <a:ext cx="5820155" cy="1316736"/>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p:nvPr/>
        </p:nvSpPr>
        <p:spPr>
          <a:xfrm>
            <a:off x="6438900" y="3921252"/>
            <a:ext cx="571500" cy="691895"/>
          </a:xfrm>
          <a:prstGeom prst="rect">
            <a:avLst/>
          </a:prstGeom>
          <a:blipFill>
            <a:blip r:embed="rId4" cstate="print"/>
            <a:stretch>
              <a:fillRect/>
            </a:stretch>
          </a:blipFill>
        </p:spPr>
        <p:txBody>
          <a:bodyPr wrap="square" lIns="0" tIns="0" rIns="0" bIns="0" rtlCol="0">
            <a:spAutoFit/>
          </a:bodyPr>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4122" rIns="0" bIns="0" rtlCol="0">
            <a:spAutoFit/>
          </a:bodyPr>
          <a:lstStyle/>
          <a:p>
            <a:pPr marL="164465">
              <a:lnSpc>
                <a:spcPts val="2965"/>
              </a:lnSpc>
            </a:pPr>
            <a:r>
              <a:rPr sz="2600" b="1" spc="0" dirty="0">
                <a:solidFill>
                  <a:srgbClr val="00AF50"/>
                </a:solidFill>
                <a:latin typeface="黑体"/>
                <a:cs typeface="黑体"/>
              </a:rPr>
              <a:t>M</a:t>
            </a:r>
            <a:r>
              <a:rPr sz="2600" b="1" spc="-15" dirty="0">
                <a:solidFill>
                  <a:srgbClr val="00AF50"/>
                </a:solidFill>
                <a:latin typeface="黑体"/>
                <a:cs typeface="黑体"/>
              </a:rPr>
              <a:t>a</a:t>
            </a:r>
            <a:r>
              <a:rPr sz="2600" b="1" spc="-5" dirty="0">
                <a:solidFill>
                  <a:srgbClr val="00AF50"/>
                </a:solidFill>
                <a:latin typeface="黑体"/>
                <a:cs typeface="黑体"/>
              </a:rPr>
              <a:t>p</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0" dirty="0">
                <a:solidFill>
                  <a:srgbClr val="00AF50"/>
                </a:solidFill>
                <a:latin typeface="黑体"/>
                <a:cs typeface="黑体"/>
              </a:rPr>
              <a:t>d</a:t>
            </a:r>
            <a:r>
              <a:rPr sz="2600" b="1" spc="-15" dirty="0">
                <a:solidFill>
                  <a:srgbClr val="00AF50"/>
                </a:solidFill>
                <a:latin typeface="黑体"/>
                <a:cs typeface="黑体"/>
              </a:rPr>
              <a:t>u</a:t>
            </a:r>
            <a:r>
              <a:rPr sz="2600" b="1" spc="-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中的</a:t>
            </a:r>
            <a:r>
              <a:rPr sz="2600" b="1" spc="-15" dirty="0">
                <a:solidFill>
                  <a:srgbClr val="00AF50"/>
                </a:solidFill>
                <a:latin typeface="黑体"/>
                <a:cs typeface="黑体"/>
              </a:rPr>
              <a:t>M</a:t>
            </a:r>
            <a:r>
              <a:rPr sz="2600" b="1" spc="0" dirty="0">
                <a:solidFill>
                  <a:srgbClr val="00AF50"/>
                </a:solidFill>
                <a:latin typeface="黑体"/>
                <a:cs typeface="黑体"/>
              </a:rPr>
              <a:t>a</a:t>
            </a:r>
            <a:r>
              <a:rPr sz="2600" b="1" spc="-10" dirty="0">
                <a:solidFill>
                  <a:srgbClr val="00AF50"/>
                </a:solidFill>
                <a:latin typeface="黑体"/>
                <a:cs typeface="黑体"/>
              </a:rPr>
              <a:t>p</a:t>
            </a:r>
            <a:r>
              <a:rPr sz="2600" b="1" spc="-30" dirty="0">
                <a:solidFill>
                  <a:srgbClr val="00AF50"/>
                </a:solidFill>
                <a:latin typeface="黑体"/>
                <a:cs typeface="黑体"/>
              </a:rPr>
              <a:t>和</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5" dirty="0">
                <a:solidFill>
                  <a:srgbClr val="00AF50"/>
                </a:solidFill>
                <a:latin typeface="黑体"/>
                <a:cs typeface="黑体"/>
              </a:rPr>
              <a:t>d</a:t>
            </a:r>
            <a:r>
              <a:rPr sz="2600" b="1" spc="0" dirty="0">
                <a:solidFill>
                  <a:srgbClr val="00AF50"/>
                </a:solidFill>
                <a:latin typeface="黑体"/>
                <a:cs typeface="黑体"/>
              </a:rPr>
              <a:t>u</a:t>
            </a:r>
            <a:r>
              <a:rPr sz="2600" b="1" spc="-1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操作的抽</a:t>
            </a:r>
            <a:r>
              <a:rPr sz="2600" b="1" spc="-30" dirty="0">
                <a:solidFill>
                  <a:srgbClr val="00AF50"/>
                </a:solidFill>
                <a:latin typeface="黑体"/>
                <a:cs typeface="黑体"/>
              </a:rPr>
              <a:t>象</a:t>
            </a:r>
            <a:r>
              <a:rPr sz="2600" b="1" spc="-20" dirty="0">
                <a:solidFill>
                  <a:srgbClr val="00AF50"/>
                </a:solidFill>
                <a:latin typeface="黑体"/>
                <a:cs typeface="黑体"/>
              </a:rPr>
              <a:t>描</a:t>
            </a:r>
            <a:r>
              <a:rPr sz="2600" b="1" spc="-30" dirty="0">
                <a:solidFill>
                  <a:srgbClr val="00AF50"/>
                </a:solidFill>
                <a:latin typeface="黑体"/>
                <a:cs typeface="黑体"/>
              </a:rPr>
              <a:t>述</a:t>
            </a:r>
            <a:endParaRPr sz="2600">
              <a:latin typeface="黑体"/>
              <a:cs typeface="黑体"/>
            </a:endParaRPr>
          </a:p>
        </p:txBody>
      </p:sp>
      <p:sp>
        <p:nvSpPr>
          <p:cNvPr id="3" name="object 3"/>
          <p:cNvSpPr txBox="1"/>
          <p:nvPr/>
        </p:nvSpPr>
        <p:spPr>
          <a:xfrm>
            <a:off x="356413" y="1452529"/>
            <a:ext cx="8283270" cy="3518912"/>
          </a:xfrm>
          <a:prstGeom prst="rect">
            <a:avLst/>
          </a:prstGeom>
        </p:spPr>
        <p:txBody>
          <a:bodyPr vert="horz" wrap="square" lIns="0" tIns="0" rIns="0" bIns="0" rtlCol="0">
            <a:spAutoFit/>
          </a:bodyPr>
          <a:lstStyle/>
          <a:p>
            <a:pPr marL="12700" marR="85725" indent="80645" algn="just">
              <a:lnSpc>
                <a:spcPct val="100200"/>
              </a:lnSpc>
            </a:pP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借鉴了函数式程序设计语</a:t>
            </a:r>
            <a:r>
              <a:rPr sz="2400" spc="-10" dirty="0">
                <a:latin typeface="黑体"/>
                <a:cs typeface="黑体"/>
              </a:rPr>
              <a:t>言</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s</a:t>
            </a:r>
            <a:r>
              <a:rPr sz="2400" spc="0" dirty="0">
                <a:latin typeface="Arial Narrow"/>
                <a:cs typeface="Arial Narrow"/>
              </a:rPr>
              <a:t>p</a:t>
            </a:r>
            <a:r>
              <a:rPr sz="2400" spc="0" dirty="0">
                <a:latin typeface="黑体"/>
                <a:cs typeface="黑体"/>
              </a:rPr>
              <a:t>中的思想，定义 </a:t>
            </a:r>
            <a:r>
              <a:rPr sz="2400" spc="0" dirty="0" err="1">
                <a:latin typeface="黑体"/>
                <a:cs typeface="黑体"/>
              </a:rPr>
              <a:t>了如下</a:t>
            </a:r>
            <a:r>
              <a:rPr sz="2400" spc="-10" dirty="0" err="1">
                <a:latin typeface="黑体"/>
                <a:cs typeface="黑体"/>
              </a:rPr>
              <a:t>的</a:t>
            </a:r>
            <a:r>
              <a:rPr sz="2400" spc="0" dirty="0" err="1">
                <a:latin typeface="Arial Narrow"/>
                <a:cs typeface="Arial Narrow"/>
              </a:rPr>
              <a:t>M</a:t>
            </a:r>
            <a:r>
              <a:rPr sz="2400" spc="-5" dirty="0" err="1">
                <a:latin typeface="Arial Narrow"/>
                <a:cs typeface="Arial Narrow"/>
              </a:rPr>
              <a:t>ap</a:t>
            </a:r>
            <a:r>
              <a:rPr sz="2400" spc="0" dirty="0" err="1">
                <a:latin typeface="黑体"/>
                <a:cs typeface="黑体"/>
              </a:rPr>
              <a:t>和</a:t>
            </a:r>
            <a:r>
              <a:rPr sz="2400" spc="-15" dirty="0" err="1">
                <a:latin typeface="Arial Narrow"/>
                <a:cs typeface="Arial Narrow"/>
              </a:rPr>
              <a:t>R</a:t>
            </a:r>
            <a:r>
              <a:rPr sz="2400" spc="-25" dirty="0" err="1">
                <a:latin typeface="Arial Narrow"/>
                <a:cs typeface="Arial Narrow"/>
              </a:rPr>
              <a:t>e</a:t>
            </a:r>
            <a:r>
              <a:rPr sz="2400" spc="-5" dirty="0" err="1">
                <a:latin typeface="Arial Narrow"/>
                <a:cs typeface="Arial Narrow"/>
              </a:rPr>
              <a:t>duc</a:t>
            </a:r>
            <a:r>
              <a:rPr sz="2400" spc="-10" dirty="0" err="1">
                <a:latin typeface="Arial Narrow"/>
                <a:cs typeface="Arial Narrow"/>
              </a:rPr>
              <a:t>e</a:t>
            </a:r>
            <a:r>
              <a:rPr sz="2400" spc="0" dirty="0" err="1">
                <a:latin typeface="黑体"/>
                <a:cs typeface="黑体"/>
              </a:rPr>
              <a:t>两</a:t>
            </a:r>
            <a:r>
              <a:rPr sz="2400" spc="-5" dirty="0" err="1">
                <a:latin typeface="黑体"/>
                <a:cs typeface="黑体"/>
              </a:rPr>
              <a:t>个</a:t>
            </a:r>
            <a:r>
              <a:rPr sz="2400" spc="0" dirty="0" err="1">
                <a:latin typeface="黑体"/>
                <a:cs typeface="黑体"/>
              </a:rPr>
              <a:t>抽象的编程接口，由用户去编程实</a:t>
            </a:r>
            <a:r>
              <a:rPr sz="2400" spc="-5" dirty="0" err="1">
                <a:latin typeface="黑体"/>
                <a:cs typeface="黑体"/>
              </a:rPr>
              <a:t>现</a:t>
            </a:r>
            <a:r>
              <a:rPr sz="2400" spc="0" dirty="0">
                <a:latin typeface="Arial Narrow"/>
                <a:cs typeface="Arial Narrow"/>
              </a:rPr>
              <a:t>:</a:t>
            </a:r>
            <a:endParaRPr sz="2400" dirty="0">
              <a:latin typeface="Arial Narrow"/>
              <a:cs typeface="Arial Narrow"/>
            </a:endParaRPr>
          </a:p>
          <a:p>
            <a:pPr marL="57785">
              <a:lnSpc>
                <a:spcPct val="100000"/>
              </a:lnSpc>
              <a:spcBef>
                <a:spcPts val="37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b="1" spc="0" dirty="0">
                <a:solidFill>
                  <a:srgbClr val="FF0000"/>
                </a:solidFill>
                <a:latin typeface="Arial Narrow"/>
                <a:cs typeface="Arial Narrow"/>
              </a:rPr>
              <a:t>ma</a:t>
            </a:r>
            <a:r>
              <a:rPr sz="2400" b="1" spc="-5" dirty="0">
                <a:solidFill>
                  <a:srgbClr val="FF0000"/>
                </a:solidFill>
                <a:latin typeface="Arial Narrow"/>
                <a:cs typeface="Arial Narrow"/>
              </a:rPr>
              <a:t>p</a:t>
            </a:r>
            <a:r>
              <a:rPr sz="2400" spc="0" dirty="0">
                <a:latin typeface="Arial Narrow"/>
                <a:cs typeface="Arial Narrow"/>
              </a:rPr>
              <a:t>:</a:t>
            </a:r>
            <a:r>
              <a:rPr sz="2400" spc="5" dirty="0">
                <a:latin typeface="Arial Narrow"/>
                <a:cs typeface="Arial Narrow"/>
              </a:rPr>
              <a:t> </a:t>
            </a:r>
            <a:r>
              <a:rPr sz="2400" b="1" spc="0" dirty="0">
                <a:solidFill>
                  <a:srgbClr val="0066FF"/>
                </a:solidFill>
                <a:latin typeface="Arial Narrow"/>
                <a:cs typeface="Arial Narrow"/>
              </a:rPr>
              <a:t>(k1;</a:t>
            </a:r>
            <a:r>
              <a:rPr sz="2400" b="1" spc="5" dirty="0">
                <a:solidFill>
                  <a:srgbClr val="0066FF"/>
                </a:solidFill>
                <a:latin typeface="Arial Narrow"/>
                <a:cs typeface="Arial Narrow"/>
              </a:rPr>
              <a:t> </a:t>
            </a:r>
            <a:r>
              <a:rPr sz="2400" b="1" spc="-5" dirty="0">
                <a:solidFill>
                  <a:srgbClr val="0066FF"/>
                </a:solidFill>
                <a:latin typeface="Arial Narrow"/>
                <a:cs typeface="Arial Narrow"/>
              </a:rPr>
              <a:t>v1</a:t>
            </a:r>
            <a:r>
              <a:rPr sz="2400" b="1" spc="0" dirty="0">
                <a:solidFill>
                  <a:srgbClr val="0066FF"/>
                </a:solidFill>
                <a:latin typeface="Arial Narrow"/>
                <a:cs typeface="Arial Narrow"/>
              </a:rPr>
              <a:t>)</a:t>
            </a:r>
            <a:r>
              <a:rPr sz="2400" b="1" spc="5" dirty="0">
                <a:solidFill>
                  <a:srgbClr val="0066FF"/>
                </a:solidFill>
                <a:latin typeface="Arial Narrow"/>
                <a:cs typeface="Arial Narrow"/>
              </a:rPr>
              <a:t> </a:t>
            </a:r>
            <a:r>
              <a:rPr sz="2400" spc="0" dirty="0">
                <a:latin typeface="Wingdings"/>
                <a:cs typeface="Wingdings"/>
              </a:rPr>
              <a:t></a:t>
            </a:r>
            <a:r>
              <a:rPr sz="2400" spc="-50" dirty="0">
                <a:latin typeface="Times New Roman"/>
                <a:cs typeface="Times New Roman"/>
              </a:rPr>
              <a:t> </a:t>
            </a:r>
            <a:r>
              <a:rPr sz="2400" b="1" spc="-10" dirty="0">
                <a:solidFill>
                  <a:srgbClr val="00AFEF"/>
                </a:solidFill>
                <a:latin typeface="Arial Narrow"/>
                <a:cs typeface="Arial Narrow"/>
              </a:rPr>
              <a:t>[</a:t>
            </a:r>
            <a:r>
              <a:rPr sz="2400" b="1" spc="-5" dirty="0">
                <a:solidFill>
                  <a:srgbClr val="00AFEF"/>
                </a:solidFill>
                <a:latin typeface="Arial Narrow"/>
                <a:cs typeface="Arial Narrow"/>
              </a:rPr>
              <a:t>(k2</a:t>
            </a:r>
            <a:r>
              <a:rPr sz="2400" b="1" spc="0" dirty="0">
                <a:solidFill>
                  <a:srgbClr val="00AFEF"/>
                </a:solidFill>
                <a:latin typeface="Arial Narrow"/>
                <a:cs typeface="Arial Narrow"/>
              </a:rPr>
              <a:t>;</a:t>
            </a:r>
            <a:r>
              <a:rPr sz="2400" b="1" spc="-20" dirty="0">
                <a:solidFill>
                  <a:srgbClr val="00AFEF"/>
                </a:solidFill>
                <a:latin typeface="Arial Narrow"/>
                <a:cs typeface="Arial Narrow"/>
              </a:rPr>
              <a:t> </a:t>
            </a:r>
            <a:r>
              <a:rPr sz="2400" b="1" spc="-5" dirty="0">
                <a:solidFill>
                  <a:srgbClr val="00AFEF"/>
                </a:solidFill>
                <a:latin typeface="Arial Narrow"/>
                <a:cs typeface="Arial Narrow"/>
              </a:rPr>
              <a:t>v2)]</a:t>
            </a:r>
            <a:endParaRPr sz="2400" dirty="0">
              <a:latin typeface="Arial Narrow"/>
              <a:cs typeface="Arial Narrow"/>
            </a:endParaRPr>
          </a:p>
          <a:p>
            <a:pPr marL="57785">
              <a:lnSpc>
                <a:spcPct val="100000"/>
              </a:lnSpc>
              <a:spcBef>
                <a:spcPts val="434"/>
              </a:spcBef>
            </a:pPr>
            <a:r>
              <a:rPr sz="2400" dirty="0">
                <a:latin typeface="黑体"/>
                <a:cs typeface="黑体"/>
              </a:rPr>
              <a:t>输入：键值</a:t>
            </a:r>
            <a:r>
              <a:rPr sz="2400" spc="-15" dirty="0">
                <a:latin typeface="黑体"/>
                <a:cs typeface="黑体"/>
              </a:rPr>
              <a:t>对</a:t>
            </a:r>
            <a:r>
              <a:rPr sz="2400" spc="0" dirty="0">
                <a:latin typeface="Arial Narrow"/>
                <a:cs typeface="Arial Narrow"/>
              </a:rPr>
              <a:t>(k1; </a:t>
            </a:r>
            <a:r>
              <a:rPr sz="2400" spc="-5" dirty="0">
                <a:latin typeface="Arial Narrow"/>
                <a:cs typeface="Arial Narrow"/>
              </a:rPr>
              <a:t>v1</a:t>
            </a:r>
            <a:r>
              <a:rPr sz="2400" spc="0" dirty="0">
                <a:latin typeface="Arial Narrow"/>
                <a:cs typeface="Arial Narrow"/>
              </a:rPr>
              <a:t>)</a:t>
            </a:r>
            <a:r>
              <a:rPr sz="2400" spc="0" dirty="0">
                <a:latin typeface="黑体"/>
                <a:cs typeface="黑体"/>
              </a:rPr>
              <a:t>表示的数据</a:t>
            </a:r>
            <a:endParaRPr sz="2400" dirty="0">
              <a:latin typeface="黑体"/>
              <a:cs typeface="黑体"/>
            </a:endParaRPr>
          </a:p>
          <a:p>
            <a:pPr marL="993775" marR="6350" indent="-935990">
              <a:lnSpc>
                <a:spcPct val="100000"/>
              </a:lnSpc>
              <a:spcBef>
                <a:spcPts val="395"/>
              </a:spcBef>
            </a:pPr>
            <a:r>
              <a:rPr sz="2400" dirty="0">
                <a:latin typeface="黑体"/>
                <a:cs typeface="黑体"/>
              </a:rPr>
              <a:t>处理：文档数据记</a:t>
            </a:r>
            <a:r>
              <a:rPr sz="2400" spc="-20" dirty="0">
                <a:latin typeface="黑体"/>
                <a:cs typeface="黑体"/>
              </a:rPr>
              <a:t>录</a:t>
            </a:r>
            <a:r>
              <a:rPr sz="2400" spc="-5" dirty="0">
                <a:latin typeface="Arial Narrow"/>
                <a:cs typeface="Arial Narrow"/>
              </a:rPr>
              <a:t>(</a:t>
            </a:r>
            <a:r>
              <a:rPr sz="2400" spc="0" dirty="0">
                <a:latin typeface="黑体"/>
                <a:cs typeface="黑体"/>
              </a:rPr>
              <a:t>如文本文件中的行，或数据表格中的 行</a:t>
            </a:r>
            <a:r>
              <a:rPr sz="2400" spc="-5" dirty="0">
                <a:latin typeface="Arial Narrow"/>
                <a:cs typeface="Arial Narrow"/>
              </a:rPr>
              <a:t>)</a:t>
            </a:r>
            <a:r>
              <a:rPr sz="2400" spc="0" dirty="0">
                <a:latin typeface="黑体"/>
                <a:cs typeface="黑体"/>
              </a:rPr>
              <a:t>将以“键值对”形式传</a:t>
            </a:r>
            <a:r>
              <a:rPr sz="2400" spc="-20" dirty="0">
                <a:latin typeface="黑体"/>
                <a:cs typeface="黑体"/>
              </a:rPr>
              <a:t>入</a:t>
            </a:r>
            <a:r>
              <a:rPr sz="2400" spc="-5" dirty="0">
                <a:latin typeface="Arial Narrow"/>
                <a:cs typeface="Arial Narrow"/>
              </a:rPr>
              <a:t>ma</a:t>
            </a:r>
            <a:r>
              <a:rPr sz="2400" spc="0" dirty="0">
                <a:latin typeface="Arial Narrow"/>
                <a:cs typeface="Arial Narrow"/>
              </a:rPr>
              <a:t>p</a:t>
            </a:r>
            <a:r>
              <a:rPr sz="2400" spc="0" dirty="0">
                <a:latin typeface="黑体"/>
                <a:cs typeface="黑体"/>
              </a:rPr>
              <a:t>函数</a:t>
            </a:r>
            <a:r>
              <a:rPr sz="2400" spc="-5" dirty="0">
                <a:latin typeface="黑体"/>
                <a:cs typeface="黑体"/>
              </a:rPr>
              <a:t>；</a:t>
            </a:r>
            <a:r>
              <a:rPr sz="2400" spc="-5" dirty="0">
                <a:latin typeface="Arial Narrow"/>
                <a:cs typeface="Arial Narrow"/>
              </a:rPr>
              <a:t>ma</a:t>
            </a:r>
            <a:r>
              <a:rPr sz="2400" spc="0" dirty="0">
                <a:latin typeface="Arial Narrow"/>
                <a:cs typeface="Arial Narrow"/>
              </a:rPr>
              <a:t>p</a:t>
            </a:r>
            <a:r>
              <a:rPr sz="2400" spc="0" dirty="0">
                <a:latin typeface="黑体"/>
                <a:cs typeface="黑体"/>
              </a:rPr>
              <a:t>函数将处 理这些键值对，并以另一种键值对形式输出处理的 一组键值对中间结</a:t>
            </a:r>
            <a:r>
              <a:rPr sz="2400" spc="-20" dirty="0">
                <a:latin typeface="黑体"/>
                <a:cs typeface="黑体"/>
              </a:rPr>
              <a:t>果</a:t>
            </a:r>
            <a:r>
              <a:rPr sz="2400" spc="0" dirty="0">
                <a:latin typeface="Arial Narrow"/>
                <a:cs typeface="Arial Narrow"/>
              </a:rPr>
              <a:t>[</a:t>
            </a:r>
            <a:r>
              <a:rPr sz="2400" spc="5" dirty="0">
                <a:latin typeface="Arial Narrow"/>
                <a:cs typeface="Arial Narrow"/>
              </a:rPr>
              <a:t>(</a:t>
            </a:r>
            <a:r>
              <a:rPr sz="2400" spc="-5" dirty="0">
                <a:latin typeface="Arial Narrow"/>
                <a:cs typeface="Arial Narrow"/>
              </a:rPr>
              <a:t>k2</a:t>
            </a:r>
            <a:r>
              <a:rPr sz="2400" spc="0" dirty="0">
                <a:latin typeface="Arial Narrow"/>
                <a:cs typeface="Arial Narrow"/>
              </a:rPr>
              <a:t>; </a:t>
            </a:r>
            <a:r>
              <a:rPr sz="2400" spc="-5" dirty="0">
                <a:latin typeface="Arial Narrow"/>
                <a:cs typeface="Arial Narrow"/>
              </a:rPr>
              <a:t>v2)]</a:t>
            </a:r>
            <a:endParaRPr sz="2400" dirty="0">
              <a:latin typeface="Arial Narrow"/>
              <a:cs typeface="Arial Narrow"/>
            </a:endParaRPr>
          </a:p>
          <a:p>
            <a:pPr marL="57785">
              <a:lnSpc>
                <a:spcPts val="2845"/>
              </a:lnSpc>
              <a:spcBef>
                <a:spcPts val="405"/>
              </a:spcBef>
            </a:pPr>
            <a:r>
              <a:rPr sz="2400" dirty="0">
                <a:latin typeface="黑体"/>
                <a:cs typeface="黑体"/>
              </a:rPr>
              <a:t>输出</a:t>
            </a:r>
            <a:r>
              <a:rPr sz="2400" spc="-5" dirty="0">
                <a:latin typeface="黑体"/>
                <a:cs typeface="黑体"/>
              </a:rPr>
              <a:t>：</a:t>
            </a:r>
            <a:r>
              <a:rPr sz="2400" spc="0" dirty="0">
                <a:latin typeface="黑体"/>
                <a:cs typeface="黑体"/>
              </a:rPr>
              <a:t>键值</a:t>
            </a:r>
            <a:r>
              <a:rPr sz="2400" spc="-5" dirty="0">
                <a:latin typeface="黑体"/>
                <a:cs typeface="黑体"/>
              </a:rPr>
              <a:t>对</a:t>
            </a:r>
            <a:r>
              <a:rPr sz="2400" spc="-10" dirty="0">
                <a:latin typeface="Arial Narrow"/>
                <a:cs typeface="Arial Narrow"/>
              </a:rPr>
              <a:t>[</a:t>
            </a:r>
            <a:r>
              <a:rPr sz="2400" spc="-5" dirty="0">
                <a:latin typeface="Arial Narrow"/>
                <a:cs typeface="Arial Narrow"/>
              </a:rPr>
              <a:t>(k2</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v2)</a:t>
            </a:r>
            <a:r>
              <a:rPr sz="2400" spc="10" dirty="0">
                <a:latin typeface="Arial Narrow"/>
                <a:cs typeface="Arial Narrow"/>
              </a:rPr>
              <a:t>]</a:t>
            </a:r>
            <a:r>
              <a:rPr sz="2400" spc="0" dirty="0">
                <a:latin typeface="黑体"/>
                <a:cs typeface="黑体"/>
              </a:rPr>
              <a:t>表示的一组中间数据</a:t>
            </a:r>
            <a:endParaRPr sz="2400" dirty="0">
              <a:latin typeface="黑体"/>
              <a:cs typeface="黑体"/>
            </a:endParaRPr>
          </a:p>
        </p:txBody>
      </p:sp>
      <p:sp>
        <p:nvSpPr>
          <p:cNvPr id="4" name="object 4"/>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65405">
              <a:lnSpc>
                <a:spcPts val="2965"/>
              </a:lnSpc>
            </a:pPr>
            <a:r>
              <a:rPr sz="2600" b="1" spc="-20" dirty="0">
                <a:solidFill>
                  <a:srgbClr val="33CC33"/>
                </a:solidFill>
                <a:latin typeface="黑体"/>
                <a:cs typeface="黑体"/>
              </a:rPr>
              <a:t>简单的</a:t>
            </a:r>
            <a:r>
              <a:rPr sz="2600" b="1" spc="-30" dirty="0">
                <a:solidFill>
                  <a:srgbClr val="33CC33"/>
                </a:solidFill>
                <a:latin typeface="黑体"/>
                <a:cs typeface="黑体"/>
              </a:rPr>
              <a:t>文</a:t>
            </a:r>
            <a:r>
              <a:rPr sz="2600" b="1" spc="-20" dirty="0">
                <a:solidFill>
                  <a:srgbClr val="33CC33"/>
                </a:solidFill>
                <a:latin typeface="黑体"/>
                <a:cs typeface="黑体"/>
              </a:rPr>
              <a:t>档倒排</a:t>
            </a:r>
            <a:r>
              <a:rPr sz="2600" b="1" spc="-30" dirty="0">
                <a:solidFill>
                  <a:srgbClr val="33CC33"/>
                </a:solidFill>
                <a:latin typeface="黑体"/>
                <a:cs typeface="黑体"/>
              </a:rPr>
              <a:t>算法</a:t>
            </a:r>
            <a:endParaRPr sz="2600">
              <a:latin typeface="黑体"/>
              <a:cs typeface="黑体"/>
            </a:endParaRPr>
          </a:p>
        </p:txBody>
      </p:sp>
      <p:sp>
        <p:nvSpPr>
          <p:cNvPr id="3" name="object 3"/>
          <p:cNvSpPr/>
          <p:nvPr/>
        </p:nvSpPr>
        <p:spPr>
          <a:xfrm>
            <a:off x="5800344" y="152400"/>
            <a:ext cx="3107436"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434441" y="1170685"/>
            <a:ext cx="3664585" cy="1216025"/>
          </a:xfrm>
          <a:prstGeom prst="rect">
            <a:avLst/>
          </a:prstGeom>
        </p:spPr>
        <p:txBody>
          <a:bodyPr vert="horz" wrap="square" lIns="0" tIns="0" rIns="0" bIns="0" rtlCol="0">
            <a:spAutoFit/>
          </a:bodyPr>
          <a:lstStyle/>
          <a:p>
            <a:pPr marL="1270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0" dirty="0">
                <a:latin typeface="Arial Narrow"/>
                <a:cs typeface="Arial Narrow"/>
              </a:rPr>
              <a:t>s</a:t>
            </a:r>
            <a:r>
              <a:rPr sz="2000" spc="20" dirty="0">
                <a:latin typeface="Arial Narrow"/>
                <a:cs typeface="Arial Narrow"/>
              </a:rPr>
              <a:t> </a:t>
            </a:r>
            <a:r>
              <a:rPr sz="2000" spc="0" dirty="0">
                <a:solidFill>
                  <a:srgbClr val="C00000"/>
                </a:solidFill>
                <a:latin typeface="Arial Narrow"/>
                <a:cs typeface="Arial Narrow"/>
              </a:rPr>
              <a:t>In</a:t>
            </a:r>
            <a:r>
              <a:rPr sz="2000" spc="-10" dirty="0">
                <a:solidFill>
                  <a:srgbClr val="C00000"/>
                </a:solidFill>
                <a:latin typeface="Arial Narrow"/>
                <a:cs typeface="Arial Narrow"/>
              </a:rPr>
              <a:t>v</a:t>
            </a:r>
            <a:r>
              <a:rPr sz="2000" spc="-5" dirty="0">
                <a:solidFill>
                  <a:srgbClr val="C00000"/>
                </a:solidFill>
                <a:latin typeface="Arial Narrow"/>
                <a:cs typeface="Arial Narrow"/>
              </a:rPr>
              <a:t>ertedIn</a:t>
            </a:r>
            <a:r>
              <a:rPr sz="2000" spc="-10" dirty="0">
                <a:solidFill>
                  <a:srgbClr val="C00000"/>
                </a:solidFill>
                <a:latin typeface="Arial Narrow"/>
                <a:cs typeface="Arial Narrow"/>
              </a:rPr>
              <a:t>d</a:t>
            </a:r>
            <a:r>
              <a:rPr sz="2000" spc="-5" dirty="0">
                <a:solidFill>
                  <a:srgbClr val="C00000"/>
                </a:solidFill>
                <a:latin typeface="Arial Narrow"/>
                <a:cs typeface="Arial Narrow"/>
              </a:rPr>
              <a:t>e</a:t>
            </a:r>
            <a:r>
              <a:rPr sz="2000" spc="-10" dirty="0">
                <a:solidFill>
                  <a:srgbClr val="C00000"/>
                </a:solidFill>
                <a:latin typeface="Arial Narrow"/>
                <a:cs typeface="Arial Narrow"/>
              </a:rPr>
              <a:t>x</a:t>
            </a:r>
            <a:r>
              <a:rPr sz="2000" spc="-5" dirty="0">
                <a:solidFill>
                  <a:srgbClr val="C00000"/>
                </a:solidFill>
                <a:latin typeface="Arial Narrow"/>
                <a:cs typeface="Arial Narrow"/>
              </a:rPr>
              <a:t>er</a:t>
            </a:r>
            <a:endParaRPr sz="2000">
              <a:latin typeface="Arial Narrow"/>
              <a:cs typeface="Arial Narrow"/>
            </a:endParaRPr>
          </a:p>
          <a:p>
            <a:pPr marL="12700">
              <a:lnSpc>
                <a:spcPct val="100000"/>
              </a:lnSpc>
            </a:pPr>
            <a:r>
              <a:rPr sz="2000" dirty="0">
                <a:latin typeface="Arial Narrow"/>
                <a:cs typeface="Arial Narrow"/>
              </a:rPr>
              <a:t>{</a:t>
            </a:r>
            <a:endParaRPr sz="2000">
              <a:latin typeface="Arial Narrow"/>
              <a:cs typeface="Arial Narrow"/>
            </a:endParaRPr>
          </a:p>
          <a:p>
            <a:pPr marL="35560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5" dirty="0">
                <a:latin typeface="Arial Narrow"/>
                <a:cs typeface="Arial Narrow"/>
              </a:rPr>
              <a:t>v</a:t>
            </a:r>
            <a:r>
              <a:rPr sz="2000" spc="-10" dirty="0">
                <a:latin typeface="Arial Narrow"/>
                <a:cs typeface="Arial Narrow"/>
              </a:rPr>
              <a:t>o</a:t>
            </a:r>
            <a:r>
              <a:rPr sz="2000" spc="-5" dirty="0">
                <a:latin typeface="Arial Narrow"/>
                <a:cs typeface="Arial Narrow"/>
              </a:rPr>
              <a:t>i</a:t>
            </a:r>
            <a:r>
              <a:rPr sz="2000" spc="0" dirty="0">
                <a:latin typeface="Arial Narrow"/>
                <a:cs typeface="Arial Narrow"/>
              </a:rPr>
              <a:t>d </a:t>
            </a:r>
            <a:r>
              <a:rPr sz="2000" spc="-5" dirty="0">
                <a:latin typeface="Arial Narrow"/>
                <a:cs typeface="Arial Narrow"/>
              </a:rPr>
              <a:t>ma</a:t>
            </a:r>
            <a:r>
              <a:rPr sz="2000" spc="-10" dirty="0">
                <a:latin typeface="Arial Narrow"/>
                <a:cs typeface="Arial Narrow"/>
              </a:rPr>
              <a:t>i</a:t>
            </a:r>
            <a:r>
              <a:rPr sz="2000" spc="-5" dirty="0">
                <a:latin typeface="Arial Narrow"/>
                <a:cs typeface="Arial Narrow"/>
              </a:rPr>
              <a:t>n(String</a:t>
            </a:r>
            <a:r>
              <a:rPr sz="2000" spc="-10" dirty="0">
                <a:latin typeface="Arial Narrow"/>
                <a:cs typeface="Arial Narrow"/>
              </a:rPr>
              <a:t>[</a:t>
            </a:r>
            <a:r>
              <a:rPr sz="2000" spc="0" dirty="0">
                <a:latin typeface="Arial Narrow"/>
                <a:cs typeface="Arial Narrow"/>
              </a:rPr>
              <a:t>]</a:t>
            </a:r>
            <a:r>
              <a:rPr sz="2000" spc="-30" dirty="0">
                <a:latin typeface="Arial Narrow"/>
                <a:cs typeface="Arial Narrow"/>
              </a:rPr>
              <a:t> </a:t>
            </a:r>
            <a:r>
              <a:rPr sz="2000" spc="-5" dirty="0">
                <a:latin typeface="Arial Narrow"/>
                <a:cs typeface="Arial Narrow"/>
              </a:rPr>
              <a:t>args)</a:t>
            </a:r>
            <a:endParaRPr sz="2000">
              <a:latin typeface="Arial Narrow"/>
              <a:cs typeface="Arial Narrow"/>
            </a:endParaRPr>
          </a:p>
          <a:p>
            <a:pPr marL="297180">
              <a:lnSpc>
                <a:spcPts val="2370"/>
              </a:lnSpc>
            </a:pPr>
            <a:r>
              <a:rPr sz="2000" dirty="0">
                <a:latin typeface="Arial Narrow"/>
                <a:cs typeface="Arial Narrow"/>
              </a:rPr>
              <a:t>{</a:t>
            </a:r>
            <a:endParaRPr sz="2000">
              <a:latin typeface="Arial Narrow"/>
              <a:cs typeface="Arial Narrow"/>
            </a:endParaRPr>
          </a:p>
        </p:txBody>
      </p:sp>
      <p:sp>
        <p:nvSpPr>
          <p:cNvPr id="5" name="object 5"/>
          <p:cNvSpPr txBox="1"/>
          <p:nvPr/>
        </p:nvSpPr>
        <p:spPr>
          <a:xfrm>
            <a:off x="1290955" y="2390140"/>
            <a:ext cx="385445" cy="313690"/>
          </a:xfrm>
          <a:prstGeom prst="rect">
            <a:avLst/>
          </a:prstGeom>
        </p:spPr>
        <p:txBody>
          <a:bodyPr vert="horz" wrap="square" lIns="0" tIns="0" rIns="0" bIns="0" rtlCol="0">
            <a:spAutoFit/>
          </a:bodyPr>
          <a:lstStyle/>
          <a:p>
            <a:pPr marL="12700">
              <a:lnSpc>
                <a:spcPct val="100000"/>
              </a:lnSpc>
            </a:pPr>
            <a:r>
              <a:rPr sz="2000" spc="-5" dirty="0">
                <a:latin typeface="Arial Narrow"/>
                <a:cs typeface="Arial Narrow"/>
              </a:rPr>
              <a:t>tr</a:t>
            </a:r>
            <a:r>
              <a:rPr sz="2000" spc="0" dirty="0">
                <a:latin typeface="Arial Narrow"/>
                <a:cs typeface="Arial Narrow"/>
              </a:rPr>
              <a:t>y {</a:t>
            </a:r>
            <a:endParaRPr sz="2000">
              <a:latin typeface="Arial Narrow"/>
              <a:cs typeface="Arial Narrow"/>
            </a:endParaRPr>
          </a:p>
        </p:txBody>
      </p:sp>
      <p:sp>
        <p:nvSpPr>
          <p:cNvPr id="6" name="object 6"/>
          <p:cNvSpPr txBox="1"/>
          <p:nvPr/>
        </p:nvSpPr>
        <p:spPr>
          <a:xfrm>
            <a:off x="1748408" y="2390140"/>
            <a:ext cx="5781675" cy="3667125"/>
          </a:xfrm>
          <a:prstGeom prst="rect">
            <a:avLst/>
          </a:prstGeom>
        </p:spPr>
        <p:txBody>
          <a:bodyPr vert="horz" wrap="square" lIns="0" tIns="0" rIns="0" bIns="0" rtlCol="0">
            <a:spAutoFit/>
          </a:bodyPr>
          <a:lstStyle/>
          <a:p>
            <a:pPr marL="527685" marR="1416685">
              <a:lnSpc>
                <a:spcPct val="100000"/>
              </a:lnSpc>
            </a:pPr>
            <a:r>
              <a:rPr sz="2000" dirty="0">
                <a:latin typeface="Arial Narrow"/>
                <a:cs typeface="Arial Narrow"/>
              </a:rPr>
              <a:t>Conf</a:t>
            </a:r>
            <a:r>
              <a:rPr sz="2000" spc="-10" dirty="0">
                <a:latin typeface="Arial Narrow"/>
                <a:cs typeface="Arial Narrow"/>
              </a:rPr>
              <a:t>i</a:t>
            </a:r>
            <a:r>
              <a:rPr sz="2000" spc="-5" dirty="0">
                <a:latin typeface="Arial Narrow"/>
                <a:cs typeface="Arial Narrow"/>
              </a:rPr>
              <a:t>gurat</a:t>
            </a:r>
            <a:r>
              <a:rPr sz="2000" spc="-10" dirty="0">
                <a:latin typeface="Arial Narrow"/>
                <a:cs typeface="Arial Narrow"/>
              </a:rPr>
              <a:t>i</a:t>
            </a:r>
            <a:r>
              <a:rPr sz="2000" spc="-5" dirty="0">
                <a:latin typeface="Arial Narrow"/>
                <a:cs typeface="Arial Narrow"/>
              </a:rPr>
              <a:t>o</a:t>
            </a:r>
            <a:r>
              <a:rPr sz="2000" spc="0" dirty="0">
                <a:latin typeface="Arial Narrow"/>
                <a:cs typeface="Arial Narrow"/>
              </a:rPr>
              <a:t>n</a:t>
            </a:r>
            <a:r>
              <a:rPr sz="2000" spc="-20"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n</a:t>
            </a:r>
            <a:r>
              <a:rPr sz="2000" spc="0" dirty="0">
                <a:latin typeface="Arial Narrow"/>
                <a:cs typeface="Arial Narrow"/>
              </a:rPr>
              <a:t>f = </a:t>
            </a:r>
            <a:r>
              <a:rPr sz="2000" spc="-10" dirty="0">
                <a:latin typeface="Arial Narrow"/>
                <a:cs typeface="Arial Narrow"/>
              </a:rPr>
              <a:t>n</a:t>
            </a:r>
            <a:r>
              <a:rPr sz="2000" spc="-5" dirty="0">
                <a:latin typeface="Arial Narrow"/>
                <a:cs typeface="Arial Narrow"/>
              </a:rPr>
              <a:t>e</a:t>
            </a:r>
            <a:r>
              <a:rPr sz="2000" spc="0" dirty="0">
                <a:latin typeface="Arial Narrow"/>
                <a:cs typeface="Arial Narrow"/>
              </a:rPr>
              <a:t>w</a:t>
            </a:r>
            <a:r>
              <a:rPr sz="2000" spc="-15" dirty="0">
                <a:latin typeface="Arial Narrow"/>
                <a:cs typeface="Arial Narrow"/>
              </a:rPr>
              <a:t> </a:t>
            </a:r>
            <a:r>
              <a:rPr sz="2000" spc="0" dirty="0">
                <a:latin typeface="Arial Narrow"/>
                <a:cs typeface="Arial Narrow"/>
              </a:rPr>
              <a:t>Conf</a:t>
            </a:r>
            <a:r>
              <a:rPr sz="2000" spc="-10" dirty="0">
                <a:latin typeface="Arial Narrow"/>
                <a:cs typeface="Arial Narrow"/>
              </a:rPr>
              <a:t>i</a:t>
            </a:r>
            <a:r>
              <a:rPr sz="2000" spc="-5" dirty="0">
                <a:latin typeface="Arial Narrow"/>
                <a:cs typeface="Arial Narrow"/>
              </a:rPr>
              <a:t>gurat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 </a:t>
            </a:r>
            <a:r>
              <a:rPr sz="2000" spc="-5" dirty="0">
                <a:latin typeface="Arial Narrow"/>
                <a:cs typeface="Arial Narrow"/>
              </a:rPr>
              <a:t>j</a:t>
            </a:r>
            <a:r>
              <a:rPr sz="2000" spc="-10" dirty="0">
                <a:latin typeface="Arial Narrow"/>
                <a:cs typeface="Arial Narrow"/>
              </a:rPr>
              <a:t>o</a:t>
            </a:r>
            <a:r>
              <a:rPr sz="2000" spc="0" dirty="0">
                <a:latin typeface="Arial Narrow"/>
                <a:cs typeface="Arial Narrow"/>
              </a:rPr>
              <a:t>b =</a:t>
            </a:r>
            <a:r>
              <a:rPr sz="2000" spc="-20" dirty="0">
                <a:latin typeface="Arial Narrow"/>
                <a:cs typeface="Arial Narrow"/>
              </a:rPr>
              <a:t> </a:t>
            </a:r>
            <a:r>
              <a:rPr sz="2000" spc="-5" dirty="0">
                <a:latin typeface="Arial Narrow"/>
                <a:cs typeface="Arial Narrow"/>
              </a:rPr>
              <a:t>ne</a:t>
            </a:r>
            <a:r>
              <a:rPr sz="2000" spc="0" dirty="0">
                <a:latin typeface="Arial Narrow"/>
                <a:cs typeface="Arial Narrow"/>
              </a:rPr>
              <a:t>w </a:t>
            </a:r>
            <a:r>
              <a:rPr sz="2000" spc="-10" dirty="0">
                <a:latin typeface="Arial Narrow"/>
                <a:cs typeface="Arial Narrow"/>
              </a:rPr>
              <a:t>J</a:t>
            </a:r>
            <a:r>
              <a:rPr sz="2000" spc="-5" dirty="0">
                <a:latin typeface="Arial Narrow"/>
                <a:cs typeface="Arial Narrow"/>
              </a:rPr>
              <a:t>ob(c</a:t>
            </a:r>
            <a:r>
              <a:rPr sz="2000" spc="-10" dirty="0">
                <a:latin typeface="Arial Narrow"/>
                <a:cs typeface="Arial Narrow"/>
              </a:rPr>
              <a:t>o</a:t>
            </a:r>
            <a:r>
              <a:rPr sz="2000" spc="-5" dirty="0">
                <a:latin typeface="Arial Narrow"/>
                <a:cs typeface="Arial Narrow"/>
              </a:rPr>
              <a:t>nf</a:t>
            </a:r>
            <a:r>
              <a:rPr sz="2000" spc="0" dirty="0">
                <a:latin typeface="Arial Narrow"/>
                <a:cs typeface="Arial Narrow"/>
              </a:rPr>
              <a:t>, "i</a:t>
            </a:r>
            <a:r>
              <a:rPr sz="2000" spc="-10" dirty="0">
                <a:latin typeface="Arial Narrow"/>
                <a:cs typeface="Arial Narrow"/>
              </a:rPr>
              <a:t>n</a:t>
            </a:r>
            <a:r>
              <a:rPr sz="2000" spc="-5" dirty="0">
                <a:latin typeface="Arial Narrow"/>
                <a:cs typeface="Arial Narrow"/>
              </a:rPr>
              <a:t>v</a:t>
            </a:r>
            <a:r>
              <a:rPr sz="2000" spc="-10" dirty="0">
                <a:latin typeface="Arial Narrow"/>
                <a:cs typeface="Arial Narrow"/>
              </a:rPr>
              <a:t>e</a:t>
            </a:r>
            <a:r>
              <a:rPr sz="2000" spc="0" dirty="0">
                <a:latin typeface="Arial Narrow"/>
                <a:cs typeface="Arial Narrow"/>
              </a:rPr>
              <a:t>rt </a:t>
            </a:r>
            <a:r>
              <a:rPr sz="2000" spc="-5" dirty="0">
                <a:latin typeface="Arial Narrow"/>
                <a:cs typeface="Arial Narrow"/>
              </a:rPr>
              <a:t>ind</a:t>
            </a:r>
            <a:r>
              <a:rPr sz="2000" spc="-10" dirty="0">
                <a:latin typeface="Arial Narrow"/>
                <a:cs typeface="Arial Narrow"/>
              </a:rPr>
              <a:t>e</a:t>
            </a:r>
            <a:r>
              <a:rPr sz="2000" spc="-5" dirty="0">
                <a:latin typeface="Arial Narrow"/>
                <a:cs typeface="Arial Narrow"/>
              </a:rPr>
              <a:t>x"); j</a:t>
            </a:r>
            <a:r>
              <a:rPr sz="2000" spc="-10" dirty="0">
                <a:latin typeface="Arial Narrow"/>
                <a:cs typeface="Arial Narrow"/>
              </a:rPr>
              <a:t>o</a:t>
            </a:r>
            <a:r>
              <a:rPr sz="2000" spc="-5" dirty="0">
                <a:latin typeface="Arial Narrow"/>
                <a:cs typeface="Arial Narrow"/>
              </a:rPr>
              <a:t>b.</a:t>
            </a:r>
            <a:r>
              <a:rPr sz="2000" spc="-15" dirty="0">
                <a:latin typeface="Arial Narrow"/>
                <a:cs typeface="Arial Narrow"/>
              </a:rPr>
              <a:t>s</a:t>
            </a:r>
            <a:r>
              <a:rPr sz="2000" spc="-5" dirty="0">
                <a:latin typeface="Arial Narrow"/>
                <a:cs typeface="Arial Narrow"/>
              </a:rPr>
              <a:t>et</a:t>
            </a:r>
            <a:r>
              <a:rPr sz="2000" spc="-15" dirty="0">
                <a:latin typeface="Arial Narrow"/>
                <a:cs typeface="Arial Narrow"/>
              </a:rPr>
              <a:t>J</a:t>
            </a:r>
            <a:r>
              <a:rPr sz="2000" spc="-5" dirty="0">
                <a:latin typeface="Arial Narrow"/>
                <a:cs typeface="Arial Narrow"/>
              </a:rPr>
              <a:t>arB</a:t>
            </a:r>
            <a:r>
              <a:rPr sz="2000" spc="-10" dirty="0">
                <a:latin typeface="Arial Narrow"/>
                <a:cs typeface="Arial Narrow"/>
              </a:rPr>
              <a:t>y</a:t>
            </a:r>
            <a:r>
              <a:rPr sz="2000" spc="0" dirty="0">
                <a:latin typeface="Arial Narrow"/>
                <a:cs typeface="Arial Narrow"/>
              </a:rPr>
              <a:t>Cl</a:t>
            </a:r>
            <a:r>
              <a:rPr sz="2000" spc="-10" dirty="0">
                <a:latin typeface="Arial Narrow"/>
                <a:cs typeface="Arial Narrow"/>
              </a:rPr>
              <a:t>ass</a:t>
            </a:r>
            <a:r>
              <a:rPr sz="2000" spc="0" dirty="0">
                <a:latin typeface="Arial Narrow"/>
                <a:cs typeface="Arial Narrow"/>
              </a:rPr>
              <a:t>(In</a:t>
            </a:r>
            <a:r>
              <a:rPr sz="2000" spc="-10" dirty="0">
                <a:latin typeface="Arial Narrow"/>
                <a:cs typeface="Arial Narrow"/>
              </a:rPr>
              <a:t>v</a:t>
            </a:r>
            <a:r>
              <a:rPr sz="2000" spc="-5" dirty="0">
                <a:latin typeface="Arial Narrow"/>
                <a:cs typeface="Arial Narrow"/>
              </a:rPr>
              <a:t>erted</a:t>
            </a:r>
            <a:r>
              <a:rPr sz="2000" spc="-10" dirty="0">
                <a:latin typeface="Arial Narrow"/>
                <a:cs typeface="Arial Narrow"/>
              </a:rPr>
              <a:t>I</a:t>
            </a:r>
            <a:r>
              <a:rPr sz="2000" spc="-5" dirty="0">
                <a:latin typeface="Arial Narrow"/>
                <a:cs typeface="Arial Narrow"/>
              </a:rPr>
              <a:t>nd</a:t>
            </a:r>
            <a:r>
              <a:rPr sz="2000" spc="-10" dirty="0">
                <a:latin typeface="Arial Narrow"/>
                <a:cs typeface="Arial Narrow"/>
              </a:rPr>
              <a:t>ex</a:t>
            </a:r>
            <a:r>
              <a:rPr sz="2000" spc="-5" dirty="0">
                <a:latin typeface="Arial Narrow"/>
                <a:cs typeface="Arial Narrow"/>
              </a:rPr>
              <a:t>e</a:t>
            </a:r>
            <a:r>
              <a:rPr sz="2000" spc="-85" dirty="0">
                <a:latin typeface="Arial Narrow"/>
                <a:cs typeface="Arial Narrow"/>
              </a:rPr>
              <a:t>r</a:t>
            </a:r>
            <a:r>
              <a:rPr sz="2000" spc="0" dirty="0">
                <a:latin typeface="Arial Narrow"/>
                <a:cs typeface="Arial Narrow"/>
              </a:rPr>
              <a:t>.</a:t>
            </a:r>
            <a:r>
              <a:rPr sz="2000" spc="-10" dirty="0">
                <a:latin typeface="Arial Narrow"/>
                <a:cs typeface="Arial Narrow"/>
              </a:rPr>
              <a:t>c</a:t>
            </a:r>
            <a:r>
              <a:rPr sz="2000" spc="-5" dirty="0">
                <a:latin typeface="Arial Narrow"/>
                <a:cs typeface="Arial Narrow"/>
              </a:rPr>
              <a:t>l</a:t>
            </a:r>
            <a:r>
              <a:rPr sz="2000" spc="-10" dirty="0">
                <a:latin typeface="Arial Narrow"/>
                <a:cs typeface="Arial Narrow"/>
              </a:rPr>
              <a:t>ass</a:t>
            </a:r>
            <a:r>
              <a:rPr sz="2000" spc="0" dirty="0">
                <a:latin typeface="Arial Narrow"/>
                <a:cs typeface="Arial Narrow"/>
              </a:rPr>
              <a:t>);</a:t>
            </a:r>
            <a:endParaRPr sz="2000">
              <a:latin typeface="Arial Narrow"/>
              <a:cs typeface="Arial Narrow"/>
            </a:endParaRPr>
          </a:p>
          <a:p>
            <a:pPr marL="527685" marR="6350">
              <a:lnSpc>
                <a:spcPct val="100000"/>
              </a:lnSpc>
            </a:pPr>
            <a:r>
              <a:rPr sz="2000" spc="-5" dirty="0">
                <a:latin typeface="Arial Narrow"/>
                <a:cs typeface="Arial Narrow"/>
              </a:rPr>
              <a:t>j</a:t>
            </a:r>
            <a:r>
              <a:rPr sz="2000" spc="-10" dirty="0">
                <a:latin typeface="Arial Narrow"/>
                <a:cs typeface="Arial Narrow"/>
              </a:rPr>
              <a:t>o</a:t>
            </a:r>
            <a:r>
              <a:rPr sz="2000" spc="-5" dirty="0">
                <a:latin typeface="Arial Narrow"/>
                <a:cs typeface="Arial Narrow"/>
              </a:rPr>
              <a:t>b.</a:t>
            </a:r>
            <a:r>
              <a:rPr sz="2000" spc="-10" dirty="0">
                <a:latin typeface="Arial Narrow"/>
                <a:cs typeface="Arial Narrow"/>
              </a:rPr>
              <a:t>s</a:t>
            </a:r>
            <a:r>
              <a:rPr sz="2000" spc="-5" dirty="0">
                <a:latin typeface="Arial Narrow"/>
                <a:cs typeface="Arial Narrow"/>
              </a:rPr>
              <a:t>etIn</a:t>
            </a:r>
            <a:r>
              <a:rPr sz="2000" spc="-10" dirty="0">
                <a:latin typeface="Arial Narrow"/>
                <a:cs typeface="Arial Narrow"/>
              </a:rPr>
              <a:t>p</a:t>
            </a:r>
            <a:r>
              <a:rPr sz="2000" spc="-5" dirty="0">
                <a:latin typeface="Arial Narrow"/>
                <a:cs typeface="Arial Narrow"/>
              </a:rPr>
              <a:t>utFormatCla</a:t>
            </a:r>
            <a:r>
              <a:rPr sz="2000" spc="-10" dirty="0">
                <a:latin typeface="Arial Narrow"/>
                <a:cs typeface="Arial Narrow"/>
              </a:rPr>
              <a:t>s</a:t>
            </a:r>
            <a:r>
              <a:rPr sz="2000" spc="-5" dirty="0">
                <a:latin typeface="Arial Narrow"/>
                <a:cs typeface="Arial Narrow"/>
              </a:rPr>
              <a:t>s(</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tInp</a:t>
            </a:r>
            <a:r>
              <a:rPr sz="2000" spc="-10" dirty="0">
                <a:latin typeface="Arial Narrow"/>
                <a:cs typeface="Arial Narrow"/>
              </a:rPr>
              <a:t>u</a:t>
            </a:r>
            <a:r>
              <a:rPr sz="2000" spc="0" dirty="0">
                <a:latin typeface="Arial Narrow"/>
                <a:cs typeface="Arial Narrow"/>
              </a:rPr>
              <a:t>tFor</a:t>
            </a:r>
            <a:r>
              <a:rPr sz="2000" spc="-15" dirty="0">
                <a:latin typeface="Arial Narrow"/>
                <a:cs typeface="Arial Narrow"/>
              </a:rPr>
              <a:t>m</a:t>
            </a:r>
            <a:r>
              <a:rPr sz="2000" spc="-5" dirty="0">
                <a:latin typeface="Arial Narrow"/>
                <a:cs typeface="Arial Narrow"/>
              </a:rPr>
              <a:t>at</a:t>
            </a:r>
            <a:r>
              <a:rPr sz="2000" spc="-20" dirty="0">
                <a:latin typeface="Arial Narrow"/>
                <a:cs typeface="Arial Narrow"/>
              </a:rPr>
              <a:t>.</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5" dirty="0">
                <a:latin typeface="Arial Narrow"/>
                <a:cs typeface="Arial Narrow"/>
              </a:rPr>
              <a:t>s); j</a:t>
            </a:r>
            <a:r>
              <a:rPr sz="2000" spc="-10" dirty="0">
                <a:latin typeface="Arial Narrow"/>
                <a:cs typeface="Arial Narrow"/>
              </a:rPr>
              <a:t>o</a:t>
            </a:r>
            <a:r>
              <a:rPr sz="2000" spc="-5" dirty="0">
                <a:latin typeface="Arial Narrow"/>
                <a:cs typeface="Arial Narrow"/>
              </a:rPr>
              <a:t>b.</a:t>
            </a:r>
            <a:r>
              <a:rPr sz="2000" spc="-10" dirty="0">
                <a:latin typeface="Arial Narrow"/>
                <a:cs typeface="Arial Narrow"/>
              </a:rPr>
              <a:t>s</a:t>
            </a:r>
            <a:r>
              <a:rPr sz="2000" spc="-5" dirty="0">
                <a:latin typeface="Arial Narrow"/>
                <a:cs typeface="Arial Narrow"/>
              </a:rPr>
              <a:t>etMa</a:t>
            </a:r>
            <a:r>
              <a:rPr sz="2000" spc="-10" dirty="0">
                <a:latin typeface="Arial Narrow"/>
                <a:cs typeface="Arial Narrow"/>
              </a:rPr>
              <a:t>p</a:t>
            </a:r>
            <a:r>
              <a:rPr sz="2000" spc="-5" dirty="0">
                <a:latin typeface="Arial Narrow"/>
                <a:cs typeface="Arial Narrow"/>
              </a:rPr>
              <a:t>perCla</a:t>
            </a:r>
            <a:r>
              <a:rPr sz="2000" spc="-10" dirty="0">
                <a:latin typeface="Arial Narrow"/>
                <a:cs typeface="Arial Narrow"/>
              </a:rPr>
              <a:t>s</a:t>
            </a:r>
            <a:r>
              <a:rPr sz="2000" spc="-5" dirty="0">
                <a:latin typeface="Arial Narrow"/>
                <a:cs typeface="Arial Narrow"/>
              </a:rPr>
              <a:t>s(In</a:t>
            </a:r>
            <a:r>
              <a:rPr sz="2000" spc="-10" dirty="0">
                <a:latin typeface="Arial Narrow"/>
                <a:cs typeface="Arial Narrow"/>
              </a:rPr>
              <a:t>v</a:t>
            </a:r>
            <a:r>
              <a:rPr sz="2000" spc="-5" dirty="0">
                <a:latin typeface="Arial Narrow"/>
                <a:cs typeface="Arial Narrow"/>
              </a:rPr>
              <a:t>ertedIn</a:t>
            </a:r>
            <a:r>
              <a:rPr sz="2000" spc="-10" dirty="0">
                <a:latin typeface="Arial Narrow"/>
                <a:cs typeface="Arial Narrow"/>
              </a:rPr>
              <a:t>d</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Map</a:t>
            </a:r>
            <a:r>
              <a:rPr sz="2000" spc="-10" dirty="0">
                <a:latin typeface="Arial Narrow"/>
                <a:cs typeface="Arial Narrow"/>
              </a:rPr>
              <a:t>p</a:t>
            </a:r>
            <a:r>
              <a:rPr sz="2000" spc="-5" dirty="0">
                <a:latin typeface="Arial Narrow"/>
                <a:cs typeface="Arial Narrow"/>
              </a:rPr>
              <a:t>e</a:t>
            </a:r>
            <a:r>
              <a:rPr sz="2000" spc="-80" dirty="0">
                <a:latin typeface="Arial Narrow"/>
                <a:cs typeface="Arial Narrow"/>
              </a:rPr>
              <a:t>r</a:t>
            </a:r>
            <a:r>
              <a:rPr sz="2000" spc="0" dirty="0">
                <a:latin typeface="Arial Narrow"/>
                <a:cs typeface="Arial Narrow"/>
              </a:rPr>
              <a:t>.</a:t>
            </a:r>
            <a:r>
              <a:rPr sz="2000" spc="-10" dirty="0">
                <a:latin typeface="Arial Narrow"/>
                <a:cs typeface="Arial Narrow"/>
              </a:rPr>
              <a:t>c</a:t>
            </a:r>
            <a:r>
              <a:rPr sz="2000" spc="-5" dirty="0">
                <a:latin typeface="Arial Narrow"/>
                <a:cs typeface="Arial Narrow"/>
              </a:rPr>
              <a:t>l</a:t>
            </a:r>
            <a:r>
              <a:rPr sz="2000" spc="-10" dirty="0">
                <a:latin typeface="Arial Narrow"/>
                <a:cs typeface="Arial Narrow"/>
              </a:rPr>
              <a:t>a</a:t>
            </a:r>
            <a:r>
              <a:rPr sz="2000" spc="-5" dirty="0">
                <a:latin typeface="Arial Narrow"/>
                <a:cs typeface="Arial Narrow"/>
              </a:rPr>
              <a:t>s</a:t>
            </a:r>
            <a:r>
              <a:rPr sz="2000" spc="-15" dirty="0">
                <a:latin typeface="Arial Narrow"/>
                <a:cs typeface="Arial Narrow"/>
              </a:rPr>
              <a:t>s</a:t>
            </a:r>
            <a:r>
              <a:rPr sz="2000" spc="0" dirty="0">
                <a:latin typeface="Arial Narrow"/>
                <a:cs typeface="Arial Narrow"/>
              </a:rPr>
              <a:t>); </a:t>
            </a:r>
            <a:r>
              <a:rPr sz="2000" spc="-5" dirty="0">
                <a:latin typeface="Arial Narrow"/>
                <a:cs typeface="Arial Narrow"/>
              </a:rPr>
              <a:t>j</a:t>
            </a:r>
            <a:r>
              <a:rPr sz="2000" spc="-10" dirty="0">
                <a:latin typeface="Arial Narrow"/>
                <a:cs typeface="Arial Narrow"/>
              </a:rPr>
              <a:t>o</a:t>
            </a:r>
            <a:r>
              <a:rPr sz="2000" spc="-5" dirty="0">
                <a:latin typeface="Arial Narrow"/>
                <a:cs typeface="Arial Narrow"/>
              </a:rPr>
              <a:t>b.</a:t>
            </a:r>
            <a:r>
              <a:rPr sz="2000" spc="-10" dirty="0">
                <a:latin typeface="Arial Narrow"/>
                <a:cs typeface="Arial Narrow"/>
              </a:rPr>
              <a:t>s</a:t>
            </a:r>
            <a:r>
              <a:rPr sz="2000" spc="-5" dirty="0">
                <a:latin typeface="Arial Narrow"/>
                <a:cs typeface="Arial Narrow"/>
              </a:rPr>
              <a:t>etRed</a:t>
            </a:r>
            <a:r>
              <a:rPr sz="2000" spc="-10" dirty="0">
                <a:latin typeface="Arial Narrow"/>
                <a:cs typeface="Arial Narrow"/>
              </a:rPr>
              <a:t>u</a:t>
            </a:r>
            <a:r>
              <a:rPr sz="2000" spc="-5" dirty="0">
                <a:latin typeface="Arial Narrow"/>
                <a:cs typeface="Arial Narrow"/>
              </a:rPr>
              <a:t>c</a:t>
            </a:r>
            <a:r>
              <a:rPr sz="2000" spc="-10" dirty="0">
                <a:latin typeface="Arial Narrow"/>
                <a:cs typeface="Arial Narrow"/>
              </a:rPr>
              <a:t>e</a:t>
            </a:r>
            <a:r>
              <a:rPr sz="2000" spc="0" dirty="0">
                <a:latin typeface="Arial Narrow"/>
                <a:cs typeface="Arial Narrow"/>
              </a:rPr>
              <a:t>rC</a:t>
            </a:r>
            <a:r>
              <a:rPr sz="2000" spc="-5" dirty="0">
                <a:latin typeface="Arial Narrow"/>
                <a:cs typeface="Arial Narrow"/>
              </a:rPr>
              <a:t>l</a:t>
            </a:r>
            <a:r>
              <a:rPr sz="2000" spc="-10" dirty="0">
                <a:latin typeface="Arial Narrow"/>
                <a:cs typeface="Arial Narrow"/>
              </a:rPr>
              <a:t>a</a:t>
            </a:r>
            <a:r>
              <a:rPr sz="2000" spc="-5" dirty="0">
                <a:latin typeface="Arial Narrow"/>
                <a:cs typeface="Arial Narrow"/>
              </a:rPr>
              <a:t>s</a:t>
            </a:r>
            <a:r>
              <a:rPr sz="2000" spc="-15" dirty="0">
                <a:latin typeface="Arial Narrow"/>
                <a:cs typeface="Arial Narrow"/>
              </a:rPr>
              <a:t>s</a:t>
            </a:r>
            <a:r>
              <a:rPr sz="2000" spc="0" dirty="0">
                <a:latin typeface="Arial Narrow"/>
                <a:cs typeface="Arial Narrow"/>
              </a:rPr>
              <a:t>(InvertedI</a:t>
            </a:r>
            <a:r>
              <a:rPr sz="2000" spc="-10" dirty="0">
                <a:latin typeface="Arial Narrow"/>
                <a:cs typeface="Arial Narrow"/>
              </a:rPr>
              <a:t>n</a:t>
            </a:r>
            <a:r>
              <a:rPr sz="2000" spc="-5" dirty="0">
                <a:latin typeface="Arial Narrow"/>
                <a:cs typeface="Arial Narrow"/>
              </a:rPr>
              <a:t>de</a:t>
            </a:r>
            <a:r>
              <a:rPr sz="2000" spc="-15" dirty="0">
                <a:latin typeface="Arial Narrow"/>
                <a:cs typeface="Arial Narrow"/>
              </a:rPr>
              <a:t>x</a:t>
            </a:r>
            <a:r>
              <a:rPr sz="2000" spc="0" dirty="0">
                <a:latin typeface="Arial Narrow"/>
                <a:cs typeface="Arial Narrow"/>
              </a:rPr>
              <a:t>Redu</a:t>
            </a:r>
            <a:r>
              <a:rPr sz="2000" spc="-15" dirty="0">
                <a:latin typeface="Arial Narrow"/>
                <a:cs typeface="Arial Narrow"/>
              </a:rPr>
              <a:t>c</a:t>
            </a:r>
            <a:r>
              <a:rPr sz="2000" spc="-5" dirty="0">
                <a:latin typeface="Arial Narrow"/>
                <a:cs typeface="Arial Narrow"/>
              </a:rPr>
              <a:t>e</a:t>
            </a:r>
            <a:r>
              <a:rPr sz="2000" spc="-80" dirty="0">
                <a:latin typeface="Arial Narrow"/>
                <a:cs typeface="Arial Narrow"/>
              </a:rPr>
              <a:t>r</a:t>
            </a:r>
            <a:r>
              <a:rPr sz="2000" spc="0" dirty="0">
                <a:latin typeface="Arial Narrow"/>
                <a:cs typeface="Arial Narrow"/>
              </a:rPr>
              <a:t>.</a:t>
            </a:r>
            <a:r>
              <a:rPr sz="2000" spc="-10" dirty="0">
                <a:latin typeface="Arial Narrow"/>
                <a:cs typeface="Arial Narrow"/>
              </a:rPr>
              <a:t>c</a:t>
            </a:r>
            <a:r>
              <a:rPr sz="2000" spc="-5" dirty="0">
                <a:latin typeface="Arial Narrow"/>
                <a:cs typeface="Arial Narrow"/>
              </a:rPr>
              <a:t>l</a:t>
            </a:r>
            <a:r>
              <a:rPr sz="2000" spc="-10" dirty="0">
                <a:latin typeface="Arial Narrow"/>
                <a:cs typeface="Arial Narrow"/>
              </a:rPr>
              <a:t>a</a:t>
            </a:r>
            <a:r>
              <a:rPr sz="2000" spc="-5" dirty="0">
                <a:latin typeface="Arial Narrow"/>
                <a:cs typeface="Arial Narrow"/>
              </a:rPr>
              <a:t>s</a:t>
            </a:r>
            <a:r>
              <a:rPr sz="2000" spc="-15" dirty="0">
                <a:latin typeface="Arial Narrow"/>
                <a:cs typeface="Arial Narrow"/>
              </a:rPr>
              <a:t>s</a:t>
            </a:r>
            <a:r>
              <a:rPr sz="2000" spc="0" dirty="0">
                <a:latin typeface="Arial Narrow"/>
                <a:cs typeface="Arial Narrow"/>
              </a:rPr>
              <a:t>); </a:t>
            </a:r>
            <a:r>
              <a:rPr sz="2000" spc="-5" dirty="0">
                <a:latin typeface="Arial Narrow"/>
                <a:cs typeface="Arial Narrow"/>
              </a:rPr>
              <a:t>j</a:t>
            </a:r>
            <a:r>
              <a:rPr sz="2000" spc="-10" dirty="0">
                <a:latin typeface="Arial Narrow"/>
                <a:cs typeface="Arial Narrow"/>
              </a:rPr>
              <a:t>o</a:t>
            </a:r>
            <a:r>
              <a:rPr sz="2000" spc="-5" dirty="0">
                <a:latin typeface="Arial Narrow"/>
                <a:cs typeface="Arial Narrow"/>
              </a:rPr>
              <a:t>b.</a:t>
            </a:r>
            <a:r>
              <a:rPr sz="2000" spc="-10" dirty="0">
                <a:latin typeface="Arial Narrow"/>
                <a:cs typeface="Arial Narrow"/>
              </a:rPr>
              <a:t>s</a:t>
            </a:r>
            <a:r>
              <a:rPr sz="2000" spc="-5" dirty="0">
                <a:latin typeface="Arial Narrow"/>
                <a:cs typeface="Arial Narrow"/>
              </a:rPr>
              <a:t>etOutput</a:t>
            </a:r>
            <a:r>
              <a:rPr sz="2000" spc="-10" dirty="0">
                <a:latin typeface="Arial Narrow"/>
                <a:cs typeface="Arial Narrow"/>
              </a:rPr>
              <a:t>K</a:t>
            </a:r>
            <a:r>
              <a:rPr sz="2000" spc="-5" dirty="0">
                <a:latin typeface="Arial Narrow"/>
                <a:cs typeface="Arial Narrow"/>
              </a:rPr>
              <a:t>e</a:t>
            </a:r>
            <a:r>
              <a:rPr sz="2000" spc="-10" dirty="0">
                <a:latin typeface="Arial Narrow"/>
                <a:cs typeface="Arial Narrow"/>
              </a:rPr>
              <a:t>y</a:t>
            </a:r>
            <a:r>
              <a:rPr sz="2000" spc="0" dirty="0">
                <a:latin typeface="Arial Narrow"/>
                <a:cs typeface="Arial Narrow"/>
              </a:rPr>
              <a:t>Cla</a:t>
            </a:r>
            <a:r>
              <a:rPr sz="2000" spc="-15" dirty="0">
                <a:latin typeface="Arial Narrow"/>
                <a:cs typeface="Arial Narrow"/>
              </a:rPr>
              <a:t>s</a:t>
            </a:r>
            <a:r>
              <a:rPr sz="2000" spc="-5" dirty="0">
                <a:latin typeface="Arial Narrow"/>
                <a:cs typeface="Arial Narrow"/>
              </a:rPr>
              <a:t>s(</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a:t>
            </a:r>
            <a:r>
              <a:rPr sz="2000" spc="-10" dirty="0">
                <a:latin typeface="Arial Narrow"/>
                <a:cs typeface="Arial Narrow"/>
              </a:rPr>
              <a:t>c</a:t>
            </a:r>
            <a:r>
              <a:rPr sz="2000" spc="-5" dirty="0">
                <a:latin typeface="Arial Narrow"/>
                <a:cs typeface="Arial Narrow"/>
              </a:rPr>
              <a:t>l</a:t>
            </a:r>
            <a:r>
              <a:rPr sz="2000" spc="-10" dirty="0">
                <a:latin typeface="Arial Narrow"/>
                <a:cs typeface="Arial Narrow"/>
              </a:rPr>
              <a:t>a</a:t>
            </a:r>
            <a:r>
              <a:rPr sz="2000" spc="-5" dirty="0">
                <a:latin typeface="Arial Narrow"/>
                <a:cs typeface="Arial Narrow"/>
              </a:rPr>
              <a:t>s</a:t>
            </a:r>
            <a:r>
              <a:rPr sz="2000" spc="-15" dirty="0">
                <a:latin typeface="Arial Narrow"/>
                <a:cs typeface="Arial Narrow"/>
              </a:rPr>
              <a:t>s</a:t>
            </a:r>
            <a:r>
              <a:rPr sz="2000" spc="0" dirty="0">
                <a:latin typeface="Arial Narrow"/>
                <a:cs typeface="Arial Narrow"/>
              </a:rPr>
              <a:t>); </a:t>
            </a:r>
            <a:r>
              <a:rPr sz="2000" spc="-5" dirty="0">
                <a:latin typeface="Arial Narrow"/>
                <a:cs typeface="Arial Narrow"/>
              </a:rPr>
              <a:t>j</a:t>
            </a:r>
            <a:r>
              <a:rPr sz="2000" spc="-10" dirty="0">
                <a:latin typeface="Arial Narrow"/>
                <a:cs typeface="Arial Narrow"/>
              </a:rPr>
              <a:t>o</a:t>
            </a:r>
            <a:r>
              <a:rPr sz="2000" spc="-5" dirty="0">
                <a:latin typeface="Arial Narrow"/>
                <a:cs typeface="Arial Narrow"/>
              </a:rPr>
              <a:t>b.</a:t>
            </a:r>
            <a:r>
              <a:rPr sz="2000" spc="-15" dirty="0">
                <a:latin typeface="Arial Narrow"/>
                <a:cs typeface="Arial Narrow"/>
              </a:rPr>
              <a:t>s</a:t>
            </a:r>
            <a:r>
              <a:rPr sz="2000" spc="-5" dirty="0">
                <a:latin typeface="Arial Narrow"/>
                <a:cs typeface="Arial Narrow"/>
              </a:rPr>
              <a:t>etOut</a:t>
            </a:r>
            <a:r>
              <a:rPr sz="2000" spc="-10" dirty="0">
                <a:latin typeface="Arial Narrow"/>
                <a:cs typeface="Arial Narrow"/>
              </a:rPr>
              <a:t>p</a:t>
            </a:r>
            <a:r>
              <a:rPr sz="2000" spc="-5" dirty="0">
                <a:latin typeface="Arial Narrow"/>
                <a:cs typeface="Arial Narrow"/>
              </a:rPr>
              <a:t>ut</a:t>
            </a:r>
            <a:r>
              <a:rPr sz="2000" spc="-130" dirty="0">
                <a:latin typeface="Arial Narrow"/>
                <a:cs typeface="Arial Narrow"/>
              </a:rPr>
              <a:t>V</a:t>
            </a:r>
            <a:r>
              <a:rPr sz="2000" spc="-5" dirty="0">
                <a:latin typeface="Arial Narrow"/>
                <a:cs typeface="Arial Narrow"/>
              </a:rPr>
              <a:t>a</a:t>
            </a:r>
            <a:r>
              <a:rPr sz="2000" spc="-10" dirty="0">
                <a:latin typeface="Arial Narrow"/>
                <a:cs typeface="Arial Narrow"/>
              </a:rPr>
              <a:t>l</a:t>
            </a:r>
            <a:r>
              <a:rPr sz="2000" spc="-5" dirty="0">
                <a:latin typeface="Arial Narrow"/>
                <a:cs typeface="Arial Narrow"/>
              </a:rPr>
              <a:t>ueC</a:t>
            </a:r>
            <a:r>
              <a:rPr sz="2000" spc="-10" dirty="0">
                <a:latin typeface="Arial Narrow"/>
                <a:cs typeface="Arial Narrow"/>
              </a:rPr>
              <a:t>l</a:t>
            </a:r>
            <a:r>
              <a:rPr sz="2000" spc="-5" dirty="0">
                <a:latin typeface="Arial Narrow"/>
                <a:cs typeface="Arial Narrow"/>
              </a:rPr>
              <a:t>a</a:t>
            </a:r>
            <a:r>
              <a:rPr sz="2000" spc="-15" dirty="0">
                <a:latin typeface="Arial Narrow"/>
                <a:cs typeface="Arial Narrow"/>
              </a:rPr>
              <a:t>s</a:t>
            </a:r>
            <a:r>
              <a:rPr sz="2000" spc="-10" dirty="0">
                <a:latin typeface="Arial Narrow"/>
                <a:cs typeface="Arial Narrow"/>
              </a:rPr>
              <a:t>s</a:t>
            </a:r>
            <a:r>
              <a:rPr sz="2000" spc="0" dirty="0">
                <a:latin typeface="Arial Narrow"/>
                <a:cs typeface="Arial Narrow"/>
              </a:rPr>
              <a:t>(</a:t>
            </a:r>
            <a:r>
              <a:rPr sz="2000" spc="-175" dirty="0">
                <a:latin typeface="Arial Narrow"/>
                <a:cs typeface="Arial Narrow"/>
              </a:rPr>
              <a:t>T</a:t>
            </a:r>
            <a:r>
              <a:rPr sz="2000" spc="-5" dirty="0">
                <a:latin typeface="Arial Narrow"/>
                <a:cs typeface="Arial Narrow"/>
              </a:rPr>
              <a:t>e</a:t>
            </a:r>
            <a:r>
              <a:rPr sz="2000" spc="-15" dirty="0">
                <a:latin typeface="Arial Narrow"/>
                <a:cs typeface="Arial Narrow"/>
              </a:rPr>
              <a:t>x</a:t>
            </a:r>
            <a:r>
              <a:rPr sz="2000" spc="0" dirty="0">
                <a:latin typeface="Arial Narrow"/>
                <a:cs typeface="Arial Narrow"/>
              </a:rPr>
              <a:t>t.</a:t>
            </a:r>
            <a:r>
              <a:rPr sz="2000" spc="-15" dirty="0">
                <a:latin typeface="Arial Narrow"/>
                <a:cs typeface="Arial Narrow"/>
              </a:rPr>
              <a:t>c</a:t>
            </a:r>
            <a:r>
              <a:rPr sz="2000" spc="-5" dirty="0">
                <a:latin typeface="Arial Narrow"/>
                <a:cs typeface="Arial Narrow"/>
              </a:rPr>
              <a:t>l</a:t>
            </a:r>
            <a:r>
              <a:rPr sz="2000" spc="-10" dirty="0">
                <a:latin typeface="Arial Narrow"/>
                <a:cs typeface="Arial Narrow"/>
              </a:rPr>
              <a:t>ass</a:t>
            </a:r>
            <a:r>
              <a:rPr sz="2000" spc="0" dirty="0">
                <a:latin typeface="Arial Narrow"/>
                <a:cs typeface="Arial Narrow"/>
              </a:rPr>
              <a:t>); Fil</a:t>
            </a:r>
            <a:r>
              <a:rPr sz="2000" spc="-10" dirty="0">
                <a:latin typeface="Arial Narrow"/>
                <a:cs typeface="Arial Narrow"/>
              </a:rPr>
              <a:t>e</a:t>
            </a:r>
            <a:r>
              <a:rPr sz="2000" spc="0" dirty="0">
                <a:latin typeface="Arial Narrow"/>
                <a:cs typeface="Arial Narrow"/>
              </a:rPr>
              <a:t>Inp</a:t>
            </a:r>
            <a:r>
              <a:rPr sz="2000" spc="-10" dirty="0">
                <a:latin typeface="Arial Narrow"/>
                <a:cs typeface="Arial Narrow"/>
              </a:rPr>
              <a:t>u</a:t>
            </a:r>
            <a:r>
              <a:rPr sz="2000" spc="0" dirty="0">
                <a:latin typeface="Arial Narrow"/>
                <a:cs typeface="Arial Narrow"/>
              </a:rPr>
              <a:t>tFor</a:t>
            </a:r>
            <a:r>
              <a:rPr sz="2000" spc="-5" dirty="0">
                <a:latin typeface="Arial Narrow"/>
                <a:cs typeface="Arial Narrow"/>
              </a:rPr>
              <a:t>mat.</a:t>
            </a:r>
            <a:r>
              <a:rPr sz="2000" spc="-10" dirty="0">
                <a:latin typeface="Arial Narrow"/>
                <a:cs typeface="Arial Narrow"/>
              </a:rPr>
              <a:t>a</a:t>
            </a:r>
            <a:r>
              <a:rPr sz="2000" spc="-5" dirty="0">
                <a:latin typeface="Arial Narrow"/>
                <a:cs typeface="Arial Narrow"/>
              </a:rPr>
              <a:t>dd</a:t>
            </a:r>
            <a:r>
              <a:rPr sz="2000" spc="-20" dirty="0">
                <a:latin typeface="Arial Narrow"/>
                <a:cs typeface="Arial Narrow"/>
              </a:rPr>
              <a:t>I</a:t>
            </a:r>
            <a:r>
              <a:rPr sz="2000" spc="-5" dirty="0">
                <a:latin typeface="Arial Narrow"/>
                <a:cs typeface="Arial Narrow"/>
              </a:rPr>
              <a:t>npu</a:t>
            </a:r>
            <a:r>
              <a:rPr sz="2000" spc="-10" dirty="0">
                <a:latin typeface="Arial Narrow"/>
                <a:cs typeface="Arial Narrow"/>
              </a:rPr>
              <a:t>t</a:t>
            </a:r>
            <a:r>
              <a:rPr sz="2000" spc="0" dirty="0">
                <a:latin typeface="Arial Narrow"/>
                <a:cs typeface="Arial Narrow"/>
              </a:rPr>
              <a:t>P</a:t>
            </a:r>
            <a:r>
              <a:rPr sz="2000" spc="-10" dirty="0">
                <a:latin typeface="Arial Narrow"/>
                <a:cs typeface="Arial Narrow"/>
              </a:rPr>
              <a:t>a</a:t>
            </a:r>
            <a:r>
              <a:rPr sz="2000" spc="0" dirty="0">
                <a:latin typeface="Arial Narrow"/>
                <a:cs typeface="Arial Narrow"/>
              </a:rPr>
              <a:t>th(jo</a:t>
            </a:r>
            <a:r>
              <a:rPr sz="2000" spc="-10" dirty="0">
                <a:latin typeface="Arial Narrow"/>
                <a:cs typeface="Arial Narrow"/>
              </a:rPr>
              <a:t>b</a:t>
            </a:r>
            <a:r>
              <a:rPr sz="2000" spc="0" dirty="0">
                <a:latin typeface="Arial Narrow"/>
                <a:cs typeface="Arial Narrow"/>
              </a:rPr>
              <a:t>,</a:t>
            </a:r>
            <a:r>
              <a:rPr sz="2000" spc="-50" dirty="0">
                <a:latin typeface="Arial Narrow"/>
                <a:cs typeface="Arial Narrow"/>
              </a:rPr>
              <a:t> </a:t>
            </a:r>
            <a:r>
              <a:rPr sz="2000" spc="-5" dirty="0">
                <a:latin typeface="Arial Narrow"/>
                <a:cs typeface="Arial Narrow"/>
              </a:rPr>
              <a:t>ne</a:t>
            </a:r>
            <a:r>
              <a:rPr sz="2000" spc="0" dirty="0">
                <a:latin typeface="Arial Narrow"/>
                <a:cs typeface="Arial Narrow"/>
              </a:rPr>
              <a:t>w </a:t>
            </a:r>
            <a:r>
              <a:rPr sz="2000" spc="-10" dirty="0">
                <a:latin typeface="Arial Narrow"/>
                <a:cs typeface="Arial Narrow"/>
              </a:rPr>
              <a:t>P</a:t>
            </a:r>
            <a:r>
              <a:rPr sz="2000" spc="-5" dirty="0">
                <a:latin typeface="Arial Narrow"/>
                <a:cs typeface="Arial Narrow"/>
              </a:rPr>
              <a:t>ath(args[</a:t>
            </a:r>
            <a:r>
              <a:rPr sz="2000" spc="-10" dirty="0">
                <a:latin typeface="Arial Narrow"/>
                <a:cs typeface="Arial Narrow"/>
              </a:rPr>
              <a:t>0</a:t>
            </a:r>
            <a:r>
              <a:rPr sz="2000" spc="0" dirty="0">
                <a:latin typeface="Arial Narrow"/>
                <a:cs typeface="Arial Narrow"/>
              </a:rPr>
              <a:t>])</a:t>
            </a:r>
            <a:r>
              <a:rPr sz="2000" spc="5" dirty="0">
                <a:latin typeface="Arial Narrow"/>
                <a:cs typeface="Arial Narrow"/>
              </a:rPr>
              <a:t>)</a:t>
            </a:r>
            <a:r>
              <a:rPr sz="2000" spc="0" dirty="0">
                <a:latin typeface="Arial Narrow"/>
                <a:cs typeface="Arial Narrow"/>
              </a:rPr>
              <a:t>; Fil</a:t>
            </a:r>
            <a:r>
              <a:rPr sz="2000" spc="-10" dirty="0">
                <a:latin typeface="Arial Narrow"/>
                <a:cs typeface="Arial Narrow"/>
              </a:rPr>
              <a:t>e</a:t>
            </a:r>
            <a:r>
              <a:rPr sz="2000" spc="-5" dirty="0">
                <a:latin typeface="Arial Narrow"/>
                <a:cs typeface="Arial Narrow"/>
              </a:rPr>
              <a:t>OutputForma</a:t>
            </a:r>
            <a:r>
              <a:rPr sz="2000" spc="-10" dirty="0">
                <a:latin typeface="Arial Narrow"/>
                <a:cs typeface="Arial Narrow"/>
              </a:rPr>
              <a:t>t</a:t>
            </a:r>
            <a:r>
              <a:rPr sz="2000" spc="0" dirty="0">
                <a:latin typeface="Arial Narrow"/>
                <a:cs typeface="Arial Narrow"/>
              </a:rPr>
              <a:t>.</a:t>
            </a:r>
            <a:r>
              <a:rPr sz="2000" spc="-10" dirty="0">
                <a:latin typeface="Arial Narrow"/>
                <a:cs typeface="Arial Narrow"/>
              </a:rPr>
              <a:t>s</a:t>
            </a:r>
            <a:r>
              <a:rPr sz="2000" spc="-5" dirty="0">
                <a:latin typeface="Arial Narrow"/>
                <a:cs typeface="Arial Narrow"/>
              </a:rPr>
              <a:t>etOu</a:t>
            </a:r>
            <a:r>
              <a:rPr sz="2000" spc="-15" dirty="0">
                <a:latin typeface="Arial Narrow"/>
                <a:cs typeface="Arial Narrow"/>
              </a:rPr>
              <a:t>t</a:t>
            </a:r>
            <a:r>
              <a:rPr sz="2000" spc="-5" dirty="0">
                <a:latin typeface="Arial Narrow"/>
                <a:cs typeface="Arial Narrow"/>
              </a:rPr>
              <a:t>put</a:t>
            </a:r>
            <a:r>
              <a:rPr sz="2000" spc="-10" dirty="0">
                <a:latin typeface="Arial Narrow"/>
                <a:cs typeface="Arial Narrow"/>
              </a:rPr>
              <a:t>P</a:t>
            </a:r>
            <a:r>
              <a:rPr sz="2000" spc="-5" dirty="0">
                <a:latin typeface="Arial Narrow"/>
                <a:cs typeface="Arial Narrow"/>
              </a:rPr>
              <a:t>ath(j</a:t>
            </a:r>
            <a:r>
              <a:rPr sz="2000" spc="-10" dirty="0">
                <a:latin typeface="Arial Narrow"/>
                <a:cs typeface="Arial Narrow"/>
              </a:rPr>
              <a:t>o</a:t>
            </a:r>
            <a:r>
              <a:rPr sz="2000" spc="-5" dirty="0">
                <a:latin typeface="Arial Narrow"/>
                <a:cs typeface="Arial Narrow"/>
              </a:rPr>
              <a:t>b</a:t>
            </a:r>
            <a:r>
              <a:rPr sz="2000" spc="0" dirty="0">
                <a:latin typeface="Arial Narrow"/>
                <a:cs typeface="Arial Narrow"/>
              </a:rPr>
              <a:t>,</a:t>
            </a:r>
            <a:r>
              <a:rPr sz="2000" spc="-55" dirty="0">
                <a:latin typeface="Arial Narrow"/>
                <a:cs typeface="Arial Narrow"/>
              </a:rPr>
              <a:t> </a:t>
            </a:r>
            <a:r>
              <a:rPr sz="2000" spc="-5" dirty="0">
                <a:latin typeface="Arial Narrow"/>
                <a:cs typeface="Arial Narrow"/>
              </a:rPr>
              <a:t>ne</a:t>
            </a:r>
            <a:r>
              <a:rPr sz="2000" spc="0" dirty="0">
                <a:latin typeface="Arial Narrow"/>
                <a:cs typeface="Arial Narrow"/>
              </a:rPr>
              <a:t>w </a:t>
            </a:r>
            <a:r>
              <a:rPr sz="2000" spc="-10" dirty="0">
                <a:latin typeface="Arial Narrow"/>
                <a:cs typeface="Arial Narrow"/>
              </a:rPr>
              <a:t>P</a:t>
            </a:r>
            <a:r>
              <a:rPr sz="2000" spc="-5" dirty="0">
                <a:latin typeface="Arial Narrow"/>
                <a:cs typeface="Arial Narrow"/>
              </a:rPr>
              <a:t>ath(args[</a:t>
            </a:r>
            <a:r>
              <a:rPr sz="2000" spc="-10" dirty="0">
                <a:latin typeface="Arial Narrow"/>
                <a:cs typeface="Arial Narrow"/>
              </a:rPr>
              <a:t>1</a:t>
            </a:r>
            <a:r>
              <a:rPr sz="2000" spc="0" dirty="0">
                <a:latin typeface="Arial Narrow"/>
                <a:cs typeface="Arial Narrow"/>
              </a:rPr>
              <a:t>])</a:t>
            </a:r>
            <a:r>
              <a:rPr sz="2000" spc="5" dirty="0">
                <a:latin typeface="Arial Narrow"/>
                <a:cs typeface="Arial Narrow"/>
              </a:rPr>
              <a:t>)</a:t>
            </a:r>
            <a:r>
              <a:rPr sz="2000" spc="0" dirty="0">
                <a:latin typeface="Arial Narrow"/>
                <a:cs typeface="Arial Narrow"/>
              </a:rPr>
              <a:t>; S</a:t>
            </a:r>
            <a:r>
              <a:rPr sz="2000" spc="-15" dirty="0">
                <a:latin typeface="Arial Narrow"/>
                <a:cs typeface="Arial Narrow"/>
              </a:rPr>
              <a:t>y</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em.e</a:t>
            </a:r>
            <a:r>
              <a:rPr sz="2000" spc="-15" dirty="0">
                <a:latin typeface="Arial Narrow"/>
                <a:cs typeface="Arial Narrow"/>
              </a:rPr>
              <a:t>x</a:t>
            </a:r>
            <a:r>
              <a:rPr sz="2000" spc="-5" dirty="0">
                <a:latin typeface="Arial Narrow"/>
                <a:cs typeface="Arial Narrow"/>
              </a:rPr>
              <a:t>it(j</a:t>
            </a:r>
            <a:r>
              <a:rPr sz="2000" spc="-10" dirty="0">
                <a:latin typeface="Arial Narrow"/>
                <a:cs typeface="Arial Narrow"/>
              </a:rPr>
              <a:t>o</a:t>
            </a:r>
            <a:r>
              <a:rPr sz="2000" spc="-5" dirty="0">
                <a:latin typeface="Arial Narrow"/>
                <a:cs typeface="Arial Narrow"/>
              </a:rPr>
              <a:t>b.wa</a:t>
            </a:r>
            <a:r>
              <a:rPr sz="2000" spc="-10" dirty="0">
                <a:latin typeface="Arial Narrow"/>
                <a:cs typeface="Arial Narrow"/>
              </a:rPr>
              <a:t>i</a:t>
            </a:r>
            <a:r>
              <a:rPr sz="2000" spc="0" dirty="0">
                <a:latin typeface="Arial Narrow"/>
                <a:cs typeface="Arial Narrow"/>
              </a:rPr>
              <a:t>tForComp</a:t>
            </a:r>
            <a:r>
              <a:rPr sz="2000" spc="-10" dirty="0">
                <a:latin typeface="Arial Narrow"/>
                <a:cs typeface="Arial Narrow"/>
              </a:rPr>
              <a:t>l</a:t>
            </a:r>
            <a:r>
              <a:rPr sz="2000" spc="-5" dirty="0">
                <a:latin typeface="Arial Narrow"/>
                <a:cs typeface="Arial Narrow"/>
              </a:rPr>
              <a:t>et</a:t>
            </a:r>
            <a:r>
              <a:rPr sz="2000" spc="-10" dirty="0">
                <a:latin typeface="Arial Narrow"/>
                <a:cs typeface="Arial Narrow"/>
              </a:rPr>
              <a:t>i</a:t>
            </a:r>
            <a:r>
              <a:rPr sz="2000" spc="-5" dirty="0">
                <a:latin typeface="Arial Narrow"/>
                <a:cs typeface="Arial Narrow"/>
              </a:rPr>
              <a:t>on(true</a:t>
            </a:r>
            <a:r>
              <a:rPr sz="2000" spc="0" dirty="0">
                <a:latin typeface="Arial Narrow"/>
                <a:cs typeface="Arial Narrow"/>
              </a:rPr>
              <a:t>)</a:t>
            </a:r>
            <a:r>
              <a:rPr sz="2000" spc="-20" dirty="0">
                <a:latin typeface="Arial Narrow"/>
                <a:cs typeface="Arial Narrow"/>
              </a:rPr>
              <a:t> </a:t>
            </a:r>
            <a:r>
              <a:rPr sz="2000" spc="0" dirty="0">
                <a:latin typeface="Arial Narrow"/>
                <a:cs typeface="Arial Narrow"/>
              </a:rPr>
              <a:t>? 0</a:t>
            </a:r>
            <a:r>
              <a:rPr sz="2000" spc="-20" dirty="0">
                <a:latin typeface="Arial Narrow"/>
                <a:cs typeface="Arial Narrow"/>
              </a:rPr>
              <a:t> </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1);</a:t>
            </a:r>
            <a:endParaRPr sz="2000">
              <a:latin typeface="Arial Narrow"/>
              <a:cs typeface="Arial Narrow"/>
            </a:endParaRPr>
          </a:p>
          <a:p>
            <a:pPr marL="12700">
              <a:lnSpc>
                <a:spcPct val="100000"/>
              </a:lnSpc>
              <a:tabLst>
                <a:tab pos="2393950" algn="l"/>
              </a:tabLst>
            </a:pPr>
            <a:r>
              <a:rPr sz="2000" dirty="0">
                <a:latin typeface="Arial Narrow"/>
                <a:cs typeface="Arial Narrow"/>
              </a:rPr>
              <a:t>} </a:t>
            </a:r>
            <a:r>
              <a:rPr sz="2000" spc="-5" dirty="0">
                <a:latin typeface="Arial Narrow"/>
                <a:cs typeface="Arial Narrow"/>
              </a:rPr>
              <a:t>ca</a:t>
            </a:r>
            <a:r>
              <a:rPr sz="2000" spc="-10" dirty="0">
                <a:latin typeface="Arial Narrow"/>
                <a:cs typeface="Arial Narrow"/>
              </a:rPr>
              <a:t>t</a:t>
            </a:r>
            <a:r>
              <a:rPr sz="2000" spc="-5" dirty="0">
                <a:latin typeface="Arial Narrow"/>
                <a:cs typeface="Arial Narrow"/>
              </a:rPr>
              <a:t>c</a:t>
            </a:r>
            <a:r>
              <a:rPr sz="2000" spc="0" dirty="0">
                <a:latin typeface="Arial Narrow"/>
                <a:cs typeface="Arial Narrow"/>
              </a:rPr>
              <a:t>h</a:t>
            </a:r>
            <a:r>
              <a:rPr sz="2000" spc="-10" dirty="0">
                <a:latin typeface="Arial Narrow"/>
                <a:cs typeface="Arial Narrow"/>
              </a:rPr>
              <a:t> </a:t>
            </a:r>
            <a:r>
              <a:rPr sz="2000" spc="0" dirty="0">
                <a:latin typeface="Arial Narrow"/>
                <a:cs typeface="Arial Narrow"/>
              </a:rPr>
              <a:t>(Ex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a:t>
            </a:r>
            <a:r>
              <a:rPr sz="2000" spc="0" dirty="0">
                <a:latin typeface="Arial Narrow"/>
                <a:cs typeface="Arial Narrow"/>
              </a:rPr>
              <a:t>n</a:t>
            </a:r>
            <a:r>
              <a:rPr sz="2000" spc="15" dirty="0">
                <a:latin typeface="Arial Narrow"/>
                <a:cs typeface="Arial Narrow"/>
              </a:rPr>
              <a:t> </a:t>
            </a:r>
            <a:r>
              <a:rPr sz="2000" spc="-5" dirty="0">
                <a:latin typeface="Arial Narrow"/>
                <a:cs typeface="Arial Narrow"/>
              </a:rPr>
              <a:t>e</a:t>
            </a:r>
            <a:r>
              <a:rPr sz="2000" spc="0" dirty="0">
                <a:latin typeface="Arial Narrow"/>
                <a:cs typeface="Arial Narrow"/>
              </a:rPr>
              <a:t>)</a:t>
            </a:r>
            <a:r>
              <a:rPr sz="2000" spc="-10" dirty="0">
                <a:latin typeface="Arial Narrow"/>
                <a:cs typeface="Arial Narrow"/>
              </a:rPr>
              <a:t> </a:t>
            </a:r>
            <a:r>
              <a:rPr sz="2000" spc="0" dirty="0">
                <a:latin typeface="Arial Narrow"/>
                <a:cs typeface="Arial Narrow"/>
              </a:rPr>
              <a:t>{	</a:t>
            </a:r>
            <a:r>
              <a:rPr sz="2000" spc="-5" dirty="0">
                <a:latin typeface="Arial Narrow"/>
                <a:cs typeface="Arial Narrow"/>
              </a:rPr>
              <a:t>e.pri</a:t>
            </a:r>
            <a:r>
              <a:rPr sz="2000" spc="-10" dirty="0">
                <a:latin typeface="Arial Narrow"/>
                <a:cs typeface="Arial Narrow"/>
              </a:rPr>
              <a:t>n</a:t>
            </a:r>
            <a:r>
              <a:rPr sz="2000" spc="0" dirty="0">
                <a:latin typeface="Arial Narrow"/>
                <a:cs typeface="Arial Narrow"/>
              </a:rPr>
              <a:t>tS</a:t>
            </a:r>
            <a:r>
              <a:rPr sz="2000" spc="-10" dirty="0">
                <a:latin typeface="Arial Narrow"/>
                <a:cs typeface="Arial Narrow"/>
              </a:rPr>
              <a:t>t</a:t>
            </a:r>
            <a:r>
              <a:rPr sz="2000" spc="-5" dirty="0">
                <a:latin typeface="Arial Narrow"/>
                <a:cs typeface="Arial Narrow"/>
              </a:rPr>
              <a:t>a</a:t>
            </a:r>
            <a:r>
              <a:rPr sz="2000" spc="-10" dirty="0">
                <a:latin typeface="Arial Narrow"/>
                <a:cs typeface="Arial Narrow"/>
              </a:rPr>
              <a:t>c</a:t>
            </a:r>
            <a:r>
              <a:rPr sz="2000" spc="-5" dirty="0">
                <a:latin typeface="Arial Narrow"/>
                <a:cs typeface="Arial Narrow"/>
              </a:rPr>
              <a:t>k</a:t>
            </a:r>
            <a:r>
              <a:rPr sz="2000" spc="-65" dirty="0">
                <a:latin typeface="Arial Narrow"/>
                <a:cs typeface="Arial Narrow"/>
              </a:rPr>
              <a:t>T</a:t>
            </a:r>
            <a:r>
              <a:rPr sz="2000" spc="0" dirty="0">
                <a:latin typeface="Arial Narrow"/>
                <a:cs typeface="Arial Narrow"/>
              </a:rPr>
              <a:t>race();</a:t>
            </a:r>
            <a:endParaRPr sz="2000">
              <a:latin typeface="Arial Narrow"/>
              <a:cs typeface="Arial Narrow"/>
            </a:endParaRPr>
          </a:p>
        </p:txBody>
      </p:sp>
      <p:sp>
        <p:nvSpPr>
          <p:cNvPr id="7" name="object 7"/>
          <p:cNvSpPr txBox="1"/>
          <p:nvPr/>
        </p:nvSpPr>
        <p:spPr>
          <a:xfrm>
            <a:off x="7666738" y="5743549"/>
            <a:ext cx="95250" cy="314325"/>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a:t>
            </a:r>
            <a:endParaRPr sz="2000">
              <a:latin typeface="Arial Narrow"/>
              <a:cs typeface="Arial Narrow"/>
            </a:endParaRPr>
          </a:p>
        </p:txBody>
      </p:sp>
      <p:sp>
        <p:nvSpPr>
          <p:cNvPr id="8" name="object 8"/>
          <p:cNvSpPr txBox="1"/>
          <p:nvPr/>
        </p:nvSpPr>
        <p:spPr>
          <a:xfrm>
            <a:off x="434441" y="6048654"/>
            <a:ext cx="438150" cy="619125"/>
          </a:xfrm>
          <a:prstGeom prst="rect">
            <a:avLst/>
          </a:prstGeom>
        </p:spPr>
        <p:txBody>
          <a:bodyPr vert="horz" wrap="square" lIns="0" tIns="0" rIns="0" bIns="0" rtlCol="0">
            <a:spAutoFit/>
          </a:bodyPr>
          <a:lstStyle/>
          <a:p>
            <a:pPr marR="6350" algn="r">
              <a:lnSpc>
                <a:spcPct val="100000"/>
              </a:lnSpc>
            </a:pPr>
            <a:r>
              <a:rPr sz="2000" dirty="0">
                <a:latin typeface="Arial Narrow"/>
                <a:cs typeface="Arial Narrow"/>
              </a:rPr>
              <a:t>}</a:t>
            </a:r>
            <a:endParaRPr sz="2000">
              <a:latin typeface="Arial Narrow"/>
              <a:cs typeface="Arial Narrow"/>
            </a:endParaRPr>
          </a:p>
          <a:p>
            <a:pPr marL="12700">
              <a:lnSpc>
                <a:spcPct val="100000"/>
              </a:lnSpc>
            </a:pPr>
            <a:r>
              <a:rPr sz="2000" dirty="0">
                <a:latin typeface="Arial Narrow"/>
                <a:cs typeface="Arial Narrow"/>
              </a:rPr>
              <a:t>}</a:t>
            </a:r>
            <a:endParaRPr sz="2000">
              <a:latin typeface="Arial Narrow"/>
              <a:cs typeface="Arial Narrow"/>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7204" y="990853"/>
            <a:ext cx="5339715" cy="377190"/>
          </a:xfrm>
          <a:prstGeom prst="rect">
            <a:avLst/>
          </a:prstGeom>
        </p:spPr>
        <p:txBody>
          <a:bodyPr vert="horz" wrap="square" lIns="0" tIns="0" rIns="0" bIns="0" rtlCol="0">
            <a:spAutoFit/>
          </a:bodyPr>
          <a:lstStyle/>
          <a:p>
            <a:pPr marL="12700">
              <a:lnSpc>
                <a:spcPts val="2965"/>
              </a:lnSpc>
            </a:pPr>
            <a:r>
              <a:rPr sz="2600" b="1" spc="0" dirty="0">
                <a:solidFill>
                  <a:srgbClr val="00AF50"/>
                </a:solidFill>
                <a:latin typeface="黑体"/>
                <a:cs typeface="黑体"/>
              </a:rPr>
              <a:t>P</a:t>
            </a:r>
            <a:r>
              <a:rPr sz="2600" b="1" spc="-15" dirty="0">
                <a:solidFill>
                  <a:srgbClr val="00AF50"/>
                </a:solidFill>
                <a:latin typeface="黑体"/>
                <a:cs typeface="黑体"/>
              </a:rPr>
              <a:t>a</a:t>
            </a:r>
            <a:r>
              <a:rPr sz="2600" b="1" spc="-5" dirty="0">
                <a:solidFill>
                  <a:srgbClr val="00AF50"/>
                </a:solidFill>
                <a:latin typeface="黑体"/>
                <a:cs typeface="黑体"/>
              </a:rPr>
              <a:t>g</a:t>
            </a:r>
            <a:r>
              <a:rPr sz="2600" b="1" spc="0" dirty="0">
                <a:solidFill>
                  <a:srgbClr val="00AF50"/>
                </a:solidFill>
                <a:latin typeface="黑体"/>
                <a:cs typeface="黑体"/>
              </a:rPr>
              <a:t>e</a:t>
            </a:r>
            <a:r>
              <a:rPr sz="2600" b="1" spc="-15" dirty="0">
                <a:solidFill>
                  <a:srgbClr val="00AF50"/>
                </a:solidFill>
                <a:latin typeface="黑体"/>
                <a:cs typeface="黑体"/>
              </a:rPr>
              <a:t>R</a:t>
            </a:r>
            <a:r>
              <a:rPr sz="2600" b="1" spc="0" dirty="0">
                <a:solidFill>
                  <a:srgbClr val="00AF50"/>
                </a:solidFill>
                <a:latin typeface="黑体"/>
                <a:cs typeface="黑体"/>
              </a:rPr>
              <a:t>a</a:t>
            </a:r>
            <a:r>
              <a:rPr sz="2600" b="1" spc="-15" dirty="0">
                <a:solidFill>
                  <a:srgbClr val="00AF50"/>
                </a:solidFill>
                <a:latin typeface="黑体"/>
                <a:cs typeface="黑体"/>
              </a:rPr>
              <a:t>n</a:t>
            </a:r>
            <a:r>
              <a:rPr sz="2600" b="1" spc="0" dirty="0">
                <a:solidFill>
                  <a:srgbClr val="00AF50"/>
                </a:solidFill>
                <a:latin typeface="黑体"/>
                <a:cs typeface="黑体"/>
              </a:rPr>
              <a:t>k</a:t>
            </a:r>
            <a:r>
              <a:rPr sz="2600" b="1" spc="-20" dirty="0">
                <a:solidFill>
                  <a:srgbClr val="00AF50"/>
                </a:solidFill>
                <a:latin typeface="黑体"/>
                <a:cs typeface="黑体"/>
              </a:rPr>
              <a:t>的基本</a:t>
            </a:r>
            <a:r>
              <a:rPr sz="2600" b="1" spc="-30" dirty="0">
                <a:solidFill>
                  <a:srgbClr val="00AF50"/>
                </a:solidFill>
                <a:latin typeface="黑体"/>
                <a:cs typeface="黑体"/>
              </a:rPr>
              <a:t>设</a:t>
            </a:r>
            <a:r>
              <a:rPr sz="2600" b="1" spc="-20" dirty="0">
                <a:solidFill>
                  <a:srgbClr val="00AF50"/>
                </a:solidFill>
                <a:latin typeface="黑体"/>
                <a:cs typeface="黑体"/>
              </a:rPr>
              <a:t>计思想</a:t>
            </a:r>
            <a:r>
              <a:rPr sz="2600" b="1" spc="-30" dirty="0">
                <a:solidFill>
                  <a:srgbClr val="00AF50"/>
                </a:solidFill>
                <a:latin typeface="黑体"/>
                <a:cs typeface="黑体"/>
              </a:rPr>
              <a:t>和</a:t>
            </a:r>
            <a:r>
              <a:rPr sz="2600" b="1" spc="-20" dirty="0">
                <a:solidFill>
                  <a:srgbClr val="00AF50"/>
                </a:solidFill>
                <a:latin typeface="黑体"/>
                <a:cs typeface="黑体"/>
              </a:rPr>
              <a:t>设计原</a:t>
            </a:r>
            <a:r>
              <a:rPr sz="2600" b="1" spc="-30" dirty="0">
                <a:solidFill>
                  <a:srgbClr val="00AF50"/>
                </a:solidFill>
                <a:latin typeface="黑体"/>
                <a:cs typeface="黑体"/>
              </a:rPr>
              <a:t>则</a:t>
            </a:r>
            <a:endParaRPr sz="2600">
              <a:latin typeface="黑体"/>
              <a:cs typeface="黑体"/>
            </a:endParaRPr>
          </a:p>
        </p:txBody>
      </p:sp>
      <p:sp>
        <p:nvSpPr>
          <p:cNvPr id="3" name="object 3"/>
          <p:cNvSpPr txBox="1"/>
          <p:nvPr/>
        </p:nvSpPr>
        <p:spPr>
          <a:xfrm>
            <a:off x="435965" y="1919604"/>
            <a:ext cx="2768600" cy="3503523"/>
          </a:xfrm>
          <a:prstGeom prst="rect">
            <a:avLst/>
          </a:prstGeom>
        </p:spPr>
        <p:txBody>
          <a:bodyPr vert="horz" wrap="square" lIns="0" tIns="0" rIns="0" bIns="0" rtlCol="0">
            <a:spAutoFit/>
          </a:bodyPr>
          <a:lstStyle/>
          <a:p>
            <a:pPr marR="6350" algn="just">
              <a:lnSpc>
                <a:spcPct val="100000"/>
              </a:lnSpc>
            </a:pPr>
            <a:r>
              <a:rPr sz="2400" dirty="0">
                <a:latin typeface="黑体"/>
                <a:cs typeface="黑体"/>
              </a:rPr>
              <a:t>被许多优质网页所链 接的网页，多半也 是优质网页。</a:t>
            </a:r>
          </a:p>
          <a:p>
            <a:pPr marR="6350" algn="just">
              <a:lnSpc>
                <a:spcPct val="100000"/>
              </a:lnSpc>
              <a:spcBef>
                <a:spcPts val="600"/>
              </a:spcBef>
            </a:pPr>
            <a:r>
              <a:rPr sz="2400" dirty="0">
                <a:latin typeface="黑体"/>
                <a:cs typeface="黑体"/>
              </a:rPr>
              <a:t>一个网页要想拥有较 高的PR值的条件：</a:t>
            </a:r>
          </a:p>
          <a:p>
            <a:pPr marL="332105">
              <a:lnSpc>
                <a:spcPct val="100000"/>
              </a:lnSpc>
              <a:spcBef>
                <a:spcPts val="405"/>
              </a:spcBef>
            </a:pPr>
            <a:r>
              <a:rPr sz="2000" spc="15" dirty="0">
                <a:solidFill>
                  <a:srgbClr val="9B2C1F"/>
                </a:solidFill>
                <a:latin typeface="Wingdings"/>
                <a:cs typeface="Wingdings"/>
              </a:rPr>
              <a:t></a:t>
            </a:r>
            <a:r>
              <a:rPr sz="2000" spc="-225" dirty="0">
                <a:solidFill>
                  <a:srgbClr val="9B2C1F"/>
                </a:solidFill>
                <a:latin typeface="Times New Roman"/>
                <a:cs typeface="Times New Roman"/>
              </a:rPr>
              <a:t> </a:t>
            </a:r>
            <a:r>
              <a:rPr sz="2400" spc="0" dirty="0">
                <a:latin typeface="黑体"/>
                <a:cs typeface="黑体"/>
              </a:rPr>
              <a:t>有很多网页链接</a:t>
            </a:r>
            <a:endParaRPr sz="2400" dirty="0">
              <a:latin typeface="黑体"/>
              <a:cs typeface="黑体"/>
            </a:endParaRPr>
          </a:p>
          <a:p>
            <a:pPr marL="561340">
              <a:lnSpc>
                <a:spcPct val="100000"/>
              </a:lnSpc>
            </a:pPr>
            <a:r>
              <a:rPr sz="2400" spc="-5" dirty="0">
                <a:latin typeface="黑体"/>
                <a:cs typeface="黑体"/>
              </a:rPr>
              <a:t>到它；</a:t>
            </a:r>
            <a:endParaRPr sz="2400" dirty="0">
              <a:latin typeface="黑体"/>
              <a:cs typeface="黑体"/>
            </a:endParaRPr>
          </a:p>
          <a:p>
            <a:pPr marL="561340" marR="67310" indent="-228600">
              <a:lnSpc>
                <a:spcPct val="100000"/>
              </a:lnSpc>
              <a:spcBef>
                <a:spcPts val="395"/>
              </a:spcBef>
            </a:pPr>
            <a:r>
              <a:rPr sz="2000" spc="15" dirty="0">
                <a:solidFill>
                  <a:srgbClr val="9B2C1F"/>
                </a:solidFill>
                <a:latin typeface="Wingdings"/>
                <a:cs typeface="Wingdings"/>
              </a:rPr>
              <a:t></a:t>
            </a:r>
            <a:r>
              <a:rPr sz="2000" spc="-225" dirty="0">
                <a:solidFill>
                  <a:srgbClr val="9B2C1F"/>
                </a:solidFill>
                <a:latin typeface="Times New Roman"/>
                <a:cs typeface="Times New Roman"/>
              </a:rPr>
              <a:t> </a:t>
            </a:r>
            <a:r>
              <a:rPr sz="2400" spc="0" dirty="0">
                <a:latin typeface="黑体"/>
                <a:cs typeface="黑体"/>
              </a:rPr>
              <a:t>有高质量的网页 链接到它</a:t>
            </a:r>
            <a:endParaRPr sz="2400" dirty="0">
              <a:latin typeface="黑体"/>
              <a:cs typeface="黑体"/>
            </a:endParaRPr>
          </a:p>
        </p:txBody>
      </p:sp>
      <p:sp>
        <p:nvSpPr>
          <p:cNvPr id="4" name="object 4"/>
          <p:cNvSpPr/>
          <p:nvPr/>
        </p:nvSpPr>
        <p:spPr>
          <a:xfrm>
            <a:off x="4950545" y="1629937"/>
            <a:ext cx="1358743" cy="906027"/>
          </a:xfrm>
          <a:custGeom>
            <a:avLst/>
            <a:gdLst/>
            <a:ahLst/>
            <a:cxnLst/>
            <a:rect l="l" t="t" r="r" b="b"/>
            <a:pathLst>
              <a:path w="1358743" h="906027">
                <a:moveTo>
                  <a:pt x="0" y="906027"/>
                </a:moveTo>
                <a:lnTo>
                  <a:pt x="1358743" y="906027"/>
                </a:lnTo>
                <a:lnTo>
                  <a:pt x="1358743" y="0"/>
                </a:lnTo>
                <a:lnTo>
                  <a:pt x="0" y="0"/>
                </a:lnTo>
                <a:lnTo>
                  <a:pt x="0" y="906027"/>
                </a:lnTo>
                <a:close/>
              </a:path>
            </a:pathLst>
          </a:custGeom>
          <a:solidFill>
            <a:srgbClr val="E8EDF7"/>
          </a:solidFill>
        </p:spPr>
        <p:txBody>
          <a:bodyPr wrap="square" lIns="0" tIns="0" rIns="0" bIns="0" rtlCol="0">
            <a:spAutoFit/>
          </a:bodyPr>
          <a:lstStyle/>
          <a:p>
            <a:endParaRPr/>
          </a:p>
        </p:txBody>
      </p:sp>
      <p:sp>
        <p:nvSpPr>
          <p:cNvPr id="5" name="object 5"/>
          <p:cNvSpPr/>
          <p:nvPr/>
        </p:nvSpPr>
        <p:spPr>
          <a:xfrm>
            <a:off x="4950545" y="1629937"/>
            <a:ext cx="1358743" cy="906027"/>
          </a:xfrm>
          <a:custGeom>
            <a:avLst/>
            <a:gdLst/>
            <a:ahLst/>
            <a:cxnLst/>
            <a:rect l="l" t="t" r="r" b="b"/>
            <a:pathLst>
              <a:path w="1358743" h="906027">
                <a:moveTo>
                  <a:pt x="0" y="906027"/>
                </a:moveTo>
                <a:lnTo>
                  <a:pt x="1358743" y="906027"/>
                </a:lnTo>
                <a:lnTo>
                  <a:pt x="1358743" y="0"/>
                </a:lnTo>
                <a:lnTo>
                  <a:pt x="0" y="0"/>
                </a:lnTo>
                <a:lnTo>
                  <a:pt x="0" y="906027"/>
                </a:lnTo>
                <a:close/>
              </a:path>
            </a:pathLst>
          </a:custGeom>
          <a:ln w="3175">
            <a:solidFill>
              <a:srgbClr val="000000"/>
            </a:solidFill>
          </a:ln>
        </p:spPr>
        <p:txBody>
          <a:bodyPr wrap="square" lIns="0" tIns="0" rIns="0" bIns="0" rtlCol="0">
            <a:spAutoFit/>
          </a:bodyPr>
          <a:lstStyle/>
          <a:p>
            <a:endParaRPr/>
          </a:p>
        </p:txBody>
      </p:sp>
      <p:sp>
        <p:nvSpPr>
          <p:cNvPr id="6" name="object 6"/>
          <p:cNvSpPr txBox="1"/>
          <p:nvPr/>
        </p:nvSpPr>
        <p:spPr>
          <a:xfrm>
            <a:off x="5206103" y="1989239"/>
            <a:ext cx="847725" cy="171450"/>
          </a:xfrm>
          <a:prstGeom prst="rect">
            <a:avLst/>
          </a:prstGeom>
        </p:spPr>
        <p:txBody>
          <a:bodyPr vert="horz" wrap="square" lIns="0" tIns="0" rIns="0" bIns="0" rtlCol="0">
            <a:spAutoFit/>
          </a:bodyPr>
          <a:lstStyle/>
          <a:p>
            <a:pPr marL="12700">
              <a:lnSpc>
                <a:spcPct val="100000"/>
              </a:lnSpc>
            </a:pPr>
            <a:r>
              <a:rPr sz="1050" spc="-10" dirty="0">
                <a:latin typeface="Arial"/>
                <a:cs typeface="Arial"/>
                <a:hlinkClick r:id="rId2"/>
              </a:rPr>
              <a:t>www.cnn.com</a:t>
            </a:r>
            <a:endParaRPr sz="1050">
              <a:latin typeface="Arial"/>
              <a:cs typeface="Arial"/>
            </a:endParaRPr>
          </a:p>
        </p:txBody>
      </p:sp>
      <p:sp>
        <p:nvSpPr>
          <p:cNvPr id="7" name="object 7"/>
          <p:cNvSpPr/>
          <p:nvPr/>
        </p:nvSpPr>
        <p:spPr>
          <a:xfrm>
            <a:off x="4203189" y="3940306"/>
            <a:ext cx="1358743" cy="906027"/>
          </a:xfrm>
          <a:custGeom>
            <a:avLst/>
            <a:gdLst/>
            <a:ahLst/>
            <a:cxnLst/>
            <a:rect l="l" t="t" r="r" b="b"/>
            <a:pathLst>
              <a:path w="1358743" h="906027">
                <a:moveTo>
                  <a:pt x="0" y="906027"/>
                </a:moveTo>
                <a:lnTo>
                  <a:pt x="1358743" y="906027"/>
                </a:lnTo>
                <a:lnTo>
                  <a:pt x="1358743" y="0"/>
                </a:lnTo>
                <a:lnTo>
                  <a:pt x="0" y="0"/>
                </a:lnTo>
                <a:lnTo>
                  <a:pt x="0" y="906027"/>
                </a:lnTo>
                <a:close/>
              </a:path>
            </a:pathLst>
          </a:custGeom>
          <a:solidFill>
            <a:srgbClr val="E8EDF7"/>
          </a:solidFill>
        </p:spPr>
        <p:txBody>
          <a:bodyPr wrap="square" lIns="0" tIns="0" rIns="0" bIns="0" rtlCol="0">
            <a:spAutoFit/>
          </a:bodyPr>
          <a:lstStyle/>
          <a:p>
            <a:endParaRPr/>
          </a:p>
        </p:txBody>
      </p:sp>
      <p:sp>
        <p:nvSpPr>
          <p:cNvPr id="8" name="object 8"/>
          <p:cNvSpPr/>
          <p:nvPr/>
        </p:nvSpPr>
        <p:spPr>
          <a:xfrm>
            <a:off x="4203189" y="3940306"/>
            <a:ext cx="1358743" cy="906027"/>
          </a:xfrm>
          <a:custGeom>
            <a:avLst/>
            <a:gdLst/>
            <a:ahLst/>
            <a:cxnLst/>
            <a:rect l="l" t="t" r="r" b="b"/>
            <a:pathLst>
              <a:path w="1358743" h="906027">
                <a:moveTo>
                  <a:pt x="0" y="906027"/>
                </a:moveTo>
                <a:lnTo>
                  <a:pt x="1358743" y="906027"/>
                </a:lnTo>
                <a:lnTo>
                  <a:pt x="1358743" y="0"/>
                </a:lnTo>
                <a:lnTo>
                  <a:pt x="0" y="0"/>
                </a:lnTo>
                <a:lnTo>
                  <a:pt x="0" y="906027"/>
                </a:lnTo>
                <a:close/>
              </a:path>
            </a:pathLst>
          </a:custGeom>
          <a:ln w="3175">
            <a:solidFill>
              <a:srgbClr val="000000"/>
            </a:solidFill>
          </a:ln>
        </p:spPr>
        <p:txBody>
          <a:bodyPr wrap="square" lIns="0" tIns="0" rIns="0" bIns="0" rtlCol="0">
            <a:spAutoFit/>
          </a:bodyPr>
          <a:lstStyle/>
          <a:p>
            <a:endParaRPr/>
          </a:p>
        </p:txBody>
      </p:sp>
      <p:sp>
        <p:nvSpPr>
          <p:cNvPr id="9" name="object 9"/>
          <p:cNvSpPr/>
          <p:nvPr/>
        </p:nvSpPr>
        <p:spPr>
          <a:xfrm>
            <a:off x="6173414" y="5027539"/>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solidFill>
            <a:srgbClr val="E8EDF7"/>
          </a:solidFill>
        </p:spPr>
        <p:txBody>
          <a:bodyPr wrap="square" lIns="0" tIns="0" rIns="0" bIns="0" rtlCol="0">
            <a:spAutoFit/>
          </a:bodyPr>
          <a:lstStyle/>
          <a:p>
            <a:endParaRPr/>
          </a:p>
        </p:txBody>
      </p:sp>
      <p:sp>
        <p:nvSpPr>
          <p:cNvPr id="10" name="object 10"/>
          <p:cNvSpPr/>
          <p:nvPr/>
        </p:nvSpPr>
        <p:spPr>
          <a:xfrm>
            <a:off x="6173414" y="5027539"/>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ln w="3175">
            <a:solidFill>
              <a:srgbClr val="000000"/>
            </a:solidFill>
          </a:ln>
        </p:spPr>
        <p:txBody>
          <a:bodyPr wrap="square" lIns="0" tIns="0" rIns="0" bIns="0" rtlCol="0">
            <a:spAutoFit/>
          </a:bodyPr>
          <a:lstStyle/>
          <a:p>
            <a:endParaRPr/>
          </a:p>
        </p:txBody>
      </p:sp>
      <p:sp>
        <p:nvSpPr>
          <p:cNvPr id="11" name="object 11"/>
          <p:cNvSpPr/>
          <p:nvPr/>
        </p:nvSpPr>
        <p:spPr>
          <a:xfrm>
            <a:off x="7464126" y="5752332"/>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solidFill>
            <a:srgbClr val="E8EDF7"/>
          </a:solidFill>
        </p:spPr>
        <p:txBody>
          <a:bodyPr wrap="square" lIns="0" tIns="0" rIns="0" bIns="0" rtlCol="0">
            <a:spAutoFit/>
          </a:bodyPr>
          <a:lstStyle/>
          <a:p>
            <a:endParaRPr/>
          </a:p>
        </p:txBody>
      </p:sp>
      <p:sp>
        <p:nvSpPr>
          <p:cNvPr id="12" name="object 12"/>
          <p:cNvSpPr/>
          <p:nvPr/>
        </p:nvSpPr>
        <p:spPr>
          <a:xfrm>
            <a:off x="7464126" y="5752332"/>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ln w="3175">
            <a:solidFill>
              <a:srgbClr val="000000"/>
            </a:solidFill>
          </a:ln>
        </p:spPr>
        <p:txBody>
          <a:bodyPr wrap="square" lIns="0" tIns="0" rIns="0" bIns="0" rtlCol="0">
            <a:spAutoFit/>
          </a:bodyPr>
          <a:lstStyle/>
          <a:p>
            <a:endParaRPr/>
          </a:p>
        </p:txBody>
      </p:sp>
      <p:sp>
        <p:nvSpPr>
          <p:cNvPr id="13" name="object 13"/>
          <p:cNvSpPr/>
          <p:nvPr/>
        </p:nvSpPr>
        <p:spPr>
          <a:xfrm>
            <a:off x="7396188" y="1584636"/>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solidFill>
            <a:srgbClr val="E8EDF7"/>
          </a:solidFill>
        </p:spPr>
        <p:txBody>
          <a:bodyPr wrap="square" lIns="0" tIns="0" rIns="0" bIns="0" rtlCol="0">
            <a:spAutoFit/>
          </a:bodyPr>
          <a:lstStyle/>
          <a:p>
            <a:endParaRPr/>
          </a:p>
        </p:txBody>
      </p:sp>
      <p:sp>
        <p:nvSpPr>
          <p:cNvPr id="14" name="object 14"/>
          <p:cNvSpPr/>
          <p:nvPr/>
        </p:nvSpPr>
        <p:spPr>
          <a:xfrm>
            <a:off x="7396188" y="1584636"/>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ln w="3175">
            <a:solidFill>
              <a:srgbClr val="000000"/>
            </a:solidFill>
          </a:ln>
        </p:spPr>
        <p:txBody>
          <a:bodyPr wrap="square" lIns="0" tIns="0" rIns="0" bIns="0" rtlCol="0">
            <a:spAutoFit/>
          </a:bodyPr>
          <a:lstStyle/>
          <a:p>
            <a:endParaRPr/>
          </a:p>
        </p:txBody>
      </p:sp>
      <p:sp>
        <p:nvSpPr>
          <p:cNvPr id="15" name="object 15"/>
          <p:cNvSpPr/>
          <p:nvPr/>
        </p:nvSpPr>
        <p:spPr>
          <a:xfrm>
            <a:off x="5494042" y="3079581"/>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solidFill>
            <a:srgbClr val="E8EDF7"/>
          </a:solidFill>
        </p:spPr>
        <p:txBody>
          <a:bodyPr wrap="square" lIns="0" tIns="0" rIns="0" bIns="0" rtlCol="0">
            <a:spAutoFit/>
          </a:bodyPr>
          <a:lstStyle/>
          <a:p>
            <a:endParaRPr/>
          </a:p>
        </p:txBody>
      </p:sp>
      <p:sp>
        <p:nvSpPr>
          <p:cNvPr id="16" name="object 16"/>
          <p:cNvSpPr/>
          <p:nvPr/>
        </p:nvSpPr>
        <p:spPr>
          <a:xfrm>
            <a:off x="5494042" y="3079581"/>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ln w="3175">
            <a:solidFill>
              <a:srgbClr val="000000"/>
            </a:solidFill>
          </a:ln>
        </p:spPr>
        <p:txBody>
          <a:bodyPr wrap="square" lIns="0" tIns="0" rIns="0" bIns="0" rtlCol="0">
            <a:spAutoFit/>
          </a:bodyPr>
          <a:lstStyle/>
          <a:p>
            <a:endParaRPr/>
          </a:p>
        </p:txBody>
      </p:sp>
      <p:sp>
        <p:nvSpPr>
          <p:cNvPr id="17" name="object 17"/>
          <p:cNvSpPr/>
          <p:nvPr/>
        </p:nvSpPr>
        <p:spPr>
          <a:xfrm>
            <a:off x="3727629" y="1629937"/>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solidFill>
            <a:srgbClr val="E8EDF7"/>
          </a:solidFill>
        </p:spPr>
        <p:txBody>
          <a:bodyPr wrap="square" lIns="0" tIns="0" rIns="0" bIns="0" rtlCol="0">
            <a:spAutoFit/>
          </a:bodyPr>
          <a:lstStyle/>
          <a:p>
            <a:endParaRPr/>
          </a:p>
        </p:txBody>
      </p:sp>
      <p:sp>
        <p:nvSpPr>
          <p:cNvPr id="18" name="object 18"/>
          <p:cNvSpPr/>
          <p:nvPr/>
        </p:nvSpPr>
        <p:spPr>
          <a:xfrm>
            <a:off x="3727629" y="1629937"/>
            <a:ext cx="679371" cy="453013"/>
          </a:xfrm>
          <a:custGeom>
            <a:avLst/>
            <a:gdLst/>
            <a:ahLst/>
            <a:cxnLst/>
            <a:rect l="l" t="t" r="r" b="b"/>
            <a:pathLst>
              <a:path w="679371" h="453013">
                <a:moveTo>
                  <a:pt x="0" y="453013"/>
                </a:moveTo>
                <a:lnTo>
                  <a:pt x="679371" y="453013"/>
                </a:lnTo>
                <a:lnTo>
                  <a:pt x="679371" y="0"/>
                </a:lnTo>
                <a:lnTo>
                  <a:pt x="0" y="0"/>
                </a:lnTo>
                <a:lnTo>
                  <a:pt x="0" y="453013"/>
                </a:lnTo>
                <a:close/>
              </a:path>
            </a:pathLst>
          </a:custGeom>
          <a:ln w="3175">
            <a:solidFill>
              <a:srgbClr val="000000"/>
            </a:solidFill>
          </a:ln>
        </p:spPr>
        <p:txBody>
          <a:bodyPr wrap="square" lIns="0" tIns="0" rIns="0" bIns="0" rtlCol="0">
            <a:spAutoFit/>
          </a:bodyPr>
          <a:lstStyle/>
          <a:p>
            <a:endParaRPr/>
          </a:p>
        </p:txBody>
      </p:sp>
      <p:sp>
        <p:nvSpPr>
          <p:cNvPr id="19" name="object 19"/>
          <p:cNvSpPr/>
          <p:nvPr/>
        </p:nvSpPr>
        <p:spPr>
          <a:xfrm>
            <a:off x="3727629" y="264921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20" name="object 20"/>
          <p:cNvSpPr/>
          <p:nvPr/>
        </p:nvSpPr>
        <p:spPr>
          <a:xfrm>
            <a:off x="3727629" y="264921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21" name="object 21"/>
          <p:cNvSpPr/>
          <p:nvPr/>
        </p:nvSpPr>
        <p:spPr>
          <a:xfrm>
            <a:off x="7124440" y="4687779"/>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22" name="object 22"/>
          <p:cNvSpPr/>
          <p:nvPr/>
        </p:nvSpPr>
        <p:spPr>
          <a:xfrm>
            <a:off x="7124440" y="4687779"/>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23" name="object 23"/>
          <p:cNvSpPr/>
          <p:nvPr/>
        </p:nvSpPr>
        <p:spPr>
          <a:xfrm>
            <a:off x="6037540" y="4551875"/>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24" name="object 24"/>
          <p:cNvSpPr/>
          <p:nvPr/>
        </p:nvSpPr>
        <p:spPr>
          <a:xfrm>
            <a:off x="6037540" y="4551875"/>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25" name="object 25"/>
          <p:cNvSpPr/>
          <p:nvPr/>
        </p:nvSpPr>
        <p:spPr>
          <a:xfrm>
            <a:off x="6903739" y="6386556"/>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26" name="object 26"/>
          <p:cNvSpPr/>
          <p:nvPr/>
        </p:nvSpPr>
        <p:spPr>
          <a:xfrm>
            <a:off x="6903739" y="6386556"/>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27" name="object 27"/>
          <p:cNvSpPr/>
          <p:nvPr/>
        </p:nvSpPr>
        <p:spPr>
          <a:xfrm>
            <a:off x="7447236" y="529934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28" name="object 28"/>
          <p:cNvSpPr/>
          <p:nvPr/>
        </p:nvSpPr>
        <p:spPr>
          <a:xfrm>
            <a:off x="7447236" y="529934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29" name="object 29"/>
          <p:cNvSpPr/>
          <p:nvPr/>
        </p:nvSpPr>
        <p:spPr>
          <a:xfrm>
            <a:off x="8313340" y="5333323"/>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30" name="object 30"/>
          <p:cNvSpPr/>
          <p:nvPr/>
        </p:nvSpPr>
        <p:spPr>
          <a:xfrm>
            <a:off x="8313340" y="5333323"/>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31" name="object 31"/>
          <p:cNvSpPr/>
          <p:nvPr/>
        </p:nvSpPr>
        <p:spPr>
          <a:xfrm>
            <a:off x="5188325" y="625064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32" name="object 32"/>
          <p:cNvSpPr/>
          <p:nvPr/>
        </p:nvSpPr>
        <p:spPr>
          <a:xfrm>
            <a:off x="5188325" y="625064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33" name="object 33"/>
          <p:cNvSpPr/>
          <p:nvPr/>
        </p:nvSpPr>
        <p:spPr>
          <a:xfrm>
            <a:off x="3829535" y="5095491"/>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34" name="object 34"/>
          <p:cNvSpPr/>
          <p:nvPr/>
        </p:nvSpPr>
        <p:spPr>
          <a:xfrm>
            <a:off x="3829535" y="5095491"/>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35" name="object 35"/>
          <p:cNvSpPr/>
          <p:nvPr/>
        </p:nvSpPr>
        <p:spPr>
          <a:xfrm>
            <a:off x="6003571" y="3940306"/>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36" name="object 36"/>
          <p:cNvSpPr/>
          <p:nvPr/>
        </p:nvSpPr>
        <p:spPr>
          <a:xfrm>
            <a:off x="6003571" y="3940306"/>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37" name="object 37"/>
          <p:cNvSpPr/>
          <p:nvPr/>
        </p:nvSpPr>
        <p:spPr>
          <a:xfrm>
            <a:off x="6835707" y="264921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38" name="object 38"/>
          <p:cNvSpPr/>
          <p:nvPr/>
        </p:nvSpPr>
        <p:spPr>
          <a:xfrm>
            <a:off x="6835707" y="264921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39" name="object 39"/>
          <p:cNvSpPr/>
          <p:nvPr/>
        </p:nvSpPr>
        <p:spPr>
          <a:xfrm>
            <a:off x="8313340" y="2343433"/>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40" name="object 40"/>
          <p:cNvSpPr/>
          <p:nvPr/>
        </p:nvSpPr>
        <p:spPr>
          <a:xfrm>
            <a:off x="8313340" y="2343433"/>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41" name="object 41"/>
          <p:cNvSpPr/>
          <p:nvPr/>
        </p:nvSpPr>
        <p:spPr>
          <a:xfrm>
            <a:off x="4373032" y="3294762"/>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42" name="object 42"/>
          <p:cNvSpPr/>
          <p:nvPr/>
        </p:nvSpPr>
        <p:spPr>
          <a:xfrm>
            <a:off x="4373032" y="3294762"/>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43" name="object 43"/>
          <p:cNvSpPr/>
          <p:nvPr/>
        </p:nvSpPr>
        <p:spPr>
          <a:xfrm>
            <a:off x="6682943" y="196969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44" name="object 44"/>
          <p:cNvSpPr/>
          <p:nvPr/>
        </p:nvSpPr>
        <p:spPr>
          <a:xfrm>
            <a:off x="6682943" y="1969697"/>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45" name="object 45"/>
          <p:cNvSpPr/>
          <p:nvPr/>
        </p:nvSpPr>
        <p:spPr>
          <a:xfrm>
            <a:off x="7498189" y="2445361"/>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solidFill>
            <a:srgbClr val="E8EDF7"/>
          </a:solidFill>
        </p:spPr>
        <p:txBody>
          <a:bodyPr wrap="square" lIns="0" tIns="0" rIns="0" bIns="0" rtlCol="0">
            <a:spAutoFit/>
          </a:bodyPr>
          <a:lstStyle/>
          <a:p>
            <a:endParaRPr/>
          </a:p>
        </p:txBody>
      </p:sp>
      <p:sp>
        <p:nvSpPr>
          <p:cNvPr id="46" name="object 46"/>
          <p:cNvSpPr/>
          <p:nvPr/>
        </p:nvSpPr>
        <p:spPr>
          <a:xfrm>
            <a:off x="7498189" y="2445361"/>
            <a:ext cx="305717" cy="203856"/>
          </a:xfrm>
          <a:custGeom>
            <a:avLst/>
            <a:gdLst/>
            <a:ahLst/>
            <a:cxnLst/>
            <a:rect l="l" t="t" r="r" b="b"/>
            <a:pathLst>
              <a:path w="305717" h="203856">
                <a:moveTo>
                  <a:pt x="0" y="203856"/>
                </a:moveTo>
                <a:lnTo>
                  <a:pt x="305717" y="203856"/>
                </a:lnTo>
                <a:lnTo>
                  <a:pt x="305717" y="0"/>
                </a:lnTo>
                <a:lnTo>
                  <a:pt x="0" y="0"/>
                </a:lnTo>
                <a:lnTo>
                  <a:pt x="0" y="203856"/>
                </a:lnTo>
                <a:close/>
              </a:path>
            </a:pathLst>
          </a:custGeom>
          <a:ln w="3175">
            <a:solidFill>
              <a:srgbClr val="000000"/>
            </a:solidFill>
          </a:ln>
        </p:spPr>
        <p:txBody>
          <a:bodyPr wrap="square" lIns="0" tIns="0" rIns="0" bIns="0" rtlCol="0">
            <a:spAutoFit/>
          </a:bodyPr>
          <a:lstStyle/>
          <a:p>
            <a:endParaRPr/>
          </a:p>
        </p:txBody>
      </p:sp>
      <p:sp>
        <p:nvSpPr>
          <p:cNvPr id="47" name="object 47"/>
          <p:cNvSpPr/>
          <p:nvPr/>
        </p:nvSpPr>
        <p:spPr>
          <a:xfrm>
            <a:off x="5629917" y="2535964"/>
            <a:ext cx="203811" cy="543616"/>
          </a:xfrm>
          <a:custGeom>
            <a:avLst/>
            <a:gdLst/>
            <a:ahLst/>
            <a:cxnLst/>
            <a:rect l="l" t="t" r="r" b="b"/>
            <a:pathLst>
              <a:path w="203811" h="543616">
                <a:moveTo>
                  <a:pt x="0" y="0"/>
                </a:moveTo>
                <a:lnTo>
                  <a:pt x="203811" y="543616"/>
                </a:lnTo>
              </a:path>
            </a:pathLst>
          </a:custGeom>
          <a:ln w="3175">
            <a:solidFill>
              <a:srgbClr val="000000"/>
            </a:solidFill>
          </a:ln>
        </p:spPr>
        <p:txBody>
          <a:bodyPr wrap="square" lIns="0" tIns="0" rIns="0" bIns="0" rtlCol="0">
            <a:spAutoFit/>
          </a:bodyPr>
          <a:lstStyle/>
          <a:p>
            <a:endParaRPr/>
          </a:p>
        </p:txBody>
      </p:sp>
      <p:sp>
        <p:nvSpPr>
          <p:cNvPr id="48" name="object 48"/>
          <p:cNvSpPr/>
          <p:nvPr/>
        </p:nvSpPr>
        <p:spPr>
          <a:xfrm>
            <a:off x="5800137" y="3045982"/>
            <a:ext cx="48782" cy="33598"/>
          </a:xfrm>
          <a:custGeom>
            <a:avLst/>
            <a:gdLst/>
            <a:ahLst/>
            <a:cxnLst/>
            <a:rect l="l" t="t" r="r" b="b"/>
            <a:pathLst>
              <a:path w="48782" h="33598">
                <a:moveTo>
                  <a:pt x="0" y="18309"/>
                </a:moveTo>
                <a:lnTo>
                  <a:pt x="33591" y="33598"/>
                </a:lnTo>
                <a:lnTo>
                  <a:pt x="48782" y="0"/>
                </a:lnTo>
              </a:path>
            </a:pathLst>
          </a:custGeom>
          <a:ln w="3175">
            <a:solidFill>
              <a:srgbClr val="000000"/>
            </a:solidFill>
          </a:ln>
        </p:spPr>
        <p:txBody>
          <a:bodyPr wrap="square" lIns="0" tIns="0" rIns="0" bIns="0" rtlCol="0">
            <a:spAutoFit/>
          </a:bodyPr>
          <a:lstStyle/>
          <a:p>
            <a:endParaRPr/>
          </a:p>
        </p:txBody>
      </p:sp>
      <p:sp>
        <p:nvSpPr>
          <p:cNvPr id="49" name="object 49"/>
          <p:cNvSpPr/>
          <p:nvPr/>
        </p:nvSpPr>
        <p:spPr>
          <a:xfrm>
            <a:off x="6988660" y="2853074"/>
            <a:ext cx="271654" cy="271808"/>
          </a:xfrm>
          <a:custGeom>
            <a:avLst/>
            <a:gdLst/>
            <a:ahLst/>
            <a:cxnLst/>
            <a:rect l="l" t="t" r="r" b="b"/>
            <a:pathLst>
              <a:path w="271654" h="271808">
                <a:moveTo>
                  <a:pt x="271654" y="271808"/>
                </a:moveTo>
                <a:lnTo>
                  <a:pt x="0" y="0"/>
                </a:lnTo>
              </a:path>
            </a:pathLst>
          </a:custGeom>
          <a:ln w="3175">
            <a:solidFill>
              <a:srgbClr val="000000"/>
            </a:solidFill>
          </a:ln>
        </p:spPr>
        <p:txBody>
          <a:bodyPr wrap="square" lIns="0" tIns="0" rIns="0" bIns="0" rtlCol="0">
            <a:spAutoFit/>
          </a:bodyPr>
          <a:lstStyle/>
          <a:p>
            <a:endParaRPr/>
          </a:p>
        </p:txBody>
      </p:sp>
      <p:sp>
        <p:nvSpPr>
          <p:cNvPr id="50" name="object 50"/>
          <p:cNvSpPr/>
          <p:nvPr/>
        </p:nvSpPr>
        <p:spPr>
          <a:xfrm>
            <a:off x="6988660" y="2853074"/>
            <a:ext cx="36799" cy="36807"/>
          </a:xfrm>
          <a:custGeom>
            <a:avLst/>
            <a:gdLst/>
            <a:ahLst/>
            <a:cxnLst/>
            <a:rect l="l" t="t" r="r" b="b"/>
            <a:pathLst>
              <a:path w="36799" h="36807">
                <a:moveTo>
                  <a:pt x="36799" y="0"/>
                </a:moveTo>
                <a:lnTo>
                  <a:pt x="0" y="0"/>
                </a:lnTo>
                <a:lnTo>
                  <a:pt x="0" y="36807"/>
                </a:lnTo>
              </a:path>
            </a:pathLst>
          </a:custGeom>
          <a:ln w="3175">
            <a:solidFill>
              <a:srgbClr val="000000"/>
            </a:solidFill>
          </a:ln>
        </p:spPr>
        <p:txBody>
          <a:bodyPr wrap="square" lIns="0" tIns="0" rIns="0" bIns="0" rtlCol="0">
            <a:spAutoFit/>
          </a:bodyPr>
          <a:lstStyle/>
          <a:p>
            <a:endParaRPr/>
          </a:p>
        </p:txBody>
      </p:sp>
      <p:sp>
        <p:nvSpPr>
          <p:cNvPr id="51" name="object 51"/>
          <p:cNvSpPr/>
          <p:nvPr/>
        </p:nvSpPr>
        <p:spPr>
          <a:xfrm>
            <a:off x="7430251" y="2649217"/>
            <a:ext cx="220701" cy="475664"/>
          </a:xfrm>
          <a:custGeom>
            <a:avLst/>
            <a:gdLst/>
            <a:ahLst/>
            <a:cxnLst/>
            <a:rect l="l" t="t" r="r" b="b"/>
            <a:pathLst>
              <a:path w="220701" h="475664">
                <a:moveTo>
                  <a:pt x="0" y="475664"/>
                </a:moveTo>
                <a:lnTo>
                  <a:pt x="220701" y="0"/>
                </a:lnTo>
              </a:path>
            </a:pathLst>
          </a:custGeom>
          <a:ln w="3175">
            <a:solidFill>
              <a:srgbClr val="000000"/>
            </a:solidFill>
          </a:ln>
        </p:spPr>
        <p:txBody>
          <a:bodyPr wrap="square" lIns="0" tIns="0" rIns="0" bIns="0" rtlCol="0">
            <a:spAutoFit/>
          </a:bodyPr>
          <a:lstStyle/>
          <a:p>
            <a:endParaRPr/>
          </a:p>
        </p:txBody>
      </p:sp>
      <p:sp>
        <p:nvSpPr>
          <p:cNvPr id="52" name="object 52"/>
          <p:cNvSpPr/>
          <p:nvPr/>
        </p:nvSpPr>
        <p:spPr>
          <a:xfrm>
            <a:off x="7616418" y="2649217"/>
            <a:ext cx="47272" cy="34542"/>
          </a:xfrm>
          <a:custGeom>
            <a:avLst/>
            <a:gdLst/>
            <a:ahLst/>
            <a:cxnLst/>
            <a:rect l="l" t="t" r="r" b="b"/>
            <a:pathLst>
              <a:path w="47272" h="34542">
                <a:moveTo>
                  <a:pt x="47272" y="34542"/>
                </a:moveTo>
                <a:lnTo>
                  <a:pt x="34534" y="0"/>
                </a:lnTo>
                <a:lnTo>
                  <a:pt x="0" y="12646"/>
                </a:lnTo>
              </a:path>
            </a:pathLst>
          </a:custGeom>
          <a:ln w="3175">
            <a:solidFill>
              <a:srgbClr val="000000"/>
            </a:solidFill>
          </a:ln>
        </p:spPr>
        <p:txBody>
          <a:bodyPr wrap="square" lIns="0" tIns="0" rIns="0" bIns="0" rtlCol="0">
            <a:spAutoFit/>
          </a:bodyPr>
          <a:lstStyle/>
          <a:p>
            <a:endParaRPr/>
          </a:p>
        </p:txBody>
      </p:sp>
      <p:sp>
        <p:nvSpPr>
          <p:cNvPr id="53" name="object 53"/>
          <p:cNvSpPr/>
          <p:nvPr/>
        </p:nvSpPr>
        <p:spPr>
          <a:xfrm>
            <a:off x="7735875" y="2037649"/>
            <a:ext cx="339685" cy="1087232"/>
          </a:xfrm>
          <a:custGeom>
            <a:avLst/>
            <a:gdLst/>
            <a:ahLst/>
            <a:cxnLst/>
            <a:rect l="l" t="t" r="r" b="b"/>
            <a:pathLst>
              <a:path w="339685" h="1087232">
                <a:moveTo>
                  <a:pt x="339685" y="1087232"/>
                </a:moveTo>
                <a:lnTo>
                  <a:pt x="0" y="0"/>
                </a:lnTo>
              </a:path>
            </a:pathLst>
          </a:custGeom>
          <a:ln w="3175">
            <a:solidFill>
              <a:srgbClr val="000000"/>
            </a:solidFill>
          </a:ln>
        </p:spPr>
        <p:txBody>
          <a:bodyPr wrap="square" lIns="0" tIns="0" rIns="0" bIns="0" rtlCol="0">
            <a:spAutoFit/>
          </a:bodyPr>
          <a:lstStyle/>
          <a:p>
            <a:endParaRPr/>
          </a:p>
        </p:txBody>
      </p:sp>
      <p:sp>
        <p:nvSpPr>
          <p:cNvPr id="54" name="object 54"/>
          <p:cNvSpPr/>
          <p:nvPr/>
        </p:nvSpPr>
        <p:spPr>
          <a:xfrm>
            <a:off x="7718796" y="2037649"/>
            <a:ext cx="49726" cy="32654"/>
          </a:xfrm>
          <a:custGeom>
            <a:avLst/>
            <a:gdLst/>
            <a:ahLst/>
            <a:cxnLst/>
            <a:rect l="l" t="t" r="r" b="b"/>
            <a:pathLst>
              <a:path w="49726" h="32654">
                <a:moveTo>
                  <a:pt x="49726" y="17082"/>
                </a:moveTo>
                <a:lnTo>
                  <a:pt x="17078" y="0"/>
                </a:lnTo>
                <a:lnTo>
                  <a:pt x="0" y="32654"/>
                </a:lnTo>
              </a:path>
            </a:pathLst>
          </a:custGeom>
          <a:ln w="3175">
            <a:solidFill>
              <a:srgbClr val="000000"/>
            </a:solidFill>
          </a:ln>
        </p:spPr>
        <p:txBody>
          <a:bodyPr wrap="square" lIns="0" tIns="0" rIns="0" bIns="0" rtlCol="0">
            <a:spAutoFit/>
          </a:bodyPr>
          <a:lstStyle/>
          <a:p>
            <a:endParaRPr/>
          </a:p>
        </p:txBody>
      </p:sp>
      <p:sp>
        <p:nvSpPr>
          <p:cNvPr id="55" name="object 55"/>
          <p:cNvSpPr/>
          <p:nvPr/>
        </p:nvSpPr>
        <p:spPr>
          <a:xfrm>
            <a:off x="7532158" y="2037649"/>
            <a:ext cx="118795" cy="407712"/>
          </a:xfrm>
          <a:custGeom>
            <a:avLst/>
            <a:gdLst/>
            <a:ahLst/>
            <a:cxnLst/>
            <a:rect l="l" t="t" r="r" b="b"/>
            <a:pathLst>
              <a:path w="118795" h="407712">
                <a:moveTo>
                  <a:pt x="118795" y="407712"/>
                </a:moveTo>
                <a:lnTo>
                  <a:pt x="0" y="0"/>
                </a:lnTo>
              </a:path>
            </a:pathLst>
          </a:custGeom>
          <a:ln w="3175">
            <a:solidFill>
              <a:srgbClr val="000000"/>
            </a:solidFill>
          </a:ln>
        </p:spPr>
        <p:txBody>
          <a:bodyPr wrap="square" lIns="0" tIns="0" rIns="0" bIns="0" rtlCol="0">
            <a:spAutoFit/>
          </a:bodyPr>
          <a:lstStyle/>
          <a:p>
            <a:endParaRPr/>
          </a:p>
        </p:txBody>
      </p:sp>
      <p:sp>
        <p:nvSpPr>
          <p:cNvPr id="56" name="object 56"/>
          <p:cNvSpPr/>
          <p:nvPr/>
        </p:nvSpPr>
        <p:spPr>
          <a:xfrm>
            <a:off x="7514418" y="2037649"/>
            <a:ext cx="50009" cy="32277"/>
          </a:xfrm>
          <a:custGeom>
            <a:avLst/>
            <a:gdLst/>
            <a:ahLst/>
            <a:cxnLst/>
            <a:rect l="l" t="t" r="r" b="b"/>
            <a:pathLst>
              <a:path w="50009" h="32277">
                <a:moveTo>
                  <a:pt x="50009" y="17648"/>
                </a:moveTo>
                <a:lnTo>
                  <a:pt x="17739" y="0"/>
                </a:lnTo>
                <a:lnTo>
                  <a:pt x="0" y="32277"/>
                </a:lnTo>
              </a:path>
            </a:pathLst>
          </a:custGeom>
          <a:ln w="3175">
            <a:solidFill>
              <a:srgbClr val="000000"/>
            </a:solidFill>
          </a:ln>
        </p:spPr>
        <p:txBody>
          <a:bodyPr wrap="square" lIns="0" tIns="0" rIns="0" bIns="0" rtlCol="0">
            <a:spAutoFit/>
          </a:bodyPr>
          <a:lstStyle/>
          <a:p>
            <a:endParaRPr/>
          </a:p>
        </p:txBody>
      </p:sp>
      <p:sp>
        <p:nvSpPr>
          <p:cNvPr id="57" name="object 57"/>
          <p:cNvSpPr/>
          <p:nvPr/>
        </p:nvSpPr>
        <p:spPr>
          <a:xfrm>
            <a:off x="6988660" y="1811142"/>
            <a:ext cx="407528" cy="260482"/>
          </a:xfrm>
          <a:custGeom>
            <a:avLst/>
            <a:gdLst/>
            <a:ahLst/>
            <a:cxnLst/>
            <a:rect l="l" t="t" r="r" b="b"/>
            <a:pathLst>
              <a:path w="407528" h="260482">
                <a:moveTo>
                  <a:pt x="407528" y="0"/>
                </a:moveTo>
                <a:lnTo>
                  <a:pt x="0" y="260482"/>
                </a:lnTo>
              </a:path>
            </a:pathLst>
          </a:custGeom>
          <a:ln w="3175">
            <a:solidFill>
              <a:srgbClr val="000000"/>
            </a:solidFill>
          </a:ln>
        </p:spPr>
        <p:txBody>
          <a:bodyPr wrap="square" lIns="0" tIns="0" rIns="0" bIns="0" rtlCol="0">
            <a:spAutoFit/>
          </a:bodyPr>
          <a:lstStyle/>
          <a:p>
            <a:endParaRPr/>
          </a:p>
        </p:txBody>
      </p:sp>
      <p:sp>
        <p:nvSpPr>
          <p:cNvPr id="58" name="object 58"/>
          <p:cNvSpPr/>
          <p:nvPr/>
        </p:nvSpPr>
        <p:spPr>
          <a:xfrm>
            <a:off x="6988660" y="2035667"/>
            <a:ext cx="35950" cy="43885"/>
          </a:xfrm>
          <a:custGeom>
            <a:avLst/>
            <a:gdLst/>
            <a:ahLst/>
            <a:cxnLst/>
            <a:rect l="l" t="t" r="r" b="b"/>
            <a:pathLst>
              <a:path w="35950" h="43885">
                <a:moveTo>
                  <a:pt x="7831" y="0"/>
                </a:moveTo>
                <a:lnTo>
                  <a:pt x="0" y="35957"/>
                </a:lnTo>
                <a:lnTo>
                  <a:pt x="35950" y="43885"/>
                </a:lnTo>
              </a:path>
            </a:pathLst>
          </a:custGeom>
          <a:ln w="3175">
            <a:solidFill>
              <a:srgbClr val="000000"/>
            </a:solidFill>
          </a:ln>
        </p:spPr>
        <p:txBody>
          <a:bodyPr wrap="square" lIns="0" tIns="0" rIns="0" bIns="0" rtlCol="0">
            <a:spAutoFit/>
          </a:bodyPr>
          <a:lstStyle/>
          <a:p>
            <a:endParaRPr/>
          </a:p>
        </p:txBody>
      </p:sp>
      <p:sp>
        <p:nvSpPr>
          <p:cNvPr id="59" name="object 59"/>
          <p:cNvSpPr/>
          <p:nvPr/>
        </p:nvSpPr>
        <p:spPr>
          <a:xfrm>
            <a:off x="8075560" y="1811142"/>
            <a:ext cx="390733" cy="532290"/>
          </a:xfrm>
          <a:custGeom>
            <a:avLst/>
            <a:gdLst/>
            <a:ahLst/>
            <a:cxnLst/>
            <a:rect l="l" t="t" r="r" b="b"/>
            <a:pathLst>
              <a:path w="390733" h="532290">
                <a:moveTo>
                  <a:pt x="0" y="0"/>
                </a:moveTo>
                <a:lnTo>
                  <a:pt x="390733" y="532290"/>
                </a:lnTo>
              </a:path>
            </a:pathLst>
          </a:custGeom>
          <a:ln w="3175">
            <a:solidFill>
              <a:srgbClr val="000000"/>
            </a:solidFill>
          </a:ln>
        </p:spPr>
        <p:txBody>
          <a:bodyPr wrap="square" lIns="0" tIns="0" rIns="0" bIns="0" rtlCol="0">
            <a:spAutoFit/>
          </a:bodyPr>
          <a:lstStyle/>
          <a:p>
            <a:endParaRPr/>
          </a:p>
        </p:txBody>
      </p:sp>
      <p:sp>
        <p:nvSpPr>
          <p:cNvPr id="60" name="object 60"/>
          <p:cNvSpPr/>
          <p:nvPr/>
        </p:nvSpPr>
        <p:spPr>
          <a:xfrm>
            <a:off x="8429872" y="2307003"/>
            <a:ext cx="41988" cy="36429"/>
          </a:xfrm>
          <a:custGeom>
            <a:avLst/>
            <a:gdLst/>
            <a:ahLst/>
            <a:cxnLst/>
            <a:rect l="l" t="t" r="r" b="b"/>
            <a:pathLst>
              <a:path w="41988" h="36429">
                <a:moveTo>
                  <a:pt x="0" y="30861"/>
                </a:moveTo>
                <a:lnTo>
                  <a:pt x="36421" y="36429"/>
                </a:lnTo>
                <a:lnTo>
                  <a:pt x="41988" y="0"/>
                </a:lnTo>
              </a:path>
            </a:pathLst>
          </a:custGeom>
          <a:ln w="3175">
            <a:solidFill>
              <a:srgbClr val="000000"/>
            </a:solidFill>
          </a:ln>
        </p:spPr>
        <p:txBody>
          <a:bodyPr wrap="square" lIns="0" tIns="0" rIns="0" bIns="0" rtlCol="0">
            <a:spAutoFit/>
          </a:bodyPr>
          <a:lstStyle/>
          <a:p>
            <a:endParaRPr/>
          </a:p>
        </p:txBody>
      </p:sp>
      <p:sp>
        <p:nvSpPr>
          <p:cNvPr id="61" name="object 61"/>
          <p:cNvSpPr/>
          <p:nvPr/>
        </p:nvSpPr>
        <p:spPr>
          <a:xfrm>
            <a:off x="7600095" y="5503203"/>
            <a:ext cx="203717" cy="249129"/>
          </a:xfrm>
          <a:custGeom>
            <a:avLst/>
            <a:gdLst/>
            <a:ahLst/>
            <a:cxnLst/>
            <a:rect l="l" t="t" r="r" b="b"/>
            <a:pathLst>
              <a:path w="203717" h="249129">
                <a:moveTo>
                  <a:pt x="203717" y="249129"/>
                </a:moveTo>
                <a:lnTo>
                  <a:pt x="0" y="0"/>
                </a:lnTo>
              </a:path>
            </a:pathLst>
          </a:custGeom>
          <a:ln w="3175">
            <a:solidFill>
              <a:srgbClr val="000000"/>
            </a:solidFill>
          </a:ln>
        </p:spPr>
        <p:txBody>
          <a:bodyPr wrap="square" lIns="0" tIns="0" rIns="0" bIns="0" rtlCol="0">
            <a:spAutoFit/>
          </a:bodyPr>
          <a:lstStyle/>
          <a:p>
            <a:endParaRPr/>
          </a:p>
        </p:txBody>
      </p:sp>
      <p:sp>
        <p:nvSpPr>
          <p:cNvPr id="62" name="object 62"/>
          <p:cNvSpPr/>
          <p:nvPr/>
        </p:nvSpPr>
        <p:spPr>
          <a:xfrm>
            <a:off x="7596415" y="5503203"/>
            <a:ext cx="40290" cy="36618"/>
          </a:xfrm>
          <a:custGeom>
            <a:avLst/>
            <a:gdLst/>
            <a:ahLst/>
            <a:cxnLst/>
            <a:rect l="l" t="t" r="r" b="b"/>
            <a:pathLst>
              <a:path w="40290" h="36618">
                <a:moveTo>
                  <a:pt x="40290" y="3680"/>
                </a:moveTo>
                <a:lnTo>
                  <a:pt x="3679" y="0"/>
                </a:lnTo>
                <a:lnTo>
                  <a:pt x="0" y="36618"/>
                </a:lnTo>
              </a:path>
            </a:pathLst>
          </a:custGeom>
          <a:ln w="3175">
            <a:solidFill>
              <a:srgbClr val="000000"/>
            </a:solidFill>
          </a:ln>
        </p:spPr>
        <p:txBody>
          <a:bodyPr wrap="square" lIns="0" tIns="0" rIns="0" bIns="0" rtlCol="0">
            <a:spAutoFit/>
          </a:bodyPr>
          <a:lstStyle/>
          <a:p>
            <a:endParaRPr/>
          </a:p>
        </p:txBody>
      </p:sp>
      <p:sp>
        <p:nvSpPr>
          <p:cNvPr id="63" name="object 63"/>
          <p:cNvSpPr/>
          <p:nvPr/>
        </p:nvSpPr>
        <p:spPr>
          <a:xfrm>
            <a:off x="7803812" y="5435251"/>
            <a:ext cx="509528" cy="317081"/>
          </a:xfrm>
          <a:custGeom>
            <a:avLst/>
            <a:gdLst/>
            <a:ahLst/>
            <a:cxnLst/>
            <a:rect l="l" t="t" r="r" b="b"/>
            <a:pathLst>
              <a:path w="509528" h="317081">
                <a:moveTo>
                  <a:pt x="0" y="317081"/>
                </a:moveTo>
                <a:lnTo>
                  <a:pt x="509528" y="0"/>
                </a:lnTo>
              </a:path>
            </a:pathLst>
          </a:custGeom>
          <a:ln w="3175">
            <a:solidFill>
              <a:srgbClr val="000000"/>
            </a:solidFill>
          </a:ln>
        </p:spPr>
        <p:txBody>
          <a:bodyPr wrap="square" lIns="0" tIns="0" rIns="0" bIns="0" rtlCol="0">
            <a:spAutoFit/>
          </a:bodyPr>
          <a:lstStyle/>
          <a:p>
            <a:endParaRPr/>
          </a:p>
        </p:txBody>
      </p:sp>
      <p:sp>
        <p:nvSpPr>
          <p:cNvPr id="64" name="object 64"/>
          <p:cNvSpPr/>
          <p:nvPr/>
        </p:nvSpPr>
        <p:spPr>
          <a:xfrm>
            <a:off x="8277485" y="5426852"/>
            <a:ext cx="35855" cy="44263"/>
          </a:xfrm>
          <a:custGeom>
            <a:avLst/>
            <a:gdLst/>
            <a:ahLst/>
            <a:cxnLst/>
            <a:rect l="l" t="t" r="r" b="b"/>
            <a:pathLst>
              <a:path w="35855" h="44263">
                <a:moveTo>
                  <a:pt x="27552" y="44263"/>
                </a:moveTo>
                <a:lnTo>
                  <a:pt x="35855" y="8399"/>
                </a:lnTo>
                <a:lnTo>
                  <a:pt x="0" y="0"/>
                </a:lnTo>
              </a:path>
            </a:pathLst>
          </a:custGeom>
          <a:ln w="3175">
            <a:solidFill>
              <a:srgbClr val="000000"/>
            </a:solidFill>
          </a:ln>
        </p:spPr>
        <p:txBody>
          <a:bodyPr wrap="square" lIns="0" tIns="0" rIns="0" bIns="0" rtlCol="0">
            <a:spAutoFit/>
          </a:bodyPr>
          <a:lstStyle/>
          <a:p>
            <a:endParaRPr/>
          </a:p>
        </p:txBody>
      </p:sp>
      <p:sp>
        <p:nvSpPr>
          <p:cNvPr id="65" name="object 65"/>
          <p:cNvSpPr/>
          <p:nvPr/>
        </p:nvSpPr>
        <p:spPr>
          <a:xfrm>
            <a:off x="6852786" y="5254046"/>
            <a:ext cx="611340" cy="588889"/>
          </a:xfrm>
          <a:custGeom>
            <a:avLst/>
            <a:gdLst/>
            <a:ahLst/>
            <a:cxnLst/>
            <a:rect l="l" t="t" r="r" b="b"/>
            <a:pathLst>
              <a:path w="611340" h="588889">
                <a:moveTo>
                  <a:pt x="0" y="0"/>
                </a:moveTo>
                <a:lnTo>
                  <a:pt x="611340" y="588889"/>
                </a:lnTo>
              </a:path>
            </a:pathLst>
          </a:custGeom>
          <a:ln w="3175">
            <a:solidFill>
              <a:srgbClr val="000000"/>
            </a:solidFill>
          </a:ln>
        </p:spPr>
        <p:txBody>
          <a:bodyPr wrap="square" lIns="0" tIns="0" rIns="0" bIns="0" rtlCol="0">
            <a:spAutoFit/>
          </a:bodyPr>
          <a:lstStyle/>
          <a:p>
            <a:endParaRPr/>
          </a:p>
        </p:txBody>
      </p:sp>
      <p:sp>
        <p:nvSpPr>
          <p:cNvPr id="66" name="object 66"/>
          <p:cNvSpPr/>
          <p:nvPr/>
        </p:nvSpPr>
        <p:spPr>
          <a:xfrm>
            <a:off x="7427327" y="5806109"/>
            <a:ext cx="36799" cy="37524"/>
          </a:xfrm>
          <a:custGeom>
            <a:avLst/>
            <a:gdLst/>
            <a:ahLst/>
            <a:cxnLst/>
            <a:rect l="l" t="t" r="r" b="b"/>
            <a:pathLst>
              <a:path w="36799" h="37524">
                <a:moveTo>
                  <a:pt x="0" y="37524"/>
                </a:moveTo>
                <a:lnTo>
                  <a:pt x="36799" y="36826"/>
                </a:lnTo>
                <a:lnTo>
                  <a:pt x="36138" y="0"/>
                </a:lnTo>
              </a:path>
            </a:pathLst>
          </a:custGeom>
          <a:ln w="3175">
            <a:solidFill>
              <a:srgbClr val="000000"/>
            </a:solidFill>
          </a:ln>
        </p:spPr>
        <p:txBody>
          <a:bodyPr wrap="square" lIns="0" tIns="0" rIns="0" bIns="0" rtlCol="0">
            <a:spAutoFit/>
          </a:bodyPr>
          <a:lstStyle/>
          <a:p>
            <a:endParaRPr/>
          </a:p>
        </p:txBody>
      </p:sp>
      <p:sp>
        <p:nvSpPr>
          <p:cNvPr id="67" name="object 67"/>
          <p:cNvSpPr/>
          <p:nvPr/>
        </p:nvSpPr>
        <p:spPr>
          <a:xfrm>
            <a:off x="6750786" y="5480553"/>
            <a:ext cx="713340" cy="634190"/>
          </a:xfrm>
          <a:custGeom>
            <a:avLst/>
            <a:gdLst/>
            <a:ahLst/>
            <a:cxnLst/>
            <a:rect l="l" t="t" r="r" b="b"/>
            <a:pathLst>
              <a:path w="713340" h="634190">
                <a:moveTo>
                  <a:pt x="713340" y="634190"/>
                </a:moveTo>
                <a:lnTo>
                  <a:pt x="0" y="0"/>
                </a:lnTo>
              </a:path>
            </a:pathLst>
          </a:custGeom>
          <a:ln w="3175">
            <a:solidFill>
              <a:srgbClr val="000000"/>
            </a:solidFill>
          </a:ln>
        </p:spPr>
        <p:txBody>
          <a:bodyPr wrap="square" lIns="0" tIns="0" rIns="0" bIns="0" rtlCol="0">
            <a:spAutoFit/>
          </a:bodyPr>
          <a:lstStyle/>
          <a:p>
            <a:endParaRPr/>
          </a:p>
        </p:txBody>
      </p:sp>
      <p:sp>
        <p:nvSpPr>
          <p:cNvPr id="68" name="object 68"/>
          <p:cNvSpPr/>
          <p:nvPr/>
        </p:nvSpPr>
        <p:spPr>
          <a:xfrm>
            <a:off x="6750786" y="5478382"/>
            <a:ext cx="36799" cy="38883"/>
          </a:xfrm>
          <a:custGeom>
            <a:avLst/>
            <a:gdLst/>
            <a:ahLst/>
            <a:cxnLst/>
            <a:rect l="l" t="t" r="r" b="b"/>
            <a:pathLst>
              <a:path w="36799" h="38883">
                <a:moveTo>
                  <a:pt x="36799" y="0"/>
                </a:moveTo>
                <a:lnTo>
                  <a:pt x="0" y="2170"/>
                </a:lnTo>
                <a:lnTo>
                  <a:pt x="2170" y="38883"/>
                </a:lnTo>
              </a:path>
            </a:pathLst>
          </a:custGeom>
          <a:ln w="3175">
            <a:solidFill>
              <a:srgbClr val="000000"/>
            </a:solidFill>
          </a:ln>
        </p:spPr>
        <p:txBody>
          <a:bodyPr wrap="square" lIns="0" tIns="0" rIns="0" bIns="0" rtlCol="0">
            <a:spAutoFit/>
          </a:bodyPr>
          <a:lstStyle/>
          <a:p>
            <a:endParaRPr/>
          </a:p>
        </p:txBody>
      </p:sp>
      <p:sp>
        <p:nvSpPr>
          <p:cNvPr id="69" name="object 69"/>
          <p:cNvSpPr/>
          <p:nvPr/>
        </p:nvSpPr>
        <p:spPr>
          <a:xfrm>
            <a:off x="7209362" y="6205346"/>
            <a:ext cx="458670" cy="283133"/>
          </a:xfrm>
          <a:custGeom>
            <a:avLst/>
            <a:gdLst/>
            <a:ahLst/>
            <a:cxnLst/>
            <a:rect l="l" t="t" r="r" b="b"/>
            <a:pathLst>
              <a:path w="458670" h="283133">
                <a:moveTo>
                  <a:pt x="458670" y="0"/>
                </a:moveTo>
                <a:lnTo>
                  <a:pt x="0" y="283133"/>
                </a:lnTo>
              </a:path>
            </a:pathLst>
          </a:custGeom>
          <a:ln w="3175">
            <a:solidFill>
              <a:srgbClr val="000000"/>
            </a:solidFill>
          </a:ln>
        </p:spPr>
        <p:txBody>
          <a:bodyPr wrap="square" lIns="0" tIns="0" rIns="0" bIns="0" rtlCol="0">
            <a:spAutoFit/>
          </a:bodyPr>
          <a:lstStyle/>
          <a:p>
            <a:endParaRPr/>
          </a:p>
        </p:txBody>
      </p:sp>
      <p:sp>
        <p:nvSpPr>
          <p:cNvPr id="70" name="object 70"/>
          <p:cNvSpPr/>
          <p:nvPr/>
        </p:nvSpPr>
        <p:spPr>
          <a:xfrm>
            <a:off x="7209362" y="6452635"/>
            <a:ext cx="35855" cy="44329"/>
          </a:xfrm>
          <a:custGeom>
            <a:avLst/>
            <a:gdLst/>
            <a:ahLst/>
            <a:cxnLst/>
            <a:rect l="l" t="t" r="r" b="b"/>
            <a:pathLst>
              <a:path w="35855" h="44329">
                <a:moveTo>
                  <a:pt x="8492" y="0"/>
                </a:moveTo>
                <a:lnTo>
                  <a:pt x="0" y="35844"/>
                </a:lnTo>
                <a:lnTo>
                  <a:pt x="35855" y="44329"/>
                </a:lnTo>
              </a:path>
            </a:pathLst>
          </a:custGeom>
          <a:ln w="3175">
            <a:solidFill>
              <a:srgbClr val="000000"/>
            </a:solidFill>
          </a:ln>
        </p:spPr>
        <p:txBody>
          <a:bodyPr wrap="square" lIns="0" tIns="0" rIns="0" bIns="0" rtlCol="0">
            <a:spAutoFit/>
          </a:bodyPr>
          <a:lstStyle/>
          <a:p>
            <a:endParaRPr/>
          </a:p>
        </p:txBody>
      </p:sp>
      <p:sp>
        <p:nvSpPr>
          <p:cNvPr id="71" name="object 71"/>
          <p:cNvSpPr/>
          <p:nvPr/>
        </p:nvSpPr>
        <p:spPr>
          <a:xfrm>
            <a:off x="6037540" y="5480553"/>
            <a:ext cx="271748" cy="294430"/>
          </a:xfrm>
          <a:custGeom>
            <a:avLst/>
            <a:gdLst/>
            <a:ahLst/>
            <a:cxnLst/>
            <a:rect l="l" t="t" r="r" b="b"/>
            <a:pathLst>
              <a:path w="271748" h="294430">
                <a:moveTo>
                  <a:pt x="271748" y="0"/>
                </a:moveTo>
                <a:lnTo>
                  <a:pt x="0" y="294430"/>
                </a:lnTo>
              </a:path>
            </a:pathLst>
          </a:custGeom>
          <a:ln w="3175">
            <a:solidFill>
              <a:srgbClr val="000000"/>
            </a:solidFill>
          </a:ln>
        </p:spPr>
        <p:txBody>
          <a:bodyPr wrap="square" lIns="0" tIns="0" rIns="0" bIns="0" rtlCol="0">
            <a:spAutoFit/>
          </a:bodyPr>
          <a:lstStyle/>
          <a:p>
            <a:endParaRPr/>
          </a:p>
        </p:txBody>
      </p:sp>
      <p:sp>
        <p:nvSpPr>
          <p:cNvPr id="72" name="object 72"/>
          <p:cNvSpPr/>
          <p:nvPr/>
        </p:nvSpPr>
        <p:spPr>
          <a:xfrm>
            <a:off x="6036030" y="5738176"/>
            <a:ext cx="38309" cy="36807"/>
          </a:xfrm>
          <a:custGeom>
            <a:avLst/>
            <a:gdLst/>
            <a:ahLst/>
            <a:cxnLst/>
            <a:rect l="l" t="t" r="r" b="b"/>
            <a:pathLst>
              <a:path w="38309" h="36807">
                <a:moveTo>
                  <a:pt x="0" y="0"/>
                </a:moveTo>
                <a:lnTo>
                  <a:pt x="1509" y="36807"/>
                </a:lnTo>
                <a:lnTo>
                  <a:pt x="38309" y="35335"/>
                </a:lnTo>
              </a:path>
            </a:pathLst>
          </a:custGeom>
          <a:ln w="3175">
            <a:solidFill>
              <a:srgbClr val="000000"/>
            </a:solidFill>
          </a:ln>
        </p:spPr>
        <p:txBody>
          <a:bodyPr wrap="square" lIns="0" tIns="0" rIns="0" bIns="0" rtlCol="0">
            <a:spAutoFit/>
          </a:bodyPr>
          <a:lstStyle/>
          <a:p>
            <a:endParaRPr/>
          </a:p>
        </p:txBody>
      </p:sp>
      <p:sp>
        <p:nvSpPr>
          <p:cNvPr id="73" name="object 73"/>
          <p:cNvSpPr/>
          <p:nvPr/>
        </p:nvSpPr>
        <p:spPr>
          <a:xfrm>
            <a:off x="5086420" y="5254046"/>
            <a:ext cx="1086994" cy="498286"/>
          </a:xfrm>
          <a:custGeom>
            <a:avLst/>
            <a:gdLst/>
            <a:ahLst/>
            <a:cxnLst/>
            <a:rect l="l" t="t" r="r" b="b"/>
            <a:pathLst>
              <a:path w="1086994" h="498286">
                <a:moveTo>
                  <a:pt x="1086994" y="0"/>
                </a:moveTo>
                <a:lnTo>
                  <a:pt x="0" y="498286"/>
                </a:lnTo>
              </a:path>
            </a:pathLst>
          </a:custGeom>
          <a:ln w="3175">
            <a:solidFill>
              <a:srgbClr val="000000"/>
            </a:solidFill>
          </a:ln>
        </p:spPr>
        <p:txBody>
          <a:bodyPr wrap="square" lIns="0" tIns="0" rIns="0" bIns="0" rtlCol="0">
            <a:spAutoFit/>
          </a:bodyPr>
          <a:lstStyle/>
          <a:p>
            <a:endParaRPr/>
          </a:p>
        </p:txBody>
      </p:sp>
      <p:sp>
        <p:nvSpPr>
          <p:cNvPr id="74" name="object 74"/>
          <p:cNvSpPr/>
          <p:nvPr/>
        </p:nvSpPr>
        <p:spPr>
          <a:xfrm>
            <a:off x="5086420" y="5717799"/>
            <a:ext cx="34440" cy="47358"/>
          </a:xfrm>
          <a:custGeom>
            <a:avLst/>
            <a:gdLst/>
            <a:ahLst/>
            <a:cxnLst/>
            <a:rect l="l" t="t" r="r" b="b"/>
            <a:pathLst>
              <a:path w="34440" h="47358">
                <a:moveTo>
                  <a:pt x="12738" y="0"/>
                </a:moveTo>
                <a:lnTo>
                  <a:pt x="0" y="34532"/>
                </a:lnTo>
                <a:lnTo>
                  <a:pt x="34440" y="47358"/>
                </a:lnTo>
              </a:path>
            </a:pathLst>
          </a:custGeom>
          <a:ln w="3175">
            <a:solidFill>
              <a:srgbClr val="000000"/>
            </a:solidFill>
          </a:ln>
        </p:spPr>
        <p:txBody>
          <a:bodyPr wrap="square" lIns="0" tIns="0" rIns="0" bIns="0" rtlCol="0">
            <a:spAutoFit/>
          </a:bodyPr>
          <a:lstStyle/>
          <a:p>
            <a:endParaRPr/>
          </a:p>
        </p:txBody>
      </p:sp>
      <p:sp>
        <p:nvSpPr>
          <p:cNvPr id="75" name="object 75"/>
          <p:cNvSpPr/>
          <p:nvPr/>
        </p:nvSpPr>
        <p:spPr>
          <a:xfrm>
            <a:off x="4746734" y="4846334"/>
            <a:ext cx="135779" cy="679520"/>
          </a:xfrm>
          <a:custGeom>
            <a:avLst/>
            <a:gdLst/>
            <a:ahLst/>
            <a:cxnLst/>
            <a:rect l="l" t="t" r="r" b="b"/>
            <a:pathLst>
              <a:path w="135779" h="679520">
                <a:moveTo>
                  <a:pt x="135779" y="0"/>
                </a:moveTo>
                <a:lnTo>
                  <a:pt x="0" y="679520"/>
                </a:lnTo>
              </a:path>
            </a:pathLst>
          </a:custGeom>
          <a:ln w="3175">
            <a:solidFill>
              <a:srgbClr val="000000"/>
            </a:solidFill>
          </a:ln>
        </p:spPr>
        <p:txBody>
          <a:bodyPr wrap="square" lIns="0" tIns="0" rIns="0" bIns="0" rtlCol="0">
            <a:spAutoFit/>
          </a:bodyPr>
          <a:lstStyle/>
          <a:p>
            <a:endParaRPr/>
          </a:p>
        </p:txBody>
      </p:sp>
      <p:sp>
        <p:nvSpPr>
          <p:cNvPr id="76" name="object 76"/>
          <p:cNvSpPr/>
          <p:nvPr/>
        </p:nvSpPr>
        <p:spPr>
          <a:xfrm>
            <a:off x="4726258" y="5495181"/>
            <a:ext cx="51047" cy="30672"/>
          </a:xfrm>
          <a:custGeom>
            <a:avLst/>
            <a:gdLst/>
            <a:ahLst/>
            <a:cxnLst/>
            <a:rect l="l" t="t" r="r" b="b"/>
            <a:pathLst>
              <a:path w="51047" h="30672">
                <a:moveTo>
                  <a:pt x="0" y="0"/>
                </a:moveTo>
                <a:lnTo>
                  <a:pt x="20475" y="30672"/>
                </a:lnTo>
                <a:lnTo>
                  <a:pt x="51047" y="10192"/>
                </a:lnTo>
              </a:path>
            </a:pathLst>
          </a:custGeom>
          <a:ln w="3175">
            <a:solidFill>
              <a:srgbClr val="000000"/>
            </a:solidFill>
          </a:ln>
        </p:spPr>
        <p:txBody>
          <a:bodyPr wrap="square" lIns="0" tIns="0" rIns="0" bIns="0" rtlCol="0">
            <a:spAutoFit/>
          </a:bodyPr>
          <a:lstStyle/>
          <a:p>
            <a:endParaRPr/>
          </a:p>
        </p:txBody>
      </p:sp>
      <p:sp>
        <p:nvSpPr>
          <p:cNvPr id="77" name="object 77"/>
          <p:cNvSpPr/>
          <p:nvPr/>
        </p:nvSpPr>
        <p:spPr>
          <a:xfrm>
            <a:off x="5561885" y="4653803"/>
            <a:ext cx="475654" cy="0"/>
          </a:xfrm>
          <a:custGeom>
            <a:avLst/>
            <a:gdLst/>
            <a:ahLst/>
            <a:cxnLst/>
            <a:rect l="l" t="t" r="r" b="b"/>
            <a:pathLst>
              <a:path w="475654">
                <a:moveTo>
                  <a:pt x="475654" y="0"/>
                </a:moveTo>
                <a:lnTo>
                  <a:pt x="0" y="0"/>
                </a:lnTo>
              </a:path>
            </a:pathLst>
          </a:custGeom>
          <a:ln w="3175">
            <a:solidFill>
              <a:srgbClr val="000000"/>
            </a:solidFill>
          </a:ln>
        </p:spPr>
        <p:txBody>
          <a:bodyPr wrap="square" lIns="0" tIns="0" rIns="0" bIns="0" rtlCol="0">
            <a:spAutoFit/>
          </a:bodyPr>
          <a:lstStyle/>
          <a:p>
            <a:endParaRPr/>
          </a:p>
        </p:txBody>
      </p:sp>
      <p:sp>
        <p:nvSpPr>
          <p:cNvPr id="78" name="object 78"/>
          <p:cNvSpPr/>
          <p:nvPr/>
        </p:nvSpPr>
        <p:spPr>
          <a:xfrm>
            <a:off x="5561885" y="4627754"/>
            <a:ext cx="26136" cy="52096"/>
          </a:xfrm>
          <a:custGeom>
            <a:avLst/>
            <a:gdLst/>
            <a:ahLst/>
            <a:cxnLst/>
            <a:rect l="l" t="t" r="r" b="b"/>
            <a:pathLst>
              <a:path w="26136" h="52096">
                <a:moveTo>
                  <a:pt x="26136" y="0"/>
                </a:moveTo>
                <a:lnTo>
                  <a:pt x="0" y="26048"/>
                </a:lnTo>
                <a:lnTo>
                  <a:pt x="26136" y="52096"/>
                </a:lnTo>
              </a:path>
            </a:pathLst>
          </a:custGeom>
          <a:ln w="3175">
            <a:solidFill>
              <a:srgbClr val="000000"/>
            </a:solidFill>
          </a:ln>
        </p:spPr>
        <p:txBody>
          <a:bodyPr wrap="square" lIns="0" tIns="0" rIns="0" bIns="0" rtlCol="0">
            <a:spAutoFit/>
          </a:bodyPr>
          <a:lstStyle/>
          <a:p>
            <a:endParaRPr/>
          </a:p>
        </p:txBody>
      </p:sp>
      <p:sp>
        <p:nvSpPr>
          <p:cNvPr id="79" name="object 79"/>
          <p:cNvSpPr/>
          <p:nvPr/>
        </p:nvSpPr>
        <p:spPr>
          <a:xfrm>
            <a:off x="5561885" y="4042234"/>
            <a:ext cx="441685" cy="0"/>
          </a:xfrm>
          <a:custGeom>
            <a:avLst/>
            <a:gdLst/>
            <a:ahLst/>
            <a:cxnLst/>
            <a:rect l="l" t="t" r="r" b="b"/>
            <a:pathLst>
              <a:path w="441685">
                <a:moveTo>
                  <a:pt x="441685" y="0"/>
                </a:moveTo>
                <a:lnTo>
                  <a:pt x="0" y="0"/>
                </a:lnTo>
              </a:path>
            </a:pathLst>
          </a:custGeom>
          <a:ln w="3175">
            <a:solidFill>
              <a:srgbClr val="000000"/>
            </a:solidFill>
          </a:ln>
        </p:spPr>
        <p:txBody>
          <a:bodyPr wrap="square" lIns="0" tIns="0" rIns="0" bIns="0" rtlCol="0">
            <a:spAutoFit/>
          </a:bodyPr>
          <a:lstStyle/>
          <a:p>
            <a:endParaRPr/>
          </a:p>
        </p:txBody>
      </p:sp>
      <p:sp>
        <p:nvSpPr>
          <p:cNvPr id="80" name="object 80"/>
          <p:cNvSpPr/>
          <p:nvPr/>
        </p:nvSpPr>
        <p:spPr>
          <a:xfrm>
            <a:off x="5561885" y="4016186"/>
            <a:ext cx="26136" cy="52096"/>
          </a:xfrm>
          <a:custGeom>
            <a:avLst/>
            <a:gdLst/>
            <a:ahLst/>
            <a:cxnLst/>
            <a:rect l="l" t="t" r="r" b="b"/>
            <a:pathLst>
              <a:path w="26136" h="52096">
                <a:moveTo>
                  <a:pt x="26136" y="0"/>
                </a:moveTo>
                <a:lnTo>
                  <a:pt x="0" y="26048"/>
                </a:lnTo>
                <a:lnTo>
                  <a:pt x="26136" y="52096"/>
                </a:lnTo>
              </a:path>
            </a:pathLst>
          </a:custGeom>
          <a:ln w="3175">
            <a:solidFill>
              <a:srgbClr val="000000"/>
            </a:solidFill>
          </a:ln>
        </p:spPr>
        <p:txBody>
          <a:bodyPr wrap="square" lIns="0" tIns="0" rIns="0" bIns="0" rtlCol="0">
            <a:spAutoFit/>
          </a:bodyPr>
          <a:lstStyle/>
          <a:p>
            <a:endParaRPr/>
          </a:p>
        </p:txBody>
      </p:sp>
      <p:sp>
        <p:nvSpPr>
          <p:cNvPr id="81" name="object 81"/>
          <p:cNvSpPr/>
          <p:nvPr/>
        </p:nvSpPr>
        <p:spPr>
          <a:xfrm>
            <a:off x="5561885" y="4144162"/>
            <a:ext cx="441685" cy="249157"/>
          </a:xfrm>
          <a:custGeom>
            <a:avLst/>
            <a:gdLst/>
            <a:ahLst/>
            <a:cxnLst/>
            <a:rect l="l" t="t" r="r" b="b"/>
            <a:pathLst>
              <a:path w="441685" h="249157">
                <a:moveTo>
                  <a:pt x="0" y="249157"/>
                </a:moveTo>
                <a:lnTo>
                  <a:pt x="441685" y="0"/>
                </a:lnTo>
              </a:path>
            </a:pathLst>
          </a:custGeom>
          <a:ln w="3175">
            <a:solidFill>
              <a:srgbClr val="000000"/>
            </a:solidFill>
          </a:ln>
        </p:spPr>
        <p:txBody>
          <a:bodyPr wrap="square" lIns="0" tIns="0" rIns="0" bIns="0" rtlCol="0">
            <a:spAutoFit/>
          </a:bodyPr>
          <a:lstStyle/>
          <a:p>
            <a:endParaRPr/>
          </a:p>
        </p:txBody>
      </p:sp>
      <p:sp>
        <p:nvSpPr>
          <p:cNvPr id="82" name="object 82"/>
          <p:cNvSpPr/>
          <p:nvPr/>
        </p:nvSpPr>
        <p:spPr>
          <a:xfrm>
            <a:off x="5968093" y="4134253"/>
            <a:ext cx="35478" cy="45395"/>
          </a:xfrm>
          <a:custGeom>
            <a:avLst/>
            <a:gdLst/>
            <a:ahLst/>
            <a:cxnLst/>
            <a:rect l="l" t="t" r="r" b="b"/>
            <a:pathLst>
              <a:path w="35478" h="45395">
                <a:moveTo>
                  <a:pt x="25570" y="45395"/>
                </a:moveTo>
                <a:lnTo>
                  <a:pt x="35478" y="9909"/>
                </a:lnTo>
                <a:lnTo>
                  <a:pt x="0" y="0"/>
                </a:lnTo>
              </a:path>
            </a:pathLst>
          </a:custGeom>
          <a:ln w="3175">
            <a:solidFill>
              <a:srgbClr val="000000"/>
            </a:solidFill>
          </a:ln>
        </p:spPr>
        <p:txBody>
          <a:bodyPr wrap="square" lIns="0" tIns="0" rIns="0" bIns="0" rtlCol="0">
            <a:spAutoFit/>
          </a:bodyPr>
          <a:lstStyle/>
          <a:p>
            <a:endParaRPr/>
          </a:p>
        </p:txBody>
      </p:sp>
      <p:sp>
        <p:nvSpPr>
          <p:cNvPr id="83" name="object 83"/>
          <p:cNvSpPr/>
          <p:nvPr/>
        </p:nvSpPr>
        <p:spPr>
          <a:xfrm>
            <a:off x="5561885" y="4076210"/>
            <a:ext cx="1290900" cy="475664"/>
          </a:xfrm>
          <a:custGeom>
            <a:avLst/>
            <a:gdLst/>
            <a:ahLst/>
            <a:cxnLst/>
            <a:rect l="l" t="t" r="r" b="b"/>
            <a:pathLst>
              <a:path w="1290900" h="475664">
                <a:moveTo>
                  <a:pt x="0" y="475664"/>
                </a:moveTo>
                <a:lnTo>
                  <a:pt x="1290900" y="0"/>
                </a:lnTo>
              </a:path>
            </a:pathLst>
          </a:custGeom>
          <a:ln w="3175">
            <a:solidFill>
              <a:srgbClr val="000000"/>
            </a:solidFill>
          </a:ln>
        </p:spPr>
        <p:txBody>
          <a:bodyPr wrap="square" lIns="0" tIns="0" rIns="0" bIns="0" rtlCol="0">
            <a:spAutoFit/>
          </a:bodyPr>
          <a:lstStyle/>
          <a:p>
            <a:endParaRPr/>
          </a:p>
        </p:txBody>
      </p:sp>
      <p:sp>
        <p:nvSpPr>
          <p:cNvPr id="84" name="object 84"/>
          <p:cNvSpPr/>
          <p:nvPr/>
        </p:nvSpPr>
        <p:spPr>
          <a:xfrm>
            <a:off x="6819289" y="4060732"/>
            <a:ext cx="33496" cy="48887"/>
          </a:xfrm>
          <a:custGeom>
            <a:avLst/>
            <a:gdLst/>
            <a:ahLst/>
            <a:cxnLst/>
            <a:rect l="l" t="t" r="r" b="b"/>
            <a:pathLst>
              <a:path w="33496" h="48887">
                <a:moveTo>
                  <a:pt x="18022" y="48887"/>
                </a:moveTo>
                <a:lnTo>
                  <a:pt x="33496" y="15477"/>
                </a:lnTo>
                <a:lnTo>
                  <a:pt x="0" y="0"/>
                </a:lnTo>
              </a:path>
            </a:pathLst>
          </a:custGeom>
          <a:ln w="3175">
            <a:solidFill>
              <a:srgbClr val="000000"/>
            </a:solidFill>
          </a:ln>
        </p:spPr>
        <p:txBody>
          <a:bodyPr wrap="square" lIns="0" tIns="0" rIns="0" bIns="0" rtlCol="0">
            <a:spAutoFit/>
          </a:bodyPr>
          <a:lstStyle/>
          <a:p>
            <a:endParaRPr/>
          </a:p>
        </p:txBody>
      </p:sp>
      <p:sp>
        <p:nvSpPr>
          <p:cNvPr id="85" name="object 85"/>
          <p:cNvSpPr/>
          <p:nvPr/>
        </p:nvSpPr>
        <p:spPr>
          <a:xfrm>
            <a:off x="6037540" y="2535964"/>
            <a:ext cx="815245" cy="815424"/>
          </a:xfrm>
          <a:custGeom>
            <a:avLst/>
            <a:gdLst/>
            <a:ahLst/>
            <a:cxnLst/>
            <a:rect l="l" t="t" r="r" b="b"/>
            <a:pathLst>
              <a:path w="815245" h="815424">
                <a:moveTo>
                  <a:pt x="0" y="0"/>
                </a:moveTo>
                <a:lnTo>
                  <a:pt x="815245" y="815424"/>
                </a:lnTo>
              </a:path>
            </a:pathLst>
          </a:custGeom>
          <a:ln w="3175">
            <a:solidFill>
              <a:srgbClr val="000000"/>
            </a:solidFill>
          </a:ln>
        </p:spPr>
        <p:txBody>
          <a:bodyPr wrap="square" lIns="0" tIns="0" rIns="0" bIns="0" rtlCol="0">
            <a:spAutoFit/>
          </a:bodyPr>
          <a:lstStyle/>
          <a:p>
            <a:endParaRPr/>
          </a:p>
        </p:txBody>
      </p:sp>
      <p:sp>
        <p:nvSpPr>
          <p:cNvPr id="87" name="object 87"/>
          <p:cNvSpPr txBox="1"/>
          <p:nvPr/>
        </p:nvSpPr>
        <p:spPr>
          <a:xfrm>
            <a:off x="4337724" y="4299608"/>
            <a:ext cx="1089660" cy="171450"/>
          </a:xfrm>
          <a:prstGeom prst="rect">
            <a:avLst/>
          </a:prstGeom>
        </p:spPr>
        <p:txBody>
          <a:bodyPr vert="horz" wrap="square" lIns="0" tIns="0" rIns="0" bIns="0" rtlCol="0">
            <a:spAutoFit/>
          </a:bodyPr>
          <a:lstStyle/>
          <a:p>
            <a:pPr marL="12700">
              <a:lnSpc>
                <a:spcPct val="100000"/>
              </a:lnSpc>
            </a:pPr>
            <a:r>
              <a:rPr sz="1050" spc="-10" dirty="0">
                <a:latin typeface="Arial"/>
                <a:cs typeface="Arial"/>
                <a:hlinkClick r:id="rId3"/>
              </a:rPr>
              <a:t>www.nytimes.com</a:t>
            </a:r>
            <a:endParaRPr sz="1050">
              <a:latin typeface="Arial"/>
              <a:cs typeface="Arial"/>
            </a:endParaRPr>
          </a:p>
        </p:txBody>
      </p:sp>
      <p:sp>
        <p:nvSpPr>
          <p:cNvPr id="88" name="object 88"/>
          <p:cNvSpPr/>
          <p:nvPr/>
        </p:nvSpPr>
        <p:spPr>
          <a:xfrm>
            <a:off x="5358168" y="2535964"/>
            <a:ext cx="0" cy="1404342"/>
          </a:xfrm>
          <a:custGeom>
            <a:avLst/>
            <a:gdLst/>
            <a:ahLst/>
            <a:cxnLst/>
            <a:rect l="l" t="t" r="r" b="b"/>
            <a:pathLst>
              <a:path h="1404342">
                <a:moveTo>
                  <a:pt x="0" y="0"/>
                </a:moveTo>
                <a:lnTo>
                  <a:pt x="0" y="1404342"/>
                </a:lnTo>
              </a:path>
            </a:pathLst>
          </a:custGeom>
          <a:ln w="3175">
            <a:solidFill>
              <a:srgbClr val="000000"/>
            </a:solidFill>
          </a:ln>
        </p:spPr>
        <p:txBody>
          <a:bodyPr wrap="square" lIns="0" tIns="0" rIns="0" bIns="0" rtlCol="0">
            <a:spAutoFit/>
          </a:bodyPr>
          <a:lstStyle/>
          <a:p>
            <a:endParaRPr/>
          </a:p>
        </p:txBody>
      </p:sp>
      <p:sp>
        <p:nvSpPr>
          <p:cNvPr id="89" name="object 89"/>
          <p:cNvSpPr/>
          <p:nvPr/>
        </p:nvSpPr>
        <p:spPr>
          <a:xfrm>
            <a:off x="5332126" y="3914258"/>
            <a:ext cx="51990" cy="26048"/>
          </a:xfrm>
          <a:custGeom>
            <a:avLst/>
            <a:gdLst/>
            <a:ahLst/>
            <a:cxnLst/>
            <a:rect l="l" t="t" r="r" b="b"/>
            <a:pathLst>
              <a:path w="51990" h="26048">
                <a:moveTo>
                  <a:pt x="0" y="0"/>
                </a:moveTo>
                <a:lnTo>
                  <a:pt x="26042" y="26048"/>
                </a:lnTo>
                <a:lnTo>
                  <a:pt x="51990" y="0"/>
                </a:lnTo>
              </a:path>
            </a:pathLst>
          </a:custGeom>
          <a:ln w="3175">
            <a:solidFill>
              <a:srgbClr val="000000"/>
            </a:solidFill>
          </a:ln>
        </p:spPr>
        <p:txBody>
          <a:bodyPr wrap="square" lIns="0" tIns="0" rIns="0" bIns="0" rtlCol="0">
            <a:spAutoFit/>
          </a:bodyPr>
          <a:lstStyle/>
          <a:p>
            <a:endParaRPr/>
          </a:p>
        </p:txBody>
      </p:sp>
      <p:sp>
        <p:nvSpPr>
          <p:cNvPr id="90" name="object 90"/>
          <p:cNvSpPr/>
          <p:nvPr/>
        </p:nvSpPr>
        <p:spPr>
          <a:xfrm>
            <a:off x="4474938" y="3498618"/>
            <a:ext cx="50952" cy="441688"/>
          </a:xfrm>
          <a:custGeom>
            <a:avLst/>
            <a:gdLst/>
            <a:ahLst/>
            <a:cxnLst/>
            <a:rect l="l" t="t" r="r" b="b"/>
            <a:pathLst>
              <a:path w="50952" h="441688">
                <a:moveTo>
                  <a:pt x="0" y="441688"/>
                </a:moveTo>
                <a:lnTo>
                  <a:pt x="50952" y="0"/>
                </a:lnTo>
              </a:path>
            </a:pathLst>
          </a:custGeom>
          <a:ln w="3175">
            <a:solidFill>
              <a:srgbClr val="000000"/>
            </a:solidFill>
          </a:ln>
        </p:spPr>
        <p:txBody>
          <a:bodyPr wrap="square" lIns="0" tIns="0" rIns="0" bIns="0" rtlCol="0">
            <a:spAutoFit/>
          </a:bodyPr>
          <a:lstStyle/>
          <a:p>
            <a:endParaRPr/>
          </a:p>
        </p:txBody>
      </p:sp>
      <p:sp>
        <p:nvSpPr>
          <p:cNvPr id="91" name="object 91"/>
          <p:cNvSpPr/>
          <p:nvPr/>
        </p:nvSpPr>
        <p:spPr>
          <a:xfrm>
            <a:off x="4497037" y="3498618"/>
            <a:ext cx="51736" cy="28879"/>
          </a:xfrm>
          <a:custGeom>
            <a:avLst/>
            <a:gdLst/>
            <a:ahLst/>
            <a:cxnLst/>
            <a:rect l="l" t="t" r="r" b="b"/>
            <a:pathLst>
              <a:path w="51736" h="28879">
                <a:moveTo>
                  <a:pt x="51736" y="28879"/>
                </a:moveTo>
                <a:lnTo>
                  <a:pt x="28854" y="0"/>
                </a:lnTo>
                <a:lnTo>
                  <a:pt x="0" y="22839"/>
                </a:lnTo>
              </a:path>
            </a:pathLst>
          </a:custGeom>
          <a:ln w="3175">
            <a:solidFill>
              <a:srgbClr val="000000"/>
            </a:solidFill>
          </a:ln>
        </p:spPr>
        <p:txBody>
          <a:bodyPr wrap="square" lIns="0" tIns="0" rIns="0" bIns="0" rtlCol="0">
            <a:spAutoFit/>
          </a:bodyPr>
          <a:lstStyle/>
          <a:p>
            <a:endParaRPr/>
          </a:p>
        </p:txBody>
      </p:sp>
      <p:sp>
        <p:nvSpPr>
          <p:cNvPr id="92" name="object 92"/>
          <p:cNvSpPr/>
          <p:nvPr/>
        </p:nvSpPr>
        <p:spPr>
          <a:xfrm>
            <a:off x="4407001" y="1856444"/>
            <a:ext cx="543544" cy="226506"/>
          </a:xfrm>
          <a:custGeom>
            <a:avLst/>
            <a:gdLst/>
            <a:ahLst/>
            <a:cxnLst/>
            <a:rect l="l" t="t" r="r" b="b"/>
            <a:pathLst>
              <a:path w="543544" h="226506">
                <a:moveTo>
                  <a:pt x="543544" y="226506"/>
                </a:moveTo>
                <a:lnTo>
                  <a:pt x="0" y="0"/>
                </a:lnTo>
              </a:path>
            </a:pathLst>
          </a:custGeom>
          <a:ln w="3175">
            <a:solidFill>
              <a:srgbClr val="000000"/>
            </a:solidFill>
          </a:ln>
        </p:spPr>
        <p:txBody>
          <a:bodyPr wrap="square" lIns="0" tIns="0" rIns="0" bIns="0" rtlCol="0">
            <a:spAutoFit/>
          </a:bodyPr>
          <a:lstStyle/>
          <a:p>
            <a:endParaRPr/>
          </a:p>
        </p:txBody>
      </p:sp>
      <p:sp>
        <p:nvSpPr>
          <p:cNvPr id="93" name="object 93"/>
          <p:cNvSpPr/>
          <p:nvPr/>
        </p:nvSpPr>
        <p:spPr>
          <a:xfrm>
            <a:off x="4407001" y="1842381"/>
            <a:ext cx="34053" cy="48132"/>
          </a:xfrm>
          <a:custGeom>
            <a:avLst/>
            <a:gdLst/>
            <a:ahLst/>
            <a:cxnLst/>
            <a:rect l="l" t="t" r="r" b="b"/>
            <a:pathLst>
              <a:path w="34053" h="48132">
                <a:moveTo>
                  <a:pt x="34053" y="0"/>
                </a:moveTo>
                <a:lnTo>
                  <a:pt x="0" y="14062"/>
                </a:lnTo>
                <a:lnTo>
                  <a:pt x="14021" y="48132"/>
                </a:lnTo>
              </a:path>
            </a:pathLst>
          </a:custGeom>
          <a:ln w="3175">
            <a:solidFill>
              <a:srgbClr val="000000"/>
            </a:solidFill>
          </a:ln>
        </p:spPr>
        <p:txBody>
          <a:bodyPr wrap="square" lIns="0" tIns="0" rIns="0" bIns="0" rtlCol="0">
            <a:spAutoFit/>
          </a:bodyPr>
          <a:lstStyle/>
          <a:p>
            <a:endParaRPr/>
          </a:p>
        </p:txBody>
      </p:sp>
      <p:sp>
        <p:nvSpPr>
          <p:cNvPr id="94" name="object 94"/>
          <p:cNvSpPr/>
          <p:nvPr/>
        </p:nvSpPr>
        <p:spPr>
          <a:xfrm>
            <a:off x="3880488" y="2082950"/>
            <a:ext cx="186827" cy="566266"/>
          </a:xfrm>
          <a:custGeom>
            <a:avLst/>
            <a:gdLst/>
            <a:ahLst/>
            <a:cxnLst/>
            <a:rect l="l" t="t" r="r" b="b"/>
            <a:pathLst>
              <a:path w="186827" h="566266">
                <a:moveTo>
                  <a:pt x="186827" y="0"/>
                </a:moveTo>
                <a:lnTo>
                  <a:pt x="0" y="566266"/>
                </a:lnTo>
              </a:path>
            </a:pathLst>
          </a:custGeom>
          <a:ln w="3175">
            <a:solidFill>
              <a:srgbClr val="000000"/>
            </a:solidFill>
          </a:ln>
        </p:spPr>
        <p:txBody>
          <a:bodyPr wrap="square" lIns="0" tIns="0" rIns="0" bIns="0" rtlCol="0">
            <a:spAutoFit/>
          </a:bodyPr>
          <a:lstStyle/>
          <a:p>
            <a:endParaRPr/>
          </a:p>
        </p:txBody>
      </p:sp>
      <p:sp>
        <p:nvSpPr>
          <p:cNvPr id="95" name="object 95"/>
          <p:cNvSpPr/>
          <p:nvPr/>
        </p:nvSpPr>
        <p:spPr>
          <a:xfrm>
            <a:off x="3863919" y="2616280"/>
            <a:ext cx="49462" cy="32937"/>
          </a:xfrm>
          <a:custGeom>
            <a:avLst/>
            <a:gdLst/>
            <a:ahLst/>
            <a:cxnLst/>
            <a:rect l="l" t="t" r="r" b="b"/>
            <a:pathLst>
              <a:path w="49462" h="32937">
                <a:moveTo>
                  <a:pt x="0" y="0"/>
                </a:moveTo>
                <a:lnTo>
                  <a:pt x="16569" y="32937"/>
                </a:lnTo>
                <a:lnTo>
                  <a:pt x="49462" y="16327"/>
                </a:lnTo>
              </a:path>
            </a:pathLst>
          </a:custGeom>
          <a:ln w="3175">
            <a:solidFill>
              <a:srgbClr val="000000"/>
            </a:solidFill>
          </a:ln>
        </p:spPr>
        <p:txBody>
          <a:bodyPr wrap="square" lIns="0" tIns="0" rIns="0" bIns="0" rtlCol="0">
            <a:spAutoFit/>
          </a:bodyPr>
          <a:lstStyle/>
          <a:p>
            <a:endParaRPr/>
          </a:p>
        </p:txBody>
      </p:sp>
      <p:sp>
        <p:nvSpPr>
          <p:cNvPr id="96" name="object 96"/>
          <p:cNvSpPr/>
          <p:nvPr/>
        </p:nvSpPr>
        <p:spPr>
          <a:xfrm>
            <a:off x="3982394" y="4755731"/>
            <a:ext cx="220795" cy="339760"/>
          </a:xfrm>
          <a:custGeom>
            <a:avLst/>
            <a:gdLst/>
            <a:ahLst/>
            <a:cxnLst/>
            <a:rect l="l" t="t" r="r" b="b"/>
            <a:pathLst>
              <a:path w="220795" h="339760">
                <a:moveTo>
                  <a:pt x="0" y="339760"/>
                </a:moveTo>
                <a:lnTo>
                  <a:pt x="220795" y="0"/>
                </a:lnTo>
              </a:path>
            </a:pathLst>
          </a:custGeom>
          <a:ln w="3175">
            <a:solidFill>
              <a:srgbClr val="000000"/>
            </a:solidFill>
          </a:ln>
        </p:spPr>
        <p:txBody>
          <a:bodyPr wrap="square" lIns="0" tIns="0" rIns="0" bIns="0" rtlCol="0">
            <a:spAutoFit/>
          </a:bodyPr>
          <a:lstStyle/>
          <a:p>
            <a:endParaRPr/>
          </a:p>
        </p:txBody>
      </p:sp>
      <p:sp>
        <p:nvSpPr>
          <p:cNvPr id="97" name="object 97"/>
          <p:cNvSpPr/>
          <p:nvPr/>
        </p:nvSpPr>
        <p:spPr>
          <a:xfrm>
            <a:off x="4167164" y="4755731"/>
            <a:ext cx="43668" cy="36052"/>
          </a:xfrm>
          <a:custGeom>
            <a:avLst/>
            <a:gdLst/>
            <a:ahLst/>
            <a:cxnLst/>
            <a:rect l="l" t="t" r="r" b="b"/>
            <a:pathLst>
              <a:path w="43668" h="36052">
                <a:moveTo>
                  <a:pt x="43668" y="36052"/>
                </a:moveTo>
                <a:lnTo>
                  <a:pt x="36025" y="0"/>
                </a:lnTo>
                <a:lnTo>
                  <a:pt x="0" y="7644"/>
                </a:lnTo>
              </a:path>
            </a:pathLst>
          </a:custGeom>
          <a:ln w="3175">
            <a:solidFill>
              <a:srgbClr val="000000"/>
            </a:solidFill>
          </a:ln>
        </p:spPr>
        <p:txBody>
          <a:bodyPr wrap="square" lIns="0" tIns="0" rIns="0" bIns="0" rtlCol="0">
            <a:spAutoFit/>
          </a:bodyPr>
          <a:lstStyle/>
          <a:p>
            <a:endParaRPr/>
          </a:p>
        </p:txBody>
      </p:sp>
      <p:sp>
        <p:nvSpPr>
          <p:cNvPr id="98" name="object 98"/>
          <p:cNvSpPr/>
          <p:nvPr/>
        </p:nvSpPr>
        <p:spPr>
          <a:xfrm>
            <a:off x="3982394" y="5299347"/>
            <a:ext cx="424607" cy="452985"/>
          </a:xfrm>
          <a:custGeom>
            <a:avLst/>
            <a:gdLst/>
            <a:ahLst/>
            <a:cxnLst/>
            <a:rect l="l" t="t" r="r" b="b"/>
            <a:pathLst>
              <a:path w="424607" h="452985">
                <a:moveTo>
                  <a:pt x="424607" y="452985"/>
                </a:moveTo>
                <a:lnTo>
                  <a:pt x="0" y="0"/>
                </a:lnTo>
              </a:path>
            </a:pathLst>
          </a:custGeom>
          <a:ln w="3175">
            <a:solidFill>
              <a:srgbClr val="000000"/>
            </a:solidFill>
          </a:ln>
        </p:spPr>
        <p:txBody>
          <a:bodyPr wrap="square" lIns="0" tIns="0" rIns="0" bIns="0" rtlCol="0">
            <a:spAutoFit/>
          </a:bodyPr>
          <a:lstStyle/>
          <a:p>
            <a:endParaRPr/>
          </a:p>
        </p:txBody>
      </p:sp>
      <p:sp>
        <p:nvSpPr>
          <p:cNvPr id="99" name="object 99"/>
          <p:cNvSpPr/>
          <p:nvPr/>
        </p:nvSpPr>
        <p:spPr>
          <a:xfrm>
            <a:off x="3981205" y="5299347"/>
            <a:ext cx="37997" cy="36807"/>
          </a:xfrm>
          <a:custGeom>
            <a:avLst/>
            <a:gdLst/>
            <a:ahLst/>
            <a:cxnLst/>
            <a:rect l="l" t="t" r="r" b="b"/>
            <a:pathLst>
              <a:path w="37997" h="36807">
                <a:moveTo>
                  <a:pt x="37997" y="1132"/>
                </a:moveTo>
                <a:lnTo>
                  <a:pt x="1188" y="0"/>
                </a:lnTo>
                <a:lnTo>
                  <a:pt x="0" y="36807"/>
                </a:lnTo>
              </a:path>
            </a:pathLst>
          </a:custGeom>
          <a:ln w="3175">
            <a:solidFill>
              <a:srgbClr val="000000"/>
            </a:solidFill>
          </a:ln>
        </p:spPr>
        <p:txBody>
          <a:bodyPr wrap="square" lIns="0" tIns="0" rIns="0" bIns="0" rtlCol="0">
            <a:spAutoFit/>
          </a:bodyPr>
          <a:lstStyle/>
          <a:p>
            <a:endParaRPr/>
          </a:p>
        </p:txBody>
      </p:sp>
      <p:sp>
        <p:nvSpPr>
          <p:cNvPr id="100" name="object 100"/>
          <p:cNvSpPr/>
          <p:nvPr/>
        </p:nvSpPr>
        <p:spPr>
          <a:xfrm>
            <a:off x="4891006" y="5978839"/>
            <a:ext cx="331288" cy="271808"/>
          </a:xfrm>
          <a:custGeom>
            <a:avLst/>
            <a:gdLst/>
            <a:ahLst/>
            <a:cxnLst/>
            <a:rect l="l" t="t" r="r" b="b"/>
            <a:pathLst>
              <a:path w="331288" h="271808">
                <a:moveTo>
                  <a:pt x="0" y="0"/>
                </a:moveTo>
                <a:lnTo>
                  <a:pt x="331288" y="271808"/>
                </a:lnTo>
              </a:path>
            </a:pathLst>
          </a:custGeom>
          <a:ln w="3175">
            <a:solidFill>
              <a:srgbClr val="000000"/>
            </a:solidFill>
          </a:ln>
        </p:spPr>
        <p:txBody>
          <a:bodyPr wrap="square" lIns="0" tIns="0" rIns="0" bIns="0" rtlCol="0">
            <a:spAutoFit/>
          </a:bodyPr>
          <a:lstStyle/>
          <a:p>
            <a:endParaRPr/>
          </a:p>
        </p:txBody>
      </p:sp>
      <p:sp>
        <p:nvSpPr>
          <p:cNvPr id="101" name="object 101"/>
          <p:cNvSpPr/>
          <p:nvPr/>
        </p:nvSpPr>
        <p:spPr>
          <a:xfrm>
            <a:off x="5185589" y="6213991"/>
            <a:ext cx="36704" cy="40271"/>
          </a:xfrm>
          <a:custGeom>
            <a:avLst/>
            <a:gdLst/>
            <a:ahLst/>
            <a:cxnLst/>
            <a:rect l="l" t="t" r="r" b="b"/>
            <a:pathLst>
              <a:path w="36704" h="40271">
                <a:moveTo>
                  <a:pt x="0" y="40271"/>
                </a:moveTo>
                <a:lnTo>
                  <a:pt x="36704" y="36656"/>
                </a:lnTo>
                <a:lnTo>
                  <a:pt x="33025" y="0"/>
                </a:lnTo>
              </a:path>
            </a:pathLst>
          </a:custGeom>
          <a:ln w="3175">
            <a:solidFill>
              <a:srgbClr val="000000"/>
            </a:solidFill>
          </a:ln>
        </p:spPr>
        <p:txBody>
          <a:bodyPr wrap="square" lIns="0" tIns="0" rIns="0" bIns="0" rtlCol="0">
            <a:spAutoFit/>
          </a:bodyPr>
          <a:lstStyle/>
          <a:p>
            <a:endParaRPr/>
          </a:p>
        </p:txBody>
      </p:sp>
      <p:sp>
        <p:nvSpPr>
          <p:cNvPr id="103" name="object 103"/>
          <p:cNvSpPr/>
          <p:nvPr/>
        </p:nvSpPr>
        <p:spPr>
          <a:xfrm>
            <a:off x="6852786" y="4891635"/>
            <a:ext cx="271654" cy="195362"/>
          </a:xfrm>
          <a:custGeom>
            <a:avLst/>
            <a:gdLst/>
            <a:ahLst/>
            <a:cxnLst/>
            <a:rect l="l" t="t" r="r" b="b"/>
            <a:pathLst>
              <a:path w="271654" h="195362">
                <a:moveTo>
                  <a:pt x="0" y="195362"/>
                </a:moveTo>
                <a:lnTo>
                  <a:pt x="271654" y="0"/>
                </a:lnTo>
              </a:path>
            </a:pathLst>
          </a:custGeom>
          <a:ln w="3175">
            <a:solidFill>
              <a:srgbClr val="000000"/>
            </a:solidFill>
          </a:ln>
        </p:spPr>
        <p:txBody>
          <a:bodyPr wrap="square" lIns="0" tIns="0" rIns="0" bIns="0" rtlCol="0">
            <a:spAutoFit/>
          </a:bodyPr>
          <a:lstStyle/>
          <a:p>
            <a:endParaRPr/>
          </a:p>
        </p:txBody>
      </p:sp>
      <p:sp>
        <p:nvSpPr>
          <p:cNvPr id="104" name="object 104"/>
          <p:cNvSpPr/>
          <p:nvPr/>
        </p:nvSpPr>
        <p:spPr>
          <a:xfrm>
            <a:off x="7088113" y="4885689"/>
            <a:ext cx="36327" cy="42281"/>
          </a:xfrm>
          <a:custGeom>
            <a:avLst/>
            <a:gdLst/>
            <a:ahLst/>
            <a:cxnLst/>
            <a:rect l="l" t="t" r="r" b="b"/>
            <a:pathLst>
              <a:path w="36327" h="42281">
                <a:moveTo>
                  <a:pt x="30383" y="42281"/>
                </a:moveTo>
                <a:lnTo>
                  <a:pt x="36327" y="5945"/>
                </a:lnTo>
                <a:lnTo>
                  <a:pt x="0" y="0"/>
                </a:lnTo>
              </a:path>
            </a:pathLst>
          </a:custGeom>
          <a:ln w="3175">
            <a:solidFill>
              <a:srgbClr val="000000"/>
            </a:solidFill>
          </a:ln>
        </p:spPr>
        <p:txBody>
          <a:bodyPr wrap="square" lIns="0" tIns="0" rIns="0" bIns="0" rtlCol="0">
            <a:spAutoFit/>
          </a:bodyPr>
          <a:lstStyle/>
          <a:p>
            <a:endParaRPr/>
          </a:p>
        </p:txBody>
      </p:sp>
      <p:sp>
        <p:nvSpPr>
          <p:cNvPr id="105" name="object 105"/>
          <p:cNvSpPr/>
          <p:nvPr/>
        </p:nvSpPr>
        <p:spPr>
          <a:xfrm>
            <a:off x="8245403" y="2547290"/>
            <a:ext cx="220890" cy="577592"/>
          </a:xfrm>
          <a:custGeom>
            <a:avLst/>
            <a:gdLst/>
            <a:ahLst/>
            <a:cxnLst/>
            <a:rect l="l" t="t" r="r" b="b"/>
            <a:pathLst>
              <a:path w="220890" h="577592">
                <a:moveTo>
                  <a:pt x="220890" y="0"/>
                </a:moveTo>
                <a:lnTo>
                  <a:pt x="0" y="577592"/>
                </a:lnTo>
              </a:path>
            </a:pathLst>
          </a:custGeom>
          <a:ln w="3175">
            <a:solidFill>
              <a:srgbClr val="000000"/>
            </a:solidFill>
          </a:ln>
        </p:spPr>
        <p:txBody>
          <a:bodyPr wrap="square" lIns="0" tIns="0" rIns="0" bIns="0" rtlCol="0">
            <a:spAutoFit/>
          </a:bodyPr>
          <a:lstStyle/>
          <a:p>
            <a:endParaRPr/>
          </a:p>
        </p:txBody>
      </p:sp>
      <p:sp>
        <p:nvSpPr>
          <p:cNvPr id="106" name="object 106"/>
          <p:cNvSpPr/>
          <p:nvPr/>
        </p:nvSpPr>
        <p:spPr>
          <a:xfrm>
            <a:off x="8230400" y="3091189"/>
            <a:ext cx="48688" cy="33692"/>
          </a:xfrm>
          <a:custGeom>
            <a:avLst/>
            <a:gdLst/>
            <a:ahLst/>
            <a:cxnLst/>
            <a:rect l="l" t="t" r="r" b="b"/>
            <a:pathLst>
              <a:path w="48688" h="33692">
                <a:moveTo>
                  <a:pt x="0" y="0"/>
                </a:moveTo>
                <a:lnTo>
                  <a:pt x="15002" y="33692"/>
                </a:lnTo>
                <a:lnTo>
                  <a:pt x="48688" y="18686"/>
                </a:lnTo>
              </a:path>
            </a:pathLst>
          </a:custGeom>
          <a:ln w="3175">
            <a:solidFill>
              <a:srgbClr val="000000"/>
            </a:solidFill>
          </a:ln>
        </p:spPr>
        <p:txBody>
          <a:bodyPr wrap="square" lIns="0" tIns="0" rIns="0" bIns="0" rtlCol="0">
            <a:spAutoFit/>
          </a:bodyPr>
          <a:lstStyle/>
          <a:p>
            <a:endParaRPr/>
          </a:p>
        </p:txBody>
      </p:sp>
      <p:sp>
        <p:nvSpPr>
          <p:cNvPr id="107" name="object 107"/>
          <p:cNvSpPr/>
          <p:nvPr/>
        </p:nvSpPr>
        <p:spPr>
          <a:xfrm>
            <a:off x="5561885" y="4846334"/>
            <a:ext cx="611528" cy="317109"/>
          </a:xfrm>
          <a:custGeom>
            <a:avLst/>
            <a:gdLst/>
            <a:ahLst/>
            <a:cxnLst/>
            <a:rect l="l" t="t" r="r" b="b"/>
            <a:pathLst>
              <a:path w="611528" h="317109">
                <a:moveTo>
                  <a:pt x="611528" y="317109"/>
                </a:moveTo>
                <a:lnTo>
                  <a:pt x="0" y="0"/>
                </a:lnTo>
              </a:path>
            </a:pathLst>
          </a:custGeom>
          <a:ln w="3175">
            <a:solidFill>
              <a:srgbClr val="000000"/>
            </a:solidFill>
          </a:ln>
        </p:spPr>
        <p:txBody>
          <a:bodyPr wrap="square" lIns="0" tIns="0" rIns="0" bIns="0" rtlCol="0">
            <a:spAutoFit/>
          </a:bodyPr>
          <a:lstStyle/>
          <a:p>
            <a:endParaRPr/>
          </a:p>
        </p:txBody>
      </p:sp>
      <p:sp>
        <p:nvSpPr>
          <p:cNvPr id="108" name="object 108"/>
          <p:cNvSpPr/>
          <p:nvPr/>
        </p:nvSpPr>
        <p:spPr>
          <a:xfrm>
            <a:off x="5561885" y="4835197"/>
            <a:ext cx="35195" cy="46245"/>
          </a:xfrm>
          <a:custGeom>
            <a:avLst/>
            <a:gdLst/>
            <a:ahLst/>
            <a:cxnLst/>
            <a:rect l="l" t="t" r="r" b="b"/>
            <a:pathLst>
              <a:path w="35195" h="46245">
                <a:moveTo>
                  <a:pt x="35195" y="0"/>
                </a:moveTo>
                <a:lnTo>
                  <a:pt x="0" y="11136"/>
                </a:lnTo>
                <a:lnTo>
                  <a:pt x="11134" y="46245"/>
                </a:lnTo>
              </a:path>
            </a:pathLst>
          </a:custGeom>
          <a:ln w="3175">
            <a:solidFill>
              <a:srgbClr val="000000"/>
            </a:solidFill>
          </a:ln>
        </p:spPr>
        <p:txBody>
          <a:bodyPr wrap="square" lIns="0" tIns="0" rIns="0" bIns="0" rtlCol="0">
            <a:spAutoFit/>
          </a:bodyPr>
          <a:lstStyle/>
          <a:p>
            <a:endParaRPr/>
          </a:p>
        </p:txBody>
      </p:sp>
      <p:sp>
        <p:nvSpPr>
          <p:cNvPr id="109" name="object 109"/>
          <p:cNvSpPr/>
          <p:nvPr/>
        </p:nvSpPr>
        <p:spPr>
          <a:xfrm>
            <a:off x="5494042" y="3532594"/>
            <a:ext cx="0" cy="407712"/>
          </a:xfrm>
          <a:custGeom>
            <a:avLst/>
            <a:gdLst/>
            <a:ahLst/>
            <a:cxnLst/>
            <a:rect l="l" t="t" r="r" b="b"/>
            <a:pathLst>
              <a:path h="407712">
                <a:moveTo>
                  <a:pt x="0" y="0"/>
                </a:moveTo>
                <a:lnTo>
                  <a:pt x="0" y="407712"/>
                </a:lnTo>
              </a:path>
            </a:pathLst>
          </a:custGeom>
          <a:ln w="3175">
            <a:solidFill>
              <a:srgbClr val="000000"/>
            </a:solidFill>
          </a:ln>
        </p:spPr>
        <p:txBody>
          <a:bodyPr wrap="square" lIns="0" tIns="0" rIns="0" bIns="0" rtlCol="0">
            <a:spAutoFit/>
          </a:bodyPr>
          <a:lstStyle/>
          <a:p>
            <a:endParaRPr/>
          </a:p>
        </p:txBody>
      </p:sp>
      <p:sp>
        <p:nvSpPr>
          <p:cNvPr id="110" name="object 110"/>
          <p:cNvSpPr/>
          <p:nvPr/>
        </p:nvSpPr>
        <p:spPr>
          <a:xfrm>
            <a:off x="5468000" y="3914258"/>
            <a:ext cx="52085" cy="26048"/>
          </a:xfrm>
          <a:custGeom>
            <a:avLst/>
            <a:gdLst/>
            <a:ahLst/>
            <a:cxnLst/>
            <a:rect l="l" t="t" r="r" b="b"/>
            <a:pathLst>
              <a:path w="52085" h="26048">
                <a:moveTo>
                  <a:pt x="0" y="0"/>
                </a:moveTo>
                <a:lnTo>
                  <a:pt x="26042" y="26048"/>
                </a:lnTo>
                <a:lnTo>
                  <a:pt x="52085" y="0"/>
                </a:lnTo>
              </a:path>
            </a:pathLst>
          </a:custGeom>
          <a:ln w="3175">
            <a:solidFill>
              <a:srgbClr val="000000"/>
            </a:solidFill>
          </a:ln>
        </p:spPr>
        <p:txBody>
          <a:bodyPr wrap="square" lIns="0" tIns="0" rIns="0" bIns="0" rtlCol="0">
            <a:spAutoFit/>
          </a:bodyPr>
          <a:lstStyle/>
          <a:p>
            <a:endParaRPr/>
          </a:p>
        </p:txBody>
      </p:sp>
      <p:sp>
        <p:nvSpPr>
          <p:cNvPr id="111" name="object 111"/>
          <p:cNvSpPr/>
          <p:nvPr/>
        </p:nvSpPr>
        <p:spPr>
          <a:xfrm>
            <a:off x="4950545" y="4846334"/>
            <a:ext cx="135874" cy="679520"/>
          </a:xfrm>
          <a:custGeom>
            <a:avLst/>
            <a:gdLst/>
            <a:ahLst/>
            <a:cxnLst/>
            <a:rect l="l" t="t" r="r" b="b"/>
            <a:pathLst>
              <a:path w="135874" h="679520">
                <a:moveTo>
                  <a:pt x="0" y="679520"/>
                </a:moveTo>
                <a:lnTo>
                  <a:pt x="135874" y="0"/>
                </a:lnTo>
              </a:path>
            </a:pathLst>
          </a:custGeom>
          <a:ln w="3175">
            <a:solidFill>
              <a:srgbClr val="000000"/>
            </a:solidFill>
          </a:ln>
        </p:spPr>
        <p:txBody>
          <a:bodyPr wrap="square" lIns="0" tIns="0" rIns="0" bIns="0" rtlCol="0">
            <a:spAutoFit/>
          </a:bodyPr>
          <a:lstStyle/>
          <a:p>
            <a:endParaRPr/>
          </a:p>
        </p:txBody>
      </p:sp>
      <p:sp>
        <p:nvSpPr>
          <p:cNvPr id="112" name="object 112"/>
          <p:cNvSpPr/>
          <p:nvPr/>
        </p:nvSpPr>
        <p:spPr>
          <a:xfrm>
            <a:off x="5055754" y="4846334"/>
            <a:ext cx="51047" cy="30672"/>
          </a:xfrm>
          <a:custGeom>
            <a:avLst/>
            <a:gdLst/>
            <a:ahLst/>
            <a:cxnLst/>
            <a:rect l="l" t="t" r="r" b="b"/>
            <a:pathLst>
              <a:path w="51047" h="30672">
                <a:moveTo>
                  <a:pt x="51047" y="30672"/>
                </a:moveTo>
                <a:lnTo>
                  <a:pt x="30666" y="0"/>
                </a:lnTo>
                <a:lnTo>
                  <a:pt x="0" y="20385"/>
                </a:lnTo>
              </a:path>
            </a:pathLst>
          </a:custGeom>
          <a:ln w="3175">
            <a:solidFill>
              <a:srgbClr val="000000"/>
            </a:solidFill>
          </a:ln>
        </p:spPr>
        <p:txBody>
          <a:bodyPr wrap="square" lIns="0" tIns="0" rIns="0" bIns="0" rtlCol="0">
            <a:spAutoFit/>
          </a:bodyPr>
          <a:lstStyle/>
          <a:p>
            <a:endParaRPr/>
          </a:p>
        </p:txBody>
      </p:sp>
      <p:sp>
        <p:nvSpPr>
          <p:cNvPr id="113" name="object 113"/>
          <p:cNvSpPr/>
          <p:nvPr/>
        </p:nvSpPr>
        <p:spPr>
          <a:xfrm>
            <a:off x="3880488" y="2853074"/>
            <a:ext cx="390638" cy="1087232"/>
          </a:xfrm>
          <a:custGeom>
            <a:avLst/>
            <a:gdLst/>
            <a:ahLst/>
            <a:cxnLst/>
            <a:rect l="l" t="t" r="r" b="b"/>
            <a:pathLst>
              <a:path w="390638" h="1087232">
                <a:moveTo>
                  <a:pt x="0" y="0"/>
                </a:moveTo>
                <a:lnTo>
                  <a:pt x="390638" y="1087232"/>
                </a:lnTo>
              </a:path>
            </a:pathLst>
          </a:custGeom>
          <a:ln w="3175">
            <a:solidFill>
              <a:srgbClr val="000000"/>
            </a:solidFill>
          </a:ln>
        </p:spPr>
        <p:txBody>
          <a:bodyPr wrap="square" lIns="0" tIns="0" rIns="0" bIns="0" rtlCol="0">
            <a:spAutoFit/>
          </a:bodyPr>
          <a:lstStyle/>
          <a:p>
            <a:endParaRPr/>
          </a:p>
        </p:txBody>
      </p:sp>
      <p:sp>
        <p:nvSpPr>
          <p:cNvPr id="114" name="object 114"/>
          <p:cNvSpPr/>
          <p:nvPr/>
        </p:nvSpPr>
        <p:spPr>
          <a:xfrm>
            <a:off x="4237809" y="3906991"/>
            <a:ext cx="49018" cy="33315"/>
          </a:xfrm>
          <a:custGeom>
            <a:avLst/>
            <a:gdLst/>
            <a:ahLst/>
            <a:cxnLst/>
            <a:rect l="l" t="t" r="r" b="b"/>
            <a:pathLst>
              <a:path w="49018" h="33315">
                <a:moveTo>
                  <a:pt x="0" y="17554"/>
                </a:moveTo>
                <a:lnTo>
                  <a:pt x="33317" y="33315"/>
                </a:lnTo>
                <a:lnTo>
                  <a:pt x="49018" y="0"/>
                </a:lnTo>
              </a:path>
            </a:pathLst>
          </a:custGeom>
          <a:ln w="3175">
            <a:solidFill>
              <a:srgbClr val="000000"/>
            </a:solidFill>
          </a:ln>
        </p:spPr>
        <p:txBody>
          <a:bodyPr wrap="square" lIns="0" tIns="0" rIns="0" bIns="0" rtlCol="0">
            <a:spAutoFit/>
          </a:bodyPr>
          <a:lstStyle/>
          <a:p>
            <a:endParaRPr/>
          </a:p>
        </p:txBody>
      </p:sp>
      <p:sp>
        <p:nvSpPr>
          <p:cNvPr id="115" name="object 115"/>
          <p:cNvSpPr/>
          <p:nvPr/>
        </p:nvSpPr>
        <p:spPr>
          <a:xfrm>
            <a:off x="6309288" y="2071625"/>
            <a:ext cx="373654" cy="11325"/>
          </a:xfrm>
          <a:custGeom>
            <a:avLst/>
            <a:gdLst/>
            <a:ahLst/>
            <a:cxnLst/>
            <a:rect l="l" t="t" r="r" b="b"/>
            <a:pathLst>
              <a:path w="373654" h="11325">
                <a:moveTo>
                  <a:pt x="373654" y="0"/>
                </a:moveTo>
                <a:lnTo>
                  <a:pt x="0" y="11325"/>
                </a:lnTo>
              </a:path>
            </a:pathLst>
          </a:custGeom>
          <a:ln w="3175">
            <a:solidFill>
              <a:srgbClr val="000000"/>
            </a:solidFill>
          </a:ln>
        </p:spPr>
        <p:txBody>
          <a:bodyPr wrap="square" lIns="0" tIns="0" rIns="0" bIns="0" rtlCol="0">
            <a:spAutoFit/>
          </a:bodyPr>
          <a:lstStyle/>
          <a:p>
            <a:endParaRPr/>
          </a:p>
        </p:txBody>
      </p:sp>
      <p:sp>
        <p:nvSpPr>
          <p:cNvPr id="116" name="object 116"/>
          <p:cNvSpPr/>
          <p:nvPr/>
        </p:nvSpPr>
        <p:spPr>
          <a:xfrm>
            <a:off x="6309288" y="2056147"/>
            <a:ext cx="26797" cy="52002"/>
          </a:xfrm>
          <a:custGeom>
            <a:avLst/>
            <a:gdLst/>
            <a:ahLst/>
            <a:cxnLst/>
            <a:rect l="l" t="t" r="r" b="b"/>
            <a:pathLst>
              <a:path w="26797" h="52002">
                <a:moveTo>
                  <a:pt x="25193" y="0"/>
                </a:moveTo>
                <a:lnTo>
                  <a:pt x="0" y="26803"/>
                </a:lnTo>
                <a:lnTo>
                  <a:pt x="26797" y="52002"/>
                </a:lnTo>
              </a:path>
            </a:pathLst>
          </a:custGeom>
          <a:ln w="3175">
            <a:solidFill>
              <a:srgbClr val="000000"/>
            </a:solidFill>
          </a:ln>
        </p:spPr>
        <p:txBody>
          <a:bodyPr wrap="square" lIns="0" tIns="0" rIns="0" bIns="0" rtlCol="0">
            <a:spAutoFit/>
          </a:bodyPr>
          <a:lstStyle/>
          <a:p>
            <a:endParaRPr/>
          </a:p>
        </p:txBody>
      </p:sp>
      <p:sp>
        <p:nvSpPr>
          <p:cNvPr id="117" name="object 117"/>
          <p:cNvSpPr/>
          <p:nvPr/>
        </p:nvSpPr>
        <p:spPr>
          <a:xfrm>
            <a:off x="4033346" y="2445361"/>
            <a:ext cx="917198" cy="305784"/>
          </a:xfrm>
          <a:custGeom>
            <a:avLst/>
            <a:gdLst/>
            <a:ahLst/>
            <a:cxnLst/>
            <a:rect l="l" t="t" r="r" b="b"/>
            <a:pathLst>
              <a:path w="917198" h="305784">
                <a:moveTo>
                  <a:pt x="0" y="305784"/>
                </a:moveTo>
                <a:lnTo>
                  <a:pt x="917198" y="0"/>
                </a:lnTo>
              </a:path>
            </a:pathLst>
          </a:custGeom>
          <a:ln w="3175">
            <a:solidFill>
              <a:srgbClr val="000000"/>
            </a:solidFill>
          </a:ln>
        </p:spPr>
        <p:txBody>
          <a:bodyPr wrap="square" lIns="0" tIns="0" rIns="0" bIns="0" rtlCol="0">
            <a:spAutoFit/>
          </a:bodyPr>
          <a:lstStyle/>
          <a:p>
            <a:endParaRPr/>
          </a:p>
        </p:txBody>
      </p:sp>
      <p:sp>
        <p:nvSpPr>
          <p:cNvPr id="118" name="object 118"/>
          <p:cNvSpPr/>
          <p:nvPr/>
        </p:nvSpPr>
        <p:spPr>
          <a:xfrm>
            <a:off x="4917520" y="2428845"/>
            <a:ext cx="33025" cy="49453"/>
          </a:xfrm>
          <a:custGeom>
            <a:avLst/>
            <a:gdLst/>
            <a:ahLst/>
            <a:cxnLst/>
            <a:rect l="l" t="t" r="r" b="b"/>
            <a:pathLst>
              <a:path w="33025" h="49453">
                <a:moveTo>
                  <a:pt x="16512" y="49453"/>
                </a:moveTo>
                <a:lnTo>
                  <a:pt x="33025" y="16516"/>
                </a:lnTo>
                <a:lnTo>
                  <a:pt x="0" y="0"/>
                </a:lnTo>
              </a:path>
            </a:pathLst>
          </a:custGeom>
          <a:ln w="3175">
            <a:solidFill>
              <a:srgbClr val="000000"/>
            </a:solidFill>
          </a:ln>
        </p:spPr>
        <p:txBody>
          <a:bodyPr wrap="square" lIns="0" tIns="0" rIns="0" bIns="0" rtlCol="0">
            <a:spAutoFit/>
          </a:bodyPr>
          <a:lstStyle/>
          <a:p>
            <a:endParaRPr/>
          </a:p>
        </p:txBody>
      </p:sp>
      <p:sp>
        <p:nvSpPr>
          <p:cNvPr id="119" name="object 119"/>
          <p:cNvSpPr/>
          <p:nvPr/>
        </p:nvSpPr>
        <p:spPr>
          <a:xfrm>
            <a:off x="5901571" y="2535964"/>
            <a:ext cx="135968" cy="543616"/>
          </a:xfrm>
          <a:custGeom>
            <a:avLst/>
            <a:gdLst/>
            <a:ahLst/>
            <a:cxnLst/>
            <a:rect l="l" t="t" r="r" b="b"/>
            <a:pathLst>
              <a:path w="135968" h="543616">
                <a:moveTo>
                  <a:pt x="135968" y="543616"/>
                </a:moveTo>
                <a:lnTo>
                  <a:pt x="0" y="0"/>
                </a:lnTo>
              </a:path>
            </a:pathLst>
          </a:custGeom>
          <a:ln w="3175">
            <a:solidFill>
              <a:srgbClr val="000000"/>
            </a:solidFill>
          </a:ln>
        </p:spPr>
        <p:txBody>
          <a:bodyPr wrap="square" lIns="0" tIns="0" rIns="0" bIns="0" rtlCol="0">
            <a:spAutoFit/>
          </a:bodyPr>
          <a:lstStyle/>
          <a:p>
            <a:endParaRPr/>
          </a:p>
        </p:txBody>
      </p:sp>
      <p:sp>
        <p:nvSpPr>
          <p:cNvPr id="120" name="object 120"/>
          <p:cNvSpPr/>
          <p:nvPr/>
        </p:nvSpPr>
        <p:spPr>
          <a:xfrm>
            <a:off x="5882700" y="2535964"/>
            <a:ext cx="50481" cy="31522"/>
          </a:xfrm>
          <a:custGeom>
            <a:avLst/>
            <a:gdLst/>
            <a:ahLst/>
            <a:cxnLst/>
            <a:rect l="l" t="t" r="r" b="b"/>
            <a:pathLst>
              <a:path w="50481" h="31522">
                <a:moveTo>
                  <a:pt x="50481" y="18969"/>
                </a:moveTo>
                <a:lnTo>
                  <a:pt x="18871" y="0"/>
                </a:lnTo>
                <a:lnTo>
                  <a:pt x="0" y="31522"/>
                </a:lnTo>
              </a:path>
            </a:pathLst>
          </a:custGeom>
          <a:ln w="3175">
            <a:solidFill>
              <a:srgbClr val="000000"/>
            </a:solidFill>
          </a:ln>
        </p:spPr>
        <p:txBody>
          <a:bodyPr wrap="square" lIns="0" tIns="0" rIns="0" bIns="0" rtlCol="0">
            <a:spAutoFit/>
          </a:bodyPr>
          <a:lstStyle/>
          <a:p>
            <a:endParaRPr/>
          </a:p>
        </p:txBody>
      </p:sp>
      <p:sp>
        <p:nvSpPr>
          <p:cNvPr id="121" name="object 121"/>
          <p:cNvSpPr/>
          <p:nvPr/>
        </p:nvSpPr>
        <p:spPr>
          <a:xfrm>
            <a:off x="4407001" y="1765841"/>
            <a:ext cx="543544" cy="0"/>
          </a:xfrm>
          <a:custGeom>
            <a:avLst/>
            <a:gdLst/>
            <a:ahLst/>
            <a:cxnLst/>
            <a:rect l="l" t="t" r="r" b="b"/>
            <a:pathLst>
              <a:path w="543544">
                <a:moveTo>
                  <a:pt x="0" y="0"/>
                </a:moveTo>
                <a:lnTo>
                  <a:pt x="543544" y="0"/>
                </a:lnTo>
              </a:path>
            </a:pathLst>
          </a:custGeom>
          <a:ln w="3175">
            <a:solidFill>
              <a:srgbClr val="000000"/>
            </a:solidFill>
          </a:ln>
        </p:spPr>
        <p:txBody>
          <a:bodyPr wrap="square" lIns="0" tIns="0" rIns="0" bIns="0" rtlCol="0">
            <a:spAutoFit/>
          </a:bodyPr>
          <a:lstStyle/>
          <a:p>
            <a:endParaRPr/>
          </a:p>
        </p:txBody>
      </p:sp>
      <p:sp>
        <p:nvSpPr>
          <p:cNvPr id="122" name="object 122"/>
          <p:cNvSpPr/>
          <p:nvPr/>
        </p:nvSpPr>
        <p:spPr>
          <a:xfrm>
            <a:off x="4924503" y="1739793"/>
            <a:ext cx="26042" cy="52096"/>
          </a:xfrm>
          <a:custGeom>
            <a:avLst/>
            <a:gdLst/>
            <a:ahLst/>
            <a:cxnLst/>
            <a:rect l="l" t="t" r="r" b="b"/>
            <a:pathLst>
              <a:path w="26042" h="52096">
                <a:moveTo>
                  <a:pt x="0" y="52096"/>
                </a:moveTo>
                <a:lnTo>
                  <a:pt x="26042" y="26048"/>
                </a:lnTo>
                <a:lnTo>
                  <a:pt x="0" y="0"/>
                </a:lnTo>
              </a:path>
            </a:pathLst>
          </a:custGeom>
          <a:ln w="3175">
            <a:solidFill>
              <a:srgbClr val="000000"/>
            </a:solidFill>
          </a:ln>
        </p:spPr>
        <p:txBody>
          <a:bodyPr wrap="square" lIns="0" tIns="0" rIns="0" bIns="0" rtlCol="0">
            <a:spAutoFit/>
          </a:bodyPr>
          <a:lstStyle/>
          <a:p>
            <a:endParaRPr/>
          </a:p>
        </p:txBody>
      </p:sp>
      <p:sp>
        <p:nvSpPr>
          <p:cNvPr id="123" name="object 123"/>
          <p:cNvSpPr/>
          <p:nvPr/>
        </p:nvSpPr>
        <p:spPr>
          <a:xfrm>
            <a:off x="8347403" y="4212114"/>
            <a:ext cx="118890" cy="1121208"/>
          </a:xfrm>
          <a:custGeom>
            <a:avLst/>
            <a:gdLst/>
            <a:ahLst/>
            <a:cxnLst/>
            <a:rect l="l" t="t" r="r" b="b"/>
            <a:pathLst>
              <a:path w="118890" h="1121208">
                <a:moveTo>
                  <a:pt x="118890" y="1121208"/>
                </a:moveTo>
                <a:lnTo>
                  <a:pt x="0" y="0"/>
                </a:lnTo>
              </a:path>
            </a:pathLst>
          </a:custGeom>
          <a:ln w="3175">
            <a:solidFill>
              <a:srgbClr val="000000"/>
            </a:solidFill>
          </a:ln>
        </p:spPr>
        <p:txBody>
          <a:bodyPr wrap="square" lIns="0" tIns="0" rIns="0" bIns="0" rtlCol="0">
            <a:spAutoFit/>
          </a:bodyPr>
          <a:lstStyle/>
          <a:p>
            <a:endParaRPr/>
          </a:p>
        </p:txBody>
      </p:sp>
      <p:sp>
        <p:nvSpPr>
          <p:cNvPr id="124" name="object 124"/>
          <p:cNvSpPr/>
          <p:nvPr/>
        </p:nvSpPr>
        <p:spPr>
          <a:xfrm>
            <a:off x="6309288" y="3804402"/>
            <a:ext cx="543497" cy="135904"/>
          </a:xfrm>
          <a:custGeom>
            <a:avLst/>
            <a:gdLst/>
            <a:ahLst/>
            <a:cxnLst/>
            <a:rect l="l" t="t" r="r" b="b"/>
            <a:pathLst>
              <a:path w="543497" h="135904">
                <a:moveTo>
                  <a:pt x="0" y="135904"/>
                </a:moveTo>
                <a:lnTo>
                  <a:pt x="543497" y="0"/>
                </a:lnTo>
              </a:path>
            </a:pathLst>
          </a:custGeom>
          <a:ln w="3175">
            <a:solidFill>
              <a:srgbClr val="000000"/>
            </a:solidFill>
          </a:ln>
        </p:spPr>
        <p:txBody>
          <a:bodyPr wrap="square" lIns="0" tIns="0" rIns="0" bIns="0" rtlCol="0">
            <a:spAutoFit/>
          </a:bodyPr>
          <a:lstStyle/>
          <a:p>
            <a:endParaRPr/>
          </a:p>
        </p:txBody>
      </p:sp>
      <p:sp>
        <p:nvSpPr>
          <p:cNvPr id="125" name="object 125"/>
          <p:cNvSpPr/>
          <p:nvPr/>
        </p:nvSpPr>
        <p:spPr>
          <a:xfrm>
            <a:off x="6821176" y="3785432"/>
            <a:ext cx="31609" cy="50492"/>
          </a:xfrm>
          <a:custGeom>
            <a:avLst/>
            <a:gdLst/>
            <a:ahLst/>
            <a:cxnLst/>
            <a:rect l="l" t="t" r="r" b="b"/>
            <a:pathLst>
              <a:path w="31609" h="50492">
                <a:moveTo>
                  <a:pt x="12643" y="50492"/>
                </a:moveTo>
                <a:lnTo>
                  <a:pt x="31609" y="18969"/>
                </a:lnTo>
                <a:lnTo>
                  <a:pt x="0" y="0"/>
                </a:lnTo>
              </a:path>
            </a:pathLst>
          </a:custGeom>
          <a:ln w="3175">
            <a:solidFill>
              <a:srgbClr val="000000"/>
            </a:solidFill>
          </a:ln>
        </p:spPr>
        <p:txBody>
          <a:bodyPr wrap="square" lIns="0" tIns="0" rIns="0" bIns="0" rtlCol="0">
            <a:spAutoFit/>
          </a:bodyPr>
          <a:lstStyle/>
          <a:p>
            <a:endParaRPr/>
          </a:p>
        </p:txBody>
      </p:sp>
      <p:sp>
        <p:nvSpPr>
          <p:cNvPr id="126" name="object 126"/>
          <p:cNvSpPr/>
          <p:nvPr/>
        </p:nvSpPr>
        <p:spPr>
          <a:xfrm>
            <a:off x="278891" y="59435"/>
            <a:ext cx="3473196" cy="944880"/>
          </a:xfrm>
          <a:prstGeom prst="rect">
            <a:avLst/>
          </a:prstGeom>
          <a:blipFill>
            <a:blip r:embed="rId4" cstate="print"/>
            <a:stretch>
              <a:fillRect/>
            </a:stretch>
          </a:blipFill>
        </p:spPr>
        <p:txBody>
          <a:bodyPr wrap="square" lIns="0" tIns="0" rIns="0" bIns="0" rtlCol="0">
            <a:spAutoFit/>
          </a:bodyPr>
          <a:lstStyle/>
          <a:p>
            <a:endParaRPr/>
          </a:p>
        </p:txBody>
      </p:sp>
      <p:sp>
        <p:nvSpPr>
          <p:cNvPr id="127" name="object 127"/>
          <p:cNvSpPr/>
          <p:nvPr/>
        </p:nvSpPr>
        <p:spPr>
          <a:xfrm>
            <a:off x="3172967" y="79247"/>
            <a:ext cx="2188463" cy="944879"/>
          </a:xfrm>
          <a:prstGeom prst="rect">
            <a:avLst/>
          </a:prstGeom>
          <a:blipFill>
            <a:blip r:embed="rId5" cstate="print"/>
            <a:stretch>
              <a:fillRect/>
            </a:stretch>
          </a:blipFill>
        </p:spPr>
        <p:txBody>
          <a:bodyPr wrap="square" lIns="0" tIns="0" rIns="0" bIns="0" rtlCol="0">
            <a:spAutoFit/>
          </a:bodyPr>
          <a:lstStyle/>
          <a:p>
            <a:endParaRPr/>
          </a:p>
        </p:txBody>
      </p:sp>
      <p:sp>
        <p:nvSpPr>
          <p:cNvPr id="128" name="object 128"/>
          <p:cNvSpPr txBox="1"/>
          <p:nvPr/>
        </p:nvSpPr>
        <p:spPr>
          <a:xfrm>
            <a:off x="555142" y="210184"/>
            <a:ext cx="4520565" cy="481965"/>
          </a:xfrm>
          <a:prstGeom prst="rect">
            <a:avLst/>
          </a:prstGeom>
        </p:spPr>
        <p:txBody>
          <a:bodyPr vert="horz" wrap="square" lIns="0" tIns="0" rIns="0" bIns="0" rtlCol="0">
            <a:spAutoFit/>
          </a:bodyPr>
          <a:lstStyle/>
          <a:p>
            <a:pPr marL="12700">
              <a:lnSpc>
                <a:spcPts val="3790"/>
              </a:lnSpc>
            </a:pPr>
            <a:r>
              <a:rPr sz="3200" spc="50" dirty="0">
                <a:solidFill>
                  <a:srgbClr val="C00000"/>
                </a:solidFill>
                <a:latin typeface="黑体"/>
                <a:cs typeface="黑体"/>
              </a:rPr>
              <a:t>网页</a:t>
            </a:r>
            <a:r>
              <a:rPr sz="3200" spc="40" dirty="0">
                <a:solidFill>
                  <a:srgbClr val="C00000"/>
                </a:solidFill>
                <a:latin typeface="黑体"/>
                <a:cs typeface="黑体"/>
              </a:rPr>
              <a:t>排名图算</a:t>
            </a:r>
            <a:r>
              <a:rPr sz="3200" spc="70" dirty="0">
                <a:solidFill>
                  <a:srgbClr val="C00000"/>
                </a:solidFill>
                <a:latin typeface="黑体"/>
                <a:cs typeface="黑体"/>
              </a:rPr>
              <a:t>法</a:t>
            </a:r>
            <a:r>
              <a:rPr sz="3200" spc="40" dirty="0">
                <a:solidFill>
                  <a:srgbClr val="C00000"/>
                </a:solidFill>
                <a:latin typeface="Arial Narrow"/>
                <a:cs typeface="Arial Narrow"/>
              </a:rPr>
              <a:t>P</a:t>
            </a:r>
            <a:r>
              <a:rPr sz="3200" spc="45" dirty="0">
                <a:solidFill>
                  <a:srgbClr val="C00000"/>
                </a:solidFill>
                <a:latin typeface="Arial Narrow"/>
                <a:cs typeface="Arial Narrow"/>
              </a:rPr>
              <a:t>age</a:t>
            </a:r>
            <a:r>
              <a:rPr sz="3200" spc="40" dirty="0">
                <a:solidFill>
                  <a:srgbClr val="C00000"/>
                </a:solidFill>
                <a:latin typeface="Arial Narrow"/>
                <a:cs typeface="Arial Narrow"/>
              </a:rPr>
              <a:t>R</a:t>
            </a:r>
            <a:r>
              <a:rPr sz="3200" spc="45" dirty="0">
                <a:solidFill>
                  <a:srgbClr val="C00000"/>
                </a:solidFill>
                <a:latin typeface="Arial Narrow"/>
                <a:cs typeface="Arial Narrow"/>
              </a:rPr>
              <a:t>an</a:t>
            </a:r>
            <a:r>
              <a:rPr sz="3200" spc="0" dirty="0">
                <a:solidFill>
                  <a:srgbClr val="C00000"/>
                </a:solidFill>
                <a:latin typeface="Arial Narrow"/>
                <a:cs typeface="Arial Narrow"/>
              </a:rPr>
              <a:t>k</a:t>
            </a:r>
            <a:endParaRPr sz="3200">
              <a:latin typeface="Arial Narrow"/>
              <a:cs typeface="Arial Narrow"/>
            </a:endParaRPr>
          </a:p>
        </p:txBody>
      </p:sp>
      <p:graphicFrame>
        <p:nvGraphicFramePr>
          <p:cNvPr id="86" name="object 86"/>
          <p:cNvGraphicFramePr>
            <a:graphicFrameLocks noGrp="1"/>
          </p:cNvGraphicFramePr>
          <p:nvPr/>
        </p:nvGraphicFramePr>
        <p:xfrm>
          <a:off x="6851653" y="3123749"/>
          <a:ext cx="1630490" cy="1596872"/>
        </p:xfrm>
        <a:graphic>
          <a:graphicData uri="http://schemas.openxmlformats.org/drawingml/2006/table">
            <a:tbl>
              <a:tblPr firstRow="1" bandRow="1">
                <a:tableStyleId>{2D5ABB26-0587-4C30-8999-92F81FD0307C}</a:tableStyleId>
              </a:tblPr>
              <a:tblGrid>
                <a:gridCol w="1070010">
                  <a:extLst>
                    <a:ext uri="{9D8B030D-6E8A-4147-A177-3AD203B41FA5}">
                      <a16:colId xmlns:a16="http://schemas.microsoft.com/office/drawing/2014/main" val="20000"/>
                    </a:ext>
                  </a:extLst>
                </a:gridCol>
                <a:gridCol w="152764">
                  <a:extLst>
                    <a:ext uri="{9D8B030D-6E8A-4147-A177-3AD203B41FA5}">
                      <a16:colId xmlns:a16="http://schemas.microsoft.com/office/drawing/2014/main" val="20001"/>
                    </a:ext>
                  </a:extLst>
                </a:gridCol>
                <a:gridCol w="152952">
                  <a:extLst>
                    <a:ext uri="{9D8B030D-6E8A-4147-A177-3AD203B41FA5}">
                      <a16:colId xmlns:a16="http://schemas.microsoft.com/office/drawing/2014/main" val="20002"/>
                    </a:ext>
                  </a:extLst>
                </a:gridCol>
                <a:gridCol w="254764">
                  <a:extLst>
                    <a:ext uri="{9D8B030D-6E8A-4147-A177-3AD203B41FA5}">
                      <a16:colId xmlns:a16="http://schemas.microsoft.com/office/drawing/2014/main" val="20003"/>
                    </a:ext>
                  </a:extLst>
                </a:gridCol>
              </a:tblGrid>
              <a:tr h="1087232">
                <a:tc gridSpan="4">
                  <a:txBody>
                    <a:bodyPr/>
                    <a:lstStyle/>
                    <a:p>
                      <a:pPr marL="200025">
                        <a:lnSpc>
                          <a:spcPct val="100000"/>
                        </a:lnSpc>
                      </a:pPr>
                      <a:r>
                        <a:rPr sz="1300" dirty="0">
                          <a:latin typeface="Arial"/>
                          <a:cs typeface="Arial"/>
                        </a:rPr>
                        <a:t>en</a:t>
                      </a:r>
                      <a:r>
                        <a:rPr sz="1300" spc="-5" dirty="0">
                          <a:latin typeface="Arial"/>
                          <a:cs typeface="Arial"/>
                        </a:rPr>
                        <a:t>.</a:t>
                      </a:r>
                      <a:r>
                        <a:rPr sz="1300" spc="0" dirty="0">
                          <a:latin typeface="Arial"/>
                          <a:cs typeface="Arial"/>
                        </a:rPr>
                        <a:t>wikipedia</a:t>
                      </a:r>
                      <a:r>
                        <a:rPr sz="1300" spc="-5" dirty="0">
                          <a:latin typeface="Arial"/>
                          <a:cs typeface="Arial"/>
                        </a:rPr>
                        <a:t>.</a:t>
                      </a:r>
                      <a:r>
                        <a:rPr sz="1300" spc="0" dirty="0">
                          <a:latin typeface="Arial"/>
                          <a:cs typeface="Arial"/>
                        </a:rPr>
                        <a:t>org</a:t>
                      </a:r>
                      <a:endParaRPr sz="1300">
                        <a:latin typeface="Arial"/>
                        <a:cs typeface="Arial"/>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5784">
                <a:tc gridSpan="2">
                  <a:txBody>
                    <a:bodyPr/>
                    <a:lstStyle/>
                    <a:p>
                      <a:endParaRPr sz="1300">
                        <a:latin typeface="Arial"/>
                        <a:cs typeface="Arial"/>
                      </a:endParaRPr>
                    </a:p>
                  </a:txBody>
                  <a:tcPr marL="0" marR="0" marT="0" marB="0">
                    <a:lnR w="2264">
                      <a:solidFill>
                        <a:srgbClr val="000000"/>
                      </a:solidFill>
                      <a:prstDash val="solid"/>
                    </a:lnR>
                    <a:lnT w="2264">
                      <a:solidFill>
                        <a:srgbClr val="000000"/>
                      </a:solidFill>
                      <a:prstDash val="solid"/>
                    </a:lnT>
                  </a:tcPr>
                </a:tc>
                <a:tc hMerge="1">
                  <a:txBody>
                    <a:bodyPr/>
                    <a:lstStyle/>
                    <a:p>
                      <a:endParaRPr/>
                    </a:p>
                  </a:txBody>
                  <a:tcPr marL="0" marR="0" marT="0" marB="0"/>
                </a:tc>
                <a:tc gridSpan="2">
                  <a:txBody>
                    <a:bodyPr/>
                    <a:lstStyle/>
                    <a:p>
                      <a:endParaRPr sz="1300">
                        <a:latin typeface="Arial"/>
                        <a:cs typeface="Arial"/>
                      </a:endParaRPr>
                    </a:p>
                  </a:txBody>
                  <a:tcPr marL="0" marR="0" marT="0" marB="0">
                    <a:lnL w="2264">
                      <a:solidFill>
                        <a:srgbClr val="000000"/>
                      </a:solidFill>
                      <a:prstDash val="solid"/>
                    </a:lnL>
                    <a:lnT w="2264">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1"/>
                  </a:ext>
                </a:extLst>
              </a:tr>
              <a:tr h="203856">
                <a:tc>
                  <a:txBody>
                    <a:bodyPr/>
                    <a:lstStyle/>
                    <a:p>
                      <a:endParaRPr sz="1300">
                        <a:latin typeface="Arial"/>
                        <a:cs typeface="Arial"/>
                      </a:endParaRPr>
                    </a:p>
                  </a:txBody>
                  <a:tcPr marL="0" marR="0" marT="0" marB="0">
                    <a:lnR w="2264">
                      <a:solidFill>
                        <a:srgbClr val="000000"/>
                      </a:solidFill>
                      <a:prstDash val="solid"/>
                    </a:lnR>
                  </a:tcPr>
                </a:tc>
                <a:tc gridSpan="2">
                  <a:txBody>
                    <a:bodyPr/>
                    <a:lstStyle/>
                    <a:p>
                      <a:endParaRPr sz="1300">
                        <a:latin typeface="Arial"/>
                        <a:cs typeface="Arial"/>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tc hMerge="1">
                  <a:txBody>
                    <a:bodyPr/>
                    <a:lstStyle/>
                    <a:p>
                      <a:endParaRPr/>
                    </a:p>
                  </a:txBody>
                  <a:tcPr marL="0" marR="0" marT="0" marB="0"/>
                </a:tc>
                <a:tc>
                  <a:txBody>
                    <a:bodyPr/>
                    <a:lstStyle/>
                    <a:p>
                      <a:endParaRPr sz="1300">
                        <a:latin typeface="Arial"/>
                        <a:cs typeface="Arial"/>
                      </a:endParaRPr>
                    </a:p>
                  </a:txBody>
                  <a:tcPr marL="0" marR="0" marT="0" marB="0">
                    <a:lnL w="2264">
                      <a:solidFill>
                        <a:srgbClr val="000000"/>
                      </a:solidFill>
                      <a:prstDash val="solid"/>
                    </a:lnL>
                  </a:tcPr>
                </a:tc>
                <a:extLst>
                  <a:ext uri="{0D108BD9-81ED-4DB2-BD59-A6C34878D82A}">
                    <a16:rowId xmlns:a16="http://schemas.microsoft.com/office/drawing/2014/main" val="10002"/>
                  </a:ext>
                </a:extLst>
              </a:tr>
            </a:tbl>
          </a:graphicData>
        </a:graphic>
      </p:graphicFrame>
      <p:graphicFrame>
        <p:nvGraphicFramePr>
          <p:cNvPr id="102" name="object 102"/>
          <p:cNvGraphicFramePr>
            <a:graphicFrameLocks noGrp="1"/>
          </p:cNvGraphicFramePr>
          <p:nvPr/>
        </p:nvGraphicFramePr>
        <p:xfrm>
          <a:off x="4405869" y="5524693"/>
          <a:ext cx="1783396" cy="569197"/>
        </p:xfrm>
        <a:graphic>
          <a:graphicData uri="http://schemas.openxmlformats.org/drawingml/2006/table">
            <a:tbl>
              <a:tblPr firstRow="1" bandRow="1">
                <a:tableStyleId>{2D5ABB26-0587-4C30-8999-92F81FD0307C}</a:tableStyleId>
              </a:tblPr>
              <a:tblGrid>
                <a:gridCol w="679371">
                  <a:extLst>
                    <a:ext uri="{9D8B030D-6E8A-4147-A177-3AD203B41FA5}">
                      <a16:colId xmlns:a16="http://schemas.microsoft.com/office/drawing/2014/main" val="20000"/>
                    </a:ext>
                  </a:extLst>
                </a:gridCol>
                <a:gridCol w="798308">
                  <a:extLst>
                    <a:ext uri="{9D8B030D-6E8A-4147-A177-3AD203B41FA5}">
                      <a16:colId xmlns:a16="http://schemas.microsoft.com/office/drawing/2014/main" val="20001"/>
                    </a:ext>
                  </a:extLst>
                </a:gridCol>
                <a:gridCol w="305717">
                  <a:extLst>
                    <a:ext uri="{9D8B030D-6E8A-4147-A177-3AD203B41FA5}">
                      <a16:colId xmlns:a16="http://schemas.microsoft.com/office/drawing/2014/main" val="20002"/>
                    </a:ext>
                  </a:extLst>
                </a:gridCol>
              </a:tblGrid>
              <a:tr h="249157">
                <a:tc rowSpan="3">
                  <a:txBody>
                    <a:bodyPr/>
                    <a:lstStyle/>
                    <a:p>
                      <a:endParaRPr sz="1050">
                        <a:latin typeface="Arial"/>
                        <a:cs typeface="Arial"/>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tc gridSpan="2">
                  <a:txBody>
                    <a:bodyPr/>
                    <a:lstStyle/>
                    <a:p>
                      <a:endParaRPr sz="1050">
                        <a:latin typeface="Arial"/>
                        <a:cs typeface="Arial"/>
                      </a:endParaRPr>
                    </a:p>
                  </a:txBody>
                  <a:tcPr marL="0" marR="0" marT="0" marB="0">
                    <a:lnL w="2264">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101928">
                <a:tc vMerge="1">
                  <a:txBody>
                    <a:bodyPr/>
                    <a:lstStyle/>
                    <a:p>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tc>
                  <a:txBody>
                    <a:bodyPr/>
                    <a:lstStyle/>
                    <a:p>
                      <a:endParaRPr sz="1050">
                        <a:latin typeface="Arial"/>
                        <a:cs typeface="Arial"/>
                      </a:endParaRPr>
                    </a:p>
                  </a:txBody>
                  <a:tcPr marL="0" marR="0" marT="0" marB="0">
                    <a:lnL w="2264">
                      <a:solidFill>
                        <a:srgbClr val="000000"/>
                      </a:solidFill>
                      <a:prstDash val="solid"/>
                    </a:lnL>
                    <a:lnR w="2264">
                      <a:solidFill>
                        <a:srgbClr val="000000"/>
                      </a:solidFill>
                      <a:prstDash val="solid"/>
                    </a:lnR>
                    <a:lnB w="2265">
                      <a:solidFill>
                        <a:srgbClr val="000000"/>
                      </a:solidFill>
                      <a:prstDash val="solid"/>
                    </a:lnB>
                  </a:tcPr>
                </a:tc>
                <a:tc rowSpan="2">
                  <a:txBody>
                    <a:bodyPr/>
                    <a:lstStyle/>
                    <a:p>
                      <a:endParaRPr sz="1050">
                        <a:latin typeface="Arial"/>
                        <a:cs typeface="Arial"/>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extLst>
                  <a:ext uri="{0D108BD9-81ED-4DB2-BD59-A6C34878D82A}">
                    <a16:rowId xmlns:a16="http://schemas.microsoft.com/office/drawing/2014/main" val="10001"/>
                  </a:ext>
                </a:extLst>
              </a:tr>
              <a:tr h="101928">
                <a:tc vMerge="1">
                  <a:txBody>
                    <a:bodyPr/>
                    <a:lstStyle/>
                    <a:p>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tc>
                  <a:txBody>
                    <a:bodyPr/>
                    <a:lstStyle/>
                    <a:p>
                      <a:endParaRPr sz="1050">
                        <a:latin typeface="Arial"/>
                        <a:cs typeface="Arial"/>
                      </a:endParaRPr>
                    </a:p>
                  </a:txBody>
                  <a:tcPr marL="0" marR="0" marT="0" marB="0">
                    <a:lnL w="2264">
                      <a:solidFill>
                        <a:srgbClr val="000000"/>
                      </a:solidFill>
                      <a:prstDash val="solid"/>
                    </a:lnL>
                    <a:lnR w="2264">
                      <a:solidFill>
                        <a:srgbClr val="000000"/>
                      </a:solidFill>
                      <a:prstDash val="solid"/>
                    </a:lnR>
                    <a:lnT w="2265">
                      <a:solidFill>
                        <a:srgbClr val="000000"/>
                      </a:solidFill>
                      <a:prstDash val="solid"/>
                    </a:lnT>
                  </a:tcPr>
                </a:tc>
                <a:tc vMerge="1">
                  <a:txBody>
                    <a:bodyPr/>
                    <a:lstStyle/>
                    <a:p>
                      <a:endParaRPr/>
                    </a:p>
                  </a:txBody>
                  <a:tcPr marL="0" marR="0" marT="0" marB="0">
                    <a:lnL w="2264">
                      <a:solidFill>
                        <a:srgbClr val="000000"/>
                      </a:solidFill>
                      <a:prstDash val="solid"/>
                    </a:lnL>
                    <a:lnR w="2264">
                      <a:solidFill>
                        <a:srgbClr val="000000"/>
                      </a:solidFill>
                      <a:prstDash val="solid"/>
                    </a:lnR>
                    <a:lnT w="2264">
                      <a:solidFill>
                        <a:srgbClr val="000000"/>
                      </a:solidFill>
                      <a:prstDash val="solid"/>
                    </a:lnT>
                    <a:lnB w="2264">
                      <a:solidFill>
                        <a:srgbClr val="000000"/>
                      </a:solidFill>
                      <a:prstDash val="solid"/>
                    </a:lnB>
                    <a:solidFill>
                      <a:srgbClr val="E8EDF7"/>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4819" y="879602"/>
            <a:ext cx="7493634" cy="3902075"/>
          </a:xfrm>
          <a:prstGeom prst="rect">
            <a:avLst/>
          </a:prstGeom>
        </p:spPr>
        <p:txBody>
          <a:bodyPr vert="horz" wrap="square" lIns="0" tIns="0" rIns="0" bIns="0" rtlCol="0">
            <a:spAutoFit/>
          </a:bodyPr>
          <a:lstStyle/>
          <a:p>
            <a:pPr marL="83820">
              <a:lnSpc>
                <a:spcPct val="100000"/>
              </a:lnSpc>
            </a:pPr>
            <a:r>
              <a:rPr sz="2600" b="1" spc="0" dirty="0">
                <a:solidFill>
                  <a:srgbClr val="00AF50"/>
                </a:solidFill>
                <a:latin typeface="黑体"/>
                <a:cs typeface="黑体"/>
              </a:rPr>
              <a:t>P</a:t>
            </a:r>
            <a:r>
              <a:rPr sz="2600" b="1" spc="-15" dirty="0">
                <a:solidFill>
                  <a:srgbClr val="00AF50"/>
                </a:solidFill>
                <a:latin typeface="黑体"/>
                <a:cs typeface="黑体"/>
              </a:rPr>
              <a:t>a</a:t>
            </a:r>
            <a:r>
              <a:rPr sz="2600" b="1" spc="-5" dirty="0">
                <a:solidFill>
                  <a:srgbClr val="00AF50"/>
                </a:solidFill>
                <a:latin typeface="黑体"/>
                <a:cs typeface="黑体"/>
              </a:rPr>
              <a:t>g</a:t>
            </a:r>
            <a:r>
              <a:rPr sz="2600" b="1" spc="0" dirty="0">
                <a:solidFill>
                  <a:srgbClr val="00AF50"/>
                </a:solidFill>
                <a:latin typeface="黑体"/>
                <a:cs typeface="黑体"/>
              </a:rPr>
              <a:t>e</a:t>
            </a:r>
            <a:r>
              <a:rPr sz="2600" b="1" spc="-15" dirty="0">
                <a:solidFill>
                  <a:srgbClr val="00AF50"/>
                </a:solidFill>
                <a:latin typeface="黑体"/>
                <a:cs typeface="黑体"/>
              </a:rPr>
              <a:t>R</a:t>
            </a:r>
            <a:r>
              <a:rPr sz="2600" b="1" spc="0" dirty="0">
                <a:solidFill>
                  <a:srgbClr val="00AF50"/>
                </a:solidFill>
                <a:latin typeface="黑体"/>
                <a:cs typeface="黑体"/>
              </a:rPr>
              <a:t>a</a:t>
            </a:r>
            <a:r>
              <a:rPr sz="2600" b="1" spc="-15" dirty="0">
                <a:solidFill>
                  <a:srgbClr val="00AF50"/>
                </a:solidFill>
                <a:latin typeface="黑体"/>
                <a:cs typeface="黑体"/>
              </a:rPr>
              <a:t>n</a:t>
            </a:r>
            <a:r>
              <a:rPr sz="2600" b="1" spc="0" dirty="0">
                <a:solidFill>
                  <a:srgbClr val="00AF50"/>
                </a:solidFill>
                <a:latin typeface="黑体"/>
                <a:cs typeface="黑体"/>
              </a:rPr>
              <a:t>k</a:t>
            </a:r>
            <a:r>
              <a:rPr sz="2600" b="1" spc="-20" dirty="0">
                <a:solidFill>
                  <a:srgbClr val="00AF50"/>
                </a:solidFill>
                <a:latin typeface="黑体"/>
                <a:cs typeface="黑体"/>
              </a:rPr>
              <a:t>的简化</a:t>
            </a:r>
            <a:r>
              <a:rPr sz="2600" b="1" spc="-30" dirty="0">
                <a:solidFill>
                  <a:srgbClr val="00AF50"/>
                </a:solidFill>
                <a:latin typeface="黑体"/>
                <a:cs typeface="黑体"/>
              </a:rPr>
              <a:t>模型</a:t>
            </a:r>
            <a:endParaRPr sz="2600">
              <a:latin typeface="黑体"/>
              <a:cs typeface="黑体"/>
            </a:endParaRPr>
          </a:p>
          <a:p>
            <a:pPr marL="286385" marR="189230" indent="-274320">
              <a:lnSpc>
                <a:spcPct val="100000"/>
              </a:lnSpc>
              <a:spcBef>
                <a:spcPts val="22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可以把互联网上的各个网页之间的链接关系看成一个 有向图。</a:t>
            </a:r>
            <a:endParaRPr sz="2400">
              <a:latin typeface="黑体"/>
              <a:cs typeface="黑体"/>
            </a:endParaRPr>
          </a:p>
          <a:p>
            <a:pPr marL="12700">
              <a:lnSpc>
                <a:spcPct val="100000"/>
              </a:lnSpc>
              <a:spcBef>
                <a:spcPts val="6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对于任意网</a:t>
            </a:r>
            <a:r>
              <a:rPr sz="2400" spc="0" dirty="0">
                <a:latin typeface="黑体"/>
                <a:cs typeface="黑体"/>
              </a:rPr>
              <a:t>页</a:t>
            </a:r>
            <a:r>
              <a:rPr sz="2400" spc="-5" dirty="0">
                <a:latin typeface="黑体"/>
                <a:cs typeface="黑体"/>
              </a:rPr>
              <a:t>Pi，它的PageRan</a:t>
            </a:r>
            <a:r>
              <a:rPr sz="2400" spc="0" dirty="0">
                <a:latin typeface="黑体"/>
                <a:cs typeface="黑体"/>
              </a:rPr>
              <a:t>k</a:t>
            </a:r>
            <a:r>
              <a:rPr sz="2400" spc="-5" dirty="0">
                <a:latin typeface="黑体"/>
                <a:cs typeface="黑体"/>
              </a:rPr>
              <a:t>值可表示为：</a:t>
            </a:r>
            <a:endParaRPr sz="2400">
              <a:latin typeface="黑体"/>
              <a:cs typeface="黑体"/>
            </a:endParaRPr>
          </a:p>
          <a:p>
            <a:pPr>
              <a:lnSpc>
                <a:spcPts val="3400"/>
              </a:lnSpc>
              <a:spcBef>
                <a:spcPts val="90"/>
              </a:spcBef>
            </a:pPr>
            <a:endParaRPr sz="3400"/>
          </a:p>
          <a:p>
            <a:pPr marL="4432300" marR="6350">
              <a:lnSpc>
                <a:spcPct val="113799"/>
              </a:lnSpc>
            </a:pPr>
            <a:r>
              <a:rPr sz="2400" dirty="0">
                <a:latin typeface="黑体"/>
                <a:cs typeface="黑体"/>
              </a:rPr>
              <a:t>其中Bi为所有链接到网 页i的网页集合 Lj为网页j的对外链接</a:t>
            </a:r>
            <a:endParaRPr sz="2400">
              <a:latin typeface="黑体"/>
              <a:cs typeface="黑体"/>
            </a:endParaRPr>
          </a:p>
          <a:p>
            <a:pPr marL="1658620">
              <a:lnSpc>
                <a:spcPts val="2835"/>
              </a:lnSpc>
            </a:pPr>
            <a:r>
              <a:rPr sz="2400" dirty="0">
                <a:latin typeface="黑体"/>
                <a:cs typeface="黑体"/>
              </a:rPr>
              <a:t>数（出度）。</a:t>
            </a:r>
            <a:endParaRPr sz="2400">
              <a:latin typeface="黑体"/>
              <a:cs typeface="黑体"/>
            </a:endParaRPr>
          </a:p>
        </p:txBody>
      </p:sp>
      <p:sp>
        <p:nvSpPr>
          <p:cNvPr id="3" name="object 3"/>
          <p:cNvSpPr/>
          <p:nvPr/>
        </p:nvSpPr>
        <p:spPr>
          <a:xfrm>
            <a:off x="854963" y="4213859"/>
            <a:ext cx="3892296" cy="2423160"/>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1285875" y="2928873"/>
            <a:ext cx="3168650" cy="1133475"/>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p:nvPr/>
        </p:nvSpPr>
        <p:spPr>
          <a:xfrm>
            <a:off x="5067300" y="210311"/>
            <a:ext cx="2615183" cy="713231"/>
          </a:xfrm>
          <a:prstGeom prst="rect">
            <a:avLst/>
          </a:prstGeom>
          <a:blipFill>
            <a:blip r:embed="rId4" cstate="print"/>
            <a:stretch>
              <a:fillRect/>
            </a:stretch>
          </a:blipFill>
        </p:spPr>
        <p:txBody>
          <a:bodyPr wrap="square" lIns="0" tIns="0" rIns="0" bIns="0" rtlCol="0">
            <a:spAutoFit/>
          </a:bodyPr>
          <a:lstStyle/>
          <a:p>
            <a:endParaRPr/>
          </a:p>
        </p:txBody>
      </p:sp>
      <p:sp>
        <p:nvSpPr>
          <p:cNvPr id="6" name="object 6"/>
          <p:cNvSpPr/>
          <p:nvPr/>
        </p:nvSpPr>
        <p:spPr>
          <a:xfrm>
            <a:off x="7243571" y="227075"/>
            <a:ext cx="1655064" cy="713232"/>
          </a:xfrm>
          <a:prstGeom prst="rect">
            <a:avLst/>
          </a:prstGeom>
          <a:blipFill>
            <a:blip r:embed="rId5" cstate="print"/>
            <a:stretch>
              <a:fillRect/>
            </a:stretch>
          </a:blipFill>
        </p:spPr>
        <p:txBody>
          <a:bodyPr wrap="square" lIns="0" tIns="0" rIns="0" bIns="0" rtlCol="0">
            <a:spAutoFit/>
          </a:bodyPr>
          <a:lstStyle/>
          <a:p>
            <a:endParaRPr/>
          </a:p>
        </p:txBody>
      </p:sp>
      <p:sp>
        <p:nvSpPr>
          <p:cNvPr id="7" name="object 7"/>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1868" y="950848"/>
            <a:ext cx="3342004" cy="389890"/>
          </a:xfrm>
          <a:prstGeom prst="rect">
            <a:avLst/>
          </a:prstGeom>
        </p:spPr>
        <p:txBody>
          <a:bodyPr vert="horz" wrap="square" lIns="0" tIns="0" rIns="0" bIns="0" rtlCol="0">
            <a:spAutoFit/>
          </a:bodyPr>
          <a:lstStyle/>
          <a:p>
            <a:pPr marL="12700">
              <a:lnSpc>
                <a:spcPts val="3065"/>
              </a:lnSpc>
            </a:pPr>
            <a:r>
              <a:rPr sz="2600" b="1" spc="-20" dirty="0">
                <a:solidFill>
                  <a:srgbClr val="00AF50"/>
                </a:solidFill>
                <a:latin typeface="黑体"/>
                <a:cs typeface="黑体"/>
              </a:rPr>
              <a:t>随机浏</a:t>
            </a:r>
            <a:r>
              <a:rPr sz="2600" b="1" spc="-30" dirty="0">
                <a:solidFill>
                  <a:srgbClr val="00AF50"/>
                </a:solidFill>
                <a:latin typeface="黑体"/>
                <a:cs typeface="黑体"/>
              </a:rPr>
              <a:t>览</a:t>
            </a:r>
            <a:r>
              <a:rPr sz="2600" b="1" spc="-20" dirty="0">
                <a:solidFill>
                  <a:srgbClr val="00AF50"/>
                </a:solidFill>
                <a:latin typeface="黑体"/>
                <a:cs typeface="黑体"/>
              </a:rPr>
              <a:t>模型的</a:t>
            </a:r>
            <a:r>
              <a:rPr sz="2600" b="1" spc="-30" dirty="0">
                <a:solidFill>
                  <a:srgbClr val="00AF50"/>
                </a:solidFill>
                <a:latin typeface="黑体"/>
                <a:cs typeface="黑体"/>
              </a:rPr>
              <a:t>图</a:t>
            </a:r>
            <a:r>
              <a:rPr sz="2600" b="1" spc="-20" dirty="0">
                <a:solidFill>
                  <a:srgbClr val="00AF50"/>
                </a:solidFill>
                <a:latin typeface="黑体"/>
                <a:cs typeface="黑体"/>
              </a:rPr>
              <a:t>表</a:t>
            </a:r>
            <a:r>
              <a:rPr sz="2600" b="1" spc="-30" dirty="0">
                <a:solidFill>
                  <a:srgbClr val="00AF50"/>
                </a:solidFill>
                <a:latin typeface="黑体"/>
                <a:cs typeface="黑体"/>
              </a:rPr>
              <a:t>示</a:t>
            </a:r>
            <a:endParaRPr sz="2600">
              <a:latin typeface="黑体"/>
              <a:cs typeface="黑体"/>
            </a:endParaRPr>
          </a:p>
        </p:txBody>
      </p:sp>
      <p:sp>
        <p:nvSpPr>
          <p:cNvPr id="3" name="object 3"/>
          <p:cNvSpPr/>
          <p:nvPr/>
        </p:nvSpPr>
        <p:spPr>
          <a:xfrm>
            <a:off x="671931" y="1491361"/>
            <a:ext cx="3564001" cy="3527425"/>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4307585" y="2092197"/>
            <a:ext cx="4259580" cy="1457960"/>
          </a:xfrm>
          <a:prstGeom prst="rect">
            <a:avLst/>
          </a:prstGeom>
        </p:spPr>
        <p:txBody>
          <a:bodyPr vert="horz" wrap="square" lIns="0" tIns="0" rIns="0" bIns="0" rtlCol="0">
            <a:spAutoFit/>
          </a:bodyPr>
          <a:lstStyle/>
          <a:p>
            <a:pPr marL="283845" marR="158750" indent="-271780">
              <a:lnSpc>
                <a:spcPct val="100000"/>
              </a:lnSpc>
            </a:pPr>
            <a:r>
              <a:rPr sz="1800" dirty="0">
                <a:latin typeface="Wingdings"/>
                <a:cs typeface="Wingdings"/>
              </a:rPr>
              <a:t></a:t>
            </a:r>
            <a:r>
              <a:rPr sz="1800" dirty="0">
                <a:latin typeface="Times New Roman"/>
                <a:cs typeface="Times New Roman"/>
              </a:rPr>
              <a:t> </a:t>
            </a:r>
            <a:r>
              <a:rPr sz="1800" spc="-110" dirty="0">
                <a:latin typeface="Times New Roman"/>
                <a:cs typeface="Times New Roman"/>
              </a:rPr>
              <a:t> </a:t>
            </a:r>
            <a:r>
              <a:rPr sz="2400" spc="0" dirty="0">
                <a:latin typeface="黑体"/>
                <a:cs typeface="黑体"/>
              </a:rPr>
              <a:t>在每个网页上以概率d按网页 链接关系浏览（蓝色）</a:t>
            </a:r>
            <a:endParaRPr sz="2400">
              <a:latin typeface="黑体"/>
              <a:cs typeface="黑体"/>
            </a:endParaRPr>
          </a:p>
          <a:p>
            <a:pPr marL="12700">
              <a:lnSpc>
                <a:spcPct val="100000"/>
              </a:lnSpc>
            </a:pPr>
            <a:r>
              <a:rPr sz="1800" dirty="0">
                <a:latin typeface="Wingdings"/>
                <a:cs typeface="Wingdings"/>
              </a:rPr>
              <a:t></a:t>
            </a:r>
            <a:r>
              <a:rPr sz="1800" dirty="0">
                <a:latin typeface="Times New Roman"/>
                <a:cs typeface="Times New Roman"/>
              </a:rPr>
              <a:t> </a:t>
            </a:r>
            <a:r>
              <a:rPr sz="1800" spc="-110" dirty="0">
                <a:latin typeface="Times New Roman"/>
                <a:cs typeface="Times New Roman"/>
              </a:rPr>
              <a:t> </a:t>
            </a:r>
            <a:r>
              <a:rPr sz="2400" spc="0" dirty="0">
                <a:latin typeface="黑体"/>
                <a:cs typeface="黑体"/>
              </a:rPr>
              <a:t>以概率1-d在N个网页中随机浏</a:t>
            </a:r>
            <a:endParaRPr sz="2400">
              <a:latin typeface="黑体"/>
              <a:cs typeface="黑体"/>
            </a:endParaRPr>
          </a:p>
          <a:p>
            <a:pPr marL="283845">
              <a:lnSpc>
                <a:spcPts val="2840"/>
              </a:lnSpc>
            </a:pPr>
            <a:r>
              <a:rPr sz="2400" spc="-5" dirty="0">
                <a:latin typeface="黑体"/>
                <a:cs typeface="黑体"/>
              </a:rPr>
              <a:t>览（红色）</a:t>
            </a:r>
            <a:endParaRPr sz="2400">
              <a:latin typeface="黑体"/>
              <a:cs typeface="黑体"/>
            </a:endParaRPr>
          </a:p>
        </p:txBody>
      </p:sp>
      <p:sp>
        <p:nvSpPr>
          <p:cNvPr id="5" name="object 5"/>
          <p:cNvSpPr/>
          <p:nvPr/>
        </p:nvSpPr>
        <p:spPr>
          <a:xfrm>
            <a:off x="5067300" y="210311"/>
            <a:ext cx="2615183" cy="713231"/>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7243571" y="227075"/>
            <a:ext cx="1655064" cy="713232"/>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
        <p:nvSpPr>
          <p:cNvPr id="8" name="object 8"/>
          <p:cNvSpPr/>
          <p:nvPr/>
        </p:nvSpPr>
        <p:spPr>
          <a:xfrm>
            <a:off x="3707891" y="5168607"/>
            <a:ext cx="4643373" cy="844550"/>
          </a:xfrm>
          <a:prstGeom prst="rect">
            <a:avLst/>
          </a:prstGeom>
          <a:blipFill>
            <a:blip r:embed="rId5" cstate="print"/>
            <a:stretch>
              <a:fillRect/>
            </a:stretch>
          </a:blipFill>
        </p:spPr>
        <p:txBody>
          <a:bodyPr wrap="square" lIns="0" tIns="0" rIns="0" bIns="0" rtlCol="0">
            <a:spAutoFit/>
          </a:bodyPr>
          <a:lstStyle/>
          <a:p>
            <a:endParaRPr/>
          </a:p>
        </p:txBody>
      </p:sp>
      <p:sp>
        <p:nvSpPr>
          <p:cNvPr id="9" name="object 9"/>
          <p:cNvSpPr txBox="1"/>
          <p:nvPr/>
        </p:nvSpPr>
        <p:spPr>
          <a:xfrm>
            <a:off x="877925" y="5320588"/>
            <a:ext cx="2768600" cy="360680"/>
          </a:xfrm>
          <a:prstGeom prst="rect">
            <a:avLst/>
          </a:prstGeom>
        </p:spPr>
        <p:txBody>
          <a:bodyPr vert="horz" wrap="square" lIns="0" tIns="0" rIns="0" bIns="0" rtlCol="0">
            <a:spAutoFit/>
          </a:bodyPr>
          <a:lstStyle/>
          <a:p>
            <a:pPr marL="12700">
              <a:lnSpc>
                <a:spcPts val="2840"/>
              </a:lnSpc>
            </a:pPr>
            <a:r>
              <a:rPr sz="2400" spc="-5" dirty="0">
                <a:latin typeface="宋体"/>
                <a:cs typeface="宋体"/>
              </a:rPr>
              <a:t>网页排名计算公式：</a:t>
            </a:r>
            <a:endParaRPr sz="2400">
              <a:latin typeface="宋体"/>
              <a:cs typeface="宋体"/>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879602"/>
            <a:ext cx="5001895" cy="3261995"/>
          </a:xfrm>
          <a:prstGeom prst="rect">
            <a:avLst/>
          </a:prstGeom>
        </p:spPr>
        <p:txBody>
          <a:bodyPr vert="horz" wrap="square" lIns="0" tIns="0" rIns="0" bIns="0" rtlCol="0">
            <a:spAutoFit/>
          </a:bodyPr>
          <a:lstStyle/>
          <a:p>
            <a:pPr marL="12700">
              <a:lnSpc>
                <a:spcPct val="100000"/>
              </a:lnSpc>
            </a:pPr>
            <a:r>
              <a:rPr sz="2600" dirty="0">
                <a:solidFill>
                  <a:srgbClr val="00AF50"/>
                </a:solidFill>
                <a:latin typeface="黑体"/>
                <a:cs typeface="黑体"/>
              </a:rPr>
              <a:t>用Map</a:t>
            </a:r>
            <a:r>
              <a:rPr sz="2600" spc="-15" dirty="0">
                <a:solidFill>
                  <a:srgbClr val="00AF50"/>
                </a:solidFill>
                <a:latin typeface="黑体"/>
                <a:cs typeface="黑体"/>
              </a:rPr>
              <a:t>R</a:t>
            </a:r>
            <a:r>
              <a:rPr sz="2600" spc="0" dirty="0">
                <a:solidFill>
                  <a:srgbClr val="00AF50"/>
                </a:solidFill>
                <a:latin typeface="黑体"/>
                <a:cs typeface="黑体"/>
              </a:rPr>
              <a:t>educ</a:t>
            </a:r>
            <a:r>
              <a:rPr sz="2600" spc="-5" dirty="0">
                <a:solidFill>
                  <a:srgbClr val="00AF50"/>
                </a:solidFill>
                <a:latin typeface="黑体"/>
                <a:cs typeface="黑体"/>
              </a:rPr>
              <a:t>e</a:t>
            </a:r>
            <a:r>
              <a:rPr sz="2600" spc="0" dirty="0">
                <a:solidFill>
                  <a:srgbClr val="00AF50"/>
                </a:solidFill>
                <a:latin typeface="黑体"/>
                <a:cs typeface="黑体"/>
              </a:rPr>
              <a:t>实现P</a:t>
            </a:r>
            <a:r>
              <a:rPr sz="2600" spc="-15" dirty="0">
                <a:solidFill>
                  <a:srgbClr val="00AF50"/>
                </a:solidFill>
                <a:latin typeface="黑体"/>
                <a:cs typeface="黑体"/>
              </a:rPr>
              <a:t>a</a:t>
            </a:r>
            <a:r>
              <a:rPr sz="2600" spc="0" dirty="0">
                <a:solidFill>
                  <a:srgbClr val="00AF50"/>
                </a:solidFill>
                <a:latin typeface="黑体"/>
                <a:cs typeface="黑体"/>
              </a:rPr>
              <a:t>geR</a:t>
            </a:r>
            <a:r>
              <a:rPr sz="2600" spc="-15" dirty="0">
                <a:solidFill>
                  <a:srgbClr val="00AF50"/>
                </a:solidFill>
                <a:latin typeface="黑体"/>
                <a:cs typeface="黑体"/>
              </a:rPr>
              <a:t>a</a:t>
            </a:r>
            <a:r>
              <a:rPr sz="2600" spc="0" dirty="0">
                <a:solidFill>
                  <a:srgbClr val="00AF50"/>
                </a:solidFill>
                <a:latin typeface="黑体"/>
                <a:cs typeface="黑体"/>
              </a:rPr>
              <a:t>nk</a:t>
            </a:r>
            <a:endParaRPr sz="2600">
              <a:latin typeface="黑体"/>
              <a:cs typeface="黑体"/>
            </a:endParaRPr>
          </a:p>
          <a:p>
            <a:pPr marL="501015" indent="-274320">
              <a:lnSpc>
                <a:spcPct val="100000"/>
              </a:lnSpc>
              <a:spcBef>
                <a:spcPts val="2070"/>
              </a:spcBef>
              <a:buClr>
                <a:srgbClr val="D24717"/>
              </a:buClr>
              <a:buSzPct val="84615"/>
              <a:buFont typeface="Wingdings 2"/>
              <a:buChar char=""/>
              <a:tabLst>
                <a:tab pos="501015" algn="l"/>
              </a:tabLst>
            </a:pPr>
            <a:r>
              <a:rPr sz="2600" b="1" spc="0" dirty="0">
                <a:latin typeface="Arial Narrow"/>
                <a:cs typeface="Arial Narrow"/>
              </a:rPr>
              <a:t>Phas</a:t>
            </a:r>
            <a:r>
              <a:rPr sz="2600" b="1" spc="-5" dirty="0">
                <a:latin typeface="Arial Narrow"/>
                <a:cs typeface="Arial Narrow"/>
              </a:rPr>
              <a:t>e1</a:t>
            </a:r>
            <a:r>
              <a:rPr sz="2600" b="1" spc="0" dirty="0">
                <a:latin typeface="Arial Narrow"/>
                <a:cs typeface="Arial Narrow"/>
              </a:rPr>
              <a:t>:</a:t>
            </a:r>
            <a:r>
              <a:rPr sz="2600" b="1" spc="-20" dirty="0">
                <a:latin typeface="Arial Narrow"/>
                <a:cs typeface="Arial Narrow"/>
              </a:rPr>
              <a:t> </a:t>
            </a:r>
            <a:r>
              <a:rPr sz="2600" b="1" spc="-5" dirty="0">
                <a:latin typeface="Arial Narrow"/>
                <a:cs typeface="Arial Narrow"/>
              </a:rPr>
              <a:t>G</a:t>
            </a:r>
            <a:r>
              <a:rPr sz="2600" b="1" spc="-10" dirty="0">
                <a:latin typeface="Arial Narrow"/>
                <a:cs typeface="Arial Narrow"/>
              </a:rPr>
              <a:t>r</a:t>
            </a:r>
            <a:r>
              <a:rPr sz="2600" b="1" spc="-5" dirty="0">
                <a:latin typeface="Arial Narrow"/>
                <a:cs typeface="Arial Narrow"/>
              </a:rPr>
              <a:t>aphBuilder</a:t>
            </a:r>
            <a:endParaRPr sz="2600">
              <a:latin typeface="Arial Narrow"/>
              <a:cs typeface="Arial Narrow"/>
            </a:endParaRPr>
          </a:p>
          <a:p>
            <a:pPr marL="546735">
              <a:lnSpc>
                <a:spcPct val="100000"/>
              </a:lnSpc>
              <a:spcBef>
                <a:spcPts val="425"/>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latin typeface="黑体"/>
                <a:cs typeface="黑体"/>
              </a:rPr>
              <a:t>建立网页之间的超链接图</a:t>
            </a:r>
            <a:endParaRPr sz="2400">
              <a:latin typeface="黑体"/>
              <a:cs typeface="黑体"/>
            </a:endParaRPr>
          </a:p>
          <a:p>
            <a:pPr marL="501015" indent="-274320">
              <a:lnSpc>
                <a:spcPct val="100000"/>
              </a:lnSpc>
              <a:spcBef>
                <a:spcPts val="580"/>
              </a:spcBef>
              <a:buClr>
                <a:srgbClr val="D24717"/>
              </a:buClr>
              <a:buSzPct val="84615"/>
              <a:buFont typeface="Wingdings 2"/>
              <a:buChar char=""/>
              <a:tabLst>
                <a:tab pos="501015" algn="l"/>
              </a:tabLst>
            </a:pPr>
            <a:r>
              <a:rPr sz="2600" b="1" spc="0" dirty="0">
                <a:latin typeface="Arial Narrow"/>
                <a:cs typeface="Arial Narrow"/>
              </a:rPr>
              <a:t>Phase2:</a:t>
            </a:r>
            <a:r>
              <a:rPr sz="2600" b="1" spc="-25" dirty="0">
                <a:latin typeface="Arial Narrow"/>
                <a:cs typeface="Arial Narrow"/>
              </a:rPr>
              <a:t> </a:t>
            </a:r>
            <a:r>
              <a:rPr sz="2600" b="1" spc="0" dirty="0">
                <a:latin typeface="Arial Narrow"/>
                <a:cs typeface="Arial Narrow"/>
              </a:rPr>
              <a:t>PageRank</a:t>
            </a:r>
            <a:r>
              <a:rPr sz="2600" b="1" spc="-10" dirty="0">
                <a:latin typeface="Arial Narrow"/>
                <a:cs typeface="Arial Narrow"/>
              </a:rPr>
              <a:t>I</a:t>
            </a:r>
            <a:r>
              <a:rPr sz="2600" b="1" spc="0" dirty="0">
                <a:latin typeface="Arial Narrow"/>
                <a:cs typeface="Arial Narrow"/>
              </a:rPr>
              <a:t>ter</a:t>
            </a:r>
            <a:endParaRPr sz="2600">
              <a:latin typeface="Arial Narrow"/>
              <a:cs typeface="Arial Narrow"/>
            </a:endParaRPr>
          </a:p>
          <a:p>
            <a:pPr marL="546735">
              <a:lnSpc>
                <a:spcPct val="100000"/>
              </a:lnSpc>
              <a:spcBef>
                <a:spcPts val="415"/>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latin typeface="黑体"/>
                <a:cs typeface="黑体"/>
              </a:rPr>
              <a:t>迭代计算各个网页的</a:t>
            </a:r>
            <a:r>
              <a:rPr sz="2400" spc="-15" dirty="0">
                <a:latin typeface="Arial Narrow"/>
                <a:cs typeface="Arial Narrow"/>
              </a:rPr>
              <a:t>P</a:t>
            </a:r>
            <a:r>
              <a:rPr sz="2400" spc="-25" dirty="0">
                <a:latin typeface="Arial Narrow"/>
                <a:cs typeface="Arial Narrow"/>
              </a:rPr>
              <a:t>a</a:t>
            </a:r>
            <a:r>
              <a:rPr sz="2400" spc="-20" dirty="0">
                <a:latin typeface="Arial Narrow"/>
                <a:cs typeface="Arial Narrow"/>
              </a:rPr>
              <a:t>ge</a:t>
            </a:r>
            <a:r>
              <a:rPr sz="2400" spc="-25" dirty="0">
                <a:latin typeface="Arial Narrow"/>
                <a:cs typeface="Arial Narrow"/>
              </a:rPr>
              <a:t>R</a:t>
            </a:r>
            <a:r>
              <a:rPr sz="2400" spc="-5" dirty="0">
                <a:latin typeface="Arial Narrow"/>
                <a:cs typeface="Arial Narrow"/>
              </a:rPr>
              <a:t>ank</a:t>
            </a:r>
            <a:r>
              <a:rPr sz="2400" spc="0" dirty="0">
                <a:latin typeface="黑体"/>
                <a:cs typeface="黑体"/>
              </a:rPr>
              <a:t>值</a:t>
            </a:r>
            <a:endParaRPr sz="2400">
              <a:latin typeface="黑体"/>
              <a:cs typeface="黑体"/>
            </a:endParaRPr>
          </a:p>
          <a:p>
            <a:pPr marL="501015" indent="-274320">
              <a:lnSpc>
                <a:spcPct val="100000"/>
              </a:lnSpc>
              <a:spcBef>
                <a:spcPts val="580"/>
              </a:spcBef>
              <a:buClr>
                <a:srgbClr val="D24717"/>
              </a:buClr>
              <a:buSzPct val="84615"/>
              <a:buFont typeface="Wingdings 2"/>
              <a:buChar char=""/>
              <a:tabLst>
                <a:tab pos="501015" algn="l"/>
              </a:tabLst>
            </a:pPr>
            <a:r>
              <a:rPr sz="2600" b="1" spc="0" dirty="0">
                <a:latin typeface="Arial Narrow"/>
                <a:cs typeface="Arial Narrow"/>
              </a:rPr>
              <a:t>Phas</a:t>
            </a:r>
            <a:r>
              <a:rPr sz="2600" b="1" spc="-5" dirty="0">
                <a:latin typeface="Arial Narrow"/>
                <a:cs typeface="Arial Narrow"/>
              </a:rPr>
              <a:t>e3</a:t>
            </a:r>
            <a:r>
              <a:rPr sz="2600" b="1" spc="0" dirty="0">
                <a:latin typeface="Arial Narrow"/>
                <a:cs typeface="Arial Narrow"/>
              </a:rPr>
              <a:t>:</a:t>
            </a:r>
            <a:r>
              <a:rPr sz="2600" b="1" spc="-20" dirty="0">
                <a:latin typeface="Arial Narrow"/>
                <a:cs typeface="Arial Narrow"/>
              </a:rPr>
              <a:t> </a:t>
            </a:r>
            <a:r>
              <a:rPr sz="2600" b="1" spc="0" dirty="0">
                <a:latin typeface="Arial Narrow"/>
                <a:cs typeface="Arial Narrow"/>
              </a:rPr>
              <a:t>Rank</a:t>
            </a:r>
            <a:r>
              <a:rPr sz="2600" b="1" spc="-40" dirty="0">
                <a:latin typeface="Arial Narrow"/>
                <a:cs typeface="Arial Narrow"/>
              </a:rPr>
              <a:t>V</a:t>
            </a:r>
            <a:r>
              <a:rPr sz="2600" b="1" spc="0" dirty="0">
                <a:latin typeface="Arial Narrow"/>
                <a:cs typeface="Arial Narrow"/>
              </a:rPr>
              <a:t>ie</a:t>
            </a:r>
            <a:r>
              <a:rPr sz="2600" b="1" spc="-15" dirty="0">
                <a:latin typeface="Arial Narrow"/>
                <a:cs typeface="Arial Narrow"/>
              </a:rPr>
              <a:t>w</a:t>
            </a:r>
            <a:r>
              <a:rPr sz="2600" b="1" spc="-5" dirty="0">
                <a:latin typeface="Arial Narrow"/>
                <a:cs typeface="Arial Narrow"/>
              </a:rPr>
              <a:t>er</a:t>
            </a:r>
            <a:endParaRPr sz="2600">
              <a:latin typeface="Arial Narrow"/>
              <a:cs typeface="Arial Narrow"/>
            </a:endParaRPr>
          </a:p>
          <a:p>
            <a:pPr marL="775335" lvl="1" indent="-229235">
              <a:lnSpc>
                <a:spcPct val="100000"/>
              </a:lnSpc>
              <a:spcBef>
                <a:spcPts val="415"/>
              </a:spcBef>
              <a:buClr>
                <a:srgbClr val="9B2C1F"/>
              </a:buClr>
              <a:buSzPct val="85416"/>
              <a:buFont typeface="Wingdings 2"/>
              <a:buChar char=""/>
              <a:tabLst>
                <a:tab pos="775335" algn="l"/>
              </a:tabLst>
            </a:pPr>
            <a:r>
              <a:rPr sz="2400" spc="-5" dirty="0">
                <a:latin typeface="黑体"/>
                <a:cs typeface="黑体"/>
              </a:rPr>
              <a:t>按</a:t>
            </a:r>
            <a:r>
              <a:rPr sz="2400" spc="0" dirty="0">
                <a:latin typeface="Arial Narrow"/>
                <a:cs typeface="Arial Narrow"/>
              </a:rPr>
              <a:t>P</a:t>
            </a:r>
            <a:r>
              <a:rPr sz="2400" spc="-10" dirty="0">
                <a:latin typeface="Arial Narrow"/>
                <a:cs typeface="Arial Narrow"/>
              </a:rPr>
              <a:t>a</a:t>
            </a:r>
            <a:r>
              <a:rPr sz="2400" spc="-5" dirty="0">
                <a:latin typeface="Arial Narrow"/>
                <a:cs typeface="Arial Narrow"/>
              </a:rPr>
              <a:t>ge</a:t>
            </a:r>
            <a:r>
              <a:rPr sz="2400" spc="-15" dirty="0">
                <a:latin typeface="Arial Narrow"/>
                <a:cs typeface="Arial Narrow"/>
              </a:rPr>
              <a:t>R</a:t>
            </a:r>
            <a:r>
              <a:rPr sz="2400" spc="-5" dirty="0">
                <a:latin typeface="Arial Narrow"/>
                <a:cs typeface="Arial Narrow"/>
              </a:rPr>
              <a:t>an</a:t>
            </a:r>
            <a:r>
              <a:rPr sz="2400" spc="-10" dirty="0">
                <a:latin typeface="Arial Narrow"/>
                <a:cs typeface="Arial Narrow"/>
              </a:rPr>
              <a:t>k</a:t>
            </a:r>
            <a:r>
              <a:rPr sz="2400" spc="-5" dirty="0">
                <a:latin typeface="黑体"/>
                <a:cs typeface="黑体"/>
              </a:rPr>
              <a:t>值从大到小输出</a:t>
            </a:r>
            <a:endParaRPr sz="2400">
              <a:latin typeface="黑体"/>
              <a:cs typeface="黑体"/>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937133"/>
            <a:ext cx="7973695" cy="4623435"/>
          </a:xfrm>
          <a:prstGeom prst="rect">
            <a:avLst/>
          </a:prstGeom>
        </p:spPr>
        <p:txBody>
          <a:bodyPr vert="horz" wrap="square" lIns="0" tIns="0" rIns="0" bIns="0" rtlCol="0">
            <a:spAutoFit/>
          </a:bodyPr>
          <a:lstStyle/>
          <a:p>
            <a:pPr marL="12700">
              <a:lnSpc>
                <a:spcPct val="100000"/>
              </a:lnSpc>
            </a:pPr>
            <a:r>
              <a:rPr sz="2600" b="1" dirty="0">
                <a:solidFill>
                  <a:srgbClr val="00AF50"/>
                </a:solidFill>
                <a:latin typeface="Arial Narrow"/>
                <a:cs typeface="Arial Narrow"/>
              </a:rPr>
              <a:t>Phas</a:t>
            </a:r>
            <a:r>
              <a:rPr sz="2600" b="1" spc="-5" dirty="0">
                <a:solidFill>
                  <a:srgbClr val="00AF50"/>
                </a:solidFill>
                <a:latin typeface="Arial Narrow"/>
                <a:cs typeface="Arial Narrow"/>
              </a:rPr>
              <a:t>e</a:t>
            </a:r>
            <a:r>
              <a:rPr sz="2600" b="1" spc="0" dirty="0">
                <a:solidFill>
                  <a:srgbClr val="00AF50"/>
                </a:solidFill>
                <a:latin typeface="Arial Narrow"/>
                <a:cs typeface="Arial Narrow"/>
              </a:rPr>
              <a:t>1</a:t>
            </a:r>
            <a:r>
              <a:rPr sz="2600" b="1" spc="-5" dirty="0">
                <a:solidFill>
                  <a:srgbClr val="00AF50"/>
                </a:solidFill>
                <a:latin typeface="黑体"/>
                <a:cs typeface="黑体"/>
              </a:rPr>
              <a:t>：</a:t>
            </a:r>
            <a:r>
              <a:rPr sz="2600" b="1" spc="-5" dirty="0">
                <a:solidFill>
                  <a:srgbClr val="00AF50"/>
                </a:solidFill>
                <a:latin typeface="Arial Narrow"/>
                <a:cs typeface="Arial Narrow"/>
              </a:rPr>
              <a:t>G</a:t>
            </a:r>
            <a:r>
              <a:rPr sz="2600" b="1" spc="-10" dirty="0">
                <a:solidFill>
                  <a:srgbClr val="00AF50"/>
                </a:solidFill>
                <a:latin typeface="Arial Narrow"/>
                <a:cs typeface="Arial Narrow"/>
              </a:rPr>
              <a:t>r</a:t>
            </a:r>
            <a:r>
              <a:rPr sz="2600" b="1" spc="-5" dirty="0">
                <a:solidFill>
                  <a:srgbClr val="00AF50"/>
                </a:solidFill>
                <a:latin typeface="Arial Narrow"/>
                <a:cs typeface="Arial Narrow"/>
              </a:rPr>
              <a:t>aphBu</a:t>
            </a:r>
            <a:r>
              <a:rPr sz="2600" b="1" spc="-15" dirty="0">
                <a:solidFill>
                  <a:srgbClr val="00AF50"/>
                </a:solidFill>
                <a:latin typeface="Arial Narrow"/>
                <a:cs typeface="Arial Narrow"/>
              </a:rPr>
              <a:t>i</a:t>
            </a:r>
            <a:r>
              <a:rPr sz="2600" b="1" spc="0" dirty="0">
                <a:solidFill>
                  <a:srgbClr val="00AF50"/>
                </a:solidFill>
                <a:latin typeface="Arial Narrow"/>
                <a:cs typeface="Arial Narrow"/>
              </a:rPr>
              <a:t>l</a:t>
            </a:r>
            <a:r>
              <a:rPr sz="2600" b="1" spc="-15" dirty="0">
                <a:solidFill>
                  <a:srgbClr val="00AF50"/>
                </a:solidFill>
                <a:latin typeface="Arial Narrow"/>
                <a:cs typeface="Arial Narrow"/>
              </a:rPr>
              <a:t>d</a:t>
            </a:r>
            <a:r>
              <a:rPr sz="2600" b="1" spc="-5" dirty="0">
                <a:solidFill>
                  <a:srgbClr val="00AF50"/>
                </a:solidFill>
                <a:latin typeface="Arial Narrow"/>
                <a:cs typeface="Arial Narrow"/>
              </a:rPr>
              <a:t>er</a:t>
            </a:r>
            <a:endParaRPr sz="2600">
              <a:latin typeface="Arial Narrow"/>
              <a:cs typeface="Arial Narrow"/>
            </a:endParaRPr>
          </a:p>
          <a:p>
            <a:pPr marL="12700">
              <a:lnSpc>
                <a:spcPts val="2825"/>
              </a:lnSpc>
              <a:spcBef>
                <a:spcPts val="231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5" dirty="0">
                <a:latin typeface="黑体"/>
                <a:cs typeface="黑体"/>
              </a:rPr>
              <a:t>原始数据集：维基百科各网页间的链接信息。文本文件，</a:t>
            </a:r>
            <a:endParaRPr sz="2400">
              <a:latin typeface="黑体"/>
              <a:cs typeface="黑体"/>
            </a:endParaRPr>
          </a:p>
          <a:p>
            <a:pPr marL="286385">
              <a:lnSpc>
                <a:spcPts val="2825"/>
              </a:lnSpc>
            </a:pPr>
            <a:r>
              <a:rPr sz="2400" dirty="0">
                <a:latin typeface="黑体"/>
                <a:cs typeface="黑体"/>
              </a:rPr>
              <a:t>共</a:t>
            </a:r>
            <a:r>
              <a:rPr sz="2400" spc="-150" dirty="0">
                <a:latin typeface="Arial Narrow"/>
                <a:cs typeface="Arial Narrow"/>
              </a:rPr>
              <a:t>1</a:t>
            </a:r>
            <a:r>
              <a:rPr sz="2400" spc="-5" dirty="0">
                <a:latin typeface="Arial Narrow"/>
                <a:cs typeface="Arial Narrow"/>
              </a:rPr>
              <a:t>1.2</a:t>
            </a:r>
            <a:r>
              <a:rPr sz="2400" spc="5" dirty="0">
                <a:latin typeface="Arial Narrow"/>
                <a:cs typeface="Arial Narrow"/>
              </a:rPr>
              <a:t>G</a:t>
            </a:r>
            <a:r>
              <a:rPr sz="2400" spc="0" dirty="0">
                <a:latin typeface="黑体"/>
                <a:cs typeface="黑体"/>
              </a:rPr>
              <a:t>，每行包含一个网页名，及其所链接的全部网页名</a:t>
            </a:r>
            <a:endParaRPr sz="2400">
              <a:latin typeface="黑体"/>
              <a:cs typeface="黑体"/>
            </a:endParaRPr>
          </a:p>
          <a:p>
            <a:pPr marL="286385" marR="113030" indent="-274320">
              <a:lnSpc>
                <a:spcPct val="100000"/>
              </a:lnSpc>
              <a:spcBef>
                <a:spcPts val="6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Arial Narrow"/>
                <a:cs typeface="Arial Narrow"/>
              </a:rPr>
              <a:t>G</a:t>
            </a:r>
            <a:r>
              <a:rPr sz="2400" spc="5" dirty="0">
                <a:latin typeface="Arial Narrow"/>
                <a:cs typeface="Arial Narrow"/>
              </a:rPr>
              <a:t>r</a:t>
            </a:r>
            <a:r>
              <a:rPr sz="2400" spc="-5" dirty="0">
                <a:latin typeface="Arial Narrow"/>
                <a:cs typeface="Arial Narrow"/>
              </a:rPr>
              <a:t>ap</a:t>
            </a:r>
            <a:r>
              <a:rPr sz="2400" spc="-10" dirty="0">
                <a:latin typeface="Arial Narrow"/>
                <a:cs typeface="Arial Narrow"/>
              </a:rPr>
              <a:t>h</a:t>
            </a:r>
            <a:r>
              <a:rPr sz="2400" spc="-15" dirty="0">
                <a:latin typeface="Arial Narrow"/>
                <a:cs typeface="Arial Narrow"/>
              </a:rPr>
              <a:t>B</a:t>
            </a:r>
            <a:r>
              <a:rPr sz="2400" spc="-25" dirty="0">
                <a:latin typeface="Arial Narrow"/>
                <a:cs typeface="Arial Narrow"/>
              </a:rPr>
              <a:t>u</a:t>
            </a:r>
            <a:r>
              <a:rPr sz="2400" spc="-5" dirty="0">
                <a:latin typeface="Arial Narrow"/>
                <a:cs typeface="Arial Narrow"/>
              </a:rPr>
              <a:t>i</a:t>
            </a:r>
            <a:r>
              <a:rPr sz="2400" spc="-10" dirty="0">
                <a:latin typeface="Arial Narrow"/>
                <a:cs typeface="Arial Narrow"/>
              </a:rPr>
              <a:t>l</a:t>
            </a:r>
            <a:r>
              <a:rPr sz="2400" spc="-5" dirty="0">
                <a:latin typeface="Arial Narrow"/>
                <a:cs typeface="Arial Narrow"/>
              </a:rPr>
              <a:t>de</a:t>
            </a:r>
            <a:r>
              <a:rPr sz="2400" spc="5" dirty="0">
                <a:latin typeface="Arial Narrow"/>
                <a:cs typeface="Arial Narrow"/>
              </a:rPr>
              <a:t>r</a:t>
            </a:r>
            <a:r>
              <a:rPr sz="2400" spc="0" dirty="0">
                <a:latin typeface="黑体"/>
                <a:cs typeface="黑体"/>
              </a:rPr>
              <a:t>目标：分析原始数据，建立各个网页之间的链 接关系</a:t>
            </a:r>
            <a:endParaRPr sz="2400">
              <a:latin typeface="黑体"/>
              <a:cs typeface="黑体"/>
            </a:endParaRPr>
          </a:p>
          <a:p>
            <a:pPr marL="561340" indent="-228600">
              <a:lnSpc>
                <a:spcPct val="100000"/>
              </a:lnSpc>
              <a:spcBef>
                <a:spcPts val="409"/>
              </a:spcBef>
              <a:buClr>
                <a:srgbClr val="9B2C1F"/>
              </a:buClr>
              <a:buSzPct val="85416"/>
              <a:buFont typeface="Arial"/>
              <a:buChar char="•"/>
              <a:tabLst>
                <a:tab pos="561340" algn="l"/>
              </a:tabLst>
            </a:pPr>
            <a:r>
              <a:rPr sz="2400" spc="-5" dirty="0">
                <a:latin typeface="Arial Narrow"/>
                <a:cs typeface="Arial Narrow"/>
              </a:rPr>
              <a:t>Map</a:t>
            </a:r>
            <a:r>
              <a:rPr sz="2400" spc="-5" dirty="0">
                <a:latin typeface="黑体"/>
                <a:cs typeface="黑体"/>
              </a:rPr>
              <a:t>：逐行分析原始数</a:t>
            </a:r>
            <a:r>
              <a:rPr sz="2400" spc="0" dirty="0">
                <a:latin typeface="黑体"/>
                <a:cs typeface="黑体"/>
              </a:rPr>
              <a:t>据</a:t>
            </a:r>
            <a:r>
              <a:rPr sz="2400" spc="0" dirty="0">
                <a:latin typeface="Arial Narrow"/>
                <a:cs typeface="Arial Narrow"/>
              </a:rPr>
              <a:t>,</a:t>
            </a:r>
            <a:r>
              <a:rPr sz="2400" spc="5" dirty="0">
                <a:latin typeface="Arial Narrow"/>
                <a:cs typeface="Arial Narrow"/>
              </a:rPr>
              <a:t> </a:t>
            </a:r>
            <a:r>
              <a:rPr sz="2400" spc="-5" dirty="0">
                <a:latin typeface="黑体"/>
                <a:cs typeface="黑体"/>
              </a:rPr>
              <a:t>输出</a:t>
            </a:r>
            <a:r>
              <a:rPr sz="2400" spc="0" dirty="0">
                <a:latin typeface="Arial Narrow"/>
                <a:cs typeface="Arial Narrow"/>
              </a:rPr>
              <a:t>&lt;U</a:t>
            </a:r>
            <a:r>
              <a:rPr sz="2400" spc="-15" dirty="0">
                <a:latin typeface="Arial Narrow"/>
                <a:cs typeface="Arial Narrow"/>
              </a:rPr>
              <a:t>R</a:t>
            </a:r>
            <a:r>
              <a:rPr sz="2400" spc="0" dirty="0">
                <a:latin typeface="Arial Narrow"/>
                <a:cs typeface="Arial Narrow"/>
              </a:rPr>
              <a:t>L</a:t>
            </a:r>
            <a:r>
              <a:rPr sz="2400" spc="-50" dirty="0">
                <a:latin typeface="Arial Narrow"/>
                <a:cs typeface="Arial Narrow"/>
              </a:rPr>
              <a:t> </a:t>
            </a:r>
            <a:r>
              <a:rPr sz="2400" spc="0" dirty="0">
                <a:latin typeface="Arial Narrow"/>
                <a:cs typeface="Arial Narrow"/>
              </a:rPr>
              <a:t>,</a:t>
            </a:r>
            <a:r>
              <a:rPr sz="2400" spc="10" dirty="0">
                <a:latin typeface="Arial Narrow"/>
                <a:cs typeface="Arial Narrow"/>
              </a:rPr>
              <a:t>(</a:t>
            </a:r>
            <a:r>
              <a:rPr sz="2400" spc="0" dirty="0">
                <a:latin typeface="Arial Narrow"/>
                <a:cs typeface="Arial Narrow"/>
              </a:rPr>
              <a:t>P</a:t>
            </a:r>
            <a:r>
              <a:rPr sz="2400" spc="-15" dirty="0">
                <a:latin typeface="Arial Narrow"/>
                <a:cs typeface="Arial Narrow"/>
              </a:rPr>
              <a:t>R</a:t>
            </a:r>
            <a:r>
              <a:rPr sz="2400" spc="-5" dirty="0">
                <a:latin typeface="Arial Narrow"/>
                <a:cs typeface="Arial Narrow"/>
              </a:rPr>
              <a:t>_</a:t>
            </a:r>
            <a:r>
              <a:rPr sz="2400" spc="-10" dirty="0">
                <a:latin typeface="Arial Narrow"/>
                <a:cs typeface="Arial Narrow"/>
              </a:rPr>
              <a:t>i</a:t>
            </a:r>
            <a:r>
              <a:rPr sz="2400" spc="-5" dirty="0">
                <a:latin typeface="Arial Narrow"/>
                <a:cs typeface="Arial Narrow"/>
              </a:rPr>
              <a:t>n</a:t>
            </a:r>
            <a:r>
              <a:rPr sz="2400" spc="-10" dirty="0">
                <a:latin typeface="Arial Narrow"/>
                <a:cs typeface="Arial Narrow"/>
              </a:rPr>
              <a:t>i</a:t>
            </a:r>
            <a:r>
              <a:rPr sz="2400" spc="5" dirty="0">
                <a:latin typeface="Arial Narrow"/>
                <a:cs typeface="Arial Narrow"/>
              </a:rPr>
              <a:t>t</a:t>
            </a:r>
            <a:r>
              <a:rPr sz="2400" spc="0" dirty="0">
                <a:latin typeface="Arial Narrow"/>
                <a:cs typeface="Arial Narrow"/>
              </a:rPr>
              <a:t>,</a:t>
            </a:r>
            <a:r>
              <a:rPr sz="2400" spc="30" dirty="0">
                <a:latin typeface="Arial Narrow"/>
                <a:cs typeface="Arial Narrow"/>
              </a:rPr>
              <a:t> </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nk</a:t>
            </a:r>
            <a:r>
              <a:rPr sz="2400" spc="-10" dirty="0">
                <a:latin typeface="Arial Narrow"/>
                <a:cs typeface="Arial Narrow"/>
              </a:rPr>
              <a:t>_</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s</a:t>
            </a:r>
            <a:r>
              <a:rPr sz="2400" spc="0" dirty="0">
                <a:latin typeface="Arial Narrow"/>
                <a:cs typeface="Arial Narrow"/>
              </a:rPr>
              <a:t>t)&gt;</a:t>
            </a:r>
            <a:endParaRPr sz="2400">
              <a:latin typeface="Arial Narrow"/>
              <a:cs typeface="Arial Narrow"/>
            </a:endParaRPr>
          </a:p>
          <a:p>
            <a:pPr marL="835025" marR="76835" lvl="1" indent="-228600" algn="just">
              <a:lnSpc>
                <a:spcPct val="100000"/>
              </a:lnSpc>
              <a:spcBef>
                <a:spcPts val="395"/>
              </a:spcBef>
              <a:buClr>
                <a:srgbClr val="E6B0AB"/>
              </a:buClr>
              <a:buSzPct val="85416"/>
              <a:buFont typeface="Arial"/>
              <a:buChar char="•"/>
              <a:tabLst>
                <a:tab pos="835025" algn="l"/>
              </a:tabLst>
            </a:pPr>
            <a:r>
              <a:rPr sz="2400" dirty="0">
                <a:solidFill>
                  <a:srgbClr val="696363"/>
                </a:solidFill>
                <a:latin typeface="黑体"/>
                <a:cs typeface="黑体"/>
              </a:rPr>
              <a:t>其中网页的</a:t>
            </a:r>
            <a:r>
              <a:rPr sz="2400" spc="-20" dirty="0">
                <a:solidFill>
                  <a:srgbClr val="696363"/>
                </a:solidFill>
                <a:latin typeface="Arial Narrow"/>
                <a:cs typeface="Arial Narrow"/>
              </a:rPr>
              <a:t>URL</a:t>
            </a:r>
            <a:r>
              <a:rPr sz="2400" spc="0" dirty="0">
                <a:solidFill>
                  <a:srgbClr val="696363"/>
                </a:solidFill>
                <a:latin typeface="黑体"/>
                <a:cs typeface="黑体"/>
              </a:rPr>
              <a:t>作为</a:t>
            </a:r>
            <a:r>
              <a:rPr sz="2400" spc="-5" dirty="0">
                <a:solidFill>
                  <a:srgbClr val="696363"/>
                </a:solidFill>
                <a:latin typeface="Arial Narrow"/>
                <a:cs typeface="Arial Narrow"/>
              </a:rPr>
              <a:t>ke</a:t>
            </a:r>
            <a:r>
              <a:rPr sz="2400" spc="-150" dirty="0">
                <a:solidFill>
                  <a:srgbClr val="696363"/>
                </a:solidFill>
                <a:latin typeface="Arial Narrow"/>
                <a:cs typeface="Arial Narrow"/>
              </a:rPr>
              <a:t>y</a:t>
            </a:r>
            <a:r>
              <a:rPr sz="2400" spc="0" dirty="0">
                <a:solidFill>
                  <a:srgbClr val="696363"/>
                </a:solidFill>
                <a:latin typeface="Arial Narrow"/>
                <a:cs typeface="Arial Narrow"/>
              </a:rPr>
              <a:t>, </a:t>
            </a:r>
            <a:r>
              <a:rPr sz="2400" spc="50" dirty="0">
                <a:solidFill>
                  <a:srgbClr val="696363"/>
                </a:solidFill>
                <a:latin typeface="Arial Narrow"/>
                <a:cs typeface="Arial Narrow"/>
              </a:rPr>
              <a:t> </a:t>
            </a:r>
            <a:r>
              <a:rPr sz="2400" spc="-15" dirty="0">
                <a:solidFill>
                  <a:srgbClr val="696363"/>
                </a:solidFill>
                <a:latin typeface="Arial Narrow"/>
                <a:cs typeface="Arial Narrow"/>
              </a:rPr>
              <a:t>P</a:t>
            </a:r>
            <a:r>
              <a:rPr sz="2400" spc="-25" dirty="0">
                <a:solidFill>
                  <a:srgbClr val="696363"/>
                </a:solidFill>
                <a:latin typeface="Arial Narrow"/>
                <a:cs typeface="Arial Narrow"/>
              </a:rPr>
              <a:t>a</a:t>
            </a:r>
            <a:r>
              <a:rPr sz="2400" spc="-20" dirty="0">
                <a:solidFill>
                  <a:srgbClr val="696363"/>
                </a:solidFill>
                <a:latin typeface="Arial Narrow"/>
                <a:cs typeface="Arial Narrow"/>
              </a:rPr>
              <a:t>ge</a:t>
            </a:r>
            <a:r>
              <a:rPr sz="2400" spc="-25" dirty="0">
                <a:solidFill>
                  <a:srgbClr val="696363"/>
                </a:solidFill>
                <a:latin typeface="Arial Narrow"/>
                <a:cs typeface="Arial Narrow"/>
              </a:rPr>
              <a:t>R</a:t>
            </a:r>
            <a:r>
              <a:rPr sz="2400" spc="-5" dirty="0">
                <a:solidFill>
                  <a:srgbClr val="696363"/>
                </a:solidFill>
                <a:latin typeface="Arial Narrow"/>
                <a:cs typeface="Arial Narrow"/>
              </a:rPr>
              <a:t>ank</a:t>
            </a:r>
            <a:r>
              <a:rPr sz="2400" spc="0" dirty="0">
                <a:solidFill>
                  <a:srgbClr val="696363"/>
                </a:solidFill>
                <a:latin typeface="黑体"/>
                <a:cs typeface="黑体"/>
              </a:rPr>
              <a:t>初始值（</a:t>
            </a:r>
            <a:r>
              <a:rPr sz="2400" spc="-10" dirty="0">
                <a:solidFill>
                  <a:srgbClr val="696363"/>
                </a:solidFill>
                <a:latin typeface="Arial Narrow"/>
                <a:cs typeface="Arial Narrow"/>
              </a:rPr>
              <a:t>P</a:t>
            </a:r>
            <a:r>
              <a:rPr sz="2400" spc="-15" dirty="0">
                <a:solidFill>
                  <a:srgbClr val="696363"/>
                </a:solidFill>
                <a:latin typeface="Arial Narrow"/>
                <a:cs typeface="Arial Narrow"/>
              </a:rPr>
              <a:t>R_</a:t>
            </a:r>
            <a:r>
              <a:rPr sz="2400" spc="0" dirty="0">
                <a:solidFill>
                  <a:srgbClr val="696363"/>
                </a:solidFill>
                <a:latin typeface="Arial Narrow"/>
                <a:cs typeface="Arial Narrow"/>
              </a:rPr>
              <a:t>i</a:t>
            </a:r>
            <a:r>
              <a:rPr sz="2400" spc="-5" dirty="0">
                <a:solidFill>
                  <a:srgbClr val="696363"/>
                </a:solidFill>
                <a:latin typeface="Arial Narrow"/>
                <a:cs typeface="Arial Narrow"/>
              </a:rPr>
              <a:t>n</a:t>
            </a:r>
            <a:r>
              <a:rPr sz="2400" spc="-10" dirty="0">
                <a:solidFill>
                  <a:srgbClr val="696363"/>
                </a:solidFill>
                <a:latin typeface="Arial Narrow"/>
                <a:cs typeface="Arial Narrow"/>
              </a:rPr>
              <a:t>i</a:t>
            </a:r>
            <a:r>
              <a:rPr sz="2400" spc="10" dirty="0">
                <a:solidFill>
                  <a:srgbClr val="696363"/>
                </a:solidFill>
                <a:latin typeface="Arial Narrow"/>
                <a:cs typeface="Arial Narrow"/>
              </a:rPr>
              <a:t>t</a:t>
            </a:r>
            <a:r>
              <a:rPr sz="2400" spc="0" dirty="0">
                <a:solidFill>
                  <a:srgbClr val="696363"/>
                </a:solidFill>
                <a:latin typeface="黑体"/>
                <a:cs typeface="黑体"/>
              </a:rPr>
              <a:t>）和 网页的出度列表一起作</a:t>
            </a:r>
            <a:r>
              <a:rPr sz="2400" spc="5" dirty="0">
                <a:solidFill>
                  <a:srgbClr val="696363"/>
                </a:solidFill>
                <a:latin typeface="黑体"/>
                <a:cs typeface="黑体"/>
              </a:rPr>
              <a:t>为</a:t>
            </a:r>
            <a:r>
              <a:rPr sz="2400" spc="-5" dirty="0">
                <a:solidFill>
                  <a:srgbClr val="696363"/>
                </a:solidFill>
                <a:latin typeface="Arial Narrow"/>
                <a:cs typeface="Arial Narrow"/>
              </a:rPr>
              <a:t>val</a:t>
            </a:r>
            <a:r>
              <a:rPr sz="2400" spc="-10" dirty="0">
                <a:solidFill>
                  <a:srgbClr val="696363"/>
                </a:solidFill>
                <a:latin typeface="Arial Narrow"/>
                <a:cs typeface="Arial Narrow"/>
              </a:rPr>
              <a:t>u</a:t>
            </a:r>
            <a:r>
              <a:rPr sz="2400" spc="-5" dirty="0">
                <a:solidFill>
                  <a:srgbClr val="696363"/>
                </a:solidFill>
                <a:latin typeface="Arial Narrow"/>
                <a:cs typeface="Arial Narrow"/>
              </a:rPr>
              <a:t>e</a:t>
            </a:r>
            <a:r>
              <a:rPr sz="2400" spc="5" dirty="0">
                <a:solidFill>
                  <a:srgbClr val="696363"/>
                </a:solidFill>
                <a:latin typeface="Arial Narrow"/>
                <a:cs typeface="Arial Narrow"/>
              </a:rPr>
              <a:t>,</a:t>
            </a:r>
            <a:r>
              <a:rPr sz="2400" spc="0" dirty="0">
                <a:solidFill>
                  <a:srgbClr val="696363"/>
                </a:solidFill>
                <a:latin typeface="黑体"/>
                <a:cs typeface="黑体"/>
              </a:rPr>
              <a:t>以字符串表示</a:t>
            </a:r>
            <a:r>
              <a:rPr sz="2400" spc="-5" dirty="0">
                <a:solidFill>
                  <a:srgbClr val="696363"/>
                </a:solidFill>
                <a:latin typeface="Arial Narrow"/>
                <a:cs typeface="Arial Narrow"/>
              </a:rPr>
              <a:t>val</a:t>
            </a:r>
            <a:r>
              <a:rPr sz="2400" spc="-10" dirty="0">
                <a:solidFill>
                  <a:srgbClr val="696363"/>
                </a:solidFill>
                <a:latin typeface="Arial Narrow"/>
                <a:cs typeface="Arial Narrow"/>
              </a:rPr>
              <a:t>u</a:t>
            </a:r>
            <a:r>
              <a:rPr sz="2400" spc="-5" dirty="0">
                <a:solidFill>
                  <a:srgbClr val="696363"/>
                </a:solidFill>
                <a:latin typeface="Arial Narrow"/>
                <a:cs typeface="Arial Narrow"/>
              </a:rPr>
              <a:t>e</a:t>
            </a:r>
            <a:r>
              <a:rPr sz="2400" spc="0" dirty="0">
                <a:solidFill>
                  <a:srgbClr val="696363"/>
                </a:solidFill>
                <a:latin typeface="黑体"/>
                <a:cs typeface="黑体"/>
              </a:rPr>
              <a:t>，用 特定的符号将二者分</a:t>
            </a:r>
            <a:r>
              <a:rPr sz="2400" spc="5" dirty="0">
                <a:solidFill>
                  <a:srgbClr val="696363"/>
                </a:solidFill>
                <a:latin typeface="黑体"/>
                <a:cs typeface="黑体"/>
              </a:rPr>
              <a:t>开</a:t>
            </a:r>
            <a:r>
              <a:rPr sz="2400" spc="0" dirty="0">
                <a:latin typeface="黑体"/>
                <a:cs typeface="黑体"/>
              </a:rPr>
              <a:t>。</a:t>
            </a:r>
            <a:endParaRPr sz="2400">
              <a:latin typeface="黑体"/>
              <a:cs typeface="黑体"/>
            </a:endParaRPr>
          </a:p>
          <a:p>
            <a:pPr marL="561340" indent="-228600">
              <a:lnSpc>
                <a:spcPct val="100000"/>
              </a:lnSpc>
              <a:spcBef>
                <a:spcPts val="375"/>
              </a:spcBef>
              <a:buClr>
                <a:srgbClr val="9B2C1F"/>
              </a:buClr>
              <a:buSzPct val="85416"/>
              <a:buFont typeface="Arial"/>
              <a:buChar char="•"/>
              <a:tabLst>
                <a:tab pos="561340" algn="l"/>
              </a:tabLst>
            </a:pPr>
            <a:r>
              <a:rPr sz="2400" dirty="0">
                <a:latin typeface="Arial Narrow"/>
                <a:cs typeface="Arial Narrow"/>
              </a:rPr>
              <a:t>R</a:t>
            </a:r>
            <a:r>
              <a:rPr sz="2400" spc="-10" dirty="0">
                <a:latin typeface="Arial Narrow"/>
                <a:cs typeface="Arial Narrow"/>
              </a:rPr>
              <a:t>e</a:t>
            </a:r>
            <a:r>
              <a:rPr sz="2400" spc="-5" dirty="0">
                <a:latin typeface="Arial Narrow"/>
                <a:cs typeface="Arial Narrow"/>
              </a:rPr>
              <a:t>du</a:t>
            </a:r>
            <a:r>
              <a:rPr sz="2400" spc="-10" dirty="0">
                <a:latin typeface="Arial Narrow"/>
                <a:cs typeface="Arial Narrow"/>
              </a:rPr>
              <a:t>c</a:t>
            </a:r>
            <a:r>
              <a:rPr sz="2400" spc="-5" dirty="0">
                <a:latin typeface="Arial Narrow"/>
                <a:cs typeface="Arial Narrow"/>
              </a:rPr>
              <a:t>e:</a:t>
            </a:r>
            <a:endParaRPr sz="2400">
              <a:latin typeface="Arial Narrow"/>
              <a:cs typeface="Arial Narrow"/>
            </a:endParaRPr>
          </a:p>
          <a:p>
            <a:pPr marL="607060">
              <a:lnSpc>
                <a:spcPct val="100000"/>
              </a:lnSpc>
              <a:spcBef>
                <a:spcPts val="430"/>
              </a:spcBef>
              <a:tabLst>
                <a:tab pos="835025" algn="l"/>
              </a:tabLst>
            </a:pPr>
            <a:r>
              <a:rPr sz="2050" spc="-10" dirty="0">
                <a:solidFill>
                  <a:srgbClr val="E6B0AB"/>
                </a:solidFill>
                <a:latin typeface="Arial"/>
                <a:cs typeface="Arial"/>
              </a:rPr>
              <a:t>•	</a:t>
            </a:r>
            <a:r>
              <a:rPr sz="2400" spc="-10" dirty="0">
                <a:solidFill>
                  <a:srgbClr val="696363"/>
                </a:solidFill>
                <a:latin typeface="黑体"/>
                <a:cs typeface="黑体"/>
              </a:rPr>
              <a:t>该阶段的</a:t>
            </a:r>
            <a:r>
              <a:rPr sz="2400" spc="-15" dirty="0">
                <a:solidFill>
                  <a:srgbClr val="696363"/>
                </a:solidFill>
                <a:latin typeface="Arial Narrow"/>
                <a:cs typeface="Arial Narrow"/>
              </a:rPr>
              <a:t>R</a:t>
            </a:r>
            <a:r>
              <a:rPr sz="2400" spc="-25" dirty="0">
                <a:solidFill>
                  <a:srgbClr val="696363"/>
                </a:solidFill>
                <a:latin typeface="Arial Narrow"/>
                <a:cs typeface="Arial Narrow"/>
              </a:rPr>
              <a:t>e</a:t>
            </a:r>
            <a:r>
              <a:rPr sz="2400" spc="-5" dirty="0">
                <a:solidFill>
                  <a:srgbClr val="696363"/>
                </a:solidFill>
                <a:latin typeface="Arial Narrow"/>
                <a:cs typeface="Arial Narrow"/>
              </a:rPr>
              <a:t>duc</a:t>
            </a:r>
            <a:r>
              <a:rPr sz="2400" spc="-10" dirty="0">
                <a:solidFill>
                  <a:srgbClr val="696363"/>
                </a:solidFill>
                <a:latin typeface="Arial Narrow"/>
                <a:cs typeface="Arial Narrow"/>
              </a:rPr>
              <a:t>e</a:t>
            </a:r>
            <a:r>
              <a:rPr sz="2400" spc="0" dirty="0">
                <a:solidFill>
                  <a:srgbClr val="696363"/>
                </a:solidFill>
                <a:latin typeface="黑体"/>
                <a:cs typeface="黑体"/>
              </a:rPr>
              <a:t>不需要做任何处理</a:t>
            </a:r>
            <a:endParaRPr sz="2400">
              <a:latin typeface="黑体"/>
              <a:cs typeface="黑体"/>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7593" y="794511"/>
            <a:ext cx="8291830" cy="4479925"/>
          </a:xfrm>
          <a:prstGeom prst="rect">
            <a:avLst/>
          </a:prstGeom>
        </p:spPr>
        <p:txBody>
          <a:bodyPr vert="horz" wrap="square" lIns="0" tIns="0" rIns="0" bIns="0" rtlCol="0">
            <a:spAutoFit/>
          </a:bodyPr>
          <a:lstStyle/>
          <a:p>
            <a:pPr marL="83820">
              <a:lnSpc>
                <a:spcPct val="100000"/>
              </a:lnSpc>
            </a:pPr>
            <a:r>
              <a:rPr sz="2600" b="1" dirty="0">
                <a:solidFill>
                  <a:srgbClr val="00AF50"/>
                </a:solidFill>
                <a:latin typeface="Arial Narrow"/>
                <a:cs typeface="Arial Narrow"/>
              </a:rPr>
              <a:t>Phase2</a:t>
            </a:r>
            <a:r>
              <a:rPr sz="2600" b="1" spc="-20" dirty="0">
                <a:solidFill>
                  <a:srgbClr val="00AF50"/>
                </a:solidFill>
                <a:latin typeface="宋体"/>
                <a:cs typeface="宋体"/>
              </a:rPr>
              <a:t>：</a:t>
            </a:r>
            <a:r>
              <a:rPr sz="2600" b="1" spc="0" dirty="0">
                <a:solidFill>
                  <a:srgbClr val="00AF50"/>
                </a:solidFill>
                <a:latin typeface="Arial Narrow"/>
                <a:cs typeface="Arial Narrow"/>
              </a:rPr>
              <a:t>PageRank</a:t>
            </a:r>
            <a:r>
              <a:rPr sz="2600" b="1" spc="-10" dirty="0">
                <a:solidFill>
                  <a:srgbClr val="00AF50"/>
                </a:solidFill>
                <a:latin typeface="Arial Narrow"/>
                <a:cs typeface="Arial Narrow"/>
              </a:rPr>
              <a:t>I</a:t>
            </a:r>
            <a:r>
              <a:rPr sz="2600" b="1" spc="0" dirty="0">
                <a:solidFill>
                  <a:srgbClr val="00AF50"/>
                </a:solidFill>
                <a:latin typeface="Arial Narrow"/>
                <a:cs typeface="Arial Narrow"/>
              </a:rPr>
              <a:t>ter</a:t>
            </a:r>
            <a:endParaRPr sz="2600">
              <a:latin typeface="Arial Narrow"/>
              <a:cs typeface="Arial Narrow"/>
            </a:endParaRPr>
          </a:p>
          <a:p>
            <a:pPr marL="12700">
              <a:lnSpc>
                <a:spcPct val="100000"/>
              </a:lnSpc>
              <a:spcBef>
                <a:spcPts val="1635"/>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迭代计算</a:t>
            </a:r>
            <a:r>
              <a:rPr sz="2400" spc="-20" dirty="0">
                <a:latin typeface="Arial Narrow"/>
                <a:cs typeface="Arial Narrow"/>
              </a:rPr>
              <a:t>PR</a:t>
            </a:r>
            <a:r>
              <a:rPr sz="2400" spc="0" dirty="0">
                <a:latin typeface="黑体"/>
                <a:cs typeface="黑体"/>
              </a:rPr>
              <a:t>值，直到</a:t>
            </a:r>
            <a:r>
              <a:rPr sz="2400" spc="-20" dirty="0">
                <a:latin typeface="Arial Narrow"/>
                <a:cs typeface="Arial Narrow"/>
              </a:rPr>
              <a:t>PR</a:t>
            </a:r>
            <a:r>
              <a:rPr sz="2400" spc="0" dirty="0">
                <a:latin typeface="黑体"/>
                <a:cs typeface="黑体"/>
              </a:rPr>
              <a:t>值收敛或迭代预定次数</a:t>
            </a:r>
            <a:endParaRPr sz="2400">
              <a:latin typeface="黑体"/>
              <a:cs typeface="黑体"/>
            </a:endParaRPr>
          </a:p>
          <a:p>
            <a:pPr marL="287020" indent="-274320">
              <a:lnSpc>
                <a:spcPct val="100000"/>
              </a:lnSpc>
              <a:spcBef>
                <a:spcPts val="600"/>
              </a:spcBef>
              <a:buClr>
                <a:srgbClr val="D24717"/>
              </a:buClr>
              <a:buSzPct val="83333"/>
              <a:buFont typeface="Wingdings 2"/>
              <a:buChar char=""/>
              <a:tabLst>
                <a:tab pos="287020" algn="l"/>
              </a:tabLst>
            </a:pPr>
            <a:r>
              <a:rPr sz="2400" spc="-5" dirty="0">
                <a:latin typeface="Arial Narrow"/>
                <a:cs typeface="Arial Narrow"/>
              </a:rPr>
              <a:t>Map</a:t>
            </a:r>
            <a:r>
              <a:rPr sz="2400" spc="-5" dirty="0">
                <a:latin typeface="黑体"/>
                <a:cs typeface="黑体"/>
              </a:rPr>
              <a:t>对上阶段</a:t>
            </a:r>
            <a:r>
              <a:rPr sz="2400" spc="0" dirty="0">
                <a:latin typeface="黑体"/>
                <a:cs typeface="黑体"/>
              </a:rPr>
              <a:t>的</a:t>
            </a:r>
            <a:r>
              <a:rPr sz="2400" spc="-640" dirty="0">
                <a:latin typeface="黑体"/>
                <a:cs typeface="黑体"/>
              </a:rPr>
              <a:t> </a:t>
            </a:r>
            <a:r>
              <a:rPr sz="2400" spc="0" dirty="0">
                <a:latin typeface="Arial Narrow"/>
                <a:cs typeface="Arial Narrow"/>
              </a:rPr>
              <a:t>&lt;U</a:t>
            </a:r>
            <a:r>
              <a:rPr sz="2400" spc="-15" dirty="0">
                <a:latin typeface="Arial Narrow"/>
                <a:cs typeface="Arial Narrow"/>
              </a:rPr>
              <a:t>R</a:t>
            </a:r>
            <a:r>
              <a:rPr sz="2400" spc="-5" dirty="0">
                <a:latin typeface="Arial Narrow"/>
                <a:cs typeface="Arial Narrow"/>
              </a:rPr>
              <a:t>L</a:t>
            </a:r>
            <a:r>
              <a:rPr sz="2400" spc="0" dirty="0">
                <a:latin typeface="Arial Narrow"/>
                <a:cs typeface="Arial Narrow"/>
              </a:rPr>
              <a:t>,</a:t>
            </a:r>
            <a:r>
              <a:rPr sz="2400" spc="15" dirty="0">
                <a:latin typeface="Arial Narrow"/>
                <a:cs typeface="Arial Narrow"/>
              </a:rPr>
              <a:t> </a:t>
            </a:r>
            <a:r>
              <a:rPr sz="2400" spc="5" dirty="0">
                <a:latin typeface="Arial Narrow"/>
                <a:cs typeface="Arial Narrow"/>
              </a:rPr>
              <a:t>(</a:t>
            </a:r>
            <a:r>
              <a:rPr sz="2400" spc="-5" dirty="0">
                <a:latin typeface="Arial Narrow"/>
                <a:cs typeface="Arial Narrow"/>
              </a:rPr>
              <a:t>cur_rank</a:t>
            </a:r>
            <a:r>
              <a:rPr sz="2400" spc="0" dirty="0">
                <a:latin typeface="Arial Narrow"/>
                <a:cs typeface="Arial Narrow"/>
              </a:rPr>
              <a:t>,</a:t>
            </a:r>
            <a:r>
              <a:rPr sz="2400" spc="20" dirty="0">
                <a:latin typeface="Arial Narrow"/>
                <a:cs typeface="Arial Narrow"/>
              </a:rPr>
              <a:t> </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a:t>
            </a:r>
            <a:r>
              <a:rPr sz="2400" spc="-10" dirty="0">
                <a:latin typeface="Arial Narrow"/>
                <a:cs typeface="Arial Narrow"/>
              </a:rPr>
              <a:t>k</a:t>
            </a:r>
            <a:r>
              <a:rPr sz="2400" spc="-5" dirty="0">
                <a:latin typeface="Arial Narrow"/>
                <a:cs typeface="Arial Narrow"/>
              </a:rPr>
              <a:t>_</a:t>
            </a:r>
            <a:r>
              <a:rPr sz="2400" spc="-10" dirty="0">
                <a:latin typeface="Arial Narrow"/>
                <a:cs typeface="Arial Narrow"/>
              </a:rPr>
              <a:t>l</a:t>
            </a:r>
            <a:r>
              <a:rPr sz="2400" spc="-5" dirty="0">
                <a:latin typeface="Arial Narrow"/>
                <a:cs typeface="Arial Narrow"/>
              </a:rPr>
              <a:t>ist)</a:t>
            </a:r>
            <a:r>
              <a:rPr sz="2400" spc="5" dirty="0">
                <a:latin typeface="Arial Narrow"/>
                <a:cs typeface="Arial Narrow"/>
              </a:rPr>
              <a:t>&gt;</a:t>
            </a:r>
            <a:r>
              <a:rPr sz="2400" spc="-5" dirty="0">
                <a:latin typeface="黑体"/>
                <a:cs typeface="黑体"/>
              </a:rPr>
              <a:t>产生两种</a:t>
            </a:r>
            <a:r>
              <a:rPr sz="2400" spc="0" dirty="0">
                <a:latin typeface="Arial Narrow"/>
                <a:cs typeface="Arial Narrow"/>
              </a:rPr>
              <a:t>&lt;k</a:t>
            </a:r>
            <a:r>
              <a:rPr sz="2400" spc="-5" dirty="0">
                <a:latin typeface="Arial Narrow"/>
                <a:cs typeface="Arial Narrow"/>
              </a:rPr>
              <a:t>e</a:t>
            </a:r>
            <a:r>
              <a:rPr sz="2400" spc="-150" dirty="0">
                <a:latin typeface="Arial Narrow"/>
                <a:cs typeface="Arial Narrow"/>
              </a:rPr>
              <a:t>y</a:t>
            </a:r>
            <a:r>
              <a:rPr sz="2400" spc="0" dirty="0">
                <a:latin typeface="Arial Narrow"/>
                <a:cs typeface="Arial Narrow"/>
              </a:rPr>
              <a:t>,</a:t>
            </a:r>
            <a:r>
              <a:rPr sz="2400" spc="40" dirty="0">
                <a:latin typeface="Arial Narrow"/>
                <a:cs typeface="Arial Narrow"/>
              </a:rPr>
              <a:t> </a:t>
            </a:r>
            <a:r>
              <a:rPr sz="2400" spc="-5" dirty="0">
                <a:latin typeface="Arial Narrow"/>
                <a:cs typeface="Arial Narrow"/>
              </a:rPr>
              <a:t>va</a:t>
            </a:r>
            <a:r>
              <a:rPr sz="2400" spc="-10" dirty="0">
                <a:latin typeface="Arial Narrow"/>
                <a:cs typeface="Arial Narrow"/>
              </a:rPr>
              <a:t>l</a:t>
            </a:r>
            <a:r>
              <a:rPr sz="2400" spc="-5" dirty="0">
                <a:latin typeface="Arial Narrow"/>
                <a:cs typeface="Arial Narrow"/>
              </a:rPr>
              <a:t>ue&gt;</a:t>
            </a:r>
            <a:endParaRPr sz="2400">
              <a:latin typeface="Arial Narrow"/>
              <a:cs typeface="Arial Narrow"/>
            </a:endParaRPr>
          </a:p>
          <a:p>
            <a:pPr marL="286385">
              <a:lnSpc>
                <a:spcPct val="100000"/>
              </a:lnSpc>
            </a:pPr>
            <a:r>
              <a:rPr sz="2400" dirty="0">
                <a:latin typeface="黑体"/>
                <a:cs typeface="黑体"/>
              </a:rPr>
              <a:t>对：</a:t>
            </a:r>
            <a:endParaRPr sz="2400">
              <a:latin typeface="黑体"/>
              <a:cs typeface="黑体"/>
            </a:endParaRPr>
          </a:p>
          <a:p>
            <a:pPr marL="611505" lvl="1" indent="-279400">
              <a:lnSpc>
                <a:spcPct val="100000"/>
              </a:lnSpc>
              <a:spcBef>
                <a:spcPts val="600"/>
              </a:spcBef>
              <a:buFont typeface="Arial Narrow"/>
              <a:buAutoNum type="arabicPeriod"/>
              <a:tabLst>
                <a:tab pos="611505" algn="l"/>
                <a:tab pos="3178175" algn="l"/>
                <a:tab pos="4353560" algn="l"/>
              </a:tabLst>
            </a:pPr>
            <a:r>
              <a:rPr sz="2400" spc="-10" dirty="0">
                <a:latin typeface="Arial Narrow"/>
                <a:cs typeface="Arial Narrow"/>
              </a:rPr>
              <a:t>For</a:t>
            </a:r>
            <a:r>
              <a:rPr sz="2400" spc="-5" dirty="0">
                <a:latin typeface="Arial Narrow"/>
                <a:cs typeface="Arial Narrow"/>
              </a:rPr>
              <a:t> eac</a:t>
            </a:r>
            <a:r>
              <a:rPr sz="2400" spc="0" dirty="0">
                <a:latin typeface="Arial Narrow"/>
                <a:cs typeface="Arial Narrow"/>
              </a:rPr>
              <a:t>h</a:t>
            </a:r>
            <a:r>
              <a:rPr sz="2400" spc="25" dirty="0">
                <a:latin typeface="Arial Narrow"/>
                <a:cs typeface="Arial Narrow"/>
              </a:rPr>
              <a:t> </a:t>
            </a:r>
            <a:r>
              <a:rPr sz="2400" i="1" spc="0" dirty="0">
                <a:latin typeface="Arial Narrow"/>
                <a:cs typeface="Arial Narrow"/>
              </a:rPr>
              <a:t>u</a:t>
            </a:r>
            <a:r>
              <a:rPr sz="2400" i="1" spc="15" dirty="0">
                <a:latin typeface="Arial Narrow"/>
                <a:cs typeface="Arial Narrow"/>
              </a:rPr>
              <a:t> </a:t>
            </a:r>
            <a:r>
              <a:rPr sz="2400" spc="-5" dirty="0">
                <a:latin typeface="Arial Narrow"/>
                <a:cs typeface="Arial Narrow"/>
              </a:rPr>
              <a:t>i</a:t>
            </a:r>
            <a:r>
              <a:rPr sz="2400" spc="0" dirty="0">
                <a:latin typeface="Arial Narrow"/>
                <a:cs typeface="Arial Narrow"/>
              </a:rPr>
              <a:t>n</a:t>
            </a:r>
            <a:r>
              <a:rPr sz="2400" spc="5" dirty="0">
                <a:latin typeface="Arial Narrow"/>
                <a:cs typeface="Arial Narrow"/>
              </a:rPr>
              <a:t> </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nk_</a:t>
            </a:r>
            <a:r>
              <a:rPr sz="2400" spc="-15" dirty="0">
                <a:latin typeface="Arial Narrow"/>
                <a:cs typeface="Arial Narrow"/>
              </a:rPr>
              <a:t>l</a:t>
            </a:r>
            <a:r>
              <a:rPr sz="2400" spc="-5" dirty="0">
                <a:latin typeface="Arial Narrow"/>
                <a:cs typeface="Arial Narrow"/>
              </a:rPr>
              <a:t>ist</a:t>
            </a:r>
            <a:r>
              <a:rPr sz="2400" spc="0" dirty="0">
                <a:latin typeface="Arial Narrow"/>
                <a:cs typeface="Arial Narrow"/>
              </a:rPr>
              <a:t>,	</a:t>
            </a:r>
            <a:r>
              <a:rPr sz="2400" spc="0" dirty="0">
                <a:latin typeface="黑体"/>
                <a:cs typeface="黑体"/>
              </a:rPr>
              <a:t>输出</a:t>
            </a:r>
            <a:r>
              <a:rPr sz="2400" spc="-645" dirty="0">
                <a:latin typeface="黑体"/>
                <a:cs typeface="黑体"/>
              </a:rPr>
              <a:t> </a:t>
            </a:r>
            <a:r>
              <a:rPr sz="2400" spc="0" dirty="0">
                <a:latin typeface="Arial Narrow"/>
                <a:cs typeface="Arial Narrow"/>
              </a:rPr>
              <a:t>&lt;</a:t>
            </a:r>
            <a:r>
              <a:rPr sz="2400" i="1" spc="-5" dirty="0">
                <a:latin typeface="Arial Narrow"/>
                <a:cs typeface="Arial Narrow"/>
              </a:rPr>
              <a:t>u</a:t>
            </a:r>
            <a:r>
              <a:rPr sz="2400" spc="0" dirty="0">
                <a:latin typeface="Arial Narrow"/>
                <a:cs typeface="Arial Narrow"/>
              </a:rPr>
              <a:t>,	</a:t>
            </a:r>
            <a:r>
              <a:rPr sz="2400" spc="-5" dirty="0">
                <a:latin typeface="Arial Narrow"/>
                <a:cs typeface="Arial Narrow"/>
              </a:rPr>
              <a:t>cur_ran</a:t>
            </a:r>
            <a:r>
              <a:rPr sz="2400" spc="0" dirty="0">
                <a:latin typeface="Arial Narrow"/>
                <a:cs typeface="Arial Narrow"/>
              </a:rPr>
              <a:t>k</a:t>
            </a:r>
            <a:r>
              <a:rPr sz="2400" spc="-10" dirty="0">
                <a:latin typeface="Arial Narrow"/>
                <a:cs typeface="Arial Narrow"/>
              </a:rPr>
              <a:t>/</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nk_</a:t>
            </a:r>
            <a:r>
              <a:rPr sz="2400" spc="-15" dirty="0">
                <a:latin typeface="Arial Narrow"/>
                <a:cs typeface="Arial Narrow"/>
              </a:rPr>
              <a:t>l</a:t>
            </a:r>
            <a:r>
              <a:rPr sz="2400" spc="-5" dirty="0">
                <a:latin typeface="Arial Narrow"/>
                <a:cs typeface="Arial Narrow"/>
              </a:rPr>
              <a:t>is</a:t>
            </a:r>
            <a:r>
              <a:rPr sz="2400" spc="0" dirty="0">
                <a:latin typeface="Arial Narrow"/>
                <a:cs typeface="Arial Narrow"/>
              </a:rPr>
              <a:t>t</a:t>
            </a:r>
            <a:r>
              <a:rPr sz="2400" spc="-5" dirty="0">
                <a:latin typeface="Arial Narrow"/>
                <a:cs typeface="Arial Narrow"/>
              </a:rPr>
              <a:t>|&gt;</a:t>
            </a:r>
            <a:endParaRPr sz="2400">
              <a:latin typeface="Arial Narrow"/>
              <a:cs typeface="Arial Narrow"/>
            </a:endParaRPr>
          </a:p>
          <a:p>
            <a:pPr marL="607060">
              <a:lnSpc>
                <a:spcPct val="100000"/>
              </a:lnSpc>
              <a:spcBef>
                <a:spcPts val="600"/>
              </a:spcBef>
              <a:tabLst>
                <a:tab pos="835025" algn="l"/>
              </a:tabLst>
            </a:pPr>
            <a:r>
              <a:rPr sz="1700" dirty="0">
                <a:solidFill>
                  <a:srgbClr val="E6B0AB"/>
                </a:solidFill>
                <a:latin typeface="Arial"/>
                <a:cs typeface="Arial"/>
              </a:rPr>
              <a:t>•	</a:t>
            </a:r>
            <a:r>
              <a:rPr sz="2000" spc="10" dirty="0">
                <a:solidFill>
                  <a:srgbClr val="696363"/>
                </a:solidFill>
                <a:latin typeface="黑体"/>
                <a:cs typeface="黑体"/>
              </a:rPr>
              <a:t>其中</a:t>
            </a:r>
            <a:r>
              <a:rPr sz="2000" spc="-5" dirty="0">
                <a:solidFill>
                  <a:srgbClr val="696363"/>
                </a:solidFill>
                <a:latin typeface="Arial Narrow"/>
                <a:cs typeface="Arial Narrow"/>
              </a:rPr>
              <a:t>u</a:t>
            </a:r>
            <a:r>
              <a:rPr sz="2000" spc="0" dirty="0">
                <a:solidFill>
                  <a:srgbClr val="696363"/>
                </a:solidFill>
                <a:latin typeface="黑体"/>
                <a:cs typeface="黑体"/>
              </a:rPr>
              <a:t>代表</a:t>
            </a:r>
            <a:r>
              <a:rPr sz="2000" spc="-15" dirty="0">
                <a:solidFill>
                  <a:srgbClr val="696363"/>
                </a:solidFill>
                <a:latin typeface="黑体"/>
                <a:cs typeface="黑体"/>
              </a:rPr>
              <a:t>当</a:t>
            </a:r>
            <a:r>
              <a:rPr sz="2000" spc="0" dirty="0">
                <a:solidFill>
                  <a:srgbClr val="696363"/>
                </a:solidFill>
                <a:latin typeface="黑体"/>
                <a:cs typeface="黑体"/>
              </a:rPr>
              <a:t>前</a:t>
            </a:r>
            <a:r>
              <a:rPr sz="2000" spc="0" dirty="0">
                <a:solidFill>
                  <a:srgbClr val="696363"/>
                </a:solidFill>
                <a:latin typeface="Arial Narrow"/>
                <a:cs typeface="Arial Narrow"/>
              </a:rPr>
              <a:t>UR</a:t>
            </a:r>
            <a:r>
              <a:rPr sz="2000" spc="-5" dirty="0">
                <a:solidFill>
                  <a:srgbClr val="696363"/>
                </a:solidFill>
                <a:latin typeface="Arial Narrow"/>
                <a:cs typeface="Arial Narrow"/>
              </a:rPr>
              <a:t>L</a:t>
            </a:r>
            <a:r>
              <a:rPr sz="2000" spc="0" dirty="0">
                <a:solidFill>
                  <a:srgbClr val="696363"/>
                </a:solidFill>
                <a:latin typeface="黑体"/>
                <a:cs typeface="黑体"/>
              </a:rPr>
              <a:t>所</a:t>
            </a:r>
            <a:r>
              <a:rPr sz="2000" spc="-15" dirty="0">
                <a:solidFill>
                  <a:srgbClr val="696363"/>
                </a:solidFill>
                <a:latin typeface="黑体"/>
                <a:cs typeface="黑体"/>
              </a:rPr>
              <a:t>链</a:t>
            </a:r>
            <a:r>
              <a:rPr sz="2000" spc="0" dirty="0">
                <a:solidFill>
                  <a:srgbClr val="696363"/>
                </a:solidFill>
                <a:latin typeface="黑体"/>
                <a:cs typeface="黑体"/>
              </a:rPr>
              <a:t>接到</a:t>
            </a:r>
            <a:r>
              <a:rPr sz="2000" spc="-15" dirty="0">
                <a:solidFill>
                  <a:srgbClr val="696363"/>
                </a:solidFill>
                <a:latin typeface="黑体"/>
                <a:cs typeface="黑体"/>
              </a:rPr>
              <a:t>网</a:t>
            </a:r>
            <a:r>
              <a:rPr sz="2000" spc="0" dirty="0">
                <a:solidFill>
                  <a:srgbClr val="696363"/>
                </a:solidFill>
                <a:latin typeface="黑体"/>
                <a:cs typeface="黑体"/>
              </a:rPr>
              <a:t>页的</a:t>
            </a:r>
            <a:r>
              <a:rPr sz="2000" spc="0" dirty="0">
                <a:solidFill>
                  <a:srgbClr val="696363"/>
                </a:solidFill>
                <a:latin typeface="Arial Narrow"/>
                <a:cs typeface="Arial Narrow"/>
              </a:rPr>
              <a:t>UR</a:t>
            </a:r>
            <a:r>
              <a:rPr sz="2000" spc="-15" dirty="0">
                <a:solidFill>
                  <a:srgbClr val="696363"/>
                </a:solidFill>
                <a:latin typeface="Arial Narrow"/>
                <a:cs typeface="Arial Narrow"/>
              </a:rPr>
              <a:t>L</a:t>
            </a:r>
            <a:r>
              <a:rPr sz="2000" spc="0" dirty="0">
                <a:solidFill>
                  <a:srgbClr val="696363"/>
                </a:solidFill>
                <a:latin typeface="黑体"/>
                <a:cs typeface="黑体"/>
              </a:rPr>
              <a:t>，并作</a:t>
            </a:r>
            <a:r>
              <a:rPr sz="2000" spc="-10" dirty="0">
                <a:solidFill>
                  <a:srgbClr val="696363"/>
                </a:solidFill>
                <a:latin typeface="黑体"/>
                <a:cs typeface="黑体"/>
              </a:rPr>
              <a:t>为</a:t>
            </a:r>
            <a:r>
              <a:rPr sz="2000" spc="-5" dirty="0">
                <a:solidFill>
                  <a:srgbClr val="696363"/>
                </a:solidFill>
                <a:latin typeface="Arial Narrow"/>
                <a:cs typeface="Arial Narrow"/>
              </a:rPr>
              <a:t>k</a:t>
            </a:r>
            <a:r>
              <a:rPr sz="2000" spc="-10" dirty="0">
                <a:solidFill>
                  <a:srgbClr val="696363"/>
                </a:solidFill>
                <a:latin typeface="Arial Narrow"/>
                <a:cs typeface="Arial Narrow"/>
              </a:rPr>
              <a:t>ey</a:t>
            </a:r>
            <a:r>
              <a:rPr sz="2000" spc="0" dirty="0">
                <a:solidFill>
                  <a:srgbClr val="696363"/>
                </a:solidFill>
                <a:latin typeface="黑体"/>
                <a:cs typeface="黑体"/>
              </a:rPr>
              <a:t>；</a:t>
            </a:r>
            <a:endParaRPr sz="2000">
              <a:latin typeface="黑体"/>
              <a:cs typeface="黑体"/>
            </a:endParaRPr>
          </a:p>
          <a:p>
            <a:pPr marL="835660" lvl="2" indent="-229235">
              <a:lnSpc>
                <a:spcPct val="100000"/>
              </a:lnSpc>
              <a:spcBef>
                <a:spcPts val="600"/>
              </a:spcBef>
              <a:buClr>
                <a:srgbClr val="E6B0AB"/>
              </a:buClr>
              <a:buSzPct val="85000"/>
              <a:buFont typeface="Arial"/>
              <a:buChar char="•"/>
              <a:tabLst>
                <a:tab pos="835660" algn="l"/>
              </a:tabLst>
            </a:pPr>
            <a:r>
              <a:rPr sz="2000" dirty="0">
                <a:solidFill>
                  <a:srgbClr val="696363"/>
                </a:solidFill>
                <a:latin typeface="Arial Narrow"/>
                <a:cs typeface="Arial Narrow"/>
              </a:rPr>
              <a:t>Cur_ran</a:t>
            </a:r>
            <a:r>
              <a:rPr sz="2000" spc="-15" dirty="0">
                <a:solidFill>
                  <a:srgbClr val="696363"/>
                </a:solidFill>
                <a:latin typeface="Arial Narrow"/>
                <a:cs typeface="Arial Narrow"/>
              </a:rPr>
              <a:t>k</a:t>
            </a:r>
            <a:r>
              <a:rPr sz="2000" spc="-5" dirty="0">
                <a:solidFill>
                  <a:srgbClr val="696363"/>
                </a:solidFill>
                <a:latin typeface="黑体"/>
                <a:cs typeface="黑体"/>
              </a:rPr>
              <a:t>为当</a:t>
            </a:r>
            <a:r>
              <a:rPr sz="2000" spc="10" dirty="0">
                <a:solidFill>
                  <a:srgbClr val="696363"/>
                </a:solidFill>
                <a:latin typeface="黑体"/>
                <a:cs typeface="黑体"/>
              </a:rPr>
              <a:t>前</a:t>
            </a:r>
            <a:r>
              <a:rPr sz="2000" spc="0" dirty="0">
                <a:solidFill>
                  <a:srgbClr val="696363"/>
                </a:solidFill>
                <a:latin typeface="Arial Narrow"/>
                <a:cs typeface="Arial Narrow"/>
              </a:rPr>
              <a:t>UR</a:t>
            </a:r>
            <a:r>
              <a:rPr sz="2000" spc="-15" dirty="0">
                <a:solidFill>
                  <a:srgbClr val="696363"/>
                </a:solidFill>
                <a:latin typeface="Arial Narrow"/>
                <a:cs typeface="Arial Narrow"/>
              </a:rPr>
              <a:t>L</a:t>
            </a:r>
            <a:r>
              <a:rPr sz="2000" spc="5" dirty="0">
                <a:solidFill>
                  <a:srgbClr val="696363"/>
                </a:solidFill>
                <a:latin typeface="黑体"/>
                <a:cs typeface="黑体"/>
              </a:rPr>
              <a:t>的</a:t>
            </a:r>
            <a:r>
              <a:rPr sz="2000" spc="0" dirty="0">
                <a:solidFill>
                  <a:srgbClr val="696363"/>
                </a:solidFill>
                <a:latin typeface="Arial Narrow"/>
                <a:cs typeface="Arial Narrow"/>
              </a:rPr>
              <a:t>P</a:t>
            </a:r>
            <a:r>
              <a:rPr sz="2000" spc="-10" dirty="0">
                <a:solidFill>
                  <a:srgbClr val="696363"/>
                </a:solidFill>
                <a:latin typeface="Arial Narrow"/>
                <a:cs typeface="Arial Narrow"/>
              </a:rPr>
              <a:t>a</a:t>
            </a:r>
            <a:r>
              <a:rPr sz="2000" spc="-5" dirty="0">
                <a:solidFill>
                  <a:srgbClr val="696363"/>
                </a:solidFill>
                <a:latin typeface="Arial Narrow"/>
                <a:cs typeface="Arial Narrow"/>
              </a:rPr>
              <a:t>g</a:t>
            </a:r>
            <a:r>
              <a:rPr sz="2000" spc="-20" dirty="0">
                <a:solidFill>
                  <a:srgbClr val="696363"/>
                </a:solidFill>
                <a:latin typeface="Arial Narrow"/>
                <a:cs typeface="Arial Narrow"/>
              </a:rPr>
              <a:t>e</a:t>
            </a:r>
            <a:r>
              <a:rPr sz="2000" spc="0" dirty="0">
                <a:solidFill>
                  <a:srgbClr val="696363"/>
                </a:solidFill>
                <a:latin typeface="Arial Narrow"/>
                <a:cs typeface="Arial Narrow"/>
              </a:rPr>
              <a:t>Ran</a:t>
            </a:r>
            <a:r>
              <a:rPr sz="2000" spc="-15" dirty="0">
                <a:solidFill>
                  <a:srgbClr val="696363"/>
                </a:solidFill>
                <a:latin typeface="Arial Narrow"/>
                <a:cs typeface="Arial Narrow"/>
              </a:rPr>
              <a:t>k</a:t>
            </a:r>
            <a:r>
              <a:rPr sz="2000" spc="-5" dirty="0">
                <a:solidFill>
                  <a:srgbClr val="696363"/>
                </a:solidFill>
                <a:latin typeface="黑体"/>
                <a:cs typeface="黑体"/>
              </a:rPr>
              <a:t>值</a:t>
            </a:r>
            <a:r>
              <a:rPr sz="2000" spc="0" dirty="0">
                <a:solidFill>
                  <a:srgbClr val="696363"/>
                </a:solidFill>
                <a:latin typeface="黑体"/>
                <a:cs typeface="黑体"/>
              </a:rPr>
              <a:t>，</a:t>
            </a:r>
            <a:r>
              <a:rPr sz="2000" spc="-550" dirty="0">
                <a:solidFill>
                  <a:srgbClr val="696363"/>
                </a:solidFill>
                <a:latin typeface="黑体"/>
                <a:cs typeface="黑体"/>
              </a:rPr>
              <a:t> </a:t>
            </a:r>
            <a:r>
              <a:rPr sz="2000" spc="0" dirty="0">
                <a:solidFill>
                  <a:srgbClr val="696363"/>
                </a:solidFill>
                <a:latin typeface="Arial Narrow"/>
                <a:cs typeface="Arial Narrow"/>
              </a:rPr>
              <a:t>|</a:t>
            </a:r>
            <a:r>
              <a:rPr sz="2000" spc="-5" dirty="0">
                <a:solidFill>
                  <a:srgbClr val="696363"/>
                </a:solidFill>
                <a:latin typeface="Arial Narrow"/>
                <a:cs typeface="Arial Narrow"/>
              </a:rPr>
              <a:t>l</a:t>
            </a:r>
            <a:r>
              <a:rPr sz="2000" spc="-15" dirty="0">
                <a:solidFill>
                  <a:srgbClr val="696363"/>
                </a:solidFill>
                <a:latin typeface="Arial Narrow"/>
                <a:cs typeface="Arial Narrow"/>
              </a:rPr>
              <a:t>i</a:t>
            </a:r>
            <a:r>
              <a:rPr sz="2000" spc="-5" dirty="0">
                <a:solidFill>
                  <a:srgbClr val="696363"/>
                </a:solidFill>
                <a:latin typeface="Arial Narrow"/>
                <a:cs typeface="Arial Narrow"/>
              </a:rPr>
              <a:t>n</a:t>
            </a:r>
            <a:r>
              <a:rPr sz="2000" spc="-15" dirty="0">
                <a:solidFill>
                  <a:srgbClr val="696363"/>
                </a:solidFill>
                <a:latin typeface="Arial Narrow"/>
                <a:cs typeface="Arial Narrow"/>
              </a:rPr>
              <a:t>k</a:t>
            </a:r>
            <a:r>
              <a:rPr sz="2000" spc="-5" dirty="0">
                <a:solidFill>
                  <a:srgbClr val="696363"/>
                </a:solidFill>
                <a:latin typeface="Arial Narrow"/>
                <a:cs typeface="Arial Narrow"/>
              </a:rPr>
              <a:t>_</a:t>
            </a:r>
            <a:r>
              <a:rPr sz="2000" spc="-10" dirty="0">
                <a:solidFill>
                  <a:srgbClr val="696363"/>
                </a:solidFill>
                <a:latin typeface="Arial Narrow"/>
                <a:cs typeface="Arial Narrow"/>
              </a:rPr>
              <a:t>l</a:t>
            </a:r>
            <a:r>
              <a:rPr sz="2000" spc="-5" dirty="0">
                <a:solidFill>
                  <a:srgbClr val="696363"/>
                </a:solidFill>
                <a:latin typeface="Arial Narrow"/>
                <a:cs typeface="Arial Narrow"/>
              </a:rPr>
              <a:t>i</a:t>
            </a:r>
            <a:r>
              <a:rPr sz="2000" spc="-15" dirty="0">
                <a:solidFill>
                  <a:srgbClr val="696363"/>
                </a:solidFill>
                <a:latin typeface="Arial Narrow"/>
                <a:cs typeface="Arial Narrow"/>
              </a:rPr>
              <a:t>s</a:t>
            </a:r>
            <a:r>
              <a:rPr sz="2000" spc="-5" dirty="0">
                <a:solidFill>
                  <a:srgbClr val="696363"/>
                </a:solidFill>
                <a:latin typeface="Arial Narrow"/>
                <a:cs typeface="Arial Narrow"/>
              </a:rPr>
              <a:t>t</a:t>
            </a:r>
            <a:r>
              <a:rPr sz="2000" spc="0" dirty="0">
                <a:solidFill>
                  <a:srgbClr val="696363"/>
                </a:solidFill>
                <a:latin typeface="Arial Narrow"/>
                <a:cs typeface="Arial Narrow"/>
              </a:rPr>
              <a:t>|</a:t>
            </a:r>
            <a:r>
              <a:rPr sz="2000" spc="-5" dirty="0">
                <a:solidFill>
                  <a:srgbClr val="696363"/>
                </a:solidFill>
                <a:latin typeface="黑体"/>
                <a:cs typeface="黑体"/>
              </a:rPr>
              <a:t>为当前</a:t>
            </a:r>
            <a:r>
              <a:rPr sz="2000" spc="0" dirty="0">
                <a:solidFill>
                  <a:srgbClr val="696363"/>
                </a:solidFill>
                <a:latin typeface="Arial Narrow"/>
                <a:cs typeface="Arial Narrow"/>
              </a:rPr>
              <a:t>UR</a:t>
            </a:r>
            <a:r>
              <a:rPr sz="2000" spc="-15" dirty="0">
                <a:solidFill>
                  <a:srgbClr val="696363"/>
                </a:solidFill>
                <a:latin typeface="Arial Narrow"/>
                <a:cs typeface="Arial Narrow"/>
              </a:rPr>
              <a:t>L</a:t>
            </a:r>
            <a:r>
              <a:rPr sz="2000" spc="0" dirty="0">
                <a:solidFill>
                  <a:srgbClr val="696363"/>
                </a:solidFill>
                <a:latin typeface="黑体"/>
                <a:cs typeface="黑体"/>
              </a:rPr>
              <a:t>的出</a:t>
            </a:r>
            <a:r>
              <a:rPr sz="2000" spc="-10" dirty="0">
                <a:solidFill>
                  <a:srgbClr val="696363"/>
                </a:solidFill>
                <a:latin typeface="黑体"/>
                <a:cs typeface="黑体"/>
              </a:rPr>
              <a:t>度</a:t>
            </a:r>
            <a:r>
              <a:rPr sz="2000" spc="-15" dirty="0">
                <a:solidFill>
                  <a:srgbClr val="696363"/>
                </a:solidFill>
                <a:latin typeface="黑体"/>
                <a:cs typeface="黑体"/>
              </a:rPr>
              <a:t>数</a:t>
            </a:r>
            <a:r>
              <a:rPr sz="2000" spc="0" dirty="0">
                <a:solidFill>
                  <a:srgbClr val="696363"/>
                </a:solidFill>
                <a:latin typeface="黑体"/>
                <a:cs typeface="黑体"/>
              </a:rPr>
              <a:t>量，</a:t>
            </a:r>
            <a:r>
              <a:rPr sz="2000" spc="-560" dirty="0">
                <a:solidFill>
                  <a:srgbClr val="696363"/>
                </a:solidFill>
                <a:latin typeface="黑体"/>
                <a:cs typeface="黑体"/>
              </a:rPr>
              <a:t> </a:t>
            </a:r>
            <a:r>
              <a:rPr sz="2000" spc="0" dirty="0">
                <a:solidFill>
                  <a:srgbClr val="696363"/>
                </a:solidFill>
                <a:latin typeface="Arial Narrow"/>
                <a:cs typeface="Arial Narrow"/>
              </a:rPr>
              <a:t>,</a:t>
            </a:r>
            <a:endParaRPr sz="2000">
              <a:latin typeface="Arial Narrow"/>
              <a:cs typeface="Arial Narrow"/>
            </a:endParaRPr>
          </a:p>
          <a:p>
            <a:pPr marL="835660">
              <a:lnSpc>
                <a:spcPct val="100000"/>
              </a:lnSpc>
            </a:pPr>
            <a:r>
              <a:rPr sz="2000" spc="-5" dirty="0">
                <a:solidFill>
                  <a:srgbClr val="696363"/>
                </a:solidFill>
                <a:latin typeface="Arial Narrow"/>
                <a:cs typeface="Arial Narrow"/>
              </a:rPr>
              <a:t>c</a:t>
            </a:r>
            <a:r>
              <a:rPr sz="2000" spc="-10" dirty="0">
                <a:solidFill>
                  <a:srgbClr val="696363"/>
                </a:solidFill>
                <a:latin typeface="Arial Narrow"/>
                <a:cs typeface="Arial Narrow"/>
              </a:rPr>
              <a:t>u</a:t>
            </a:r>
            <a:r>
              <a:rPr sz="2000" spc="0" dirty="0">
                <a:solidFill>
                  <a:srgbClr val="696363"/>
                </a:solidFill>
                <a:latin typeface="Arial Narrow"/>
                <a:cs typeface="Arial Narrow"/>
              </a:rPr>
              <a:t>r_</a:t>
            </a:r>
            <a:r>
              <a:rPr sz="2000" spc="5" dirty="0">
                <a:solidFill>
                  <a:srgbClr val="696363"/>
                </a:solidFill>
                <a:latin typeface="Arial Narrow"/>
                <a:cs typeface="Arial Narrow"/>
              </a:rPr>
              <a:t>r</a:t>
            </a:r>
            <a:r>
              <a:rPr sz="2000" spc="-5" dirty="0">
                <a:solidFill>
                  <a:srgbClr val="696363"/>
                </a:solidFill>
                <a:latin typeface="Arial Narrow"/>
                <a:cs typeface="Arial Narrow"/>
              </a:rPr>
              <a:t>an</a:t>
            </a:r>
            <a:r>
              <a:rPr sz="2000" spc="-10" dirty="0">
                <a:solidFill>
                  <a:srgbClr val="696363"/>
                </a:solidFill>
                <a:latin typeface="Arial Narrow"/>
                <a:cs typeface="Arial Narrow"/>
              </a:rPr>
              <a:t>k</a:t>
            </a:r>
            <a:r>
              <a:rPr sz="2000" spc="-5" dirty="0">
                <a:solidFill>
                  <a:srgbClr val="696363"/>
                </a:solidFill>
                <a:latin typeface="Arial Narrow"/>
                <a:cs typeface="Arial Narrow"/>
              </a:rPr>
              <a:t>/</a:t>
            </a:r>
            <a:r>
              <a:rPr sz="2000" spc="5" dirty="0">
                <a:solidFill>
                  <a:srgbClr val="696363"/>
                </a:solidFill>
                <a:latin typeface="Arial Narrow"/>
                <a:cs typeface="Arial Narrow"/>
              </a:rPr>
              <a:t>|</a:t>
            </a:r>
            <a:r>
              <a:rPr sz="2000" spc="-5" dirty="0">
                <a:solidFill>
                  <a:srgbClr val="696363"/>
                </a:solidFill>
                <a:latin typeface="Arial Narrow"/>
                <a:cs typeface="Arial Narrow"/>
              </a:rPr>
              <a:t>l</a:t>
            </a:r>
            <a:r>
              <a:rPr sz="2000" spc="-15" dirty="0">
                <a:solidFill>
                  <a:srgbClr val="696363"/>
                </a:solidFill>
                <a:latin typeface="Arial Narrow"/>
                <a:cs typeface="Arial Narrow"/>
              </a:rPr>
              <a:t>i</a:t>
            </a:r>
            <a:r>
              <a:rPr sz="2000" spc="-5" dirty="0">
                <a:solidFill>
                  <a:srgbClr val="696363"/>
                </a:solidFill>
                <a:latin typeface="Arial Narrow"/>
                <a:cs typeface="Arial Narrow"/>
              </a:rPr>
              <a:t>n</a:t>
            </a:r>
            <a:r>
              <a:rPr sz="2000" spc="-10" dirty="0">
                <a:solidFill>
                  <a:srgbClr val="696363"/>
                </a:solidFill>
                <a:latin typeface="Arial Narrow"/>
                <a:cs typeface="Arial Narrow"/>
              </a:rPr>
              <a:t>k</a:t>
            </a:r>
            <a:r>
              <a:rPr sz="2000" spc="-5" dirty="0">
                <a:solidFill>
                  <a:srgbClr val="696363"/>
                </a:solidFill>
                <a:latin typeface="Arial Narrow"/>
                <a:cs typeface="Arial Narrow"/>
              </a:rPr>
              <a:t>_</a:t>
            </a:r>
            <a:r>
              <a:rPr sz="2000" spc="-10" dirty="0">
                <a:solidFill>
                  <a:srgbClr val="696363"/>
                </a:solidFill>
                <a:latin typeface="Arial Narrow"/>
                <a:cs typeface="Arial Narrow"/>
              </a:rPr>
              <a:t>l</a:t>
            </a:r>
            <a:r>
              <a:rPr sz="2000" spc="-5" dirty="0">
                <a:solidFill>
                  <a:srgbClr val="696363"/>
                </a:solidFill>
                <a:latin typeface="Arial Narrow"/>
                <a:cs typeface="Arial Narrow"/>
              </a:rPr>
              <a:t>i</a:t>
            </a:r>
            <a:r>
              <a:rPr sz="2000" spc="-15" dirty="0">
                <a:solidFill>
                  <a:srgbClr val="696363"/>
                </a:solidFill>
                <a:latin typeface="Arial Narrow"/>
                <a:cs typeface="Arial Narrow"/>
              </a:rPr>
              <a:t>s</a:t>
            </a:r>
            <a:r>
              <a:rPr sz="2000" spc="0" dirty="0">
                <a:solidFill>
                  <a:srgbClr val="696363"/>
                </a:solidFill>
                <a:latin typeface="Arial Narrow"/>
                <a:cs typeface="Arial Narrow"/>
              </a:rPr>
              <a:t>t</a:t>
            </a:r>
            <a:r>
              <a:rPr sz="2000" spc="5" dirty="0">
                <a:solidFill>
                  <a:srgbClr val="696363"/>
                </a:solidFill>
                <a:latin typeface="Arial Narrow"/>
                <a:cs typeface="Arial Narrow"/>
              </a:rPr>
              <a:t>|</a:t>
            </a:r>
            <a:r>
              <a:rPr sz="2000" spc="10" dirty="0">
                <a:solidFill>
                  <a:srgbClr val="696363"/>
                </a:solidFill>
                <a:latin typeface="黑体"/>
                <a:cs typeface="黑体"/>
              </a:rPr>
              <a:t>作为</a:t>
            </a:r>
            <a:r>
              <a:rPr sz="2000" spc="-5" dirty="0">
                <a:solidFill>
                  <a:srgbClr val="696363"/>
                </a:solidFill>
                <a:latin typeface="Arial Narrow"/>
                <a:cs typeface="Arial Narrow"/>
              </a:rPr>
              <a:t>v</a:t>
            </a:r>
            <a:r>
              <a:rPr sz="2000" spc="-10" dirty="0">
                <a:solidFill>
                  <a:srgbClr val="696363"/>
                </a:solidFill>
                <a:latin typeface="Arial Narrow"/>
                <a:cs typeface="Arial Narrow"/>
              </a:rPr>
              <a:t>a</a:t>
            </a:r>
            <a:r>
              <a:rPr sz="2000" spc="-5" dirty="0">
                <a:solidFill>
                  <a:srgbClr val="696363"/>
                </a:solidFill>
                <a:latin typeface="Arial Narrow"/>
                <a:cs typeface="Arial Narrow"/>
              </a:rPr>
              <a:t>l</a:t>
            </a:r>
            <a:r>
              <a:rPr sz="2000" spc="-10" dirty="0">
                <a:solidFill>
                  <a:srgbClr val="696363"/>
                </a:solidFill>
                <a:latin typeface="Arial Narrow"/>
                <a:cs typeface="Arial Narrow"/>
              </a:rPr>
              <a:t>u</a:t>
            </a:r>
            <a:r>
              <a:rPr sz="2000" spc="-5" dirty="0">
                <a:solidFill>
                  <a:srgbClr val="696363"/>
                </a:solidFill>
                <a:latin typeface="Arial Narrow"/>
                <a:cs typeface="Arial Narrow"/>
              </a:rPr>
              <a:t>e</a:t>
            </a:r>
            <a:r>
              <a:rPr sz="2000" spc="0" dirty="0">
                <a:solidFill>
                  <a:srgbClr val="696363"/>
                </a:solidFill>
                <a:latin typeface="黑体"/>
                <a:cs typeface="黑体"/>
              </a:rPr>
              <a:t>。</a:t>
            </a:r>
            <a:endParaRPr sz="2000">
              <a:latin typeface="黑体"/>
              <a:cs typeface="黑体"/>
            </a:endParaRPr>
          </a:p>
          <a:p>
            <a:pPr marL="332740">
              <a:lnSpc>
                <a:spcPts val="2870"/>
              </a:lnSpc>
              <a:spcBef>
                <a:spcPts val="595"/>
              </a:spcBef>
            </a:pPr>
            <a:r>
              <a:rPr sz="2400" spc="-5" dirty="0">
                <a:latin typeface="Arial Narrow"/>
                <a:cs typeface="Arial Narrow"/>
              </a:rPr>
              <a:t>2</a:t>
            </a:r>
            <a:r>
              <a:rPr sz="2400" spc="0" dirty="0">
                <a:latin typeface="Arial Narrow"/>
                <a:cs typeface="Arial Narrow"/>
              </a:rPr>
              <a:t>.</a:t>
            </a:r>
            <a:r>
              <a:rPr sz="2400" spc="5" dirty="0">
                <a:latin typeface="Arial Narrow"/>
                <a:cs typeface="Arial Narrow"/>
              </a:rPr>
              <a:t> </a:t>
            </a:r>
            <a:r>
              <a:rPr sz="2400" spc="0" dirty="0">
                <a:latin typeface="黑体"/>
                <a:cs typeface="黑体"/>
              </a:rPr>
              <a:t>同时为了完成迭代过程，需要传递每个网页的链接信息</a:t>
            </a:r>
            <a:endParaRPr sz="2400">
              <a:latin typeface="黑体"/>
              <a:cs typeface="黑体"/>
            </a:endParaRPr>
          </a:p>
          <a:p>
            <a:pPr marL="561340">
              <a:lnSpc>
                <a:spcPts val="2870"/>
              </a:lnSpc>
            </a:pPr>
            <a:r>
              <a:rPr sz="2400" spc="-15" dirty="0">
                <a:latin typeface="Arial Narrow"/>
                <a:cs typeface="Arial Narrow"/>
              </a:rPr>
              <a:t>&lt;UR</a:t>
            </a:r>
            <a:r>
              <a:rPr sz="2400" spc="-25" dirty="0">
                <a:latin typeface="Arial Narrow"/>
                <a:cs typeface="Arial Narrow"/>
              </a:rPr>
              <a:t>L</a:t>
            </a:r>
            <a:r>
              <a:rPr sz="2400" spc="0" dirty="0">
                <a:latin typeface="Arial Narrow"/>
                <a:cs typeface="Arial Narrow"/>
              </a:rPr>
              <a:t>,</a:t>
            </a:r>
            <a:r>
              <a:rPr sz="2400" spc="30" dirty="0">
                <a:latin typeface="Arial Narrow"/>
                <a:cs typeface="Arial Narrow"/>
              </a:rPr>
              <a:t> </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nk_</a:t>
            </a:r>
            <a:r>
              <a:rPr sz="2400" spc="-15" dirty="0">
                <a:latin typeface="Arial Narrow"/>
                <a:cs typeface="Arial Narrow"/>
              </a:rPr>
              <a:t>l</a:t>
            </a:r>
            <a:r>
              <a:rPr sz="2400" spc="-5" dirty="0">
                <a:latin typeface="Arial Narrow"/>
                <a:cs typeface="Arial Narrow"/>
              </a:rPr>
              <a:t>is</a:t>
            </a:r>
            <a:r>
              <a:rPr sz="2400" spc="0" dirty="0">
                <a:latin typeface="Arial Narrow"/>
                <a:cs typeface="Arial Narrow"/>
              </a:rPr>
              <a:t>t&gt;</a:t>
            </a:r>
            <a:endParaRPr sz="2400">
              <a:latin typeface="Arial Narrow"/>
              <a:cs typeface="Arial Narrow"/>
            </a:endParaRPr>
          </a:p>
          <a:p>
            <a:pPr marL="607060">
              <a:lnSpc>
                <a:spcPct val="100000"/>
              </a:lnSpc>
              <a:spcBef>
                <a:spcPts val="630"/>
              </a:spcBef>
              <a:tabLst>
                <a:tab pos="835025" algn="l"/>
              </a:tabLst>
            </a:pPr>
            <a:r>
              <a:rPr sz="1700" dirty="0">
                <a:solidFill>
                  <a:srgbClr val="E6B0AB"/>
                </a:solidFill>
                <a:latin typeface="Arial"/>
                <a:cs typeface="Arial"/>
              </a:rPr>
              <a:t>•	</a:t>
            </a:r>
            <a:r>
              <a:rPr sz="2000" dirty="0">
                <a:solidFill>
                  <a:srgbClr val="696363"/>
                </a:solidFill>
                <a:latin typeface="黑体"/>
                <a:cs typeface="黑体"/>
              </a:rPr>
              <a:t>在迭</a:t>
            </a:r>
            <a:r>
              <a:rPr sz="2000" spc="-10" dirty="0">
                <a:solidFill>
                  <a:srgbClr val="696363"/>
                </a:solidFill>
                <a:latin typeface="黑体"/>
                <a:cs typeface="黑体"/>
              </a:rPr>
              <a:t>代</a:t>
            </a:r>
            <a:r>
              <a:rPr sz="2000" spc="-15" dirty="0">
                <a:solidFill>
                  <a:srgbClr val="696363"/>
                </a:solidFill>
                <a:latin typeface="黑体"/>
                <a:cs typeface="黑体"/>
              </a:rPr>
              <a:t>过</a:t>
            </a:r>
            <a:r>
              <a:rPr sz="2000" spc="0" dirty="0">
                <a:solidFill>
                  <a:srgbClr val="696363"/>
                </a:solidFill>
                <a:latin typeface="黑体"/>
                <a:cs typeface="黑体"/>
              </a:rPr>
              <a:t>程</a:t>
            </a:r>
            <a:r>
              <a:rPr sz="2000" spc="-20" dirty="0">
                <a:solidFill>
                  <a:srgbClr val="696363"/>
                </a:solidFill>
                <a:latin typeface="黑体"/>
                <a:cs typeface="黑体"/>
              </a:rPr>
              <a:t>中</a:t>
            </a:r>
            <a:r>
              <a:rPr sz="2000" spc="0" dirty="0">
                <a:solidFill>
                  <a:srgbClr val="696363"/>
                </a:solidFill>
                <a:latin typeface="黑体"/>
                <a:cs typeface="黑体"/>
              </a:rPr>
              <a:t>，必</a:t>
            </a:r>
            <a:r>
              <a:rPr sz="2000" spc="-10" dirty="0">
                <a:solidFill>
                  <a:srgbClr val="696363"/>
                </a:solidFill>
                <a:latin typeface="黑体"/>
                <a:cs typeface="黑体"/>
              </a:rPr>
              <a:t>须</a:t>
            </a:r>
            <a:r>
              <a:rPr sz="2000" spc="-15" dirty="0">
                <a:solidFill>
                  <a:srgbClr val="696363"/>
                </a:solidFill>
                <a:latin typeface="黑体"/>
                <a:cs typeface="黑体"/>
              </a:rPr>
              <a:t>保</a:t>
            </a:r>
            <a:r>
              <a:rPr sz="2000" spc="0" dirty="0">
                <a:solidFill>
                  <a:srgbClr val="696363"/>
                </a:solidFill>
                <a:latin typeface="黑体"/>
                <a:cs typeface="黑体"/>
              </a:rPr>
              <a:t>留</a:t>
            </a:r>
            <a:r>
              <a:rPr sz="2000" spc="-20" dirty="0">
                <a:solidFill>
                  <a:srgbClr val="696363"/>
                </a:solidFill>
                <a:latin typeface="黑体"/>
                <a:cs typeface="黑体"/>
              </a:rPr>
              <a:t>网</a:t>
            </a:r>
            <a:r>
              <a:rPr sz="2000" spc="0" dirty="0">
                <a:solidFill>
                  <a:srgbClr val="696363"/>
                </a:solidFill>
                <a:latin typeface="黑体"/>
                <a:cs typeface="黑体"/>
              </a:rPr>
              <a:t>页的</a:t>
            </a:r>
            <a:r>
              <a:rPr sz="2000" spc="-10" dirty="0">
                <a:solidFill>
                  <a:srgbClr val="696363"/>
                </a:solidFill>
                <a:latin typeface="黑体"/>
                <a:cs typeface="黑体"/>
              </a:rPr>
              <a:t>局</a:t>
            </a:r>
            <a:r>
              <a:rPr sz="2000" spc="-15" dirty="0">
                <a:solidFill>
                  <a:srgbClr val="696363"/>
                </a:solidFill>
                <a:latin typeface="黑体"/>
                <a:cs typeface="黑体"/>
              </a:rPr>
              <a:t>部</a:t>
            </a:r>
            <a:r>
              <a:rPr sz="2000" spc="0" dirty="0">
                <a:solidFill>
                  <a:srgbClr val="696363"/>
                </a:solidFill>
                <a:latin typeface="黑体"/>
                <a:cs typeface="黑体"/>
              </a:rPr>
              <a:t>链</a:t>
            </a:r>
            <a:r>
              <a:rPr sz="2000" spc="-20" dirty="0">
                <a:solidFill>
                  <a:srgbClr val="696363"/>
                </a:solidFill>
                <a:latin typeface="黑体"/>
                <a:cs typeface="黑体"/>
              </a:rPr>
              <a:t>出</a:t>
            </a:r>
            <a:r>
              <a:rPr sz="2000" spc="0" dirty="0">
                <a:solidFill>
                  <a:srgbClr val="696363"/>
                </a:solidFill>
                <a:latin typeface="黑体"/>
                <a:cs typeface="黑体"/>
              </a:rPr>
              <a:t>信息</a:t>
            </a:r>
            <a:r>
              <a:rPr sz="2000" spc="-10" dirty="0">
                <a:solidFill>
                  <a:srgbClr val="696363"/>
                </a:solidFill>
                <a:latin typeface="黑体"/>
                <a:cs typeface="黑体"/>
              </a:rPr>
              <a:t>，</a:t>
            </a:r>
            <a:r>
              <a:rPr sz="2000" spc="-15" dirty="0">
                <a:solidFill>
                  <a:srgbClr val="696363"/>
                </a:solidFill>
                <a:latin typeface="黑体"/>
                <a:cs typeface="黑体"/>
              </a:rPr>
              <a:t>以</a:t>
            </a:r>
            <a:r>
              <a:rPr sz="2000" spc="0" dirty="0">
                <a:solidFill>
                  <a:srgbClr val="696363"/>
                </a:solidFill>
                <a:latin typeface="黑体"/>
                <a:cs typeface="黑体"/>
              </a:rPr>
              <a:t>维</a:t>
            </a:r>
            <a:r>
              <a:rPr sz="2000" spc="-20" dirty="0">
                <a:solidFill>
                  <a:srgbClr val="696363"/>
                </a:solidFill>
                <a:latin typeface="黑体"/>
                <a:cs typeface="黑体"/>
              </a:rPr>
              <a:t>护</a:t>
            </a:r>
            <a:r>
              <a:rPr sz="2000" spc="0" dirty="0">
                <a:solidFill>
                  <a:srgbClr val="696363"/>
                </a:solidFill>
                <a:latin typeface="黑体"/>
                <a:cs typeface="黑体"/>
              </a:rPr>
              <a:t>图的</a:t>
            </a:r>
            <a:r>
              <a:rPr sz="2000" spc="-10" dirty="0">
                <a:solidFill>
                  <a:srgbClr val="696363"/>
                </a:solidFill>
                <a:latin typeface="黑体"/>
                <a:cs typeface="黑体"/>
              </a:rPr>
              <a:t>结</a:t>
            </a:r>
            <a:r>
              <a:rPr sz="2000" spc="-15" dirty="0">
                <a:solidFill>
                  <a:srgbClr val="696363"/>
                </a:solidFill>
                <a:latin typeface="黑体"/>
                <a:cs typeface="黑体"/>
              </a:rPr>
              <a:t>构</a:t>
            </a:r>
            <a:r>
              <a:rPr sz="2000" spc="0" dirty="0">
                <a:solidFill>
                  <a:srgbClr val="696363"/>
                </a:solidFill>
                <a:latin typeface="黑体"/>
                <a:cs typeface="黑体"/>
              </a:rPr>
              <a:t>。</a:t>
            </a:r>
            <a:endParaRPr sz="2000">
              <a:latin typeface="黑体"/>
              <a:cs typeface="黑体"/>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865885"/>
            <a:ext cx="8195309" cy="4881245"/>
          </a:xfrm>
          <a:prstGeom prst="rect">
            <a:avLst/>
          </a:prstGeom>
        </p:spPr>
        <p:txBody>
          <a:bodyPr vert="horz" wrap="square" lIns="0" tIns="0" rIns="0" bIns="0" rtlCol="0">
            <a:spAutoFit/>
          </a:bodyPr>
          <a:lstStyle/>
          <a:p>
            <a:pPr marL="83820">
              <a:lnSpc>
                <a:spcPct val="100000"/>
              </a:lnSpc>
            </a:pPr>
            <a:r>
              <a:rPr sz="2600" b="1" dirty="0">
                <a:solidFill>
                  <a:srgbClr val="00AF50"/>
                </a:solidFill>
                <a:latin typeface="Arial Narrow"/>
                <a:cs typeface="Arial Narrow"/>
              </a:rPr>
              <a:t>Phas</a:t>
            </a:r>
            <a:r>
              <a:rPr sz="2600" b="1" spc="-5" dirty="0">
                <a:solidFill>
                  <a:srgbClr val="00AF50"/>
                </a:solidFill>
                <a:latin typeface="Arial Narrow"/>
                <a:cs typeface="Arial Narrow"/>
              </a:rPr>
              <a:t>e</a:t>
            </a:r>
            <a:r>
              <a:rPr sz="2600" b="1" spc="5" dirty="0">
                <a:solidFill>
                  <a:srgbClr val="00AF50"/>
                </a:solidFill>
                <a:latin typeface="Arial Narrow"/>
                <a:cs typeface="Arial Narrow"/>
              </a:rPr>
              <a:t>2</a:t>
            </a:r>
            <a:r>
              <a:rPr sz="2600" b="1" spc="-20" dirty="0">
                <a:solidFill>
                  <a:srgbClr val="00AF50"/>
                </a:solidFill>
                <a:latin typeface="宋体"/>
                <a:cs typeface="宋体"/>
              </a:rPr>
              <a:t>：</a:t>
            </a:r>
            <a:r>
              <a:rPr sz="2600" b="1" spc="0" dirty="0">
                <a:solidFill>
                  <a:srgbClr val="00AF50"/>
                </a:solidFill>
                <a:latin typeface="Arial Narrow"/>
                <a:cs typeface="Arial Narrow"/>
              </a:rPr>
              <a:t>PageRankI</a:t>
            </a:r>
            <a:r>
              <a:rPr sz="2600" b="1" spc="-15" dirty="0">
                <a:solidFill>
                  <a:srgbClr val="00AF50"/>
                </a:solidFill>
                <a:latin typeface="Arial Narrow"/>
                <a:cs typeface="Arial Narrow"/>
              </a:rPr>
              <a:t>t</a:t>
            </a:r>
            <a:r>
              <a:rPr sz="2600" b="1" spc="-5" dirty="0">
                <a:solidFill>
                  <a:srgbClr val="00AF50"/>
                </a:solidFill>
                <a:latin typeface="Arial Narrow"/>
                <a:cs typeface="Arial Narrow"/>
              </a:rPr>
              <a:t>er</a:t>
            </a:r>
            <a:endParaRPr sz="2600">
              <a:latin typeface="Arial Narrow"/>
              <a:cs typeface="Arial Narrow"/>
            </a:endParaRPr>
          </a:p>
          <a:p>
            <a:pPr marL="287020" marR="6350" indent="-274320">
              <a:lnSpc>
                <a:spcPct val="100000"/>
              </a:lnSpc>
              <a:spcBef>
                <a:spcPts val="2200"/>
              </a:spcBef>
              <a:buClr>
                <a:srgbClr val="D24717"/>
              </a:buClr>
              <a:buSzPct val="85416"/>
              <a:buFont typeface="Wingdings 2"/>
              <a:buChar char=""/>
              <a:tabLst>
                <a:tab pos="287020" algn="l"/>
              </a:tabLst>
            </a:pP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a:t>
            </a:r>
            <a:r>
              <a:rPr sz="2400" spc="0" dirty="0">
                <a:latin typeface="Arial Narrow"/>
                <a:cs typeface="Arial Narrow"/>
              </a:rPr>
              <a:t>e</a:t>
            </a:r>
            <a:r>
              <a:rPr sz="2400" spc="45" dirty="0">
                <a:latin typeface="Arial Narrow"/>
                <a:cs typeface="Arial Narrow"/>
              </a:rPr>
              <a:t> </a:t>
            </a:r>
            <a:r>
              <a:rPr sz="2400" spc="0" dirty="0">
                <a:latin typeface="黑体"/>
                <a:cs typeface="黑体"/>
              </a:rPr>
              <a:t>对</a:t>
            </a:r>
            <a:r>
              <a:rPr sz="2400" spc="-660" dirty="0">
                <a:latin typeface="黑体"/>
                <a:cs typeface="黑体"/>
              </a:rPr>
              <a:t> </a:t>
            </a:r>
            <a:r>
              <a:rPr sz="2400" spc="-5" dirty="0">
                <a:latin typeface="Arial Narrow"/>
                <a:cs typeface="Arial Narrow"/>
              </a:rPr>
              <a:t>Ma</a:t>
            </a:r>
            <a:r>
              <a:rPr sz="2400" spc="0" dirty="0">
                <a:latin typeface="Arial Narrow"/>
                <a:cs typeface="Arial Narrow"/>
              </a:rPr>
              <a:t>p</a:t>
            </a:r>
            <a:r>
              <a:rPr sz="2400" spc="0" dirty="0">
                <a:latin typeface="黑体"/>
                <a:cs typeface="黑体"/>
              </a:rPr>
              <a:t>输出的</a:t>
            </a:r>
            <a:r>
              <a:rPr sz="2400" spc="0" dirty="0">
                <a:latin typeface="Arial Narrow"/>
                <a:cs typeface="Arial Narrow"/>
              </a:rPr>
              <a:t>&lt;</a:t>
            </a:r>
            <a:r>
              <a:rPr sz="2400" spc="-15" dirty="0">
                <a:latin typeface="Arial Narrow"/>
                <a:cs typeface="Arial Narrow"/>
              </a:rPr>
              <a:t>U</a:t>
            </a:r>
            <a:r>
              <a:rPr sz="2400" spc="-25" dirty="0">
                <a:latin typeface="Arial Narrow"/>
                <a:cs typeface="Arial Narrow"/>
              </a:rPr>
              <a:t>R</a:t>
            </a:r>
            <a:r>
              <a:rPr sz="2400" spc="-5" dirty="0">
                <a:latin typeface="Arial Narrow"/>
                <a:cs typeface="Arial Narrow"/>
              </a:rPr>
              <a:t>L</a:t>
            </a:r>
            <a:r>
              <a:rPr sz="2400" spc="0" dirty="0">
                <a:latin typeface="Arial Narrow"/>
                <a:cs typeface="Arial Narrow"/>
              </a:rPr>
              <a:t>,</a:t>
            </a:r>
            <a:r>
              <a:rPr sz="2400" spc="40" dirty="0">
                <a:latin typeface="Arial Narrow"/>
                <a:cs typeface="Arial Narrow"/>
              </a:rPr>
              <a:t> </a:t>
            </a:r>
            <a:r>
              <a:rPr sz="2400" spc="-5" dirty="0">
                <a:latin typeface="Arial Narrow"/>
                <a:cs typeface="Arial Narrow"/>
              </a:rPr>
              <a:t>url_</a:t>
            </a:r>
            <a:r>
              <a:rPr sz="2400" spc="-10" dirty="0">
                <a:latin typeface="Arial Narrow"/>
                <a:cs typeface="Arial Narrow"/>
              </a:rPr>
              <a:t>l</a:t>
            </a:r>
            <a:r>
              <a:rPr sz="2400" spc="-5" dirty="0">
                <a:latin typeface="Arial Narrow"/>
                <a:cs typeface="Arial Narrow"/>
              </a:rPr>
              <a:t>ist</a:t>
            </a:r>
            <a:r>
              <a:rPr sz="2400" spc="0" dirty="0">
                <a:latin typeface="Arial Narrow"/>
                <a:cs typeface="Arial Narrow"/>
              </a:rPr>
              <a:t>&gt;</a:t>
            </a:r>
            <a:r>
              <a:rPr sz="2400" spc="30" dirty="0">
                <a:latin typeface="Arial Narrow"/>
                <a:cs typeface="Arial Narrow"/>
              </a:rPr>
              <a:t> </a:t>
            </a:r>
            <a:r>
              <a:rPr sz="2400" spc="0" dirty="0">
                <a:latin typeface="黑体"/>
                <a:cs typeface="黑体"/>
              </a:rPr>
              <a:t>和多个</a:t>
            </a:r>
            <a:r>
              <a:rPr sz="2400" spc="-660" dirty="0">
                <a:latin typeface="黑体"/>
                <a:cs typeface="黑体"/>
              </a:rPr>
              <a:t> </a:t>
            </a:r>
            <a:r>
              <a:rPr sz="2400" spc="0" dirty="0">
                <a:latin typeface="Arial Narrow"/>
                <a:cs typeface="Arial Narrow"/>
              </a:rPr>
              <a:t>&lt;</a:t>
            </a:r>
            <a:r>
              <a:rPr sz="2400" spc="-15" dirty="0">
                <a:latin typeface="Arial Narrow"/>
                <a:cs typeface="Arial Narrow"/>
              </a:rPr>
              <a:t>U</a:t>
            </a:r>
            <a:r>
              <a:rPr sz="2400" spc="-25" dirty="0">
                <a:latin typeface="Arial Narrow"/>
                <a:cs typeface="Arial Narrow"/>
              </a:rPr>
              <a:t>R</a:t>
            </a:r>
            <a:r>
              <a:rPr sz="2400" spc="-5" dirty="0">
                <a:latin typeface="Arial Narrow"/>
                <a:cs typeface="Arial Narrow"/>
              </a:rPr>
              <a:t>L</a:t>
            </a:r>
            <a:r>
              <a:rPr sz="2400" spc="0" dirty="0">
                <a:latin typeface="Arial Narrow"/>
                <a:cs typeface="Arial Narrow"/>
              </a:rPr>
              <a:t>,</a:t>
            </a:r>
            <a:r>
              <a:rPr sz="2400" spc="30" dirty="0">
                <a:latin typeface="Arial Narrow"/>
                <a:cs typeface="Arial Narrow"/>
              </a:rPr>
              <a:t> </a:t>
            </a:r>
            <a:r>
              <a:rPr sz="2400" i="1" spc="-5" dirty="0">
                <a:latin typeface="Arial Narrow"/>
                <a:cs typeface="Arial Narrow"/>
              </a:rPr>
              <a:t>va</a:t>
            </a:r>
            <a:r>
              <a:rPr sz="2400" i="1" spc="-10" dirty="0">
                <a:latin typeface="Arial Narrow"/>
                <a:cs typeface="Arial Narrow"/>
              </a:rPr>
              <a:t>l</a:t>
            </a:r>
            <a:r>
              <a:rPr sz="2400" spc="0" dirty="0">
                <a:latin typeface="Arial Narrow"/>
                <a:cs typeface="Arial Narrow"/>
              </a:rPr>
              <a:t>&gt;</a:t>
            </a:r>
            <a:r>
              <a:rPr sz="2400" spc="0" dirty="0">
                <a:latin typeface="黑体"/>
                <a:cs typeface="黑体"/>
              </a:rPr>
              <a:t>做如下处 理：</a:t>
            </a:r>
            <a:endParaRPr sz="2400">
              <a:latin typeface="黑体"/>
              <a:cs typeface="黑体"/>
            </a:endParaRPr>
          </a:p>
          <a:p>
            <a:pPr marL="332740">
              <a:lnSpc>
                <a:spcPct val="100000"/>
              </a:lnSpc>
              <a:spcBef>
                <a:spcPts val="60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5" dirty="0">
                <a:latin typeface="黑体"/>
                <a:cs typeface="黑体"/>
              </a:rPr>
              <a:t>其</a:t>
            </a:r>
            <a:r>
              <a:rPr sz="2400" spc="0" dirty="0">
                <a:latin typeface="黑体"/>
                <a:cs typeface="黑体"/>
              </a:rPr>
              <a:t>中</a:t>
            </a:r>
            <a:r>
              <a:rPr sz="2400" spc="0" dirty="0">
                <a:latin typeface="Arial Narrow"/>
                <a:cs typeface="Arial Narrow"/>
              </a:rPr>
              <a:t>&lt;U</a:t>
            </a:r>
            <a:r>
              <a:rPr sz="2400" spc="-15" dirty="0">
                <a:latin typeface="Arial Narrow"/>
                <a:cs typeface="Arial Narrow"/>
              </a:rPr>
              <a:t>R</a:t>
            </a:r>
            <a:r>
              <a:rPr sz="2400" spc="-5" dirty="0">
                <a:latin typeface="Arial Narrow"/>
                <a:cs typeface="Arial Narrow"/>
              </a:rPr>
              <a:t>L</a:t>
            </a:r>
            <a:r>
              <a:rPr sz="2400" spc="0" dirty="0">
                <a:latin typeface="Arial Narrow"/>
                <a:cs typeface="Arial Narrow"/>
              </a:rPr>
              <a:t>,</a:t>
            </a:r>
            <a:r>
              <a:rPr sz="2400" spc="25" dirty="0">
                <a:latin typeface="Arial Narrow"/>
                <a:cs typeface="Arial Narrow"/>
              </a:rPr>
              <a:t> </a:t>
            </a:r>
            <a:r>
              <a:rPr sz="2400" spc="-5" dirty="0">
                <a:latin typeface="Arial Narrow"/>
                <a:cs typeface="Arial Narrow"/>
              </a:rPr>
              <a:t>url</a:t>
            </a:r>
            <a:r>
              <a:rPr sz="2400" spc="-10" dirty="0">
                <a:latin typeface="Arial Narrow"/>
                <a:cs typeface="Arial Narrow"/>
              </a:rPr>
              <a:t>_</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s</a:t>
            </a:r>
            <a:r>
              <a:rPr sz="2400" spc="0" dirty="0">
                <a:latin typeface="Arial Narrow"/>
                <a:cs typeface="Arial Narrow"/>
              </a:rPr>
              <a:t>t&gt;</a:t>
            </a:r>
            <a:r>
              <a:rPr sz="2400" spc="15" dirty="0">
                <a:latin typeface="Arial Narrow"/>
                <a:cs typeface="Arial Narrow"/>
              </a:rPr>
              <a:t> </a:t>
            </a:r>
            <a:r>
              <a:rPr sz="2400" spc="-5" dirty="0">
                <a:latin typeface="黑体"/>
                <a:cs typeface="黑体"/>
              </a:rPr>
              <a:t>为当前</a:t>
            </a:r>
            <a:r>
              <a:rPr sz="2400" spc="-10" dirty="0">
                <a:latin typeface="Arial Narrow"/>
                <a:cs typeface="Arial Narrow"/>
              </a:rPr>
              <a:t>UR</a:t>
            </a:r>
            <a:r>
              <a:rPr sz="2400" spc="-5" dirty="0">
                <a:latin typeface="Arial Narrow"/>
                <a:cs typeface="Arial Narrow"/>
              </a:rPr>
              <a:t>L</a:t>
            </a:r>
            <a:r>
              <a:rPr sz="2400" spc="-5" dirty="0">
                <a:latin typeface="黑体"/>
                <a:cs typeface="黑体"/>
              </a:rPr>
              <a:t>的链出信息；</a:t>
            </a:r>
            <a:endParaRPr sz="2400">
              <a:latin typeface="黑体"/>
              <a:cs typeface="黑体"/>
            </a:endParaRPr>
          </a:p>
          <a:p>
            <a:pPr marL="541020" marR="368935" lvl="1" indent="-208915">
              <a:lnSpc>
                <a:spcPct val="120800"/>
              </a:lnSpc>
              <a:buClr>
                <a:srgbClr val="9B2C1F"/>
              </a:buClr>
              <a:buSzPct val="85416"/>
              <a:buFont typeface="Wingdings 2"/>
              <a:buChar char=""/>
              <a:tabLst>
                <a:tab pos="631190" algn="l"/>
              </a:tabLst>
            </a:pPr>
            <a:r>
              <a:rPr sz="2400" dirty="0">
                <a:latin typeface="Arial Narrow"/>
                <a:cs typeface="Arial Narrow"/>
              </a:rPr>
              <a:t>&lt;</a:t>
            </a:r>
            <a:r>
              <a:rPr sz="2400" spc="-15" dirty="0">
                <a:latin typeface="Arial Narrow"/>
                <a:cs typeface="Arial Narrow"/>
              </a:rPr>
              <a:t>U</a:t>
            </a:r>
            <a:r>
              <a:rPr sz="2400" spc="-25" dirty="0">
                <a:latin typeface="Arial Narrow"/>
                <a:cs typeface="Arial Narrow"/>
              </a:rPr>
              <a:t>R</a:t>
            </a:r>
            <a:r>
              <a:rPr sz="2400" spc="-5" dirty="0">
                <a:latin typeface="Arial Narrow"/>
                <a:cs typeface="Arial Narrow"/>
              </a:rPr>
              <a:t>L</a:t>
            </a:r>
            <a:r>
              <a:rPr sz="2400" spc="0" dirty="0">
                <a:latin typeface="Arial Narrow"/>
                <a:cs typeface="Arial Narrow"/>
              </a:rPr>
              <a:t>,</a:t>
            </a:r>
            <a:r>
              <a:rPr sz="2400" spc="20" dirty="0">
                <a:latin typeface="Arial Narrow"/>
                <a:cs typeface="Arial Narrow"/>
              </a:rPr>
              <a:t> </a:t>
            </a:r>
            <a:r>
              <a:rPr sz="2400" spc="-5" dirty="0">
                <a:latin typeface="Arial Narrow"/>
                <a:cs typeface="Arial Narrow"/>
              </a:rPr>
              <a:t>va</a:t>
            </a:r>
            <a:r>
              <a:rPr sz="2400" spc="-10" dirty="0">
                <a:latin typeface="Arial Narrow"/>
                <a:cs typeface="Arial Narrow"/>
              </a:rPr>
              <a:t>l</a:t>
            </a:r>
            <a:r>
              <a:rPr sz="2400" spc="0" dirty="0">
                <a:latin typeface="Arial Narrow"/>
                <a:cs typeface="Arial Narrow"/>
              </a:rPr>
              <a:t>&gt;</a:t>
            </a:r>
            <a:r>
              <a:rPr sz="2400" spc="0" dirty="0">
                <a:latin typeface="黑体"/>
                <a:cs typeface="黑体"/>
              </a:rPr>
              <a:t>为当前</a:t>
            </a:r>
            <a:r>
              <a:rPr sz="2400" spc="-20" dirty="0">
                <a:latin typeface="Arial Narrow"/>
                <a:cs typeface="Arial Narrow"/>
              </a:rPr>
              <a:t>URL</a:t>
            </a:r>
            <a:r>
              <a:rPr sz="2400" spc="0" dirty="0">
                <a:latin typeface="黑体"/>
                <a:cs typeface="黑体"/>
              </a:rPr>
              <a:t>的链入网页对其贡献的</a:t>
            </a:r>
            <a:r>
              <a:rPr sz="2400" spc="0" dirty="0">
                <a:latin typeface="Arial Narrow"/>
                <a:cs typeface="Arial Narrow"/>
              </a:rPr>
              <a:t>Pag</a:t>
            </a:r>
            <a:r>
              <a:rPr sz="2400" spc="5" dirty="0">
                <a:latin typeface="Arial Narrow"/>
                <a:cs typeface="Arial Narrow"/>
              </a:rPr>
              <a:t>e</a:t>
            </a:r>
            <a:r>
              <a:rPr sz="2400" spc="-15" dirty="0">
                <a:latin typeface="Arial Narrow"/>
                <a:cs typeface="Arial Narrow"/>
              </a:rPr>
              <a:t>Ra</a:t>
            </a:r>
            <a:r>
              <a:rPr sz="2400" spc="-5" dirty="0">
                <a:latin typeface="Arial Narrow"/>
                <a:cs typeface="Arial Narrow"/>
              </a:rPr>
              <a:t>n</a:t>
            </a:r>
            <a:r>
              <a:rPr sz="2400" spc="5" dirty="0">
                <a:latin typeface="Arial Narrow"/>
                <a:cs typeface="Arial Narrow"/>
              </a:rPr>
              <a:t>k</a:t>
            </a:r>
            <a:r>
              <a:rPr sz="2400" spc="0" dirty="0">
                <a:latin typeface="黑体"/>
                <a:cs typeface="黑体"/>
              </a:rPr>
              <a:t>值 计算所有</a:t>
            </a:r>
            <a:r>
              <a:rPr sz="2400" spc="-5" dirty="0">
                <a:latin typeface="Arial Narrow"/>
                <a:cs typeface="Arial Narrow"/>
              </a:rPr>
              <a:t>va</a:t>
            </a:r>
            <a:r>
              <a:rPr sz="2400" spc="-10" dirty="0">
                <a:latin typeface="Arial Narrow"/>
                <a:cs typeface="Arial Narrow"/>
              </a:rPr>
              <a:t>l</a:t>
            </a:r>
            <a:r>
              <a:rPr sz="2400" spc="0" dirty="0">
                <a:latin typeface="黑体"/>
                <a:cs typeface="黑体"/>
              </a:rPr>
              <a:t>的和，并乘上</a:t>
            </a:r>
            <a:r>
              <a:rPr sz="2400" spc="-5" dirty="0">
                <a:latin typeface="Arial Narrow"/>
                <a:cs typeface="Arial Narrow"/>
              </a:rPr>
              <a:t>d</a:t>
            </a:r>
            <a:r>
              <a:rPr sz="2400" spc="0" dirty="0">
                <a:latin typeface="黑体"/>
                <a:cs typeface="黑体"/>
              </a:rPr>
              <a:t>，在加上常数</a:t>
            </a:r>
            <a:r>
              <a:rPr sz="2400" spc="5" dirty="0">
                <a:latin typeface="Arial Narrow"/>
                <a:cs typeface="Arial Narrow"/>
              </a:rPr>
              <a:t>(</a:t>
            </a:r>
            <a:r>
              <a:rPr sz="2400" spc="-5" dirty="0">
                <a:latin typeface="Arial Narrow"/>
                <a:cs typeface="Arial Narrow"/>
              </a:rPr>
              <a:t>1-d</a:t>
            </a:r>
            <a:r>
              <a:rPr sz="2400" spc="0" dirty="0">
                <a:latin typeface="Arial Narrow"/>
                <a:cs typeface="Arial Narrow"/>
              </a:rPr>
              <a:t>)</a:t>
            </a:r>
            <a:r>
              <a:rPr sz="2400" spc="15" dirty="0">
                <a:latin typeface="Arial Narrow"/>
                <a:cs typeface="Arial Narrow"/>
              </a:rPr>
              <a:t> </a:t>
            </a:r>
            <a:r>
              <a:rPr sz="2400" spc="-10" dirty="0">
                <a:latin typeface="Arial Narrow"/>
                <a:cs typeface="Arial Narrow"/>
              </a:rPr>
              <a:t>/N</a:t>
            </a:r>
            <a:r>
              <a:rPr sz="2400" spc="0" dirty="0">
                <a:latin typeface="黑体"/>
                <a:cs typeface="黑体"/>
              </a:rPr>
              <a:t>得到</a:t>
            </a:r>
            <a:endParaRPr sz="2400">
              <a:latin typeface="黑体"/>
              <a:cs typeface="黑体"/>
            </a:endParaRPr>
          </a:p>
          <a:p>
            <a:pPr marL="561340">
              <a:lnSpc>
                <a:spcPct val="100000"/>
              </a:lnSpc>
            </a:pPr>
            <a:r>
              <a:rPr sz="2400" spc="-5" dirty="0">
                <a:latin typeface="Arial Narrow"/>
                <a:cs typeface="Arial Narrow"/>
              </a:rPr>
              <a:t>ne</a:t>
            </a:r>
            <a:r>
              <a:rPr sz="2400" spc="-15" dirty="0">
                <a:latin typeface="Arial Narrow"/>
                <a:cs typeface="Arial Narrow"/>
              </a:rPr>
              <a:t>w</a:t>
            </a:r>
            <a:r>
              <a:rPr sz="2400" spc="-5" dirty="0">
                <a:latin typeface="Arial Narrow"/>
                <a:cs typeface="Arial Narrow"/>
              </a:rPr>
              <a:t>_ran</a:t>
            </a:r>
            <a:r>
              <a:rPr sz="2400" spc="-10" dirty="0">
                <a:latin typeface="Arial Narrow"/>
                <a:cs typeface="Arial Narrow"/>
              </a:rPr>
              <a:t>k</a:t>
            </a:r>
            <a:r>
              <a:rPr sz="2400" spc="0" dirty="0">
                <a:latin typeface="黑体"/>
                <a:cs typeface="黑体"/>
              </a:rPr>
              <a:t>。</a:t>
            </a:r>
            <a:endParaRPr sz="2400">
              <a:latin typeface="黑体"/>
              <a:cs typeface="黑体"/>
            </a:endParaRPr>
          </a:p>
          <a:p>
            <a:pPr marL="611505">
              <a:lnSpc>
                <a:spcPct val="100000"/>
              </a:lnSpc>
              <a:spcBef>
                <a:spcPts val="600"/>
              </a:spcBef>
            </a:pPr>
            <a:r>
              <a:rPr sz="2400" dirty="0">
                <a:latin typeface="黑体"/>
                <a:cs typeface="黑体"/>
              </a:rPr>
              <a:t>输出</a:t>
            </a:r>
            <a:r>
              <a:rPr sz="2400" spc="-650" dirty="0">
                <a:latin typeface="黑体"/>
                <a:cs typeface="黑体"/>
              </a:rPr>
              <a:t> </a:t>
            </a:r>
            <a:r>
              <a:rPr sz="2400" spc="-15" dirty="0">
                <a:latin typeface="Arial Narrow"/>
                <a:cs typeface="Arial Narrow"/>
              </a:rPr>
              <a:t>(URL,</a:t>
            </a:r>
            <a:r>
              <a:rPr sz="2400" spc="10" dirty="0">
                <a:latin typeface="Arial Narrow"/>
                <a:cs typeface="Arial Narrow"/>
              </a:rPr>
              <a:t> </a:t>
            </a:r>
            <a:r>
              <a:rPr sz="2400" spc="-5" dirty="0">
                <a:latin typeface="Arial Narrow"/>
                <a:cs typeface="Arial Narrow"/>
              </a:rPr>
              <a:t>(</a:t>
            </a:r>
            <a:r>
              <a:rPr sz="2400" spc="-20" dirty="0">
                <a:latin typeface="Arial Narrow"/>
                <a:cs typeface="Arial Narrow"/>
              </a:rPr>
              <a:t>ne</a:t>
            </a:r>
            <a:r>
              <a:rPr sz="2400" spc="-25" dirty="0">
                <a:latin typeface="Arial Narrow"/>
                <a:cs typeface="Arial Narrow"/>
              </a:rPr>
              <a:t>w</a:t>
            </a:r>
            <a:r>
              <a:rPr sz="2400" spc="-5" dirty="0">
                <a:latin typeface="Arial Narrow"/>
                <a:cs typeface="Arial Narrow"/>
              </a:rPr>
              <a:t>_rank</a:t>
            </a:r>
            <a:r>
              <a:rPr sz="2400" spc="0" dirty="0">
                <a:latin typeface="Arial Narrow"/>
                <a:cs typeface="Arial Narrow"/>
              </a:rPr>
              <a:t>,</a:t>
            </a:r>
            <a:r>
              <a:rPr sz="2400" spc="45" dirty="0">
                <a:latin typeface="Arial Narrow"/>
                <a:cs typeface="Arial Narrow"/>
              </a:rPr>
              <a:t> </a:t>
            </a:r>
            <a:r>
              <a:rPr sz="2400" spc="-5" dirty="0">
                <a:latin typeface="Arial Narrow"/>
                <a:cs typeface="Arial Narrow"/>
              </a:rPr>
              <a:t>url_</a:t>
            </a:r>
            <a:r>
              <a:rPr sz="2400" spc="-10" dirty="0">
                <a:latin typeface="Arial Narrow"/>
                <a:cs typeface="Arial Narrow"/>
              </a:rPr>
              <a:t>l</a:t>
            </a:r>
            <a:r>
              <a:rPr sz="2400" spc="-5" dirty="0">
                <a:latin typeface="Arial Narrow"/>
                <a:cs typeface="Arial Narrow"/>
              </a:rPr>
              <a:t>ist))</a:t>
            </a:r>
            <a:r>
              <a:rPr sz="2400" spc="0" dirty="0">
                <a:latin typeface="黑体"/>
                <a:cs typeface="黑体"/>
              </a:rPr>
              <a:t>。</a:t>
            </a:r>
            <a:endParaRPr sz="2400">
              <a:latin typeface="黑体"/>
              <a:cs typeface="黑体"/>
            </a:endParaRPr>
          </a:p>
          <a:p>
            <a:pPr>
              <a:lnSpc>
                <a:spcPts val="1550"/>
              </a:lnSpc>
              <a:spcBef>
                <a:spcPts val="29"/>
              </a:spcBef>
            </a:pPr>
            <a:endParaRPr sz="1550"/>
          </a:p>
          <a:p>
            <a:pPr>
              <a:lnSpc>
                <a:spcPts val="2500"/>
              </a:lnSpc>
            </a:pPr>
            <a:endParaRPr sz="2500"/>
          </a:p>
          <a:p>
            <a:pPr marL="12700">
              <a:lnSpc>
                <a:spcPct val="100000"/>
              </a:lnSpc>
            </a:pPr>
            <a:r>
              <a:rPr sz="2400" dirty="0">
                <a:latin typeface="黑体"/>
                <a:cs typeface="黑体"/>
              </a:rPr>
              <a:t>迭代计算公式：</a:t>
            </a:r>
            <a:endParaRPr sz="2400">
              <a:latin typeface="黑体"/>
              <a:cs typeface="黑体"/>
            </a:endParaRPr>
          </a:p>
          <a:p>
            <a:pPr marL="413384">
              <a:lnSpc>
                <a:spcPct val="100000"/>
              </a:lnSpc>
              <a:spcBef>
                <a:spcPts val="595"/>
              </a:spcBef>
              <a:tabLst>
                <a:tab pos="756285" algn="l"/>
              </a:tabLst>
            </a:pPr>
            <a:r>
              <a:rPr sz="1700" dirty="0">
                <a:solidFill>
                  <a:srgbClr val="E6B0AB"/>
                </a:solidFill>
                <a:latin typeface="Wingdings 2"/>
                <a:cs typeface="Wingdings 2"/>
              </a:rPr>
              <a:t></a:t>
            </a:r>
            <a:r>
              <a:rPr sz="1700" dirty="0">
                <a:solidFill>
                  <a:srgbClr val="E6B0AB"/>
                </a:solidFill>
                <a:latin typeface="Times New Roman"/>
                <a:cs typeface="Times New Roman"/>
              </a:rPr>
              <a:t>	</a:t>
            </a:r>
            <a:r>
              <a:rPr sz="2000" dirty="0">
                <a:latin typeface="Arial Narrow"/>
                <a:cs typeface="Arial Narrow"/>
              </a:rPr>
              <a:t>PR(</a:t>
            </a:r>
            <a:r>
              <a:rPr sz="2000" spc="-10" dirty="0">
                <a:latin typeface="Arial Narrow"/>
                <a:cs typeface="Arial Narrow"/>
              </a:rPr>
              <a:t>A</a:t>
            </a:r>
            <a:r>
              <a:rPr sz="2000" spc="0" dirty="0">
                <a:latin typeface="Arial Narrow"/>
                <a:cs typeface="Arial Narrow"/>
              </a:rPr>
              <a:t>) = (1-</a:t>
            </a:r>
            <a:r>
              <a:rPr sz="2000" spc="-5" dirty="0">
                <a:latin typeface="Arial Narrow"/>
                <a:cs typeface="Arial Narrow"/>
              </a:rPr>
              <a:t>d</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/N</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d (PR(T</a:t>
            </a:r>
            <a:r>
              <a:rPr sz="1950" spc="15" baseline="-27777" dirty="0">
                <a:latin typeface="Arial Narrow"/>
                <a:cs typeface="Arial Narrow"/>
              </a:rPr>
              <a:t>1</a:t>
            </a:r>
            <a:r>
              <a:rPr sz="2000" spc="0" dirty="0">
                <a:latin typeface="Arial Narrow"/>
                <a:cs typeface="Arial Narrow"/>
              </a:rPr>
              <a:t>)/C</a:t>
            </a:r>
            <a:r>
              <a:rPr sz="2000" spc="5" dirty="0">
                <a:latin typeface="Arial Narrow"/>
                <a:cs typeface="Arial Narrow"/>
              </a:rPr>
              <a:t>(</a:t>
            </a:r>
            <a:r>
              <a:rPr sz="2000" spc="0" dirty="0">
                <a:latin typeface="Arial Narrow"/>
                <a:cs typeface="Arial Narrow"/>
              </a:rPr>
              <a:t>T</a:t>
            </a:r>
            <a:r>
              <a:rPr sz="1950" spc="15" baseline="-27777" dirty="0">
                <a:latin typeface="Arial Narrow"/>
                <a:cs typeface="Arial Narrow"/>
              </a:rPr>
              <a:t>1</a:t>
            </a:r>
            <a:r>
              <a:rPr sz="2000" spc="0" dirty="0">
                <a:latin typeface="Arial Narrow"/>
                <a:cs typeface="Arial Narrow"/>
              </a:rPr>
              <a:t>)</a:t>
            </a:r>
            <a:r>
              <a:rPr sz="2000" spc="-35" dirty="0">
                <a:latin typeface="Arial Narrow"/>
                <a:cs typeface="Arial Narrow"/>
              </a:rPr>
              <a:t> </a:t>
            </a:r>
            <a:r>
              <a:rPr sz="2000" spc="0" dirty="0">
                <a:latin typeface="Arial Narrow"/>
                <a:cs typeface="Arial Narrow"/>
              </a:rPr>
              <a:t>+ ...</a:t>
            </a:r>
            <a:r>
              <a:rPr sz="2000" spc="-35" dirty="0">
                <a:latin typeface="Arial Narrow"/>
                <a:cs typeface="Arial Narrow"/>
              </a:rPr>
              <a:t> </a:t>
            </a:r>
            <a:r>
              <a:rPr sz="2000" spc="0" dirty="0">
                <a:latin typeface="Arial Narrow"/>
                <a:cs typeface="Arial Narrow"/>
              </a:rPr>
              <a:t>+ </a:t>
            </a:r>
            <a:r>
              <a:rPr sz="2000" spc="-10" dirty="0">
                <a:latin typeface="Arial Narrow"/>
                <a:cs typeface="Arial Narrow"/>
              </a:rPr>
              <a:t>P</a:t>
            </a:r>
            <a:r>
              <a:rPr sz="2000" spc="0" dirty="0">
                <a:latin typeface="Arial Narrow"/>
                <a:cs typeface="Arial Narrow"/>
              </a:rPr>
              <a:t>R</a:t>
            </a:r>
            <a:r>
              <a:rPr sz="2000" spc="5" dirty="0">
                <a:latin typeface="Arial Narrow"/>
                <a:cs typeface="Arial Narrow"/>
              </a:rPr>
              <a:t>(</a:t>
            </a:r>
            <a:r>
              <a:rPr sz="2000" spc="0" dirty="0">
                <a:latin typeface="Arial Narrow"/>
                <a:cs typeface="Arial Narrow"/>
              </a:rPr>
              <a:t>T</a:t>
            </a:r>
            <a:r>
              <a:rPr sz="1950" spc="15" baseline="-27777" dirty="0">
                <a:latin typeface="Arial Narrow"/>
                <a:cs typeface="Arial Narrow"/>
              </a:rPr>
              <a:t>n</a:t>
            </a:r>
            <a:r>
              <a:rPr sz="2000" spc="0" dirty="0">
                <a:latin typeface="Arial Narrow"/>
                <a:cs typeface="Arial Narrow"/>
              </a:rPr>
              <a:t>)/C</a:t>
            </a:r>
            <a:r>
              <a:rPr sz="2000" spc="5" dirty="0">
                <a:latin typeface="Arial Narrow"/>
                <a:cs typeface="Arial Narrow"/>
              </a:rPr>
              <a:t>(</a:t>
            </a:r>
            <a:r>
              <a:rPr sz="2000" spc="0" dirty="0">
                <a:latin typeface="Arial Narrow"/>
                <a:cs typeface="Arial Narrow"/>
              </a:rPr>
              <a:t>T</a:t>
            </a:r>
            <a:r>
              <a:rPr sz="1950" spc="15" baseline="-27777" dirty="0">
                <a:latin typeface="Arial Narrow"/>
                <a:cs typeface="Arial Narrow"/>
              </a:rPr>
              <a:t>n</a:t>
            </a:r>
            <a:r>
              <a:rPr sz="2000" spc="0" dirty="0">
                <a:latin typeface="Arial Narrow"/>
                <a:cs typeface="Arial Narrow"/>
              </a:rPr>
              <a:t>))</a:t>
            </a:r>
            <a:endParaRPr sz="2000">
              <a:latin typeface="Arial Narrow"/>
              <a:cs typeface="Arial Narrow"/>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0240" y="794511"/>
            <a:ext cx="2998470" cy="404495"/>
          </a:xfrm>
          <a:prstGeom prst="rect">
            <a:avLst/>
          </a:prstGeom>
        </p:spPr>
        <p:txBody>
          <a:bodyPr vert="horz" wrap="square" lIns="0" tIns="0" rIns="0" bIns="0" rtlCol="0">
            <a:spAutoFit/>
          </a:bodyPr>
          <a:lstStyle/>
          <a:p>
            <a:pPr marL="12700">
              <a:lnSpc>
                <a:spcPct val="100000"/>
              </a:lnSpc>
            </a:pPr>
            <a:r>
              <a:rPr sz="2600" b="1" dirty="0">
                <a:solidFill>
                  <a:srgbClr val="00AF50"/>
                </a:solidFill>
                <a:latin typeface="Arial Narrow"/>
                <a:cs typeface="Arial Narrow"/>
              </a:rPr>
              <a:t>PageRan</a:t>
            </a:r>
            <a:r>
              <a:rPr sz="2600" b="1" spc="-5" dirty="0">
                <a:solidFill>
                  <a:srgbClr val="00AF50"/>
                </a:solidFill>
                <a:latin typeface="Arial Narrow"/>
                <a:cs typeface="Arial Narrow"/>
              </a:rPr>
              <a:t>k</a:t>
            </a:r>
            <a:r>
              <a:rPr sz="2600" b="1" spc="-10" dirty="0">
                <a:solidFill>
                  <a:srgbClr val="00AF50"/>
                </a:solidFill>
                <a:latin typeface="黑体"/>
                <a:cs typeface="黑体"/>
              </a:rPr>
              <a:t>过</a:t>
            </a:r>
            <a:r>
              <a:rPr sz="2600" b="1" spc="-20" dirty="0">
                <a:solidFill>
                  <a:srgbClr val="00AF50"/>
                </a:solidFill>
                <a:latin typeface="黑体"/>
                <a:cs typeface="黑体"/>
              </a:rPr>
              <a:t>程示</a:t>
            </a:r>
            <a:r>
              <a:rPr sz="2600" b="1" spc="-30" dirty="0">
                <a:solidFill>
                  <a:srgbClr val="00AF50"/>
                </a:solidFill>
                <a:latin typeface="黑体"/>
                <a:cs typeface="黑体"/>
              </a:rPr>
              <a:t>意图</a:t>
            </a:r>
            <a:endParaRPr sz="2600">
              <a:latin typeface="黑体"/>
              <a:cs typeface="黑体"/>
            </a:endParaRPr>
          </a:p>
        </p:txBody>
      </p:sp>
      <p:sp>
        <p:nvSpPr>
          <p:cNvPr id="3" name="object 3"/>
          <p:cNvSpPr txBox="1"/>
          <p:nvPr/>
        </p:nvSpPr>
        <p:spPr>
          <a:xfrm>
            <a:off x="6861809" y="1541653"/>
            <a:ext cx="90043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5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1</a:t>
            </a:r>
            <a:r>
              <a:rPr sz="1200" spc="0" dirty="0">
                <a:latin typeface="Arial"/>
                <a:cs typeface="Arial"/>
              </a:rPr>
              <a:t>, </a:t>
            </a:r>
            <a:r>
              <a:rPr sz="1200" i="1" spc="0" dirty="0">
                <a:latin typeface="Arial"/>
                <a:cs typeface="Arial"/>
              </a:rPr>
              <a:t>n</a:t>
            </a:r>
            <a:r>
              <a:rPr sz="1200" i="1" spc="-7" baseline="-20833" dirty="0">
                <a:latin typeface="Arial"/>
                <a:cs typeface="Arial"/>
              </a:rPr>
              <a:t>2</a:t>
            </a:r>
            <a:r>
              <a:rPr sz="1200" spc="0" dirty="0">
                <a:latin typeface="Arial"/>
                <a:cs typeface="Arial"/>
              </a:rPr>
              <a:t>, </a:t>
            </a:r>
            <a:r>
              <a:rPr sz="1200" i="1" spc="0" dirty="0">
                <a:latin typeface="Arial"/>
                <a:cs typeface="Arial"/>
              </a:rPr>
              <a:t>n</a:t>
            </a:r>
            <a:r>
              <a:rPr sz="1200" i="1" spc="-7" baseline="-20833" dirty="0">
                <a:latin typeface="Arial"/>
                <a:cs typeface="Arial"/>
              </a:rPr>
              <a:t>3</a:t>
            </a:r>
            <a:r>
              <a:rPr sz="1200" spc="0" dirty="0">
                <a:latin typeface="Arial"/>
                <a:cs typeface="Arial"/>
              </a:rPr>
              <a:t>]</a:t>
            </a:r>
            <a:endParaRPr sz="1200">
              <a:latin typeface="Arial"/>
              <a:cs typeface="Arial"/>
            </a:endParaRPr>
          </a:p>
        </p:txBody>
      </p:sp>
      <p:sp>
        <p:nvSpPr>
          <p:cNvPr id="4" name="object 4"/>
          <p:cNvSpPr txBox="1"/>
          <p:nvPr/>
        </p:nvSpPr>
        <p:spPr>
          <a:xfrm>
            <a:off x="1983994" y="1541653"/>
            <a:ext cx="67310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1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2</a:t>
            </a:r>
            <a:r>
              <a:rPr sz="1200" spc="0" dirty="0">
                <a:latin typeface="Arial"/>
                <a:cs typeface="Arial"/>
              </a:rPr>
              <a:t>, </a:t>
            </a:r>
            <a:r>
              <a:rPr sz="1200" i="1" spc="0" dirty="0">
                <a:latin typeface="Arial"/>
                <a:cs typeface="Arial"/>
              </a:rPr>
              <a:t>n</a:t>
            </a:r>
            <a:r>
              <a:rPr sz="1200" i="1" spc="-7" baseline="-20833" dirty="0">
                <a:latin typeface="Arial"/>
                <a:cs typeface="Arial"/>
              </a:rPr>
              <a:t>4</a:t>
            </a:r>
            <a:r>
              <a:rPr sz="1200" spc="0" dirty="0">
                <a:latin typeface="Arial"/>
                <a:cs typeface="Arial"/>
              </a:rPr>
              <a:t>]</a:t>
            </a:r>
            <a:endParaRPr sz="1200">
              <a:latin typeface="Arial"/>
              <a:cs typeface="Arial"/>
            </a:endParaRPr>
          </a:p>
        </p:txBody>
      </p:sp>
      <p:sp>
        <p:nvSpPr>
          <p:cNvPr id="5" name="object 5"/>
          <p:cNvSpPr txBox="1"/>
          <p:nvPr/>
        </p:nvSpPr>
        <p:spPr>
          <a:xfrm>
            <a:off x="3203575" y="1541653"/>
            <a:ext cx="67310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2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3</a:t>
            </a:r>
            <a:r>
              <a:rPr sz="1200" spc="0" dirty="0">
                <a:latin typeface="Arial"/>
                <a:cs typeface="Arial"/>
              </a:rPr>
              <a:t>, </a:t>
            </a:r>
            <a:r>
              <a:rPr sz="1200" i="1" spc="0" dirty="0">
                <a:latin typeface="Arial"/>
                <a:cs typeface="Arial"/>
              </a:rPr>
              <a:t>n</a:t>
            </a:r>
            <a:r>
              <a:rPr sz="1200" i="1" spc="-7" baseline="-20833" dirty="0">
                <a:latin typeface="Arial"/>
                <a:cs typeface="Arial"/>
              </a:rPr>
              <a:t>5</a:t>
            </a:r>
            <a:r>
              <a:rPr sz="1200" spc="0" dirty="0">
                <a:latin typeface="Arial"/>
                <a:cs typeface="Arial"/>
              </a:rPr>
              <a:t>]</a:t>
            </a:r>
            <a:endParaRPr sz="1200">
              <a:latin typeface="Arial"/>
              <a:cs typeface="Arial"/>
            </a:endParaRPr>
          </a:p>
        </p:txBody>
      </p:sp>
      <p:sp>
        <p:nvSpPr>
          <p:cNvPr id="6" name="object 6"/>
          <p:cNvSpPr txBox="1"/>
          <p:nvPr/>
        </p:nvSpPr>
        <p:spPr>
          <a:xfrm>
            <a:off x="4422775" y="1541653"/>
            <a:ext cx="446405"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3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4</a:t>
            </a:r>
            <a:r>
              <a:rPr sz="1200" spc="0" dirty="0">
                <a:latin typeface="Arial"/>
                <a:cs typeface="Arial"/>
              </a:rPr>
              <a:t>]</a:t>
            </a:r>
            <a:endParaRPr sz="1200">
              <a:latin typeface="Arial"/>
              <a:cs typeface="Arial"/>
            </a:endParaRPr>
          </a:p>
        </p:txBody>
      </p:sp>
      <p:sp>
        <p:nvSpPr>
          <p:cNvPr id="7" name="object 7"/>
          <p:cNvSpPr txBox="1"/>
          <p:nvPr/>
        </p:nvSpPr>
        <p:spPr>
          <a:xfrm>
            <a:off x="5642228" y="1541653"/>
            <a:ext cx="44577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4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5</a:t>
            </a:r>
            <a:r>
              <a:rPr sz="1200" spc="0" dirty="0">
                <a:latin typeface="Arial"/>
                <a:cs typeface="Arial"/>
              </a:rPr>
              <a:t>]</a:t>
            </a:r>
            <a:endParaRPr sz="1200">
              <a:latin typeface="Arial"/>
              <a:cs typeface="Arial"/>
            </a:endParaRPr>
          </a:p>
        </p:txBody>
      </p:sp>
      <p:sp>
        <p:nvSpPr>
          <p:cNvPr id="8" name="object 8"/>
          <p:cNvSpPr/>
          <p:nvPr/>
        </p:nvSpPr>
        <p:spPr>
          <a:xfrm>
            <a:off x="19050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855D5D"/>
          </a:solidFill>
        </p:spPr>
        <p:txBody>
          <a:bodyPr wrap="square" lIns="0" tIns="0" rIns="0" bIns="0" rtlCol="0">
            <a:spAutoFit/>
          </a:bodyPr>
          <a:lstStyle/>
          <a:p>
            <a:endParaRPr/>
          </a:p>
        </p:txBody>
      </p:sp>
      <p:sp>
        <p:nvSpPr>
          <p:cNvPr id="9" name="object 9"/>
          <p:cNvSpPr/>
          <p:nvPr/>
        </p:nvSpPr>
        <p:spPr>
          <a:xfrm>
            <a:off x="19050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5F4242"/>
            </a:solidFill>
          </a:ln>
        </p:spPr>
        <p:txBody>
          <a:bodyPr wrap="square" lIns="0" tIns="0" rIns="0" bIns="0" rtlCol="0">
            <a:spAutoFit/>
          </a:bodyPr>
          <a:lstStyle/>
          <a:p>
            <a:endParaRPr/>
          </a:p>
        </p:txBody>
      </p:sp>
      <p:sp>
        <p:nvSpPr>
          <p:cNvPr id="10" name="object 10"/>
          <p:cNvSpPr/>
          <p:nvPr/>
        </p:nvSpPr>
        <p:spPr>
          <a:xfrm>
            <a:off x="18288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918485"/>
          </a:solidFill>
        </p:spPr>
        <p:txBody>
          <a:bodyPr wrap="square" lIns="0" tIns="0" rIns="0" bIns="0" rtlCol="0">
            <a:spAutoFit/>
          </a:bodyPr>
          <a:lstStyle/>
          <a:p>
            <a:endParaRPr/>
          </a:p>
        </p:txBody>
      </p:sp>
      <p:sp>
        <p:nvSpPr>
          <p:cNvPr id="11" name="object 11"/>
          <p:cNvSpPr/>
          <p:nvPr/>
        </p:nvSpPr>
        <p:spPr>
          <a:xfrm>
            <a:off x="18288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695F5F"/>
            </a:solidFill>
          </a:ln>
        </p:spPr>
        <p:txBody>
          <a:bodyPr wrap="square" lIns="0" tIns="0" rIns="0" bIns="0" rtlCol="0">
            <a:spAutoFit/>
          </a:bodyPr>
          <a:lstStyle/>
          <a:p>
            <a:endParaRPr/>
          </a:p>
        </p:txBody>
      </p:sp>
      <p:sp>
        <p:nvSpPr>
          <p:cNvPr id="12" name="object 12"/>
          <p:cNvSpPr txBox="1"/>
          <p:nvPr/>
        </p:nvSpPr>
        <p:spPr>
          <a:xfrm>
            <a:off x="1973326" y="2573146"/>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2</a:t>
            </a:r>
            <a:endParaRPr sz="1200" baseline="-20833">
              <a:latin typeface="Arial"/>
              <a:cs typeface="Arial"/>
            </a:endParaRPr>
          </a:p>
        </p:txBody>
      </p:sp>
      <p:sp>
        <p:nvSpPr>
          <p:cNvPr id="13" name="object 13"/>
          <p:cNvSpPr/>
          <p:nvPr/>
        </p:nvSpPr>
        <p:spPr>
          <a:xfrm>
            <a:off x="24384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946151"/>
          </a:solidFill>
        </p:spPr>
        <p:txBody>
          <a:bodyPr wrap="square" lIns="0" tIns="0" rIns="0" bIns="0" rtlCol="0">
            <a:spAutoFit/>
          </a:bodyPr>
          <a:lstStyle/>
          <a:p>
            <a:endParaRPr/>
          </a:p>
        </p:txBody>
      </p:sp>
      <p:sp>
        <p:nvSpPr>
          <p:cNvPr id="14" name="object 14"/>
          <p:cNvSpPr/>
          <p:nvPr/>
        </p:nvSpPr>
        <p:spPr>
          <a:xfrm>
            <a:off x="24384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6C4639"/>
            </a:solidFill>
          </a:ln>
        </p:spPr>
        <p:txBody>
          <a:bodyPr wrap="square" lIns="0" tIns="0" rIns="0" bIns="0" rtlCol="0">
            <a:spAutoFit/>
          </a:bodyPr>
          <a:lstStyle/>
          <a:p>
            <a:endParaRPr/>
          </a:p>
        </p:txBody>
      </p:sp>
      <p:sp>
        <p:nvSpPr>
          <p:cNvPr id="15" name="object 15"/>
          <p:cNvSpPr txBox="1"/>
          <p:nvPr/>
        </p:nvSpPr>
        <p:spPr>
          <a:xfrm>
            <a:off x="2583307" y="2573146"/>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4</a:t>
            </a:r>
            <a:endParaRPr sz="1200" baseline="-20833">
              <a:latin typeface="Arial"/>
              <a:cs typeface="Arial"/>
            </a:endParaRPr>
          </a:p>
        </p:txBody>
      </p:sp>
      <p:sp>
        <p:nvSpPr>
          <p:cNvPr id="16" name="object 16"/>
          <p:cNvSpPr/>
          <p:nvPr/>
        </p:nvSpPr>
        <p:spPr>
          <a:xfrm>
            <a:off x="2391155" y="2153411"/>
            <a:ext cx="411480" cy="486156"/>
          </a:xfrm>
          <a:prstGeom prst="rect">
            <a:avLst/>
          </a:prstGeom>
          <a:blipFill>
            <a:blip r:embed="rId2" cstate="print"/>
            <a:stretch>
              <a:fillRect/>
            </a:stretch>
          </a:blipFill>
        </p:spPr>
        <p:txBody>
          <a:bodyPr wrap="square" lIns="0" tIns="0" rIns="0" bIns="0" rtlCol="0">
            <a:spAutoFit/>
          </a:bodyPr>
          <a:lstStyle/>
          <a:p>
            <a:endParaRPr/>
          </a:p>
        </p:txBody>
      </p:sp>
      <p:sp>
        <p:nvSpPr>
          <p:cNvPr id="17" name="object 17"/>
          <p:cNvSpPr/>
          <p:nvPr/>
        </p:nvSpPr>
        <p:spPr>
          <a:xfrm>
            <a:off x="2430779" y="2167508"/>
            <a:ext cx="236219" cy="310641"/>
          </a:xfrm>
          <a:custGeom>
            <a:avLst/>
            <a:gdLst/>
            <a:ahLst/>
            <a:cxnLst/>
            <a:rect l="l" t="t" r="r" b="b"/>
            <a:pathLst>
              <a:path w="236219" h="310641">
                <a:moveTo>
                  <a:pt x="142494" y="250316"/>
                </a:moveTo>
                <a:lnTo>
                  <a:pt x="136906" y="252602"/>
                </a:lnTo>
                <a:lnTo>
                  <a:pt x="134874" y="257555"/>
                </a:lnTo>
                <a:lnTo>
                  <a:pt x="132842" y="262381"/>
                </a:lnTo>
                <a:lnTo>
                  <a:pt x="135127" y="267969"/>
                </a:lnTo>
                <a:lnTo>
                  <a:pt x="236219" y="310641"/>
                </a:lnTo>
                <a:lnTo>
                  <a:pt x="235128" y="301243"/>
                </a:lnTo>
                <a:lnTo>
                  <a:pt x="217296" y="301243"/>
                </a:lnTo>
                <a:lnTo>
                  <a:pt x="196176" y="273087"/>
                </a:lnTo>
                <a:lnTo>
                  <a:pt x="147319" y="252475"/>
                </a:lnTo>
                <a:lnTo>
                  <a:pt x="142494" y="250316"/>
                </a:lnTo>
                <a:close/>
              </a:path>
              <a:path w="236219" h="310641">
                <a:moveTo>
                  <a:pt x="196176" y="273087"/>
                </a:moveTo>
                <a:lnTo>
                  <a:pt x="217296" y="301243"/>
                </a:lnTo>
                <a:lnTo>
                  <a:pt x="223562" y="296544"/>
                </a:lnTo>
                <a:lnTo>
                  <a:pt x="215392" y="296544"/>
                </a:lnTo>
                <a:lnTo>
                  <a:pt x="213520" y="280404"/>
                </a:lnTo>
                <a:lnTo>
                  <a:pt x="196176" y="273087"/>
                </a:lnTo>
                <a:close/>
              </a:path>
              <a:path w="236219" h="310641">
                <a:moveTo>
                  <a:pt x="218820" y="197738"/>
                </a:moveTo>
                <a:lnTo>
                  <a:pt x="208406" y="199008"/>
                </a:lnTo>
                <a:lnTo>
                  <a:pt x="204724" y="203707"/>
                </a:lnTo>
                <a:lnTo>
                  <a:pt x="205231" y="208914"/>
                </a:lnTo>
                <a:lnTo>
                  <a:pt x="211332" y="261533"/>
                </a:lnTo>
                <a:lnTo>
                  <a:pt x="232537" y="289813"/>
                </a:lnTo>
                <a:lnTo>
                  <a:pt x="217296" y="301243"/>
                </a:lnTo>
                <a:lnTo>
                  <a:pt x="235128" y="301243"/>
                </a:lnTo>
                <a:lnTo>
                  <a:pt x="224155" y="206755"/>
                </a:lnTo>
                <a:lnTo>
                  <a:pt x="223646" y="201549"/>
                </a:lnTo>
                <a:lnTo>
                  <a:pt x="218820" y="197738"/>
                </a:lnTo>
                <a:close/>
              </a:path>
              <a:path w="236219" h="310641">
                <a:moveTo>
                  <a:pt x="213520" y="280404"/>
                </a:moveTo>
                <a:lnTo>
                  <a:pt x="215392" y="296544"/>
                </a:lnTo>
                <a:lnTo>
                  <a:pt x="228600" y="286765"/>
                </a:lnTo>
                <a:lnTo>
                  <a:pt x="213520" y="280404"/>
                </a:lnTo>
                <a:close/>
              </a:path>
              <a:path w="236219" h="310641">
                <a:moveTo>
                  <a:pt x="211332" y="261533"/>
                </a:moveTo>
                <a:lnTo>
                  <a:pt x="213520" y="280404"/>
                </a:lnTo>
                <a:lnTo>
                  <a:pt x="228600" y="286765"/>
                </a:lnTo>
                <a:lnTo>
                  <a:pt x="215392" y="296544"/>
                </a:lnTo>
                <a:lnTo>
                  <a:pt x="223562" y="296544"/>
                </a:lnTo>
                <a:lnTo>
                  <a:pt x="232537" y="289813"/>
                </a:lnTo>
                <a:lnTo>
                  <a:pt x="211332" y="261533"/>
                </a:lnTo>
                <a:close/>
              </a:path>
              <a:path w="236219" h="310641">
                <a:moveTo>
                  <a:pt x="15239" y="0"/>
                </a:moveTo>
                <a:lnTo>
                  <a:pt x="0" y="11556"/>
                </a:lnTo>
                <a:lnTo>
                  <a:pt x="196176" y="273087"/>
                </a:lnTo>
                <a:lnTo>
                  <a:pt x="213520" y="280404"/>
                </a:lnTo>
                <a:lnTo>
                  <a:pt x="211332" y="261533"/>
                </a:lnTo>
                <a:lnTo>
                  <a:pt x="15239" y="0"/>
                </a:lnTo>
                <a:close/>
              </a:path>
            </a:pathLst>
          </a:custGeom>
          <a:solidFill>
            <a:srgbClr val="000000"/>
          </a:solidFill>
        </p:spPr>
        <p:txBody>
          <a:bodyPr wrap="square" lIns="0" tIns="0" rIns="0" bIns="0" rtlCol="0">
            <a:spAutoFit/>
          </a:bodyPr>
          <a:lstStyle/>
          <a:p>
            <a:endParaRPr/>
          </a:p>
        </p:txBody>
      </p:sp>
      <p:sp>
        <p:nvSpPr>
          <p:cNvPr id="18" name="object 18"/>
          <p:cNvSpPr/>
          <p:nvPr/>
        </p:nvSpPr>
        <p:spPr>
          <a:xfrm>
            <a:off x="1921764" y="2153411"/>
            <a:ext cx="411480" cy="486156"/>
          </a:xfrm>
          <a:prstGeom prst="rect">
            <a:avLst/>
          </a:prstGeom>
          <a:blipFill>
            <a:blip r:embed="rId3" cstate="print"/>
            <a:stretch>
              <a:fillRect/>
            </a:stretch>
          </a:blipFill>
        </p:spPr>
        <p:txBody>
          <a:bodyPr wrap="square" lIns="0" tIns="0" rIns="0" bIns="0" rtlCol="0">
            <a:spAutoFit/>
          </a:bodyPr>
          <a:lstStyle/>
          <a:p>
            <a:endParaRPr/>
          </a:p>
        </p:txBody>
      </p:sp>
      <p:sp>
        <p:nvSpPr>
          <p:cNvPr id="19" name="object 19"/>
          <p:cNvSpPr/>
          <p:nvPr/>
        </p:nvSpPr>
        <p:spPr>
          <a:xfrm>
            <a:off x="2057400" y="2167508"/>
            <a:ext cx="236219" cy="310641"/>
          </a:xfrm>
          <a:custGeom>
            <a:avLst/>
            <a:gdLst/>
            <a:ahLst/>
            <a:cxnLst/>
            <a:rect l="l" t="t" r="r" b="b"/>
            <a:pathLst>
              <a:path w="236219" h="310641">
                <a:moveTo>
                  <a:pt x="17399" y="197738"/>
                </a:moveTo>
                <a:lnTo>
                  <a:pt x="12573" y="201549"/>
                </a:lnTo>
                <a:lnTo>
                  <a:pt x="12064" y="206755"/>
                </a:lnTo>
                <a:lnTo>
                  <a:pt x="0" y="310641"/>
                </a:lnTo>
                <a:lnTo>
                  <a:pt x="22261" y="301243"/>
                </a:lnTo>
                <a:lnTo>
                  <a:pt x="18923" y="301243"/>
                </a:lnTo>
                <a:lnTo>
                  <a:pt x="3682" y="289813"/>
                </a:lnTo>
                <a:lnTo>
                  <a:pt x="24887" y="261533"/>
                </a:lnTo>
                <a:lnTo>
                  <a:pt x="30987" y="208914"/>
                </a:lnTo>
                <a:lnTo>
                  <a:pt x="31495" y="203707"/>
                </a:lnTo>
                <a:lnTo>
                  <a:pt x="27812" y="199008"/>
                </a:lnTo>
                <a:lnTo>
                  <a:pt x="17399" y="197738"/>
                </a:lnTo>
                <a:close/>
              </a:path>
              <a:path w="236219" h="310641">
                <a:moveTo>
                  <a:pt x="24887" y="261533"/>
                </a:moveTo>
                <a:lnTo>
                  <a:pt x="3682" y="289813"/>
                </a:lnTo>
                <a:lnTo>
                  <a:pt x="18923" y="301243"/>
                </a:lnTo>
                <a:lnTo>
                  <a:pt x="22447" y="296544"/>
                </a:lnTo>
                <a:lnTo>
                  <a:pt x="20827" y="296544"/>
                </a:lnTo>
                <a:lnTo>
                  <a:pt x="7619" y="286765"/>
                </a:lnTo>
                <a:lnTo>
                  <a:pt x="22699" y="280404"/>
                </a:lnTo>
                <a:lnTo>
                  <a:pt x="24887" y="261533"/>
                </a:lnTo>
                <a:close/>
              </a:path>
              <a:path w="236219" h="310641">
                <a:moveTo>
                  <a:pt x="93725" y="250316"/>
                </a:moveTo>
                <a:lnTo>
                  <a:pt x="88900" y="252475"/>
                </a:lnTo>
                <a:lnTo>
                  <a:pt x="40043" y="273087"/>
                </a:lnTo>
                <a:lnTo>
                  <a:pt x="18923" y="301243"/>
                </a:lnTo>
                <a:lnTo>
                  <a:pt x="22261" y="301243"/>
                </a:lnTo>
                <a:lnTo>
                  <a:pt x="101092" y="267969"/>
                </a:lnTo>
                <a:lnTo>
                  <a:pt x="103377" y="262381"/>
                </a:lnTo>
                <a:lnTo>
                  <a:pt x="101345" y="257555"/>
                </a:lnTo>
                <a:lnTo>
                  <a:pt x="99313" y="252602"/>
                </a:lnTo>
                <a:lnTo>
                  <a:pt x="93725" y="250316"/>
                </a:lnTo>
                <a:close/>
              </a:path>
              <a:path w="236219" h="310641">
                <a:moveTo>
                  <a:pt x="22699" y="280404"/>
                </a:moveTo>
                <a:lnTo>
                  <a:pt x="7619" y="286765"/>
                </a:lnTo>
                <a:lnTo>
                  <a:pt x="20827" y="296544"/>
                </a:lnTo>
                <a:lnTo>
                  <a:pt x="22699" y="280404"/>
                </a:lnTo>
                <a:close/>
              </a:path>
              <a:path w="236219" h="310641">
                <a:moveTo>
                  <a:pt x="40043" y="273087"/>
                </a:moveTo>
                <a:lnTo>
                  <a:pt x="22699" y="280404"/>
                </a:lnTo>
                <a:lnTo>
                  <a:pt x="20827" y="296544"/>
                </a:lnTo>
                <a:lnTo>
                  <a:pt x="22447" y="296544"/>
                </a:lnTo>
                <a:lnTo>
                  <a:pt x="40043" y="273087"/>
                </a:lnTo>
                <a:close/>
              </a:path>
              <a:path w="236219" h="310641">
                <a:moveTo>
                  <a:pt x="220980" y="0"/>
                </a:moveTo>
                <a:lnTo>
                  <a:pt x="24887" y="261533"/>
                </a:lnTo>
                <a:lnTo>
                  <a:pt x="22699" y="280404"/>
                </a:lnTo>
                <a:lnTo>
                  <a:pt x="40043" y="273087"/>
                </a:lnTo>
                <a:lnTo>
                  <a:pt x="236219" y="11556"/>
                </a:lnTo>
                <a:lnTo>
                  <a:pt x="220980" y="0"/>
                </a:lnTo>
                <a:close/>
              </a:path>
            </a:pathLst>
          </a:custGeom>
          <a:solidFill>
            <a:srgbClr val="000000"/>
          </a:solidFill>
        </p:spPr>
        <p:txBody>
          <a:bodyPr wrap="square" lIns="0" tIns="0" rIns="0" bIns="0" rtlCol="0">
            <a:spAutoFit/>
          </a:bodyPr>
          <a:lstStyle/>
          <a:p>
            <a:endParaRPr/>
          </a:p>
        </p:txBody>
      </p:sp>
      <p:sp>
        <p:nvSpPr>
          <p:cNvPr id="20" name="object 20"/>
          <p:cNvSpPr/>
          <p:nvPr/>
        </p:nvSpPr>
        <p:spPr>
          <a:xfrm>
            <a:off x="31242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918485"/>
          </a:solidFill>
        </p:spPr>
        <p:txBody>
          <a:bodyPr wrap="square" lIns="0" tIns="0" rIns="0" bIns="0" rtlCol="0">
            <a:spAutoFit/>
          </a:bodyPr>
          <a:lstStyle/>
          <a:p>
            <a:endParaRPr/>
          </a:p>
        </p:txBody>
      </p:sp>
      <p:sp>
        <p:nvSpPr>
          <p:cNvPr id="21" name="object 21"/>
          <p:cNvSpPr/>
          <p:nvPr/>
        </p:nvSpPr>
        <p:spPr>
          <a:xfrm>
            <a:off x="31242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695F5F"/>
            </a:solidFill>
          </a:ln>
        </p:spPr>
        <p:txBody>
          <a:bodyPr wrap="square" lIns="0" tIns="0" rIns="0" bIns="0" rtlCol="0">
            <a:spAutoFit/>
          </a:bodyPr>
          <a:lstStyle/>
          <a:p>
            <a:endParaRPr/>
          </a:p>
        </p:txBody>
      </p:sp>
      <p:sp>
        <p:nvSpPr>
          <p:cNvPr id="22" name="object 22"/>
          <p:cNvSpPr/>
          <p:nvPr/>
        </p:nvSpPr>
        <p:spPr>
          <a:xfrm>
            <a:off x="30480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A18E6A"/>
          </a:solidFill>
        </p:spPr>
        <p:txBody>
          <a:bodyPr wrap="square" lIns="0" tIns="0" rIns="0" bIns="0" rtlCol="0">
            <a:spAutoFit/>
          </a:bodyPr>
          <a:lstStyle/>
          <a:p>
            <a:endParaRPr/>
          </a:p>
        </p:txBody>
      </p:sp>
      <p:sp>
        <p:nvSpPr>
          <p:cNvPr id="23" name="object 23"/>
          <p:cNvSpPr/>
          <p:nvPr/>
        </p:nvSpPr>
        <p:spPr>
          <a:xfrm>
            <a:off x="30480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76674B"/>
            </a:solidFill>
          </a:ln>
        </p:spPr>
        <p:txBody>
          <a:bodyPr wrap="square" lIns="0" tIns="0" rIns="0" bIns="0" rtlCol="0">
            <a:spAutoFit/>
          </a:bodyPr>
          <a:lstStyle/>
          <a:p>
            <a:endParaRPr/>
          </a:p>
        </p:txBody>
      </p:sp>
      <p:sp>
        <p:nvSpPr>
          <p:cNvPr id="24" name="object 24"/>
          <p:cNvSpPr txBox="1"/>
          <p:nvPr/>
        </p:nvSpPr>
        <p:spPr>
          <a:xfrm>
            <a:off x="3192907" y="2573146"/>
            <a:ext cx="167640" cy="221615"/>
          </a:xfrm>
          <a:prstGeom prst="rect">
            <a:avLst/>
          </a:prstGeom>
        </p:spPr>
        <p:txBody>
          <a:bodyPr vert="horz" wrap="square" lIns="0" tIns="0" rIns="0" bIns="0" rtlCol="0">
            <a:spAutoFit/>
          </a:bodyPr>
          <a:lstStyle/>
          <a:p>
            <a:pPr marL="12700">
              <a:lnSpc>
                <a:spcPct val="100000"/>
              </a:lnSpc>
            </a:pPr>
            <a:r>
              <a:rPr sz="1200" i="1" dirty="0">
                <a:latin typeface="Arial"/>
                <a:cs typeface="Arial"/>
              </a:rPr>
              <a:t>n</a:t>
            </a:r>
            <a:r>
              <a:rPr sz="1200" i="1" baseline="-20833" dirty="0">
                <a:latin typeface="Arial"/>
                <a:cs typeface="Arial"/>
              </a:rPr>
              <a:t>3</a:t>
            </a:r>
            <a:endParaRPr sz="1200" baseline="-20833">
              <a:latin typeface="Arial"/>
              <a:cs typeface="Arial"/>
            </a:endParaRPr>
          </a:p>
        </p:txBody>
      </p:sp>
      <p:sp>
        <p:nvSpPr>
          <p:cNvPr id="25" name="object 25"/>
          <p:cNvSpPr/>
          <p:nvPr/>
        </p:nvSpPr>
        <p:spPr>
          <a:xfrm>
            <a:off x="36576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D24717"/>
          </a:solidFill>
        </p:spPr>
        <p:txBody>
          <a:bodyPr wrap="square" lIns="0" tIns="0" rIns="0" bIns="0" rtlCol="0">
            <a:spAutoFit/>
          </a:bodyPr>
          <a:lstStyle/>
          <a:p>
            <a:endParaRPr/>
          </a:p>
        </p:txBody>
      </p:sp>
      <p:sp>
        <p:nvSpPr>
          <p:cNvPr id="26" name="object 26"/>
          <p:cNvSpPr/>
          <p:nvPr/>
        </p:nvSpPr>
        <p:spPr>
          <a:xfrm>
            <a:off x="3657600" y="2478151"/>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9B310D"/>
            </a:solidFill>
          </a:ln>
        </p:spPr>
        <p:txBody>
          <a:bodyPr wrap="square" lIns="0" tIns="0" rIns="0" bIns="0" rtlCol="0">
            <a:spAutoFit/>
          </a:bodyPr>
          <a:lstStyle/>
          <a:p>
            <a:endParaRPr/>
          </a:p>
        </p:txBody>
      </p:sp>
      <p:sp>
        <p:nvSpPr>
          <p:cNvPr id="27" name="object 27"/>
          <p:cNvSpPr txBox="1"/>
          <p:nvPr/>
        </p:nvSpPr>
        <p:spPr>
          <a:xfrm>
            <a:off x="3802507" y="2573146"/>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5</a:t>
            </a:r>
            <a:endParaRPr sz="1200" baseline="-20833">
              <a:latin typeface="Arial"/>
              <a:cs typeface="Arial"/>
            </a:endParaRPr>
          </a:p>
        </p:txBody>
      </p:sp>
      <p:sp>
        <p:nvSpPr>
          <p:cNvPr id="28" name="object 28"/>
          <p:cNvSpPr/>
          <p:nvPr/>
        </p:nvSpPr>
        <p:spPr>
          <a:xfrm>
            <a:off x="3610355" y="2153411"/>
            <a:ext cx="411479" cy="486156"/>
          </a:xfrm>
          <a:prstGeom prst="rect">
            <a:avLst/>
          </a:prstGeom>
          <a:blipFill>
            <a:blip r:embed="rId2" cstate="print"/>
            <a:stretch>
              <a:fillRect/>
            </a:stretch>
          </a:blipFill>
        </p:spPr>
        <p:txBody>
          <a:bodyPr wrap="square" lIns="0" tIns="0" rIns="0" bIns="0" rtlCol="0">
            <a:spAutoFit/>
          </a:bodyPr>
          <a:lstStyle/>
          <a:p>
            <a:endParaRPr/>
          </a:p>
        </p:txBody>
      </p:sp>
      <p:sp>
        <p:nvSpPr>
          <p:cNvPr id="29" name="object 29"/>
          <p:cNvSpPr/>
          <p:nvPr/>
        </p:nvSpPr>
        <p:spPr>
          <a:xfrm>
            <a:off x="3649979" y="2167508"/>
            <a:ext cx="236220" cy="310641"/>
          </a:xfrm>
          <a:custGeom>
            <a:avLst/>
            <a:gdLst/>
            <a:ahLst/>
            <a:cxnLst/>
            <a:rect l="l" t="t" r="r" b="b"/>
            <a:pathLst>
              <a:path w="236220" h="310641">
                <a:moveTo>
                  <a:pt x="142494" y="250316"/>
                </a:moveTo>
                <a:lnTo>
                  <a:pt x="136906" y="252602"/>
                </a:lnTo>
                <a:lnTo>
                  <a:pt x="134874" y="257555"/>
                </a:lnTo>
                <a:lnTo>
                  <a:pt x="132842" y="262381"/>
                </a:lnTo>
                <a:lnTo>
                  <a:pt x="135128" y="267969"/>
                </a:lnTo>
                <a:lnTo>
                  <a:pt x="236220" y="310641"/>
                </a:lnTo>
                <a:lnTo>
                  <a:pt x="235128" y="301243"/>
                </a:lnTo>
                <a:lnTo>
                  <a:pt x="217297" y="301243"/>
                </a:lnTo>
                <a:lnTo>
                  <a:pt x="196176" y="273087"/>
                </a:lnTo>
                <a:lnTo>
                  <a:pt x="147320" y="252475"/>
                </a:lnTo>
                <a:lnTo>
                  <a:pt x="142494" y="250316"/>
                </a:lnTo>
                <a:close/>
              </a:path>
              <a:path w="236220" h="310641">
                <a:moveTo>
                  <a:pt x="196176" y="273087"/>
                </a:moveTo>
                <a:lnTo>
                  <a:pt x="217297" y="301243"/>
                </a:lnTo>
                <a:lnTo>
                  <a:pt x="223562" y="296544"/>
                </a:lnTo>
                <a:lnTo>
                  <a:pt x="215392" y="296544"/>
                </a:lnTo>
                <a:lnTo>
                  <a:pt x="213520" y="280404"/>
                </a:lnTo>
                <a:lnTo>
                  <a:pt x="196176" y="273087"/>
                </a:lnTo>
                <a:close/>
              </a:path>
              <a:path w="236220" h="310641">
                <a:moveTo>
                  <a:pt x="218821" y="197738"/>
                </a:moveTo>
                <a:lnTo>
                  <a:pt x="208407" y="199008"/>
                </a:lnTo>
                <a:lnTo>
                  <a:pt x="204724" y="203707"/>
                </a:lnTo>
                <a:lnTo>
                  <a:pt x="205232" y="208914"/>
                </a:lnTo>
                <a:lnTo>
                  <a:pt x="211332" y="261533"/>
                </a:lnTo>
                <a:lnTo>
                  <a:pt x="232537" y="289813"/>
                </a:lnTo>
                <a:lnTo>
                  <a:pt x="217297" y="301243"/>
                </a:lnTo>
                <a:lnTo>
                  <a:pt x="235128" y="301243"/>
                </a:lnTo>
                <a:lnTo>
                  <a:pt x="224155" y="206755"/>
                </a:lnTo>
                <a:lnTo>
                  <a:pt x="223647" y="201549"/>
                </a:lnTo>
                <a:lnTo>
                  <a:pt x="218821" y="197738"/>
                </a:lnTo>
                <a:close/>
              </a:path>
              <a:path w="236220" h="310641">
                <a:moveTo>
                  <a:pt x="213520" y="280404"/>
                </a:moveTo>
                <a:lnTo>
                  <a:pt x="215392" y="296544"/>
                </a:lnTo>
                <a:lnTo>
                  <a:pt x="228600" y="286765"/>
                </a:lnTo>
                <a:lnTo>
                  <a:pt x="213520" y="280404"/>
                </a:lnTo>
                <a:close/>
              </a:path>
              <a:path w="236220" h="310641">
                <a:moveTo>
                  <a:pt x="211332" y="261533"/>
                </a:moveTo>
                <a:lnTo>
                  <a:pt x="213520" y="280404"/>
                </a:lnTo>
                <a:lnTo>
                  <a:pt x="228600" y="286765"/>
                </a:lnTo>
                <a:lnTo>
                  <a:pt x="215392" y="296544"/>
                </a:lnTo>
                <a:lnTo>
                  <a:pt x="223562" y="296544"/>
                </a:lnTo>
                <a:lnTo>
                  <a:pt x="232537" y="289813"/>
                </a:lnTo>
                <a:lnTo>
                  <a:pt x="211332" y="261533"/>
                </a:lnTo>
                <a:close/>
              </a:path>
              <a:path w="236220" h="310641">
                <a:moveTo>
                  <a:pt x="15240" y="0"/>
                </a:moveTo>
                <a:lnTo>
                  <a:pt x="0" y="11556"/>
                </a:lnTo>
                <a:lnTo>
                  <a:pt x="196176" y="273087"/>
                </a:lnTo>
                <a:lnTo>
                  <a:pt x="213520" y="280404"/>
                </a:lnTo>
                <a:lnTo>
                  <a:pt x="211332" y="261533"/>
                </a:lnTo>
                <a:lnTo>
                  <a:pt x="15240" y="0"/>
                </a:lnTo>
                <a:close/>
              </a:path>
            </a:pathLst>
          </a:custGeom>
          <a:solidFill>
            <a:srgbClr val="000000"/>
          </a:solidFill>
        </p:spPr>
        <p:txBody>
          <a:bodyPr wrap="square" lIns="0" tIns="0" rIns="0" bIns="0" rtlCol="0">
            <a:spAutoFit/>
          </a:bodyPr>
          <a:lstStyle/>
          <a:p>
            <a:endParaRPr/>
          </a:p>
        </p:txBody>
      </p:sp>
      <p:sp>
        <p:nvSpPr>
          <p:cNvPr id="30" name="object 30"/>
          <p:cNvSpPr/>
          <p:nvPr/>
        </p:nvSpPr>
        <p:spPr>
          <a:xfrm>
            <a:off x="3140964" y="2153411"/>
            <a:ext cx="411479" cy="486156"/>
          </a:xfrm>
          <a:prstGeom prst="rect">
            <a:avLst/>
          </a:prstGeom>
          <a:blipFill>
            <a:blip r:embed="rId3" cstate="print"/>
            <a:stretch>
              <a:fillRect/>
            </a:stretch>
          </a:blipFill>
        </p:spPr>
        <p:txBody>
          <a:bodyPr wrap="square" lIns="0" tIns="0" rIns="0" bIns="0" rtlCol="0">
            <a:spAutoFit/>
          </a:bodyPr>
          <a:lstStyle/>
          <a:p>
            <a:endParaRPr/>
          </a:p>
        </p:txBody>
      </p:sp>
      <p:sp>
        <p:nvSpPr>
          <p:cNvPr id="31" name="object 31"/>
          <p:cNvSpPr/>
          <p:nvPr/>
        </p:nvSpPr>
        <p:spPr>
          <a:xfrm>
            <a:off x="3276600" y="2167508"/>
            <a:ext cx="236220" cy="310641"/>
          </a:xfrm>
          <a:custGeom>
            <a:avLst/>
            <a:gdLst/>
            <a:ahLst/>
            <a:cxnLst/>
            <a:rect l="l" t="t" r="r" b="b"/>
            <a:pathLst>
              <a:path w="236220" h="310641">
                <a:moveTo>
                  <a:pt x="17399" y="197738"/>
                </a:moveTo>
                <a:lnTo>
                  <a:pt x="12573" y="201549"/>
                </a:lnTo>
                <a:lnTo>
                  <a:pt x="12064" y="206755"/>
                </a:lnTo>
                <a:lnTo>
                  <a:pt x="0" y="310641"/>
                </a:lnTo>
                <a:lnTo>
                  <a:pt x="22261" y="301243"/>
                </a:lnTo>
                <a:lnTo>
                  <a:pt x="18923" y="301243"/>
                </a:lnTo>
                <a:lnTo>
                  <a:pt x="3683" y="289813"/>
                </a:lnTo>
                <a:lnTo>
                  <a:pt x="24887" y="261533"/>
                </a:lnTo>
                <a:lnTo>
                  <a:pt x="30987" y="208914"/>
                </a:lnTo>
                <a:lnTo>
                  <a:pt x="31496" y="203707"/>
                </a:lnTo>
                <a:lnTo>
                  <a:pt x="27812" y="199008"/>
                </a:lnTo>
                <a:lnTo>
                  <a:pt x="17399" y="197738"/>
                </a:lnTo>
                <a:close/>
              </a:path>
              <a:path w="236220" h="310641">
                <a:moveTo>
                  <a:pt x="24887" y="261533"/>
                </a:moveTo>
                <a:lnTo>
                  <a:pt x="3683" y="289813"/>
                </a:lnTo>
                <a:lnTo>
                  <a:pt x="18923" y="301243"/>
                </a:lnTo>
                <a:lnTo>
                  <a:pt x="22447" y="296544"/>
                </a:lnTo>
                <a:lnTo>
                  <a:pt x="20827" y="296544"/>
                </a:lnTo>
                <a:lnTo>
                  <a:pt x="7620" y="286765"/>
                </a:lnTo>
                <a:lnTo>
                  <a:pt x="22699" y="280404"/>
                </a:lnTo>
                <a:lnTo>
                  <a:pt x="24887" y="261533"/>
                </a:lnTo>
                <a:close/>
              </a:path>
              <a:path w="236220" h="310641">
                <a:moveTo>
                  <a:pt x="93725" y="250316"/>
                </a:moveTo>
                <a:lnTo>
                  <a:pt x="88900" y="252475"/>
                </a:lnTo>
                <a:lnTo>
                  <a:pt x="40043" y="273087"/>
                </a:lnTo>
                <a:lnTo>
                  <a:pt x="18923" y="301243"/>
                </a:lnTo>
                <a:lnTo>
                  <a:pt x="22261" y="301243"/>
                </a:lnTo>
                <a:lnTo>
                  <a:pt x="101091" y="267969"/>
                </a:lnTo>
                <a:lnTo>
                  <a:pt x="103377" y="262381"/>
                </a:lnTo>
                <a:lnTo>
                  <a:pt x="101346" y="257555"/>
                </a:lnTo>
                <a:lnTo>
                  <a:pt x="99313" y="252602"/>
                </a:lnTo>
                <a:lnTo>
                  <a:pt x="93725" y="250316"/>
                </a:lnTo>
                <a:close/>
              </a:path>
              <a:path w="236220" h="310641">
                <a:moveTo>
                  <a:pt x="22699" y="280404"/>
                </a:moveTo>
                <a:lnTo>
                  <a:pt x="7620" y="286765"/>
                </a:lnTo>
                <a:lnTo>
                  <a:pt x="20827" y="296544"/>
                </a:lnTo>
                <a:lnTo>
                  <a:pt x="22699" y="280404"/>
                </a:lnTo>
                <a:close/>
              </a:path>
              <a:path w="236220" h="310641">
                <a:moveTo>
                  <a:pt x="40043" y="273087"/>
                </a:moveTo>
                <a:lnTo>
                  <a:pt x="22699" y="280404"/>
                </a:lnTo>
                <a:lnTo>
                  <a:pt x="20827" y="296544"/>
                </a:lnTo>
                <a:lnTo>
                  <a:pt x="22447" y="296544"/>
                </a:lnTo>
                <a:lnTo>
                  <a:pt x="40043" y="273087"/>
                </a:lnTo>
                <a:close/>
              </a:path>
              <a:path w="236220" h="310641">
                <a:moveTo>
                  <a:pt x="220979" y="0"/>
                </a:moveTo>
                <a:lnTo>
                  <a:pt x="24887" y="261533"/>
                </a:lnTo>
                <a:lnTo>
                  <a:pt x="22699" y="280404"/>
                </a:lnTo>
                <a:lnTo>
                  <a:pt x="40043" y="273087"/>
                </a:lnTo>
                <a:lnTo>
                  <a:pt x="236220" y="11556"/>
                </a:lnTo>
                <a:lnTo>
                  <a:pt x="220979" y="0"/>
                </a:lnTo>
                <a:close/>
              </a:path>
            </a:pathLst>
          </a:custGeom>
          <a:solidFill>
            <a:srgbClr val="000000"/>
          </a:solidFill>
        </p:spPr>
        <p:txBody>
          <a:bodyPr wrap="square" lIns="0" tIns="0" rIns="0" bIns="0" rtlCol="0">
            <a:spAutoFit/>
          </a:bodyPr>
          <a:lstStyle/>
          <a:p>
            <a:endParaRPr/>
          </a:p>
        </p:txBody>
      </p:sp>
      <p:sp>
        <p:nvSpPr>
          <p:cNvPr id="32" name="object 32"/>
          <p:cNvSpPr/>
          <p:nvPr/>
        </p:nvSpPr>
        <p:spPr>
          <a:xfrm>
            <a:off x="67818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D24717"/>
          </a:solidFill>
        </p:spPr>
        <p:txBody>
          <a:bodyPr wrap="square" lIns="0" tIns="0" rIns="0" bIns="0" rtlCol="0">
            <a:spAutoFit/>
          </a:bodyPr>
          <a:lstStyle/>
          <a:p>
            <a:endParaRPr/>
          </a:p>
        </p:txBody>
      </p:sp>
      <p:sp>
        <p:nvSpPr>
          <p:cNvPr id="33" name="object 33"/>
          <p:cNvSpPr/>
          <p:nvPr/>
        </p:nvSpPr>
        <p:spPr>
          <a:xfrm>
            <a:off x="67818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9B310D"/>
            </a:solidFill>
          </a:ln>
        </p:spPr>
        <p:txBody>
          <a:bodyPr wrap="square" lIns="0" tIns="0" rIns="0" bIns="0" rtlCol="0">
            <a:spAutoFit/>
          </a:bodyPr>
          <a:lstStyle/>
          <a:p>
            <a:endParaRPr/>
          </a:p>
        </p:txBody>
      </p:sp>
      <p:sp>
        <p:nvSpPr>
          <p:cNvPr id="34" name="object 34"/>
          <p:cNvSpPr/>
          <p:nvPr/>
        </p:nvSpPr>
        <p:spPr>
          <a:xfrm>
            <a:off x="7420356" y="2153411"/>
            <a:ext cx="411479" cy="486156"/>
          </a:xfrm>
          <a:prstGeom prst="rect">
            <a:avLst/>
          </a:prstGeom>
          <a:blipFill>
            <a:blip r:embed="rId2" cstate="print"/>
            <a:stretch>
              <a:fillRect/>
            </a:stretch>
          </a:blipFill>
        </p:spPr>
        <p:txBody>
          <a:bodyPr wrap="square" lIns="0" tIns="0" rIns="0" bIns="0" rtlCol="0">
            <a:spAutoFit/>
          </a:bodyPr>
          <a:lstStyle/>
          <a:p>
            <a:endParaRPr/>
          </a:p>
        </p:txBody>
      </p:sp>
      <p:sp>
        <p:nvSpPr>
          <p:cNvPr id="35" name="object 35"/>
          <p:cNvSpPr/>
          <p:nvPr/>
        </p:nvSpPr>
        <p:spPr>
          <a:xfrm>
            <a:off x="7459980" y="2167508"/>
            <a:ext cx="236220" cy="310641"/>
          </a:xfrm>
          <a:custGeom>
            <a:avLst/>
            <a:gdLst/>
            <a:ahLst/>
            <a:cxnLst/>
            <a:rect l="l" t="t" r="r" b="b"/>
            <a:pathLst>
              <a:path w="236220" h="310641">
                <a:moveTo>
                  <a:pt x="142494" y="250316"/>
                </a:moveTo>
                <a:lnTo>
                  <a:pt x="136905" y="252602"/>
                </a:lnTo>
                <a:lnTo>
                  <a:pt x="134874" y="257555"/>
                </a:lnTo>
                <a:lnTo>
                  <a:pt x="132842" y="262381"/>
                </a:lnTo>
                <a:lnTo>
                  <a:pt x="135127" y="267969"/>
                </a:lnTo>
                <a:lnTo>
                  <a:pt x="236220" y="310641"/>
                </a:lnTo>
                <a:lnTo>
                  <a:pt x="235128" y="301243"/>
                </a:lnTo>
                <a:lnTo>
                  <a:pt x="217297" y="301243"/>
                </a:lnTo>
                <a:lnTo>
                  <a:pt x="196176" y="273087"/>
                </a:lnTo>
                <a:lnTo>
                  <a:pt x="147320" y="252475"/>
                </a:lnTo>
                <a:lnTo>
                  <a:pt x="142494" y="250316"/>
                </a:lnTo>
                <a:close/>
              </a:path>
              <a:path w="236220" h="310641">
                <a:moveTo>
                  <a:pt x="196176" y="273087"/>
                </a:moveTo>
                <a:lnTo>
                  <a:pt x="217297" y="301243"/>
                </a:lnTo>
                <a:lnTo>
                  <a:pt x="223562" y="296544"/>
                </a:lnTo>
                <a:lnTo>
                  <a:pt x="215392" y="296544"/>
                </a:lnTo>
                <a:lnTo>
                  <a:pt x="213520" y="280404"/>
                </a:lnTo>
                <a:lnTo>
                  <a:pt x="196176" y="273087"/>
                </a:lnTo>
                <a:close/>
              </a:path>
              <a:path w="236220" h="310641">
                <a:moveTo>
                  <a:pt x="218821" y="197738"/>
                </a:moveTo>
                <a:lnTo>
                  <a:pt x="208406" y="199008"/>
                </a:lnTo>
                <a:lnTo>
                  <a:pt x="204724" y="203707"/>
                </a:lnTo>
                <a:lnTo>
                  <a:pt x="205231" y="208914"/>
                </a:lnTo>
                <a:lnTo>
                  <a:pt x="211332" y="261533"/>
                </a:lnTo>
                <a:lnTo>
                  <a:pt x="232537" y="289813"/>
                </a:lnTo>
                <a:lnTo>
                  <a:pt x="217297" y="301243"/>
                </a:lnTo>
                <a:lnTo>
                  <a:pt x="235128" y="301243"/>
                </a:lnTo>
                <a:lnTo>
                  <a:pt x="224154" y="206755"/>
                </a:lnTo>
                <a:lnTo>
                  <a:pt x="223647" y="201549"/>
                </a:lnTo>
                <a:lnTo>
                  <a:pt x="218821" y="197738"/>
                </a:lnTo>
                <a:close/>
              </a:path>
              <a:path w="236220" h="310641">
                <a:moveTo>
                  <a:pt x="213520" y="280404"/>
                </a:moveTo>
                <a:lnTo>
                  <a:pt x="215392" y="296544"/>
                </a:lnTo>
                <a:lnTo>
                  <a:pt x="228600" y="286765"/>
                </a:lnTo>
                <a:lnTo>
                  <a:pt x="213520" y="280404"/>
                </a:lnTo>
                <a:close/>
              </a:path>
              <a:path w="236220" h="310641">
                <a:moveTo>
                  <a:pt x="211332" y="261533"/>
                </a:moveTo>
                <a:lnTo>
                  <a:pt x="213520" y="280404"/>
                </a:lnTo>
                <a:lnTo>
                  <a:pt x="228600" y="286765"/>
                </a:lnTo>
                <a:lnTo>
                  <a:pt x="215392" y="296544"/>
                </a:lnTo>
                <a:lnTo>
                  <a:pt x="223562" y="296544"/>
                </a:lnTo>
                <a:lnTo>
                  <a:pt x="232537" y="289813"/>
                </a:lnTo>
                <a:lnTo>
                  <a:pt x="211332" y="261533"/>
                </a:lnTo>
                <a:close/>
              </a:path>
              <a:path w="236220" h="310641">
                <a:moveTo>
                  <a:pt x="15240" y="0"/>
                </a:moveTo>
                <a:lnTo>
                  <a:pt x="0" y="11556"/>
                </a:lnTo>
                <a:lnTo>
                  <a:pt x="196176" y="273087"/>
                </a:lnTo>
                <a:lnTo>
                  <a:pt x="213520" y="280404"/>
                </a:lnTo>
                <a:lnTo>
                  <a:pt x="211332" y="261533"/>
                </a:lnTo>
                <a:lnTo>
                  <a:pt x="15240" y="0"/>
                </a:lnTo>
                <a:close/>
              </a:path>
            </a:pathLst>
          </a:custGeom>
          <a:solidFill>
            <a:srgbClr val="000000"/>
          </a:solidFill>
        </p:spPr>
        <p:txBody>
          <a:bodyPr wrap="square" lIns="0" tIns="0" rIns="0" bIns="0" rtlCol="0">
            <a:spAutoFit/>
          </a:bodyPr>
          <a:lstStyle/>
          <a:p>
            <a:endParaRPr/>
          </a:p>
        </p:txBody>
      </p:sp>
      <p:sp>
        <p:nvSpPr>
          <p:cNvPr id="36" name="object 36"/>
          <p:cNvSpPr/>
          <p:nvPr/>
        </p:nvSpPr>
        <p:spPr>
          <a:xfrm>
            <a:off x="6646164" y="2153411"/>
            <a:ext cx="411479" cy="486156"/>
          </a:xfrm>
          <a:prstGeom prst="rect">
            <a:avLst/>
          </a:prstGeom>
          <a:blipFill>
            <a:blip r:embed="rId3" cstate="print"/>
            <a:stretch>
              <a:fillRect/>
            </a:stretch>
          </a:blipFill>
        </p:spPr>
        <p:txBody>
          <a:bodyPr wrap="square" lIns="0" tIns="0" rIns="0" bIns="0" rtlCol="0">
            <a:spAutoFit/>
          </a:bodyPr>
          <a:lstStyle/>
          <a:p>
            <a:endParaRPr/>
          </a:p>
        </p:txBody>
      </p:sp>
      <p:sp>
        <p:nvSpPr>
          <p:cNvPr id="37" name="object 37"/>
          <p:cNvSpPr/>
          <p:nvPr/>
        </p:nvSpPr>
        <p:spPr>
          <a:xfrm>
            <a:off x="6781800" y="2167508"/>
            <a:ext cx="236220" cy="310641"/>
          </a:xfrm>
          <a:custGeom>
            <a:avLst/>
            <a:gdLst/>
            <a:ahLst/>
            <a:cxnLst/>
            <a:rect l="l" t="t" r="r" b="b"/>
            <a:pathLst>
              <a:path w="236220" h="310641">
                <a:moveTo>
                  <a:pt x="17399" y="197738"/>
                </a:moveTo>
                <a:lnTo>
                  <a:pt x="12573" y="201549"/>
                </a:lnTo>
                <a:lnTo>
                  <a:pt x="12065" y="206755"/>
                </a:lnTo>
                <a:lnTo>
                  <a:pt x="0" y="310641"/>
                </a:lnTo>
                <a:lnTo>
                  <a:pt x="22261" y="301243"/>
                </a:lnTo>
                <a:lnTo>
                  <a:pt x="18923" y="301243"/>
                </a:lnTo>
                <a:lnTo>
                  <a:pt x="3682" y="289813"/>
                </a:lnTo>
                <a:lnTo>
                  <a:pt x="24887" y="261533"/>
                </a:lnTo>
                <a:lnTo>
                  <a:pt x="30988" y="208914"/>
                </a:lnTo>
                <a:lnTo>
                  <a:pt x="31496" y="203707"/>
                </a:lnTo>
                <a:lnTo>
                  <a:pt x="27813" y="199008"/>
                </a:lnTo>
                <a:lnTo>
                  <a:pt x="17399" y="197738"/>
                </a:lnTo>
                <a:close/>
              </a:path>
              <a:path w="236220" h="310641">
                <a:moveTo>
                  <a:pt x="24887" y="261533"/>
                </a:moveTo>
                <a:lnTo>
                  <a:pt x="3682" y="289813"/>
                </a:lnTo>
                <a:lnTo>
                  <a:pt x="18923" y="301243"/>
                </a:lnTo>
                <a:lnTo>
                  <a:pt x="22447" y="296544"/>
                </a:lnTo>
                <a:lnTo>
                  <a:pt x="20827" y="296544"/>
                </a:lnTo>
                <a:lnTo>
                  <a:pt x="7620" y="286765"/>
                </a:lnTo>
                <a:lnTo>
                  <a:pt x="22699" y="280404"/>
                </a:lnTo>
                <a:lnTo>
                  <a:pt x="24887" y="261533"/>
                </a:lnTo>
                <a:close/>
              </a:path>
              <a:path w="236220" h="310641">
                <a:moveTo>
                  <a:pt x="93725" y="250316"/>
                </a:moveTo>
                <a:lnTo>
                  <a:pt x="88900" y="252475"/>
                </a:lnTo>
                <a:lnTo>
                  <a:pt x="40043" y="273087"/>
                </a:lnTo>
                <a:lnTo>
                  <a:pt x="18923" y="301243"/>
                </a:lnTo>
                <a:lnTo>
                  <a:pt x="22261" y="301243"/>
                </a:lnTo>
                <a:lnTo>
                  <a:pt x="101092" y="267969"/>
                </a:lnTo>
                <a:lnTo>
                  <a:pt x="103377" y="262381"/>
                </a:lnTo>
                <a:lnTo>
                  <a:pt x="101346" y="257555"/>
                </a:lnTo>
                <a:lnTo>
                  <a:pt x="99314" y="252602"/>
                </a:lnTo>
                <a:lnTo>
                  <a:pt x="93725" y="250316"/>
                </a:lnTo>
                <a:close/>
              </a:path>
              <a:path w="236220" h="310641">
                <a:moveTo>
                  <a:pt x="22699" y="280404"/>
                </a:moveTo>
                <a:lnTo>
                  <a:pt x="7620" y="286765"/>
                </a:lnTo>
                <a:lnTo>
                  <a:pt x="20827" y="296544"/>
                </a:lnTo>
                <a:lnTo>
                  <a:pt x="22699" y="280404"/>
                </a:lnTo>
                <a:close/>
              </a:path>
              <a:path w="236220" h="310641">
                <a:moveTo>
                  <a:pt x="40043" y="273087"/>
                </a:moveTo>
                <a:lnTo>
                  <a:pt x="22699" y="280404"/>
                </a:lnTo>
                <a:lnTo>
                  <a:pt x="20827" y="296544"/>
                </a:lnTo>
                <a:lnTo>
                  <a:pt x="22447" y="296544"/>
                </a:lnTo>
                <a:lnTo>
                  <a:pt x="40043" y="273087"/>
                </a:lnTo>
                <a:close/>
              </a:path>
              <a:path w="236220" h="310641">
                <a:moveTo>
                  <a:pt x="220979" y="0"/>
                </a:moveTo>
                <a:lnTo>
                  <a:pt x="24887" y="261533"/>
                </a:lnTo>
                <a:lnTo>
                  <a:pt x="22699" y="280404"/>
                </a:lnTo>
                <a:lnTo>
                  <a:pt x="40043" y="273087"/>
                </a:lnTo>
                <a:lnTo>
                  <a:pt x="236220" y="11556"/>
                </a:lnTo>
                <a:lnTo>
                  <a:pt x="220979" y="0"/>
                </a:lnTo>
                <a:close/>
              </a:path>
            </a:pathLst>
          </a:custGeom>
          <a:solidFill>
            <a:srgbClr val="000000"/>
          </a:solidFill>
        </p:spPr>
        <p:txBody>
          <a:bodyPr wrap="square" lIns="0" tIns="0" rIns="0" bIns="0" rtlCol="0">
            <a:spAutoFit/>
          </a:bodyPr>
          <a:lstStyle/>
          <a:p>
            <a:endParaRPr/>
          </a:p>
        </p:txBody>
      </p:sp>
      <p:sp>
        <p:nvSpPr>
          <p:cNvPr id="38" name="object 38"/>
          <p:cNvSpPr/>
          <p:nvPr/>
        </p:nvSpPr>
        <p:spPr>
          <a:xfrm>
            <a:off x="6629400" y="2478151"/>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855D5D"/>
          </a:solidFill>
        </p:spPr>
        <p:txBody>
          <a:bodyPr wrap="square" lIns="0" tIns="0" rIns="0" bIns="0" rtlCol="0">
            <a:spAutoFit/>
          </a:bodyPr>
          <a:lstStyle/>
          <a:p>
            <a:endParaRPr/>
          </a:p>
        </p:txBody>
      </p:sp>
      <p:sp>
        <p:nvSpPr>
          <p:cNvPr id="39" name="object 39"/>
          <p:cNvSpPr/>
          <p:nvPr/>
        </p:nvSpPr>
        <p:spPr>
          <a:xfrm>
            <a:off x="6629400" y="2478151"/>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5F4242"/>
            </a:solidFill>
          </a:ln>
        </p:spPr>
        <p:txBody>
          <a:bodyPr wrap="square" lIns="0" tIns="0" rIns="0" bIns="0" rtlCol="0">
            <a:spAutoFit/>
          </a:bodyPr>
          <a:lstStyle/>
          <a:p>
            <a:endParaRPr/>
          </a:p>
        </p:txBody>
      </p:sp>
      <p:sp>
        <p:nvSpPr>
          <p:cNvPr id="40" name="object 40"/>
          <p:cNvSpPr/>
          <p:nvPr/>
        </p:nvSpPr>
        <p:spPr>
          <a:xfrm>
            <a:off x="7086600" y="2478151"/>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918485"/>
          </a:solidFill>
        </p:spPr>
        <p:txBody>
          <a:bodyPr wrap="square" lIns="0" tIns="0" rIns="0" bIns="0" rtlCol="0">
            <a:spAutoFit/>
          </a:bodyPr>
          <a:lstStyle/>
          <a:p>
            <a:endParaRPr/>
          </a:p>
        </p:txBody>
      </p:sp>
      <p:sp>
        <p:nvSpPr>
          <p:cNvPr id="41" name="object 41"/>
          <p:cNvSpPr/>
          <p:nvPr/>
        </p:nvSpPr>
        <p:spPr>
          <a:xfrm>
            <a:off x="7086600" y="2478151"/>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695F5F"/>
            </a:solidFill>
          </a:ln>
        </p:spPr>
        <p:txBody>
          <a:bodyPr wrap="square" lIns="0" tIns="0" rIns="0" bIns="0" rtlCol="0">
            <a:spAutoFit/>
          </a:bodyPr>
          <a:lstStyle/>
          <a:p>
            <a:endParaRPr/>
          </a:p>
        </p:txBody>
      </p:sp>
      <p:sp>
        <p:nvSpPr>
          <p:cNvPr id="42" name="object 42"/>
          <p:cNvSpPr/>
          <p:nvPr/>
        </p:nvSpPr>
        <p:spPr>
          <a:xfrm>
            <a:off x="7543800" y="2478151"/>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A18E6A"/>
          </a:solidFill>
        </p:spPr>
        <p:txBody>
          <a:bodyPr wrap="square" lIns="0" tIns="0" rIns="0" bIns="0" rtlCol="0">
            <a:spAutoFit/>
          </a:bodyPr>
          <a:lstStyle/>
          <a:p>
            <a:endParaRPr/>
          </a:p>
        </p:txBody>
      </p:sp>
      <p:sp>
        <p:nvSpPr>
          <p:cNvPr id="43" name="object 43"/>
          <p:cNvSpPr/>
          <p:nvPr/>
        </p:nvSpPr>
        <p:spPr>
          <a:xfrm>
            <a:off x="7543800" y="2478151"/>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76674B"/>
            </a:solidFill>
          </a:ln>
        </p:spPr>
        <p:txBody>
          <a:bodyPr wrap="square" lIns="0" tIns="0" rIns="0" bIns="0" rtlCol="0">
            <a:spAutoFit/>
          </a:bodyPr>
          <a:lstStyle/>
          <a:p>
            <a:endParaRPr/>
          </a:p>
        </p:txBody>
      </p:sp>
      <p:sp>
        <p:nvSpPr>
          <p:cNvPr id="44" name="object 44"/>
          <p:cNvSpPr txBox="1"/>
          <p:nvPr/>
        </p:nvSpPr>
        <p:spPr>
          <a:xfrm>
            <a:off x="6698742" y="2573146"/>
            <a:ext cx="1082040" cy="221615"/>
          </a:xfrm>
          <a:prstGeom prst="rect">
            <a:avLst/>
          </a:prstGeom>
        </p:spPr>
        <p:txBody>
          <a:bodyPr vert="horz" wrap="square" lIns="0" tIns="0" rIns="0" bIns="0" rtlCol="0">
            <a:spAutoFit/>
          </a:bodyPr>
          <a:lstStyle/>
          <a:p>
            <a:pPr marL="12700">
              <a:lnSpc>
                <a:spcPct val="100000"/>
              </a:lnSpc>
              <a:tabLst>
                <a:tab pos="469265" algn="l"/>
                <a:tab pos="926465" algn="l"/>
              </a:tabLst>
            </a:pPr>
            <a:r>
              <a:rPr sz="1200" i="1" dirty="0">
                <a:solidFill>
                  <a:srgbClr val="FFFFFF"/>
                </a:solidFill>
                <a:latin typeface="Arial"/>
                <a:cs typeface="Arial"/>
              </a:rPr>
              <a:t>n</a:t>
            </a:r>
            <a:r>
              <a:rPr sz="1200" i="1" baseline="-20833" dirty="0">
                <a:solidFill>
                  <a:srgbClr val="FFFFFF"/>
                </a:solidFill>
                <a:latin typeface="Arial"/>
                <a:cs typeface="Arial"/>
              </a:rPr>
              <a:t>1	</a:t>
            </a:r>
            <a:r>
              <a:rPr sz="1200" i="1" dirty="0">
                <a:solidFill>
                  <a:srgbClr val="FFFFFF"/>
                </a:solidFill>
                <a:latin typeface="Arial"/>
                <a:cs typeface="Arial"/>
              </a:rPr>
              <a:t>n</a:t>
            </a:r>
            <a:r>
              <a:rPr sz="1200" i="1" baseline="-20833" dirty="0">
                <a:solidFill>
                  <a:srgbClr val="FFFFFF"/>
                </a:solidFill>
                <a:latin typeface="Arial"/>
                <a:cs typeface="Arial"/>
              </a:rPr>
              <a:t>2	</a:t>
            </a:r>
            <a:r>
              <a:rPr sz="1200" i="1" dirty="0">
                <a:latin typeface="Arial"/>
                <a:cs typeface="Arial"/>
              </a:rPr>
              <a:t>n</a:t>
            </a:r>
            <a:r>
              <a:rPr sz="1200" i="1" baseline="-20833" dirty="0">
                <a:latin typeface="Arial"/>
                <a:cs typeface="Arial"/>
              </a:rPr>
              <a:t>3</a:t>
            </a:r>
            <a:endParaRPr sz="1200" baseline="-20833">
              <a:latin typeface="Arial"/>
              <a:cs typeface="Arial"/>
            </a:endParaRPr>
          </a:p>
        </p:txBody>
      </p:sp>
      <p:sp>
        <p:nvSpPr>
          <p:cNvPr id="45" name="object 45"/>
          <p:cNvSpPr/>
          <p:nvPr/>
        </p:nvSpPr>
        <p:spPr>
          <a:xfrm>
            <a:off x="7101840" y="2159507"/>
            <a:ext cx="271272" cy="480060"/>
          </a:xfrm>
          <a:prstGeom prst="rect">
            <a:avLst/>
          </a:prstGeom>
          <a:blipFill>
            <a:blip r:embed="rId4" cstate="print"/>
            <a:stretch>
              <a:fillRect/>
            </a:stretch>
          </a:blipFill>
        </p:spPr>
        <p:txBody>
          <a:bodyPr wrap="square" lIns="0" tIns="0" rIns="0" bIns="0" rtlCol="0">
            <a:spAutoFit/>
          </a:bodyPr>
          <a:lstStyle/>
          <a:p>
            <a:endParaRPr/>
          </a:p>
        </p:txBody>
      </p:sp>
      <p:sp>
        <p:nvSpPr>
          <p:cNvPr id="46" name="object 46"/>
          <p:cNvSpPr/>
          <p:nvPr/>
        </p:nvSpPr>
        <p:spPr>
          <a:xfrm>
            <a:off x="7183119" y="2173223"/>
            <a:ext cx="110616" cy="304926"/>
          </a:xfrm>
          <a:custGeom>
            <a:avLst/>
            <a:gdLst/>
            <a:ahLst/>
            <a:cxnLst/>
            <a:rect l="l" t="t" r="r" b="b"/>
            <a:pathLst>
              <a:path w="110616" h="304926">
                <a:moveTo>
                  <a:pt x="10668" y="198500"/>
                </a:moveTo>
                <a:lnTo>
                  <a:pt x="6096" y="201040"/>
                </a:lnTo>
                <a:lnTo>
                  <a:pt x="1524" y="203708"/>
                </a:lnTo>
                <a:lnTo>
                  <a:pt x="0" y="209550"/>
                </a:lnTo>
                <a:lnTo>
                  <a:pt x="2539" y="214122"/>
                </a:lnTo>
                <a:lnTo>
                  <a:pt x="54355" y="304926"/>
                </a:lnTo>
                <a:lnTo>
                  <a:pt x="65575" y="286130"/>
                </a:lnTo>
                <a:lnTo>
                  <a:pt x="64007" y="286130"/>
                </a:lnTo>
                <a:lnTo>
                  <a:pt x="44957" y="285876"/>
                </a:lnTo>
                <a:lnTo>
                  <a:pt x="45332" y="250744"/>
                </a:lnTo>
                <a:lnTo>
                  <a:pt x="19050" y="204597"/>
                </a:lnTo>
                <a:lnTo>
                  <a:pt x="16509" y="200025"/>
                </a:lnTo>
                <a:lnTo>
                  <a:pt x="10668" y="198500"/>
                </a:lnTo>
                <a:close/>
              </a:path>
              <a:path w="110616" h="304926">
                <a:moveTo>
                  <a:pt x="45332" y="250744"/>
                </a:moveTo>
                <a:lnTo>
                  <a:pt x="44957" y="285876"/>
                </a:lnTo>
                <a:lnTo>
                  <a:pt x="64007" y="286130"/>
                </a:lnTo>
                <a:lnTo>
                  <a:pt x="64059" y="281304"/>
                </a:lnTo>
                <a:lnTo>
                  <a:pt x="46354" y="281177"/>
                </a:lnTo>
                <a:lnTo>
                  <a:pt x="54697" y="267187"/>
                </a:lnTo>
                <a:lnTo>
                  <a:pt x="45332" y="250744"/>
                </a:lnTo>
                <a:close/>
              </a:path>
              <a:path w="110616" h="304926">
                <a:moveTo>
                  <a:pt x="100075" y="199389"/>
                </a:moveTo>
                <a:lnTo>
                  <a:pt x="94233" y="200913"/>
                </a:lnTo>
                <a:lnTo>
                  <a:pt x="91566" y="205359"/>
                </a:lnTo>
                <a:lnTo>
                  <a:pt x="64382" y="250945"/>
                </a:lnTo>
                <a:lnTo>
                  <a:pt x="64007" y="286130"/>
                </a:lnTo>
                <a:lnTo>
                  <a:pt x="65575" y="286130"/>
                </a:lnTo>
                <a:lnTo>
                  <a:pt x="110616" y="210692"/>
                </a:lnTo>
                <a:lnTo>
                  <a:pt x="109093" y="204850"/>
                </a:lnTo>
                <a:lnTo>
                  <a:pt x="104648" y="202056"/>
                </a:lnTo>
                <a:lnTo>
                  <a:pt x="100075" y="199389"/>
                </a:lnTo>
                <a:close/>
              </a:path>
              <a:path w="110616" h="304926">
                <a:moveTo>
                  <a:pt x="54697" y="267187"/>
                </a:moveTo>
                <a:lnTo>
                  <a:pt x="46354" y="281177"/>
                </a:lnTo>
                <a:lnTo>
                  <a:pt x="62737" y="281304"/>
                </a:lnTo>
                <a:lnTo>
                  <a:pt x="54697" y="267187"/>
                </a:lnTo>
                <a:close/>
              </a:path>
              <a:path w="110616" h="304926">
                <a:moveTo>
                  <a:pt x="64382" y="250945"/>
                </a:moveTo>
                <a:lnTo>
                  <a:pt x="54697" y="267187"/>
                </a:lnTo>
                <a:lnTo>
                  <a:pt x="62737" y="281304"/>
                </a:lnTo>
                <a:lnTo>
                  <a:pt x="64059" y="281304"/>
                </a:lnTo>
                <a:lnTo>
                  <a:pt x="64382" y="250945"/>
                </a:lnTo>
                <a:close/>
              </a:path>
              <a:path w="110616" h="304926">
                <a:moveTo>
                  <a:pt x="48005" y="0"/>
                </a:moveTo>
                <a:lnTo>
                  <a:pt x="45332" y="250744"/>
                </a:lnTo>
                <a:lnTo>
                  <a:pt x="54697" y="267187"/>
                </a:lnTo>
                <a:lnTo>
                  <a:pt x="64382" y="250945"/>
                </a:lnTo>
                <a:lnTo>
                  <a:pt x="67055" y="126"/>
                </a:lnTo>
                <a:lnTo>
                  <a:pt x="48005" y="0"/>
                </a:lnTo>
                <a:close/>
              </a:path>
            </a:pathLst>
          </a:custGeom>
          <a:solidFill>
            <a:srgbClr val="000000"/>
          </a:solidFill>
        </p:spPr>
        <p:txBody>
          <a:bodyPr wrap="square" lIns="0" tIns="0" rIns="0" bIns="0" rtlCol="0">
            <a:spAutoFit/>
          </a:bodyPr>
          <a:lstStyle/>
          <a:p>
            <a:endParaRPr/>
          </a:p>
        </p:txBody>
      </p:sp>
      <p:sp>
        <p:nvSpPr>
          <p:cNvPr id="47" name="object 47"/>
          <p:cNvSpPr/>
          <p:nvPr/>
        </p:nvSpPr>
        <p:spPr>
          <a:xfrm>
            <a:off x="43434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A18E6A"/>
          </a:solidFill>
        </p:spPr>
        <p:txBody>
          <a:bodyPr wrap="square" lIns="0" tIns="0" rIns="0" bIns="0" rtlCol="0">
            <a:spAutoFit/>
          </a:bodyPr>
          <a:lstStyle/>
          <a:p>
            <a:endParaRPr/>
          </a:p>
        </p:txBody>
      </p:sp>
      <p:sp>
        <p:nvSpPr>
          <p:cNvPr id="48" name="object 48"/>
          <p:cNvSpPr/>
          <p:nvPr/>
        </p:nvSpPr>
        <p:spPr>
          <a:xfrm>
            <a:off x="43434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76674B"/>
            </a:solidFill>
          </a:ln>
        </p:spPr>
        <p:txBody>
          <a:bodyPr wrap="square" lIns="0" tIns="0" rIns="0" bIns="0" rtlCol="0">
            <a:spAutoFit/>
          </a:bodyPr>
          <a:lstStyle/>
          <a:p>
            <a:endParaRPr/>
          </a:p>
        </p:txBody>
      </p:sp>
      <p:sp>
        <p:nvSpPr>
          <p:cNvPr id="49" name="object 49"/>
          <p:cNvSpPr/>
          <p:nvPr/>
        </p:nvSpPr>
        <p:spPr>
          <a:xfrm>
            <a:off x="4343400" y="24781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946151"/>
          </a:solidFill>
        </p:spPr>
        <p:txBody>
          <a:bodyPr wrap="square" lIns="0" tIns="0" rIns="0" bIns="0" rtlCol="0">
            <a:spAutoFit/>
          </a:bodyPr>
          <a:lstStyle/>
          <a:p>
            <a:endParaRPr/>
          </a:p>
        </p:txBody>
      </p:sp>
      <p:sp>
        <p:nvSpPr>
          <p:cNvPr id="50" name="object 50"/>
          <p:cNvSpPr/>
          <p:nvPr/>
        </p:nvSpPr>
        <p:spPr>
          <a:xfrm>
            <a:off x="4343400" y="24781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6C4639"/>
            </a:solidFill>
          </a:ln>
        </p:spPr>
        <p:txBody>
          <a:bodyPr wrap="square" lIns="0" tIns="0" rIns="0" bIns="0" rtlCol="0">
            <a:spAutoFit/>
          </a:bodyPr>
          <a:lstStyle/>
          <a:p>
            <a:endParaRPr/>
          </a:p>
        </p:txBody>
      </p:sp>
      <p:sp>
        <p:nvSpPr>
          <p:cNvPr id="51" name="object 51"/>
          <p:cNvSpPr txBox="1"/>
          <p:nvPr/>
        </p:nvSpPr>
        <p:spPr>
          <a:xfrm>
            <a:off x="4717160" y="2573146"/>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4</a:t>
            </a:r>
            <a:endParaRPr sz="1200" baseline="-20833">
              <a:latin typeface="Arial"/>
              <a:cs typeface="Arial"/>
            </a:endParaRPr>
          </a:p>
        </p:txBody>
      </p:sp>
      <p:sp>
        <p:nvSpPr>
          <p:cNvPr id="52" name="object 52"/>
          <p:cNvSpPr/>
          <p:nvPr/>
        </p:nvSpPr>
        <p:spPr>
          <a:xfrm>
            <a:off x="4663440" y="2159507"/>
            <a:ext cx="271272" cy="480060"/>
          </a:xfrm>
          <a:prstGeom prst="rect">
            <a:avLst/>
          </a:prstGeom>
          <a:blipFill>
            <a:blip r:embed="rId4" cstate="print"/>
            <a:stretch>
              <a:fillRect/>
            </a:stretch>
          </a:blipFill>
        </p:spPr>
        <p:txBody>
          <a:bodyPr wrap="square" lIns="0" tIns="0" rIns="0" bIns="0" rtlCol="0">
            <a:spAutoFit/>
          </a:bodyPr>
          <a:lstStyle/>
          <a:p>
            <a:endParaRPr/>
          </a:p>
        </p:txBody>
      </p:sp>
      <p:sp>
        <p:nvSpPr>
          <p:cNvPr id="53" name="object 53"/>
          <p:cNvSpPr/>
          <p:nvPr/>
        </p:nvSpPr>
        <p:spPr>
          <a:xfrm>
            <a:off x="4744720" y="2173223"/>
            <a:ext cx="110616" cy="304926"/>
          </a:xfrm>
          <a:custGeom>
            <a:avLst/>
            <a:gdLst/>
            <a:ahLst/>
            <a:cxnLst/>
            <a:rect l="l" t="t" r="r" b="b"/>
            <a:pathLst>
              <a:path w="110616" h="304926">
                <a:moveTo>
                  <a:pt x="10667" y="198500"/>
                </a:moveTo>
                <a:lnTo>
                  <a:pt x="6095" y="201040"/>
                </a:lnTo>
                <a:lnTo>
                  <a:pt x="1524" y="203708"/>
                </a:lnTo>
                <a:lnTo>
                  <a:pt x="0" y="209550"/>
                </a:lnTo>
                <a:lnTo>
                  <a:pt x="2539" y="214122"/>
                </a:lnTo>
                <a:lnTo>
                  <a:pt x="54355" y="304926"/>
                </a:lnTo>
                <a:lnTo>
                  <a:pt x="65575" y="286130"/>
                </a:lnTo>
                <a:lnTo>
                  <a:pt x="64007" y="286130"/>
                </a:lnTo>
                <a:lnTo>
                  <a:pt x="44957" y="285876"/>
                </a:lnTo>
                <a:lnTo>
                  <a:pt x="45332" y="250744"/>
                </a:lnTo>
                <a:lnTo>
                  <a:pt x="19050" y="204597"/>
                </a:lnTo>
                <a:lnTo>
                  <a:pt x="16509" y="200025"/>
                </a:lnTo>
                <a:lnTo>
                  <a:pt x="10667" y="198500"/>
                </a:lnTo>
                <a:close/>
              </a:path>
              <a:path w="110616" h="304926">
                <a:moveTo>
                  <a:pt x="45332" y="250744"/>
                </a:moveTo>
                <a:lnTo>
                  <a:pt x="44957" y="285876"/>
                </a:lnTo>
                <a:lnTo>
                  <a:pt x="64007" y="286130"/>
                </a:lnTo>
                <a:lnTo>
                  <a:pt x="64059" y="281304"/>
                </a:lnTo>
                <a:lnTo>
                  <a:pt x="46354" y="281177"/>
                </a:lnTo>
                <a:lnTo>
                  <a:pt x="54697" y="267187"/>
                </a:lnTo>
                <a:lnTo>
                  <a:pt x="45332" y="250744"/>
                </a:lnTo>
                <a:close/>
              </a:path>
              <a:path w="110616" h="304926">
                <a:moveTo>
                  <a:pt x="100075" y="199389"/>
                </a:moveTo>
                <a:lnTo>
                  <a:pt x="94233" y="200913"/>
                </a:lnTo>
                <a:lnTo>
                  <a:pt x="91566" y="205359"/>
                </a:lnTo>
                <a:lnTo>
                  <a:pt x="64382" y="250945"/>
                </a:lnTo>
                <a:lnTo>
                  <a:pt x="64007" y="286130"/>
                </a:lnTo>
                <a:lnTo>
                  <a:pt x="65575" y="286130"/>
                </a:lnTo>
                <a:lnTo>
                  <a:pt x="110616" y="210692"/>
                </a:lnTo>
                <a:lnTo>
                  <a:pt x="109092" y="204850"/>
                </a:lnTo>
                <a:lnTo>
                  <a:pt x="104647" y="202056"/>
                </a:lnTo>
                <a:lnTo>
                  <a:pt x="100075" y="199389"/>
                </a:lnTo>
                <a:close/>
              </a:path>
              <a:path w="110616" h="304926">
                <a:moveTo>
                  <a:pt x="54697" y="267187"/>
                </a:moveTo>
                <a:lnTo>
                  <a:pt x="46354" y="281177"/>
                </a:lnTo>
                <a:lnTo>
                  <a:pt x="62737" y="281304"/>
                </a:lnTo>
                <a:lnTo>
                  <a:pt x="54697" y="267187"/>
                </a:lnTo>
                <a:close/>
              </a:path>
              <a:path w="110616" h="304926">
                <a:moveTo>
                  <a:pt x="64382" y="250945"/>
                </a:moveTo>
                <a:lnTo>
                  <a:pt x="54697" y="267187"/>
                </a:lnTo>
                <a:lnTo>
                  <a:pt x="62737" y="281304"/>
                </a:lnTo>
                <a:lnTo>
                  <a:pt x="64059" y="281304"/>
                </a:lnTo>
                <a:lnTo>
                  <a:pt x="64382" y="250945"/>
                </a:lnTo>
                <a:close/>
              </a:path>
              <a:path w="110616" h="304926">
                <a:moveTo>
                  <a:pt x="48005" y="0"/>
                </a:moveTo>
                <a:lnTo>
                  <a:pt x="45332" y="250744"/>
                </a:lnTo>
                <a:lnTo>
                  <a:pt x="54697" y="267187"/>
                </a:lnTo>
                <a:lnTo>
                  <a:pt x="64382" y="250945"/>
                </a:lnTo>
                <a:lnTo>
                  <a:pt x="67055" y="126"/>
                </a:lnTo>
                <a:lnTo>
                  <a:pt x="48005" y="0"/>
                </a:lnTo>
                <a:close/>
              </a:path>
            </a:pathLst>
          </a:custGeom>
          <a:solidFill>
            <a:srgbClr val="000000"/>
          </a:solidFill>
        </p:spPr>
        <p:txBody>
          <a:bodyPr wrap="square" lIns="0" tIns="0" rIns="0" bIns="0" rtlCol="0">
            <a:spAutoFit/>
          </a:bodyPr>
          <a:lstStyle/>
          <a:p>
            <a:endParaRPr/>
          </a:p>
        </p:txBody>
      </p:sp>
      <p:sp>
        <p:nvSpPr>
          <p:cNvPr id="54" name="object 54"/>
          <p:cNvSpPr/>
          <p:nvPr/>
        </p:nvSpPr>
        <p:spPr>
          <a:xfrm>
            <a:off x="55626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946151"/>
          </a:solidFill>
        </p:spPr>
        <p:txBody>
          <a:bodyPr wrap="square" lIns="0" tIns="0" rIns="0" bIns="0" rtlCol="0">
            <a:spAutoFit/>
          </a:bodyPr>
          <a:lstStyle/>
          <a:p>
            <a:endParaRPr/>
          </a:p>
        </p:txBody>
      </p:sp>
      <p:sp>
        <p:nvSpPr>
          <p:cNvPr id="55" name="object 55"/>
          <p:cNvSpPr/>
          <p:nvPr/>
        </p:nvSpPr>
        <p:spPr>
          <a:xfrm>
            <a:off x="5562600" y="17923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6C4639"/>
            </a:solidFill>
          </a:ln>
        </p:spPr>
        <p:txBody>
          <a:bodyPr wrap="square" lIns="0" tIns="0" rIns="0" bIns="0" rtlCol="0">
            <a:spAutoFit/>
          </a:bodyPr>
          <a:lstStyle/>
          <a:p>
            <a:endParaRPr/>
          </a:p>
        </p:txBody>
      </p:sp>
      <p:sp>
        <p:nvSpPr>
          <p:cNvPr id="56" name="object 56"/>
          <p:cNvSpPr/>
          <p:nvPr/>
        </p:nvSpPr>
        <p:spPr>
          <a:xfrm>
            <a:off x="5562600" y="24781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D24717"/>
          </a:solidFill>
        </p:spPr>
        <p:txBody>
          <a:bodyPr wrap="square" lIns="0" tIns="0" rIns="0" bIns="0" rtlCol="0">
            <a:spAutoFit/>
          </a:bodyPr>
          <a:lstStyle/>
          <a:p>
            <a:endParaRPr/>
          </a:p>
        </p:txBody>
      </p:sp>
      <p:sp>
        <p:nvSpPr>
          <p:cNvPr id="57" name="object 57"/>
          <p:cNvSpPr/>
          <p:nvPr/>
        </p:nvSpPr>
        <p:spPr>
          <a:xfrm>
            <a:off x="5562600" y="2478151"/>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9B310D"/>
            </a:solidFill>
          </a:ln>
        </p:spPr>
        <p:txBody>
          <a:bodyPr wrap="square" lIns="0" tIns="0" rIns="0" bIns="0" rtlCol="0">
            <a:spAutoFit/>
          </a:bodyPr>
          <a:lstStyle/>
          <a:p>
            <a:endParaRPr/>
          </a:p>
        </p:txBody>
      </p:sp>
      <p:sp>
        <p:nvSpPr>
          <p:cNvPr id="58" name="object 58"/>
          <p:cNvSpPr txBox="1"/>
          <p:nvPr/>
        </p:nvSpPr>
        <p:spPr>
          <a:xfrm>
            <a:off x="5936360" y="2573146"/>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5</a:t>
            </a:r>
            <a:endParaRPr sz="1200" baseline="-20833">
              <a:latin typeface="Arial"/>
              <a:cs typeface="Arial"/>
            </a:endParaRPr>
          </a:p>
        </p:txBody>
      </p:sp>
      <p:sp>
        <p:nvSpPr>
          <p:cNvPr id="59" name="object 59"/>
          <p:cNvSpPr/>
          <p:nvPr/>
        </p:nvSpPr>
        <p:spPr>
          <a:xfrm>
            <a:off x="5882640" y="2159507"/>
            <a:ext cx="271272" cy="480060"/>
          </a:xfrm>
          <a:prstGeom prst="rect">
            <a:avLst/>
          </a:prstGeom>
          <a:blipFill>
            <a:blip r:embed="rId4" cstate="print"/>
            <a:stretch>
              <a:fillRect/>
            </a:stretch>
          </a:blipFill>
        </p:spPr>
        <p:txBody>
          <a:bodyPr wrap="square" lIns="0" tIns="0" rIns="0" bIns="0" rtlCol="0">
            <a:spAutoFit/>
          </a:bodyPr>
          <a:lstStyle/>
          <a:p>
            <a:endParaRPr/>
          </a:p>
        </p:txBody>
      </p:sp>
      <p:sp>
        <p:nvSpPr>
          <p:cNvPr id="60" name="object 60"/>
          <p:cNvSpPr/>
          <p:nvPr/>
        </p:nvSpPr>
        <p:spPr>
          <a:xfrm>
            <a:off x="5963920" y="2173223"/>
            <a:ext cx="110616" cy="304926"/>
          </a:xfrm>
          <a:custGeom>
            <a:avLst/>
            <a:gdLst/>
            <a:ahLst/>
            <a:cxnLst/>
            <a:rect l="l" t="t" r="r" b="b"/>
            <a:pathLst>
              <a:path w="110616" h="304926">
                <a:moveTo>
                  <a:pt x="10667" y="198500"/>
                </a:moveTo>
                <a:lnTo>
                  <a:pt x="6095" y="201040"/>
                </a:lnTo>
                <a:lnTo>
                  <a:pt x="1524" y="203708"/>
                </a:lnTo>
                <a:lnTo>
                  <a:pt x="0" y="209550"/>
                </a:lnTo>
                <a:lnTo>
                  <a:pt x="2539" y="214122"/>
                </a:lnTo>
                <a:lnTo>
                  <a:pt x="54228" y="304926"/>
                </a:lnTo>
                <a:lnTo>
                  <a:pt x="65474" y="286130"/>
                </a:lnTo>
                <a:lnTo>
                  <a:pt x="64007" y="286130"/>
                </a:lnTo>
                <a:lnTo>
                  <a:pt x="44957" y="285876"/>
                </a:lnTo>
                <a:lnTo>
                  <a:pt x="45332" y="250744"/>
                </a:lnTo>
                <a:lnTo>
                  <a:pt x="19050" y="204597"/>
                </a:lnTo>
                <a:lnTo>
                  <a:pt x="16509" y="200025"/>
                </a:lnTo>
                <a:lnTo>
                  <a:pt x="10667" y="198500"/>
                </a:lnTo>
                <a:close/>
              </a:path>
              <a:path w="110616" h="304926">
                <a:moveTo>
                  <a:pt x="45332" y="250744"/>
                </a:moveTo>
                <a:lnTo>
                  <a:pt x="44957" y="285876"/>
                </a:lnTo>
                <a:lnTo>
                  <a:pt x="64007" y="286130"/>
                </a:lnTo>
                <a:lnTo>
                  <a:pt x="64059" y="281304"/>
                </a:lnTo>
                <a:lnTo>
                  <a:pt x="46354" y="281177"/>
                </a:lnTo>
                <a:lnTo>
                  <a:pt x="54697" y="267187"/>
                </a:lnTo>
                <a:lnTo>
                  <a:pt x="45332" y="250744"/>
                </a:lnTo>
                <a:close/>
              </a:path>
              <a:path w="110616" h="304926">
                <a:moveTo>
                  <a:pt x="100075" y="199389"/>
                </a:moveTo>
                <a:lnTo>
                  <a:pt x="94233" y="200913"/>
                </a:lnTo>
                <a:lnTo>
                  <a:pt x="91566" y="205359"/>
                </a:lnTo>
                <a:lnTo>
                  <a:pt x="64382" y="250945"/>
                </a:lnTo>
                <a:lnTo>
                  <a:pt x="64007" y="286130"/>
                </a:lnTo>
                <a:lnTo>
                  <a:pt x="65474" y="286130"/>
                </a:lnTo>
                <a:lnTo>
                  <a:pt x="110616" y="210692"/>
                </a:lnTo>
                <a:lnTo>
                  <a:pt x="109092" y="204850"/>
                </a:lnTo>
                <a:lnTo>
                  <a:pt x="104647" y="202056"/>
                </a:lnTo>
                <a:lnTo>
                  <a:pt x="100075" y="199389"/>
                </a:lnTo>
                <a:close/>
              </a:path>
              <a:path w="110616" h="304926">
                <a:moveTo>
                  <a:pt x="54697" y="267187"/>
                </a:moveTo>
                <a:lnTo>
                  <a:pt x="46354" y="281177"/>
                </a:lnTo>
                <a:lnTo>
                  <a:pt x="62737" y="281304"/>
                </a:lnTo>
                <a:lnTo>
                  <a:pt x="54697" y="267187"/>
                </a:lnTo>
                <a:close/>
              </a:path>
              <a:path w="110616" h="304926">
                <a:moveTo>
                  <a:pt x="64382" y="250945"/>
                </a:moveTo>
                <a:lnTo>
                  <a:pt x="54697" y="267187"/>
                </a:lnTo>
                <a:lnTo>
                  <a:pt x="62737" y="281304"/>
                </a:lnTo>
                <a:lnTo>
                  <a:pt x="64059" y="281304"/>
                </a:lnTo>
                <a:lnTo>
                  <a:pt x="64382" y="250945"/>
                </a:lnTo>
                <a:close/>
              </a:path>
              <a:path w="110616" h="304926">
                <a:moveTo>
                  <a:pt x="48005" y="0"/>
                </a:moveTo>
                <a:lnTo>
                  <a:pt x="45332" y="250744"/>
                </a:lnTo>
                <a:lnTo>
                  <a:pt x="54697" y="267187"/>
                </a:lnTo>
                <a:lnTo>
                  <a:pt x="64382" y="250945"/>
                </a:lnTo>
                <a:lnTo>
                  <a:pt x="67055" y="126"/>
                </a:lnTo>
                <a:lnTo>
                  <a:pt x="48005" y="0"/>
                </a:lnTo>
                <a:close/>
              </a:path>
            </a:pathLst>
          </a:custGeom>
          <a:solidFill>
            <a:srgbClr val="000000"/>
          </a:solidFill>
        </p:spPr>
        <p:txBody>
          <a:bodyPr wrap="square" lIns="0" tIns="0" rIns="0" bIns="0" rtlCol="0">
            <a:spAutoFit/>
          </a:bodyPr>
          <a:lstStyle/>
          <a:p>
            <a:endParaRPr/>
          </a:p>
        </p:txBody>
      </p:sp>
      <p:sp>
        <p:nvSpPr>
          <p:cNvPr id="61" name="object 61"/>
          <p:cNvSpPr/>
          <p:nvPr/>
        </p:nvSpPr>
        <p:spPr>
          <a:xfrm>
            <a:off x="22860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918485"/>
          </a:solidFill>
        </p:spPr>
        <p:txBody>
          <a:bodyPr wrap="square" lIns="0" tIns="0" rIns="0" bIns="0" rtlCol="0">
            <a:spAutoFit/>
          </a:bodyPr>
          <a:lstStyle/>
          <a:p>
            <a:endParaRPr/>
          </a:p>
        </p:txBody>
      </p:sp>
      <p:sp>
        <p:nvSpPr>
          <p:cNvPr id="62" name="object 62"/>
          <p:cNvSpPr/>
          <p:nvPr/>
        </p:nvSpPr>
        <p:spPr>
          <a:xfrm>
            <a:off x="22860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695F5F"/>
            </a:solidFill>
          </a:ln>
        </p:spPr>
        <p:txBody>
          <a:bodyPr wrap="square" lIns="0" tIns="0" rIns="0" bIns="0" rtlCol="0">
            <a:spAutoFit/>
          </a:bodyPr>
          <a:lstStyle/>
          <a:p>
            <a:endParaRPr/>
          </a:p>
        </p:txBody>
      </p:sp>
      <p:sp>
        <p:nvSpPr>
          <p:cNvPr id="63" name="object 63"/>
          <p:cNvSpPr txBox="1"/>
          <p:nvPr/>
        </p:nvSpPr>
        <p:spPr>
          <a:xfrm>
            <a:off x="2430526"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2</a:t>
            </a:r>
            <a:endParaRPr sz="1200" baseline="-20833">
              <a:latin typeface="Arial"/>
              <a:cs typeface="Arial"/>
            </a:endParaRPr>
          </a:p>
        </p:txBody>
      </p:sp>
      <p:sp>
        <p:nvSpPr>
          <p:cNvPr id="64" name="object 64"/>
          <p:cNvSpPr/>
          <p:nvPr/>
        </p:nvSpPr>
        <p:spPr>
          <a:xfrm>
            <a:off x="47244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946151"/>
          </a:solidFill>
        </p:spPr>
        <p:txBody>
          <a:bodyPr wrap="square" lIns="0" tIns="0" rIns="0" bIns="0" rtlCol="0">
            <a:spAutoFit/>
          </a:bodyPr>
          <a:lstStyle/>
          <a:p>
            <a:endParaRPr/>
          </a:p>
        </p:txBody>
      </p:sp>
      <p:sp>
        <p:nvSpPr>
          <p:cNvPr id="65" name="object 65"/>
          <p:cNvSpPr/>
          <p:nvPr/>
        </p:nvSpPr>
        <p:spPr>
          <a:xfrm>
            <a:off x="47244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6C4639"/>
            </a:solidFill>
          </a:ln>
        </p:spPr>
        <p:txBody>
          <a:bodyPr wrap="square" lIns="0" tIns="0" rIns="0" bIns="0" rtlCol="0">
            <a:spAutoFit/>
          </a:bodyPr>
          <a:lstStyle/>
          <a:p>
            <a:endParaRPr/>
          </a:p>
        </p:txBody>
      </p:sp>
      <p:sp>
        <p:nvSpPr>
          <p:cNvPr id="66" name="object 66"/>
          <p:cNvSpPr txBox="1"/>
          <p:nvPr/>
        </p:nvSpPr>
        <p:spPr>
          <a:xfrm>
            <a:off x="4869560"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4</a:t>
            </a:r>
            <a:endParaRPr sz="1200" baseline="-20833">
              <a:latin typeface="Arial"/>
              <a:cs typeface="Arial"/>
            </a:endParaRPr>
          </a:p>
        </p:txBody>
      </p:sp>
      <p:sp>
        <p:nvSpPr>
          <p:cNvPr id="67" name="object 67"/>
          <p:cNvSpPr/>
          <p:nvPr/>
        </p:nvSpPr>
        <p:spPr>
          <a:xfrm>
            <a:off x="35052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A18E6A"/>
          </a:solidFill>
        </p:spPr>
        <p:txBody>
          <a:bodyPr wrap="square" lIns="0" tIns="0" rIns="0" bIns="0" rtlCol="0">
            <a:spAutoFit/>
          </a:bodyPr>
          <a:lstStyle/>
          <a:p>
            <a:endParaRPr/>
          </a:p>
        </p:txBody>
      </p:sp>
      <p:sp>
        <p:nvSpPr>
          <p:cNvPr id="68" name="object 68"/>
          <p:cNvSpPr/>
          <p:nvPr/>
        </p:nvSpPr>
        <p:spPr>
          <a:xfrm>
            <a:off x="35052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76674B"/>
            </a:solidFill>
          </a:ln>
        </p:spPr>
        <p:txBody>
          <a:bodyPr wrap="square" lIns="0" tIns="0" rIns="0" bIns="0" rtlCol="0">
            <a:spAutoFit/>
          </a:bodyPr>
          <a:lstStyle/>
          <a:p>
            <a:endParaRPr/>
          </a:p>
        </p:txBody>
      </p:sp>
      <p:sp>
        <p:nvSpPr>
          <p:cNvPr id="69" name="object 69"/>
          <p:cNvSpPr txBox="1"/>
          <p:nvPr/>
        </p:nvSpPr>
        <p:spPr>
          <a:xfrm>
            <a:off x="3650107" y="4167251"/>
            <a:ext cx="167640" cy="221615"/>
          </a:xfrm>
          <a:prstGeom prst="rect">
            <a:avLst/>
          </a:prstGeom>
        </p:spPr>
        <p:txBody>
          <a:bodyPr vert="horz" wrap="square" lIns="0" tIns="0" rIns="0" bIns="0" rtlCol="0">
            <a:spAutoFit/>
          </a:bodyPr>
          <a:lstStyle/>
          <a:p>
            <a:pPr marL="12700">
              <a:lnSpc>
                <a:spcPct val="100000"/>
              </a:lnSpc>
            </a:pPr>
            <a:r>
              <a:rPr sz="1200" i="1" dirty="0">
                <a:latin typeface="Arial"/>
                <a:cs typeface="Arial"/>
              </a:rPr>
              <a:t>n</a:t>
            </a:r>
            <a:r>
              <a:rPr sz="1200" i="1" baseline="-20833" dirty="0">
                <a:latin typeface="Arial"/>
                <a:cs typeface="Arial"/>
              </a:rPr>
              <a:t>3</a:t>
            </a:r>
            <a:endParaRPr sz="1200" baseline="-20833">
              <a:latin typeface="Arial"/>
              <a:cs typeface="Arial"/>
            </a:endParaRPr>
          </a:p>
        </p:txBody>
      </p:sp>
      <p:sp>
        <p:nvSpPr>
          <p:cNvPr id="70" name="object 70"/>
          <p:cNvSpPr/>
          <p:nvPr/>
        </p:nvSpPr>
        <p:spPr>
          <a:xfrm>
            <a:off x="65532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solidFill>
            <a:srgbClr val="D24717"/>
          </a:solidFill>
        </p:spPr>
        <p:txBody>
          <a:bodyPr wrap="square" lIns="0" tIns="0" rIns="0" bIns="0" rtlCol="0">
            <a:spAutoFit/>
          </a:bodyPr>
          <a:lstStyle/>
          <a:p>
            <a:endParaRPr/>
          </a:p>
        </p:txBody>
      </p:sp>
      <p:sp>
        <p:nvSpPr>
          <p:cNvPr id="71" name="object 71"/>
          <p:cNvSpPr/>
          <p:nvPr/>
        </p:nvSpPr>
        <p:spPr>
          <a:xfrm>
            <a:off x="6553200" y="4071873"/>
            <a:ext cx="457200" cy="381000"/>
          </a:xfrm>
          <a:custGeom>
            <a:avLst/>
            <a:gdLst/>
            <a:ahLst/>
            <a:cxnLst/>
            <a:rect l="l" t="t" r="r" b="b"/>
            <a:pathLst>
              <a:path w="457200" h="381000">
                <a:moveTo>
                  <a:pt x="0" y="381000"/>
                </a:moveTo>
                <a:lnTo>
                  <a:pt x="457200" y="381000"/>
                </a:lnTo>
                <a:lnTo>
                  <a:pt x="457200" y="0"/>
                </a:lnTo>
                <a:lnTo>
                  <a:pt x="0" y="0"/>
                </a:lnTo>
                <a:lnTo>
                  <a:pt x="0" y="381000"/>
                </a:lnTo>
                <a:close/>
              </a:path>
            </a:pathLst>
          </a:custGeom>
          <a:ln w="12700">
            <a:solidFill>
              <a:srgbClr val="9B310D"/>
            </a:solidFill>
          </a:ln>
        </p:spPr>
        <p:txBody>
          <a:bodyPr wrap="square" lIns="0" tIns="0" rIns="0" bIns="0" rtlCol="0">
            <a:spAutoFit/>
          </a:bodyPr>
          <a:lstStyle/>
          <a:p>
            <a:endParaRPr/>
          </a:p>
        </p:txBody>
      </p:sp>
      <p:sp>
        <p:nvSpPr>
          <p:cNvPr id="72" name="object 72"/>
          <p:cNvSpPr txBox="1"/>
          <p:nvPr/>
        </p:nvSpPr>
        <p:spPr>
          <a:xfrm>
            <a:off x="6698742"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5</a:t>
            </a:r>
            <a:endParaRPr sz="1200" baseline="-20833">
              <a:latin typeface="Arial"/>
              <a:cs typeface="Arial"/>
            </a:endParaRPr>
          </a:p>
        </p:txBody>
      </p:sp>
      <p:sp>
        <p:nvSpPr>
          <p:cNvPr id="73" name="object 73"/>
          <p:cNvSpPr/>
          <p:nvPr/>
        </p:nvSpPr>
        <p:spPr>
          <a:xfrm>
            <a:off x="1600200" y="40718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855D5D"/>
          </a:solidFill>
        </p:spPr>
        <p:txBody>
          <a:bodyPr wrap="square" lIns="0" tIns="0" rIns="0" bIns="0" rtlCol="0">
            <a:spAutoFit/>
          </a:bodyPr>
          <a:lstStyle/>
          <a:p>
            <a:endParaRPr/>
          </a:p>
        </p:txBody>
      </p:sp>
      <p:sp>
        <p:nvSpPr>
          <p:cNvPr id="74" name="object 74"/>
          <p:cNvSpPr/>
          <p:nvPr/>
        </p:nvSpPr>
        <p:spPr>
          <a:xfrm>
            <a:off x="1600200" y="40718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5F4242"/>
            </a:solidFill>
          </a:ln>
        </p:spPr>
        <p:txBody>
          <a:bodyPr wrap="square" lIns="0" tIns="0" rIns="0" bIns="0" rtlCol="0">
            <a:spAutoFit/>
          </a:bodyPr>
          <a:lstStyle/>
          <a:p>
            <a:endParaRPr/>
          </a:p>
        </p:txBody>
      </p:sp>
      <p:sp>
        <p:nvSpPr>
          <p:cNvPr id="75" name="object 75"/>
          <p:cNvSpPr txBox="1"/>
          <p:nvPr/>
        </p:nvSpPr>
        <p:spPr>
          <a:xfrm>
            <a:off x="1668526"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1</a:t>
            </a:r>
            <a:endParaRPr sz="1200" baseline="-20833">
              <a:latin typeface="Arial"/>
              <a:cs typeface="Arial"/>
            </a:endParaRPr>
          </a:p>
        </p:txBody>
      </p:sp>
      <p:sp>
        <p:nvSpPr>
          <p:cNvPr id="76" name="object 76"/>
          <p:cNvSpPr/>
          <p:nvPr/>
        </p:nvSpPr>
        <p:spPr>
          <a:xfrm>
            <a:off x="2895600" y="40718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918485"/>
          </a:solidFill>
        </p:spPr>
        <p:txBody>
          <a:bodyPr wrap="square" lIns="0" tIns="0" rIns="0" bIns="0" rtlCol="0">
            <a:spAutoFit/>
          </a:bodyPr>
          <a:lstStyle/>
          <a:p>
            <a:endParaRPr/>
          </a:p>
        </p:txBody>
      </p:sp>
      <p:sp>
        <p:nvSpPr>
          <p:cNvPr id="77" name="object 77"/>
          <p:cNvSpPr/>
          <p:nvPr/>
        </p:nvSpPr>
        <p:spPr>
          <a:xfrm>
            <a:off x="2895600" y="40718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695F5F"/>
            </a:solidFill>
          </a:ln>
        </p:spPr>
        <p:txBody>
          <a:bodyPr wrap="square" lIns="0" tIns="0" rIns="0" bIns="0" rtlCol="0">
            <a:spAutoFit/>
          </a:bodyPr>
          <a:lstStyle/>
          <a:p>
            <a:endParaRPr/>
          </a:p>
        </p:txBody>
      </p:sp>
      <p:sp>
        <p:nvSpPr>
          <p:cNvPr id="78" name="object 78"/>
          <p:cNvSpPr txBox="1"/>
          <p:nvPr/>
        </p:nvSpPr>
        <p:spPr>
          <a:xfrm>
            <a:off x="2964307"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2</a:t>
            </a:r>
            <a:endParaRPr sz="1200" baseline="-20833">
              <a:latin typeface="Arial"/>
              <a:cs typeface="Arial"/>
            </a:endParaRPr>
          </a:p>
        </p:txBody>
      </p:sp>
      <p:sp>
        <p:nvSpPr>
          <p:cNvPr id="79" name="object 79"/>
          <p:cNvSpPr/>
          <p:nvPr/>
        </p:nvSpPr>
        <p:spPr>
          <a:xfrm>
            <a:off x="4114800" y="40718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A18E6A"/>
          </a:solidFill>
        </p:spPr>
        <p:txBody>
          <a:bodyPr wrap="square" lIns="0" tIns="0" rIns="0" bIns="0" rtlCol="0">
            <a:spAutoFit/>
          </a:bodyPr>
          <a:lstStyle/>
          <a:p>
            <a:endParaRPr/>
          </a:p>
        </p:txBody>
      </p:sp>
      <p:sp>
        <p:nvSpPr>
          <p:cNvPr id="80" name="object 80"/>
          <p:cNvSpPr/>
          <p:nvPr/>
        </p:nvSpPr>
        <p:spPr>
          <a:xfrm>
            <a:off x="4114800" y="40718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76674B"/>
            </a:solidFill>
          </a:ln>
        </p:spPr>
        <p:txBody>
          <a:bodyPr wrap="square" lIns="0" tIns="0" rIns="0" bIns="0" rtlCol="0">
            <a:spAutoFit/>
          </a:bodyPr>
          <a:lstStyle/>
          <a:p>
            <a:endParaRPr/>
          </a:p>
        </p:txBody>
      </p:sp>
      <p:sp>
        <p:nvSpPr>
          <p:cNvPr id="81" name="object 81"/>
          <p:cNvSpPr txBox="1"/>
          <p:nvPr/>
        </p:nvSpPr>
        <p:spPr>
          <a:xfrm>
            <a:off x="4183507" y="4167251"/>
            <a:ext cx="167640" cy="221615"/>
          </a:xfrm>
          <a:prstGeom prst="rect">
            <a:avLst/>
          </a:prstGeom>
        </p:spPr>
        <p:txBody>
          <a:bodyPr vert="horz" wrap="square" lIns="0" tIns="0" rIns="0" bIns="0" rtlCol="0">
            <a:spAutoFit/>
          </a:bodyPr>
          <a:lstStyle/>
          <a:p>
            <a:pPr marL="12700">
              <a:lnSpc>
                <a:spcPct val="100000"/>
              </a:lnSpc>
            </a:pPr>
            <a:r>
              <a:rPr sz="1200" i="1" dirty="0">
                <a:latin typeface="Arial"/>
                <a:cs typeface="Arial"/>
              </a:rPr>
              <a:t>n</a:t>
            </a:r>
            <a:r>
              <a:rPr sz="1200" i="1" baseline="-20833" dirty="0">
                <a:latin typeface="Arial"/>
                <a:cs typeface="Arial"/>
              </a:rPr>
              <a:t>3</a:t>
            </a:r>
            <a:endParaRPr sz="1200" baseline="-20833">
              <a:latin typeface="Arial"/>
              <a:cs typeface="Arial"/>
            </a:endParaRPr>
          </a:p>
        </p:txBody>
      </p:sp>
      <p:sp>
        <p:nvSpPr>
          <p:cNvPr id="82" name="object 82"/>
          <p:cNvSpPr/>
          <p:nvPr/>
        </p:nvSpPr>
        <p:spPr>
          <a:xfrm>
            <a:off x="5334000" y="4071873"/>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946151"/>
          </a:solidFill>
        </p:spPr>
        <p:txBody>
          <a:bodyPr wrap="square" lIns="0" tIns="0" rIns="0" bIns="0" rtlCol="0">
            <a:spAutoFit/>
          </a:bodyPr>
          <a:lstStyle/>
          <a:p>
            <a:endParaRPr/>
          </a:p>
        </p:txBody>
      </p:sp>
      <p:sp>
        <p:nvSpPr>
          <p:cNvPr id="83" name="object 83"/>
          <p:cNvSpPr/>
          <p:nvPr/>
        </p:nvSpPr>
        <p:spPr>
          <a:xfrm>
            <a:off x="5334000" y="4071873"/>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6C4639"/>
            </a:solidFill>
          </a:ln>
        </p:spPr>
        <p:txBody>
          <a:bodyPr wrap="square" lIns="0" tIns="0" rIns="0" bIns="0" rtlCol="0">
            <a:spAutoFit/>
          </a:bodyPr>
          <a:lstStyle/>
          <a:p>
            <a:endParaRPr/>
          </a:p>
        </p:txBody>
      </p:sp>
      <p:sp>
        <p:nvSpPr>
          <p:cNvPr id="84" name="object 84"/>
          <p:cNvSpPr txBox="1"/>
          <p:nvPr/>
        </p:nvSpPr>
        <p:spPr>
          <a:xfrm>
            <a:off x="5707760"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4</a:t>
            </a:r>
            <a:endParaRPr sz="1200" baseline="-20833">
              <a:latin typeface="Arial"/>
              <a:cs typeface="Arial"/>
            </a:endParaRPr>
          </a:p>
        </p:txBody>
      </p:sp>
      <p:sp>
        <p:nvSpPr>
          <p:cNvPr id="85" name="object 85"/>
          <p:cNvSpPr/>
          <p:nvPr/>
        </p:nvSpPr>
        <p:spPr>
          <a:xfrm>
            <a:off x="7162800" y="4071873"/>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solidFill>
            <a:srgbClr val="D24717"/>
          </a:solidFill>
        </p:spPr>
        <p:txBody>
          <a:bodyPr wrap="square" lIns="0" tIns="0" rIns="0" bIns="0" rtlCol="0">
            <a:spAutoFit/>
          </a:bodyPr>
          <a:lstStyle/>
          <a:p>
            <a:endParaRPr/>
          </a:p>
        </p:txBody>
      </p:sp>
      <p:sp>
        <p:nvSpPr>
          <p:cNvPr id="86" name="object 86"/>
          <p:cNvSpPr/>
          <p:nvPr/>
        </p:nvSpPr>
        <p:spPr>
          <a:xfrm>
            <a:off x="7162800" y="4071873"/>
            <a:ext cx="914400" cy="381000"/>
          </a:xfrm>
          <a:custGeom>
            <a:avLst/>
            <a:gdLst/>
            <a:ahLst/>
            <a:cxnLst/>
            <a:rect l="l" t="t" r="r" b="b"/>
            <a:pathLst>
              <a:path w="914400" h="381000">
                <a:moveTo>
                  <a:pt x="0" y="381000"/>
                </a:moveTo>
                <a:lnTo>
                  <a:pt x="914400" y="381000"/>
                </a:lnTo>
                <a:lnTo>
                  <a:pt x="914400" y="0"/>
                </a:lnTo>
                <a:lnTo>
                  <a:pt x="0" y="0"/>
                </a:lnTo>
                <a:lnTo>
                  <a:pt x="0" y="381000"/>
                </a:lnTo>
                <a:close/>
              </a:path>
            </a:pathLst>
          </a:custGeom>
          <a:ln w="12700">
            <a:solidFill>
              <a:srgbClr val="9B310D"/>
            </a:solidFill>
          </a:ln>
        </p:spPr>
        <p:txBody>
          <a:bodyPr wrap="square" lIns="0" tIns="0" rIns="0" bIns="0" rtlCol="0">
            <a:spAutoFit/>
          </a:bodyPr>
          <a:lstStyle/>
          <a:p>
            <a:endParaRPr/>
          </a:p>
        </p:txBody>
      </p:sp>
      <p:sp>
        <p:nvSpPr>
          <p:cNvPr id="87" name="object 87"/>
          <p:cNvSpPr txBox="1"/>
          <p:nvPr/>
        </p:nvSpPr>
        <p:spPr>
          <a:xfrm>
            <a:off x="7536942" y="4167251"/>
            <a:ext cx="167640" cy="221615"/>
          </a:xfrm>
          <a:prstGeom prst="rect">
            <a:avLst/>
          </a:prstGeom>
        </p:spPr>
        <p:txBody>
          <a:bodyPr vert="horz" wrap="square" lIns="0" tIns="0" rIns="0" bIns="0" rtlCol="0">
            <a:spAutoFit/>
          </a:bodyPr>
          <a:lstStyle/>
          <a:p>
            <a:pPr marL="12700">
              <a:lnSpc>
                <a:spcPct val="100000"/>
              </a:lnSpc>
            </a:pPr>
            <a:r>
              <a:rPr sz="1200" i="1" dirty="0">
                <a:solidFill>
                  <a:srgbClr val="FFFFFF"/>
                </a:solidFill>
                <a:latin typeface="Arial"/>
                <a:cs typeface="Arial"/>
              </a:rPr>
              <a:t>n</a:t>
            </a:r>
            <a:r>
              <a:rPr sz="1200" i="1" baseline="-20833" dirty="0">
                <a:solidFill>
                  <a:srgbClr val="FFFFFF"/>
                </a:solidFill>
                <a:latin typeface="Arial"/>
                <a:cs typeface="Arial"/>
              </a:rPr>
              <a:t>5</a:t>
            </a:r>
            <a:endParaRPr sz="1200" baseline="-20833">
              <a:latin typeface="Arial"/>
              <a:cs typeface="Arial"/>
            </a:endParaRPr>
          </a:p>
        </p:txBody>
      </p:sp>
      <p:sp>
        <p:nvSpPr>
          <p:cNvPr id="88" name="object 88"/>
          <p:cNvSpPr/>
          <p:nvPr/>
        </p:nvSpPr>
        <p:spPr>
          <a:xfrm>
            <a:off x="1600200" y="47957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solidFill>
            <a:srgbClr val="855D5D"/>
          </a:solidFill>
        </p:spPr>
        <p:txBody>
          <a:bodyPr wrap="square" lIns="0" tIns="0" rIns="0" bIns="0" rtlCol="0">
            <a:spAutoFit/>
          </a:bodyPr>
          <a:lstStyle/>
          <a:p>
            <a:endParaRPr/>
          </a:p>
        </p:txBody>
      </p:sp>
      <p:sp>
        <p:nvSpPr>
          <p:cNvPr id="89" name="object 89"/>
          <p:cNvSpPr/>
          <p:nvPr/>
        </p:nvSpPr>
        <p:spPr>
          <a:xfrm>
            <a:off x="1600200" y="4795773"/>
            <a:ext cx="304800" cy="381000"/>
          </a:xfrm>
          <a:custGeom>
            <a:avLst/>
            <a:gdLst/>
            <a:ahLst/>
            <a:cxnLst/>
            <a:rect l="l" t="t" r="r" b="b"/>
            <a:pathLst>
              <a:path w="304800" h="381000">
                <a:moveTo>
                  <a:pt x="0" y="381000"/>
                </a:moveTo>
                <a:lnTo>
                  <a:pt x="304800" y="381000"/>
                </a:lnTo>
                <a:lnTo>
                  <a:pt x="304800" y="0"/>
                </a:lnTo>
                <a:lnTo>
                  <a:pt x="0" y="0"/>
                </a:lnTo>
                <a:lnTo>
                  <a:pt x="0" y="381000"/>
                </a:lnTo>
                <a:close/>
              </a:path>
            </a:pathLst>
          </a:custGeom>
          <a:ln w="12700">
            <a:solidFill>
              <a:srgbClr val="5F4242"/>
            </a:solidFill>
          </a:ln>
        </p:spPr>
        <p:txBody>
          <a:bodyPr wrap="square" lIns="0" tIns="0" rIns="0" bIns="0" rtlCol="0">
            <a:spAutoFit/>
          </a:bodyPr>
          <a:lstStyle/>
          <a:p>
            <a:endParaRPr/>
          </a:p>
        </p:txBody>
      </p:sp>
      <p:sp>
        <p:nvSpPr>
          <p:cNvPr id="90" name="object 90"/>
          <p:cNvSpPr/>
          <p:nvPr/>
        </p:nvSpPr>
        <p:spPr>
          <a:xfrm>
            <a:off x="2362200" y="4795773"/>
            <a:ext cx="762000" cy="381000"/>
          </a:xfrm>
          <a:custGeom>
            <a:avLst/>
            <a:gdLst/>
            <a:ahLst/>
            <a:cxnLst/>
            <a:rect l="l" t="t" r="r" b="b"/>
            <a:pathLst>
              <a:path w="762000" h="381000">
                <a:moveTo>
                  <a:pt x="0" y="381000"/>
                </a:moveTo>
                <a:lnTo>
                  <a:pt x="762000" y="381000"/>
                </a:lnTo>
                <a:lnTo>
                  <a:pt x="762000" y="0"/>
                </a:lnTo>
                <a:lnTo>
                  <a:pt x="0" y="0"/>
                </a:lnTo>
                <a:lnTo>
                  <a:pt x="0" y="381000"/>
                </a:lnTo>
                <a:close/>
              </a:path>
            </a:pathLst>
          </a:custGeom>
          <a:solidFill>
            <a:srgbClr val="918485"/>
          </a:solidFill>
        </p:spPr>
        <p:txBody>
          <a:bodyPr wrap="square" lIns="0" tIns="0" rIns="0" bIns="0" rtlCol="0">
            <a:spAutoFit/>
          </a:bodyPr>
          <a:lstStyle/>
          <a:p>
            <a:endParaRPr/>
          </a:p>
        </p:txBody>
      </p:sp>
      <p:sp>
        <p:nvSpPr>
          <p:cNvPr id="91" name="object 91"/>
          <p:cNvSpPr/>
          <p:nvPr/>
        </p:nvSpPr>
        <p:spPr>
          <a:xfrm>
            <a:off x="2362200" y="4795773"/>
            <a:ext cx="762000" cy="381000"/>
          </a:xfrm>
          <a:custGeom>
            <a:avLst/>
            <a:gdLst/>
            <a:ahLst/>
            <a:cxnLst/>
            <a:rect l="l" t="t" r="r" b="b"/>
            <a:pathLst>
              <a:path w="762000" h="381000">
                <a:moveTo>
                  <a:pt x="0" y="381000"/>
                </a:moveTo>
                <a:lnTo>
                  <a:pt x="762000" y="381000"/>
                </a:lnTo>
                <a:lnTo>
                  <a:pt x="762000" y="0"/>
                </a:lnTo>
                <a:lnTo>
                  <a:pt x="0" y="0"/>
                </a:lnTo>
                <a:lnTo>
                  <a:pt x="0" y="381000"/>
                </a:lnTo>
                <a:close/>
              </a:path>
            </a:pathLst>
          </a:custGeom>
          <a:ln w="12700">
            <a:solidFill>
              <a:srgbClr val="695F5F"/>
            </a:solidFill>
          </a:ln>
        </p:spPr>
        <p:txBody>
          <a:bodyPr wrap="square" lIns="0" tIns="0" rIns="0" bIns="0" rtlCol="0">
            <a:spAutoFit/>
          </a:bodyPr>
          <a:lstStyle/>
          <a:p>
            <a:endParaRPr/>
          </a:p>
        </p:txBody>
      </p:sp>
      <p:sp>
        <p:nvSpPr>
          <p:cNvPr id="92" name="object 92"/>
          <p:cNvSpPr/>
          <p:nvPr/>
        </p:nvSpPr>
        <p:spPr>
          <a:xfrm>
            <a:off x="3581400" y="4795773"/>
            <a:ext cx="762000" cy="381000"/>
          </a:xfrm>
          <a:custGeom>
            <a:avLst/>
            <a:gdLst/>
            <a:ahLst/>
            <a:cxnLst/>
            <a:rect l="l" t="t" r="r" b="b"/>
            <a:pathLst>
              <a:path w="762000" h="381000">
                <a:moveTo>
                  <a:pt x="0" y="381000"/>
                </a:moveTo>
                <a:lnTo>
                  <a:pt x="762000" y="381000"/>
                </a:lnTo>
                <a:lnTo>
                  <a:pt x="762000" y="0"/>
                </a:lnTo>
                <a:lnTo>
                  <a:pt x="0" y="0"/>
                </a:lnTo>
                <a:lnTo>
                  <a:pt x="0" y="381000"/>
                </a:lnTo>
                <a:close/>
              </a:path>
            </a:pathLst>
          </a:custGeom>
          <a:solidFill>
            <a:srgbClr val="A18E6A"/>
          </a:solidFill>
        </p:spPr>
        <p:txBody>
          <a:bodyPr wrap="square" lIns="0" tIns="0" rIns="0" bIns="0" rtlCol="0">
            <a:spAutoFit/>
          </a:bodyPr>
          <a:lstStyle/>
          <a:p>
            <a:endParaRPr/>
          </a:p>
        </p:txBody>
      </p:sp>
      <p:sp>
        <p:nvSpPr>
          <p:cNvPr id="93" name="object 93"/>
          <p:cNvSpPr/>
          <p:nvPr/>
        </p:nvSpPr>
        <p:spPr>
          <a:xfrm>
            <a:off x="3581400" y="4795773"/>
            <a:ext cx="762000" cy="381000"/>
          </a:xfrm>
          <a:custGeom>
            <a:avLst/>
            <a:gdLst/>
            <a:ahLst/>
            <a:cxnLst/>
            <a:rect l="l" t="t" r="r" b="b"/>
            <a:pathLst>
              <a:path w="762000" h="381000">
                <a:moveTo>
                  <a:pt x="0" y="381000"/>
                </a:moveTo>
                <a:lnTo>
                  <a:pt x="762000" y="381000"/>
                </a:lnTo>
                <a:lnTo>
                  <a:pt x="762000" y="0"/>
                </a:lnTo>
                <a:lnTo>
                  <a:pt x="0" y="0"/>
                </a:lnTo>
                <a:lnTo>
                  <a:pt x="0" y="381000"/>
                </a:lnTo>
                <a:close/>
              </a:path>
            </a:pathLst>
          </a:custGeom>
          <a:ln w="12700">
            <a:solidFill>
              <a:srgbClr val="76674B"/>
            </a:solidFill>
          </a:ln>
        </p:spPr>
        <p:txBody>
          <a:bodyPr wrap="square" lIns="0" tIns="0" rIns="0" bIns="0" rtlCol="0">
            <a:spAutoFit/>
          </a:bodyPr>
          <a:lstStyle/>
          <a:p>
            <a:endParaRPr/>
          </a:p>
        </p:txBody>
      </p:sp>
      <p:sp>
        <p:nvSpPr>
          <p:cNvPr id="94" name="object 94"/>
          <p:cNvSpPr/>
          <p:nvPr/>
        </p:nvSpPr>
        <p:spPr>
          <a:xfrm>
            <a:off x="4800600" y="4795773"/>
            <a:ext cx="1371600" cy="381000"/>
          </a:xfrm>
          <a:custGeom>
            <a:avLst/>
            <a:gdLst/>
            <a:ahLst/>
            <a:cxnLst/>
            <a:rect l="l" t="t" r="r" b="b"/>
            <a:pathLst>
              <a:path w="1371600" h="381000">
                <a:moveTo>
                  <a:pt x="0" y="381000"/>
                </a:moveTo>
                <a:lnTo>
                  <a:pt x="1371600" y="381000"/>
                </a:lnTo>
                <a:lnTo>
                  <a:pt x="1371600" y="0"/>
                </a:lnTo>
                <a:lnTo>
                  <a:pt x="0" y="0"/>
                </a:lnTo>
                <a:lnTo>
                  <a:pt x="0" y="381000"/>
                </a:lnTo>
                <a:close/>
              </a:path>
            </a:pathLst>
          </a:custGeom>
          <a:solidFill>
            <a:srgbClr val="946151"/>
          </a:solidFill>
        </p:spPr>
        <p:txBody>
          <a:bodyPr wrap="square" lIns="0" tIns="0" rIns="0" bIns="0" rtlCol="0">
            <a:spAutoFit/>
          </a:bodyPr>
          <a:lstStyle/>
          <a:p>
            <a:endParaRPr/>
          </a:p>
        </p:txBody>
      </p:sp>
      <p:sp>
        <p:nvSpPr>
          <p:cNvPr id="95" name="object 95"/>
          <p:cNvSpPr/>
          <p:nvPr/>
        </p:nvSpPr>
        <p:spPr>
          <a:xfrm>
            <a:off x="4800600" y="4795773"/>
            <a:ext cx="1371600" cy="381000"/>
          </a:xfrm>
          <a:custGeom>
            <a:avLst/>
            <a:gdLst/>
            <a:ahLst/>
            <a:cxnLst/>
            <a:rect l="l" t="t" r="r" b="b"/>
            <a:pathLst>
              <a:path w="1371600" h="381000">
                <a:moveTo>
                  <a:pt x="0" y="381000"/>
                </a:moveTo>
                <a:lnTo>
                  <a:pt x="1371600" y="381000"/>
                </a:lnTo>
                <a:lnTo>
                  <a:pt x="1371600" y="0"/>
                </a:lnTo>
                <a:lnTo>
                  <a:pt x="0" y="0"/>
                </a:lnTo>
                <a:lnTo>
                  <a:pt x="0" y="381000"/>
                </a:lnTo>
                <a:close/>
              </a:path>
            </a:pathLst>
          </a:custGeom>
          <a:ln w="12700">
            <a:solidFill>
              <a:srgbClr val="6C4639"/>
            </a:solidFill>
          </a:ln>
        </p:spPr>
        <p:txBody>
          <a:bodyPr wrap="square" lIns="0" tIns="0" rIns="0" bIns="0" rtlCol="0">
            <a:spAutoFit/>
          </a:bodyPr>
          <a:lstStyle/>
          <a:p>
            <a:endParaRPr/>
          </a:p>
        </p:txBody>
      </p:sp>
      <p:sp>
        <p:nvSpPr>
          <p:cNvPr id="96" name="object 96"/>
          <p:cNvSpPr/>
          <p:nvPr/>
        </p:nvSpPr>
        <p:spPr>
          <a:xfrm>
            <a:off x="6629400" y="4795773"/>
            <a:ext cx="1371600" cy="381000"/>
          </a:xfrm>
          <a:custGeom>
            <a:avLst/>
            <a:gdLst/>
            <a:ahLst/>
            <a:cxnLst/>
            <a:rect l="l" t="t" r="r" b="b"/>
            <a:pathLst>
              <a:path w="1371600" h="381000">
                <a:moveTo>
                  <a:pt x="0" y="381000"/>
                </a:moveTo>
                <a:lnTo>
                  <a:pt x="1371600" y="381000"/>
                </a:lnTo>
                <a:lnTo>
                  <a:pt x="1371600" y="0"/>
                </a:lnTo>
                <a:lnTo>
                  <a:pt x="0" y="0"/>
                </a:lnTo>
                <a:lnTo>
                  <a:pt x="0" y="381000"/>
                </a:lnTo>
                <a:close/>
              </a:path>
            </a:pathLst>
          </a:custGeom>
          <a:solidFill>
            <a:srgbClr val="D24717"/>
          </a:solidFill>
        </p:spPr>
        <p:txBody>
          <a:bodyPr wrap="square" lIns="0" tIns="0" rIns="0" bIns="0" rtlCol="0">
            <a:spAutoFit/>
          </a:bodyPr>
          <a:lstStyle/>
          <a:p>
            <a:endParaRPr/>
          </a:p>
        </p:txBody>
      </p:sp>
      <p:sp>
        <p:nvSpPr>
          <p:cNvPr id="97" name="object 97"/>
          <p:cNvSpPr/>
          <p:nvPr/>
        </p:nvSpPr>
        <p:spPr>
          <a:xfrm>
            <a:off x="6629400" y="4795773"/>
            <a:ext cx="1371600" cy="381000"/>
          </a:xfrm>
          <a:custGeom>
            <a:avLst/>
            <a:gdLst/>
            <a:ahLst/>
            <a:cxnLst/>
            <a:rect l="l" t="t" r="r" b="b"/>
            <a:pathLst>
              <a:path w="1371600" h="381000">
                <a:moveTo>
                  <a:pt x="0" y="381000"/>
                </a:moveTo>
                <a:lnTo>
                  <a:pt x="1371600" y="381000"/>
                </a:lnTo>
                <a:lnTo>
                  <a:pt x="1371600" y="0"/>
                </a:lnTo>
                <a:lnTo>
                  <a:pt x="0" y="0"/>
                </a:lnTo>
                <a:lnTo>
                  <a:pt x="0" y="381000"/>
                </a:lnTo>
                <a:close/>
              </a:path>
            </a:pathLst>
          </a:custGeom>
          <a:ln w="12700">
            <a:solidFill>
              <a:srgbClr val="9B310D"/>
            </a:solidFill>
          </a:ln>
        </p:spPr>
        <p:txBody>
          <a:bodyPr wrap="square" lIns="0" tIns="0" rIns="0" bIns="0" rtlCol="0">
            <a:spAutoFit/>
          </a:bodyPr>
          <a:lstStyle/>
          <a:p>
            <a:endParaRPr/>
          </a:p>
        </p:txBody>
      </p:sp>
      <p:sp>
        <p:nvSpPr>
          <p:cNvPr id="98" name="object 98"/>
          <p:cNvSpPr/>
          <p:nvPr/>
        </p:nvSpPr>
        <p:spPr>
          <a:xfrm>
            <a:off x="1624583" y="4440935"/>
            <a:ext cx="252984" cy="509015"/>
          </a:xfrm>
          <a:prstGeom prst="rect">
            <a:avLst/>
          </a:prstGeom>
          <a:blipFill>
            <a:blip r:embed="rId5" cstate="print"/>
            <a:stretch>
              <a:fillRect/>
            </a:stretch>
          </a:blipFill>
        </p:spPr>
        <p:txBody>
          <a:bodyPr wrap="square" lIns="0" tIns="0" rIns="0" bIns="0" rtlCol="0">
            <a:spAutoFit/>
          </a:bodyPr>
          <a:lstStyle/>
          <a:p>
            <a:endParaRPr/>
          </a:p>
        </p:txBody>
      </p:sp>
      <p:sp>
        <p:nvSpPr>
          <p:cNvPr id="99" name="object 99"/>
          <p:cNvSpPr/>
          <p:nvPr/>
        </p:nvSpPr>
        <p:spPr>
          <a:xfrm>
            <a:off x="1698370" y="4454397"/>
            <a:ext cx="107061" cy="343026"/>
          </a:xfrm>
          <a:custGeom>
            <a:avLst/>
            <a:gdLst/>
            <a:ahLst/>
            <a:cxnLst/>
            <a:rect l="l" t="t" r="r" b="b"/>
            <a:pathLst>
              <a:path w="107061" h="343026">
                <a:moveTo>
                  <a:pt x="8890" y="241681"/>
                </a:moveTo>
                <a:lnTo>
                  <a:pt x="1270" y="245999"/>
                </a:lnTo>
                <a:lnTo>
                  <a:pt x="0" y="250825"/>
                </a:lnTo>
                <a:lnTo>
                  <a:pt x="2159" y="254634"/>
                </a:lnTo>
                <a:lnTo>
                  <a:pt x="52705" y="343026"/>
                </a:lnTo>
                <a:lnTo>
                  <a:pt x="62000" y="327406"/>
                </a:lnTo>
                <a:lnTo>
                  <a:pt x="44831" y="327278"/>
                </a:lnTo>
                <a:lnTo>
                  <a:pt x="45105" y="297850"/>
                </a:lnTo>
                <a:lnTo>
                  <a:pt x="15875" y="246760"/>
                </a:lnTo>
                <a:lnTo>
                  <a:pt x="13716" y="242950"/>
                </a:lnTo>
                <a:lnTo>
                  <a:pt x="8890" y="241681"/>
                </a:lnTo>
                <a:close/>
              </a:path>
              <a:path w="107061" h="343026">
                <a:moveTo>
                  <a:pt x="45105" y="297850"/>
                </a:moveTo>
                <a:lnTo>
                  <a:pt x="44831" y="327278"/>
                </a:lnTo>
                <a:lnTo>
                  <a:pt x="60706" y="327406"/>
                </a:lnTo>
                <a:lnTo>
                  <a:pt x="60743" y="323341"/>
                </a:lnTo>
                <a:lnTo>
                  <a:pt x="45974" y="323214"/>
                </a:lnTo>
                <a:lnTo>
                  <a:pt x="52942" y="311548"/>
                </a:lnTo>
                <a:lnTo>
                  <a:pt x="45105" y="297850"/>
                </a:lnTo>
                <a:close/>
              </a:path>
              <a:path w="107061" h="343026">
                <a:moveTo>
                  <a:pt x="98298" y="242443"/>
                </a:moveTo>
                <a:lnTo>
                  <a:pt x="93345" y="243712"/>
                </a:lnTo>
                <a:lnTo>
                  <a:pt x="91186" y="247522"/>
                </a:lnTo>
                <a:lnTo>
                  <a:pt x="60979" y="298094"/>
                </a:lnTo>
                <a:lnTo>
                  <a:pt x="60706" y="327406"/>
                </a:lnTo>
                <a:lnTo>
                  <a:pt x="62000" y="327406"/>
                </a:lnTo>
                <a:lnTo>
                  <a:pt x="104775" y="255524"/>
                </a:lnTo>
                <a:lnTo>
                  <a:pt x="107061" y="251840"/>
                </a:lnTo>
                <a:lnTo>
                  <a:pt x="105791" y="246887"/>
                </a:lnTo>
                <a:lnTo>
                  <a:pt x="101981" y="244728"/>
                </a:lnTo>
                <a:lnTo>
                  <a:pt x="98298" y="242443"/>
                </a:lnTo>
                <a:close/>
              </a:path>
              <a:path w="107061" h="343026">
                <a:moveTo>
                  <a:pt x="52942" y="311548"/>
                </a:moveTo>
                <a:lnTo>
                  <a:pt x="45974" y="323214"/>
                </a:lnTo>
                <a:lnTo>
                  <a:pt x="59690" y="323341"/>
                </a:lnTo>
                <a:lnTo>
                  <a:pt x="52942" y="311548"/>
                </a:lnTo>
                <a:close/>
              </a:path>
              <a:path w="107061" h="343026">
                <a:moveTo>
                  <a:pt x="60979" y="298094"/>
                </a:moveTo>
                <a:lnTo>
                  <a:pt x="52942" y="311548"/>
                </a:lnTo>
                <a:lnTo>
                  <a:pt x="59690" y="323341"/>
                </a:lnTo>
                <a:lnTo>
                  <a:pt x="60743" y="323341"/>
                </a:lnTo>
                <a:lnTo>
                  <a:pt x="60979" y="298094"/>
                </a:lnTo>
                <a:close/>
              </a:path>
              <a:path w="107061" h="343026">
                <a:moveTo>
                  <a:pt x="47879" y="0"/>
                </a:moveTo>
                <a:lnTo>
                  <a:pt x="45105" y="297850"/>
                </a:lnTo>
                <a:lnTo>
                  <a:pt x="52942" y="311548"/>
                </a:lnTo>
                <a:lnTo>
                  <a:pt x="60979" y="298094"/>
                </a:lnTo>
                <a:lnTo>
                  <a:pt x="63754" y="253"/>
                </a:lnTo>
                <a:lnTo>
                  <a:pt x="47879" y="0"/>
                </a:lnTo>
                <a:close/>
              </a:path>
            </a:pathLst>
          </a:custGeom>
          <a:solidFill>
            <a:srgbClr val="000000"/>
          </a:solidFill>
        </p:spPr>
        <p:txBody>
          <a:bodyPr wrap="square" lIns="0" tIns="0" rIns="0" bIns="0" rtlCol="0">
            <a:spAutoFit/>
          </a:bodyPr>
          <a:lstStyle/>
          <a:p>
            <a:endParaRPr/>
          </a:p>
        </p:txBody>
      </p:sp>
      <p:sp>
        <p:nvSpPr>
          <p:cNvPr id="100" name="object 100"/>
          <p:cNvSpPr/>
          <p:nvPr/>
        </p:nvSpPr>
        <p:spPr>
          <a:xfrm>
            <a:off x="2464307" y="4436364"/>
            <a:ext cx="252983" cy="512063"/>
          </a:xfrm>
          <a:prstGeom prst="rect">
            <a:avLst/>
          </a:prstGeom>
          <a:blipFill>
            <a:blip r:embed="rId6" cstate="print"/>
            <a:stretch>
              <a:fillRect/>
            </a:stretch>
          </a:blipFill>
        </p:spPr>
        <p:txBody>
          <a:bodyPr wrap="square" lIns="0" tIns="0" rIns="0" bIns="0" rtlCol="0">
            <a:spAutoFit/>
          </a:bodyPr>
          <a:lstStyle/>
          <a:p>
            <a:endParaRPr/>
          </a:p>
        </p:txBody>
      </p:sp>
      <p:sp>
        <p:nvSpPr>
          <p:cNvPr id="101" name="object 101"/>
          <p:cNvSpPr/>
          <p:nvPr/>
        </p:nvSpPr>
        <p:spPr>
          <a:xfrm>
            <a:off x="2506852" y="4451222"/>
            <a:ext cx="116332" cy="344677"/>
          </a:xfrm>
          <a:custGeom>
            <a:avLst/>
            <a:gdLst/>
            <a:ahLst/>
            <a:cxnLst/>
            <a:rect l="l" t="t" r="r" b="b"/>
            <a:pathLst>
              <a:path w="116332" h="344677">
                <a:moveTo>
                  <a:pt x="18415" y="255777"/>
                </a:moveTo>
                <a:lnTo>
                  <a:pt x="12065" y="261619"/>
                </a:lnTo>
                <a:lnTo>
                  <a:pt x="11811" y="266700"/>
                </a:lnTo>
                <a:lnTo>
                  <a:pt x="83947" y="344677"/>
                </a:lnTo>
                <a:lnTo>
                  <a:pt x="88327" y="330962"/>
                </a:lnTo>
                <a:lnTo>
                  <a:pt x="72771" y="330962"/>
                </a:lnTo>
                <a:lnTo>
                  <a:pt x="66397" y="302273"/>
                </a:lnTo>
                <a:lnTo>
                  <a:pt x="23495" y="255904"/>
                </a:lnTo>
                <a:lnTo>
                  <a:pt x="18415" y="255777"/>
                </a:lnTo>
                <a:close/>
              </a:path>
              <a:path w="116332" h="344677">
                <a:moveTo>
                  <a:pt x="66397" y="302273"/>
                </a:moveTo>
                <a:lnTo>
                  <a:pt x="72771" y="330962"/>
                </a:lnTo>
                <a:lnTo>
                  <a:pt x="88265" y="327532"/>
                </a:lnTo>
                <a:lnTo>
                  <a:pt x="88123" y="326897"/>
                </a:lnTo>
                <a:lnTo>
                  <a:pt x="73025" y="326897"/>
                </a:lnTo>
                <a:lnTo>
                  <a:pt x="77164" y="313911"/>
                </a:lnTo>
                <a:lnTo>
                  <a:pt x="66397" y="302273"/>
                </a:lnTo>
                <a:close/>
              </a:path>
              <a:path w="116332" h="344677">
                <a:moveTo>
                  <a:pt x="105664" y="236346"/>
                </a:moveTo>
                <a:lnTo>
                  <a:pt x="101219" y="238632"/>
                </a:lnTo>
                <a:lnTo>
                  <a:pt x="99822" y="242824"/>
                </a:lnTo>
                <a:lnTo>
                  <a:pt x="81922" y="298984"/>
                </a:lnTo>
                <a:lnTo>
                  <a:pt x="88265" y="327532"/>
                </a:lnTo>
                <a:lnTo>
                  <a:pt x="72771" y="330962"/>
                </a:lnTo>
                <a:lnTo>
                  <a:pt x="88327" y="330962"/>
                </a:lnTo>
                <a:lnTo>
                  <a:pt x="114935" y="247650"/>
                </a:lnTo>
                <a:lnTo>
                  <a:pt x="116332" y="243458"/>
                </a:lnTo>
                <a:lnTo>
                  <a:pt x="114046" y="239013"/>
                </a:lnTo>
                <a:lnTo>
                  <a:pt x="109855" y="237744"/>
                </a:lnTo>
                <a:lnTo>
                  <a:pt x="105664" y="236346"/>
                </a:lnTo>
                <a:close/>
              </a:path>
              <a:path w="116332" h="344677">
                <a:moveTo>
                  <a:pt x="77164" y="313911"/>
                </a:moveTo>
                <a:lnTo>
                  <a:pt x="73025" y="326897"/>
                </a:lnTo>
                <a:lnTo>
                  <a:pt x="86360" y="323850"/>
                </a:lnTo>
                <a:lnTo>
                  <a:pt x="77164" y="313911"/>
                </a:lnTo>
                <a:close/>
              </a:path>
              <a:path w="116332" h="344677">
                <a:moveTo>
                  <a:pt x="81922" y="298984"/>
                </a:moveTo>
                <a:lnTo>
                  <a:pt x="77164" y="313911"/>
                </a:lnTo>
                <a:lnTo>
                  <a:pt x="86360" y="323850"/>
                </a:lnTo>
                <a:lnTo>
                  <a:pt x="73025" y="326897"/>
                </a:lnTo>
                <a:lnTo>
                  <a:pt x="88123" y="326897"/>
                </a:lnTo>
                <a:lnTo>
                  <a:pt x="81922" y="298984"/>
                </a:lnTo>
                <a:close/>
              </a:path>
              <a:path w="116332" h="344677">
                <a:moveTo>
                  <a:pt x="15494" y="0"/>
                </a:moveTo>
                <a:lnTo>
                  <a:pt x="0" y="3428"/>
                </a:lnTo>
                <a:lnTo>
                  <a:pt x="66397" y="302273"/>
                </a:lnTo>
                <a:lnTo>
                  <a:pt x="77164" y="313911"/>
                </a:lnTo>
                <a:lnTo>
                  <a:pt x="81922" y="298984"/>
                </a:lnTo>
                <a:lnTo>
                  <a:pt x="15494" y="0"/>
                </a:lnTo>
                <a:close/>
              </a:path>
            </a:pathLst>
          </a:custGeom>
          <a:solidFill>
            <a:srgbClr val="000000"/>
          </a:solidFill>
        </p:spPr>
        <p:txBody>
          <a:bodyPr wrap="square" lIns="0" tIns="0" rIns="0" bIns="0" rtlCol="0">
            <a:spAutoFit/>
          </a:bodyPr>
          <a:lstStyle/>
          <a:p>
            <a:endParaRPr/>
          </a:p>
        </p:txBody>
      </p:sp>
      <p:sp>
        <p:nvSpPr>
          <p:cNvPr id="102" name="object 102"/>
          <p:cNvSpPr/>
          <p:nvPr/>
        </p:nvSpPr>
        <p:spPr>
          <a:xfrm>
            <a:off x="2769107" y="4434840"/>
            <a:ext cx="326136" cy="513588"/>
          </a:xfrm>
          <a:prstGeom prst="rect">
            <a:avLst/>
          </a:prstGeom>
          <a:blipFill>
            <a:blip r:embed="rId7" cstate="print"/>
            <a:stretch>
              <a:fillRect/>
            </a:stretch>
          </a:blipFill>
        </p:spPr>
        <p:txBody>
          <a:bodyPr wrap="square" lIns="0" tIns="0" rIns="0" bIns="0" rtlCol="0">
            <a:spAutoFit/>
          </a:bodyPr>
          <a:lstStyle/>
          <a:p>
            <a:endParaRPr/>
          </a:p>
        </p:txBody>
      </p:sp>
      <p:sp>
        <p:nvSpPr>
          <p:cNvPr id="103" name="object 103"/>
          <p:cNvSpPr/>
          <p:nvPr/>
        </p:nvSpPr>
        <p:spPr>
          <a:xfrm>
            <a:off x="2883916" y="4449698"/>
            <a:ext cx="171322" cy="346201"/>
          </a:xfrm>
          <a:custGeom>
            <a:avLst/>
            <a:gdLst/>
            <a:ahLst/>
            <a:cxnLst/>
            <a:rect l="l" t="t" r="r" b="b"/>
            <a:pathLst>
              <a:path w="171322" h="346201">
                <a:moveTo>
                  <a:pt x="11937" y="235712"/>
                </a:moveTo>
                <a:lnTo>
                  <a:pt x="3175" y="236727"/>
                </a:lnTo>
                <a:lnTo>
                  <a:pt x="0" y="240664"/>
                </a:lnTo>
                <a:lnTo>
                  <a:pt x="507" y="244982"/>
                </a:lnTo>
                <a:lnTo>
                  <a:pt x="11683" y="346201"/>
                </a:lnTo>
                <a:lnTo>
                  <a:pt x="27173" y="335025"/>
                </a:lnTo>
                <a:lnTo>
                  <a:pt x="25272" y="335025"/>
                </a:lnTo>
                <a:lnTo>
                  <a:pt x="10794" y="328549"/>
                </a:lnTo>
                <a:lnTo>
                  <a:pt x="22697" y="301773"/>
                </a:lnTo>
                <a:lnTo>
                  <a:pt x="16256" y="243205"/>
                </a:lnTo>
                <a:lnTo>
                  <a:pt x="15747" y="238887"/>
                </a:lnTo>
                <a:lnTo>
                  <a:pt x="11937" y="235712"/>
                </a:lnTo>
                <a:close/>
              </a:path>
              <a:path w="171322" h="346201">
                <a:moveTo>
                  <a:pt x="22697" y="301773"/>
                </a:moveTo>
                <a:lnTo>
                  <a:pt x="10794" y="328549"/>
                </a:lnTo>
                <a:lnTo>
                  <a:pt x="25272" y="335025"/>
                </a:lnTo>
                <a:lnTo>
                  <a:pt x="27079" y="330962"/>
                </a:lnTo>
                <a:lnTo>
                  <a:pt x="25907" y="330962"/>
                </a:lnTo>
                <a:lnTo>
                  <a:pt x="13461" y="325374"/>
                </a:lnTo>
                <a:lnTo>
                  <a:pt x="24423" y="317468"/>
                </a:lnTo>
                <a:lnTo>
                  <a:pt x="22697" y="301773"/>
                </a:lnTo>
                <a:close/>
              </a:path>
              <a:path w="171322" h="346201">
                <a:moveTo>
                  <a:pt x="88518" y="271144"/>
                </a:moveTo>
                <a:lnTo>
                  <a:pt x="84962" y="273812"/>
                </a:lnTo>
                <a:lnTo>
                  <a:pt x="37160" y="308284"/>
                </a:lnTo>
                <a:lnTo>
                  <a:pt x="25272" y="335025"/>
                </a:lnTo>
                <a:lnTo>
                  <a:pt x="27173" y="335025"/>
                </a:lnTo>
                <a:lnTo>
                  <a:pt x="97789" y="284099"/>
                </a:lnTo>
                <a:lnTo>
                  <a:pt x="98678" y="279145"/>
                </a:lnTo>
                <a:lnTo>
                  <a:pt x="96011" y="275589"/>
                </a:lnTo>
                <a:lnTo>
                  <a:pt x="93471" y="272033"/>
                </a:lnTo>
                <a:lnTo>
                  <a:pt x="88518" y="271144"/>
                </a:lnTo>
                <a:close/>
              </a:path>
              <a:path w="171322" h="346201">
                <a:moveTo>
                  <a:pt x="24423" y="317468"/>
                </a:moveTo>
                <a:lnTo>
                  <a:pt x="13461" y="325374"/>
                </a:lnTo>
                <a:lnTo>
                  <a:pt x="25907" y="330962"/>
                </a:lnTo>
                <a:lnTo>
                  <a:pt x="24423" y="317468"/>
                </a:lnTo>
                <a:close/>
              </a:path>
              <a:path w="171322" h="346201">
                <a:moveTo>
                  <a:pt x="37160" y="308284"/>
                </a:moveTo>
                <a:lnTo>
                  <a:pt x="24423" y="317468"/>
                </a:lnTo>
                <a:lnTo>
                  <a:pt x="25907" y="330962"/>
                </a:lnTo>
                <a:lnTo>
                  <a:pt x="27079" y="330962"/>
                </a:lnTo>
                <a:lnTo>
                  <a:pt x="37160" y="308284"/>
                </a:lnTo>
                <a:close/>
              </a:path>
              <a:path w="171322" h="346201">
                <a:moveTo>
                  <a:pt x="156844" y="0"/>
                </a:moveTo>
                <a:lnTo>
                  <a:pt x="22697" y="301773"/>
                </a:lnTo>
                <a:lnTo>
                  <a:pt x="24423" y="317468"/>
                </a:lnTo>
                <a:lnTo>
                  <a:pt x="37160" y="308284"/>
                </a:lnTo>
                <a:lnTo>
                  <a:pt x="171322" y="6476"/>
                </a:lnTo>
                <a:lnTo>
                  <a:pt x="156844" y="0"/>
                </a:lnTo>
                <a:close/>
              </a:path>
            </a:pathLst>
          </a:custGeom>
          <a:solidFill>
            <a:srgbClr val="000000"/>
          </a:solidFill>
        </p:spPr>
        <p:txBody>
          <a:bodyPr wrap="square" lIns="0" tIns="0" rIns="0" bIns="0" rtlCol="0">
            <a:spAutoFit/>
          </a:bodyPr>
          <a:lstStyle/>
          <a:p>
            <a:endParaRPr/>
          </a:p>
        </p:txBody>
      </p:sp>
      <p:sp>
        <p:nvSpPr>
          <p:cNvPr id="104" name="object 104"/>
          <p:cNvSpPr/>
          <p:nvPr/>
        </p:nvSpPr>
        <p:spPr>
          <a:xfrm>
            <a:off x="3683508" y="4436364"/>
            <a:ext cx="252984" cy="512063"/>
          </a:xfrm>
          <a:prstGeom prst="rect">
            <a:avLst/>
          </a:prstGeom>
          <a:blipFill>
            <a:blip r:embed="rId6" cstate="print"/>
            <a:stretch>
              <a:fillRect/>
            </a:stretch>
          </a:blipFill>
        </p:spPr>
        <p:txBody>
          <a:bodyPr wrap="square" lIns="0" tIns="0" rIns="0" bIns="0" rtlCol="0">
            <a:spAutoFit/>
          </a:bodyPr>
          <a:lstStyle/>
          <a:p>
            <a:endParaRPr/>
          </a:p>
        </p:txBody>
      </p:sp>
      <p:sp>
        <p:nvSpPr>
          <p:cNvPr id="105" name="object 105"/>
          <p:cNvSpPr/>
          <p:nvPr/>
        </p:nvSpPr>
        <p:spPr>
          <a:xfrm>
            <a:off x="3726053" y="4451222"/>
            <a:ext cx="116332" cy="344677"/>
          </a:xfrm>
          <a:custGeom>
            <a:avLst/>
            <a:gdLst/>
            <a:ahLst/>
            <a:cxnLst/>
            <a:rect l="l" t="t" r="r" b="b"/>
            <a:pathLst>
              <a:path w="116332" h="344677">
                <a:moveTo>
                  <a:pt x="18414" y="255777"/>
                </a:moveTo>
                <a:lnTo>
                  <a:pt x="12064" y="261619"/>
                </a:lnTo>
                <a:lnTo>
                  <a:pt x="11811" y="266700"/>
                </a:lnTo>
                <a:lnTo>
                  <a:pt x="83947" y="344677"/>
                </a:lnTo>
                <a:lnTo>
                  <a:pt x="88327" y="330962"/>
                </a:lnTo>
                <a:lnTo>
                  <a:pt x="72771" y="330962"/>
                </a:lnTo>
                <a:lnTo>
                  <a:pt x="66397" y="302273"/>
                </a:lnTo>
                <a:lnTo>
                  <a:pt x="23495" y="255904"/>
                </a:lnTo>
                <a:lnTo>
                  <a:pt x="18414" y="255777"/>
                </a:lnTo>
                <a:close/>
              </a:path>
              <a:path w="116332" h="344677">
                <a:moveTo>
                  <a:pt x="66397" y="302273"/>
                </a:moveTo>
                <a:lnTo>
                  <a:pt x="72771" y="330962"/>
                </a:lnTo>
                <a:lnTo>
                  <a:pt x="88264" y="327532"/>
                </a:lnTo>
                <a:lnTo>
                  <a:pt x="88123" y="326897"/>
                </a:lnTo>
                <a:lnTo>
                  <a:pt x="73025" y="326897"/>
                </a:lnTo>
                <a:lnTo>
                  <a:pt x="77164" y="313911"/>
                </a:lnTo>
                <a:lnTo>
                  <a:pt x="66397" y="302273"/>
                </a:lnTo>
                <a:close/>
              </a:path>
              <a:path w="116332" h="344677">
                <a:moveTo>
                  <a:pt x="105663" y="236346"/>
                </a:moveTo>
                <a:lnTo>
                  <a:pt x="101219" y="238632"/>
                </a:lnTo>
                <a:lnTo>
                  <a:pt x="99822" y="242824"/>
                </a:lnTo>
                <a:lnTo>
                  <a:pt x="81922" y="298984"/>
                </a:lnTo>
                <a:lnTo>
                  <a:pt x="88264" y="327532"/>
                </a:lnTo>
                <a:lnTo>
                  <a:pt x="72771" y="330962"/>
                </a:lnTo>
                <a:lnTo>
                  <a:pt x="88327" y="330962"/>
                </a:lnTo>
                <a:lnTo>
                  <a:pt x="114935" y="247650"/>
                </a:lnTo>
                <a:lnTo>
                  <a:pt x="116332" y="243458"/>
                </a:lnTo>
                <a:lnTo>
                  <a:pt x="114046" y="239013"/>
                </a:lnTo>
                <a:lnTo>
                  <a:pt x="109855" y="237744"/>
                </a:lnTo>
                <a:lnTo>
                  <a:pt x="105663" y="236346"/>
                </a:lnTo>
                <a:close/>
              </a:path>
              <a:path w="116332" h="344677">
                <a:moveTo>
                  <a:pt x="77164" y="313911"/>
                </a:moveTo>
                <a:lnTo>
                  <a:pt x="73025" y="326897"/>
                </a:lnTo>
                <a:lnTo>
                  <a:pt x="86360" y="323850"/>
                </a:lnTo>
                <a:lnTo>
                  <a:pt x="77164" y="313911"/>
                </a:lnTo>
                <a:close/>
              </a:path>
              <a:path w="116332" h="344677">
                <a:moveTo>
                  <a:pt x="81922" y="298984"/>
                </a:moveTo>
                <a:lnTo>
                  <a:pt x="77164" y="313911"/>
                </a:lnTo>
                <a:lnTo>
                  <a:pt x="86360" y="323850"/>
                </a:lnTo>
                <a:lnTo>
                  <a:pt x="73025" y="326897"/>
                </a:lnTo>
                <a:lnTo>
                  <a:pt x="88123" y="326897"/>
                </a:lnTo>
                <a:lnTo>
                  <a:pt x="81922" y="298984"/>
                </a:lnTo>
                <a:close/>
              </a:path>
              <a:path w="116332" h="344677">
                <a:moveTo>
                  <a:pt x="15494" y="0"/>
                </a:moveTo>
                <a:lnTo>
                  <a:pt x="0" y="3428"/>
                </a:lnTo>
                <a:lnTo>
                  <a:pt x="66397" y="302273"/>
                </a:lnTo>
                <a:lnTo>
                  <a:pt x="77164" y="313911"/>
                </a:lnTo>
                <a:lnTo>
                  <a:pt x="81922" y="298984"/>
                </a:lnTo>
                <a:lnTo>
                  <a:pt x="15494" y="0"/>
                </a:lnTo>
                <a:close/>
              </a:path>
            </a:pathLst>
          </a:custGeom>
          <a:solidFill>
            <a:srgbClr val="000000"/>
          </a:solidFill>
        </p:spPr>
        <p:txBody>
          <a:bodyPr wrap="square" lIns="0" tIns="0" rIns="0" bIns="0" rtlCol="0">
            <a:spAutoFit/>
          </a:bodyPr>
          <a:lstStyle/>
          <a:p>
            <a:endParaRPr/>
          </a:p>
        </p:txBody>
      </p:sp>
      <p:sp>
        <p:nvSpPr>
          <p:cNvPr id="106" name="object 106"/>
          <p:cNvSpPr/>
          <p:nvPr/>
        </p:nvSpPr>
        <p:spPr>
          <a:xfrm>
            <a:off x="3988308" y="4434840"/>
            <a:ext cx="326136" cy="513588"/>
          </a:xfrm>
          <a:prstGeom prst="rect">
            <a:avLst/>
          </a:prstGeom>
          <a:blipFill>
            <a:blip r:embed="rId7" cstate="print"/>
            <a:stretch>
              <a:fillRect/>
            </a:stretch>
          </a:blipFill>
        </p:spPr>
        <p:txBody>
          <a:bodyPr wrap="square" lIns="0" tIns="0" rIns="0" bIns="0" rtlCol="0">
            <a:spAutoFit/>
          </a:bodyPr>
          <a:lstStyle/>
          <a:p>
            <a:endParaRPr/>
          </a:p>
        </p:txBody>
      </p:sp>
      <p:sp>
        <p:nvSpPr>
          <p:cNvPr id="107" name="object 107"/>
          <p:cNvSpPr/>
          <p:nvPr/>
        </p:nvSpPr>
        <p:spPr>
          <a:xfrm>
            <a:off x="4103115" y="4449698"/>
            <a:ext cx="171323" cy="346201"/>
          </a:xfrm>
          <a:custGeom>
            <a:avLst/>
            <a:gdLst/>
            <a:ahLst/>
            <a:cxnLst/>
            <a:rect l="l" t="t" r="r" b="b"/>
            <a:pathLst>
              <a:path w="171323" h="346201">
                <a:moveTo>
                  <a:pt x="11937" y="235712"/>
                </a:moveTo>
                <a:lnTo>
                  <a:pt x="3175" y="236727"/>
                </a:lnTo>
                <a:lnTo>
                  <a:pt x="0" y="240664"/>
                </a:lnTo>
                <a:lnTo>
                  <a:pt x="508" y="244982"/>
                </a:lnTo>
                <a:lnTo>
                  <a:pt x="11684" y="346201"/>
                </a:lnTo>
                <a:lnTo>
                  <a:pt x="27173" y="335025"/>
                </a:lnTo>
                <a:lnTo>
                  <a:pt x="25273" y="335025"/>
                </a:lnTo>
                <a:lnTo>
                  <a:pt x="10795" y="328549"/>
                </a:lnTo>
                <a:lnTo>
                  <a:pt x="22697" y="301773"/>
                </a:lnTo>
                <a:lnTo>
                  <a:pt x="16256" y="243205"/>
                </a:lnTo>
                <a:lnTo>
                  <a:pt x="15748" y="238887"/>
                </a:lnTo>
                <a:lnTo>
                  <a:pt x="11937" y="235712"/>
                </a:lnTo>
                <a:close/>
              </a:path>
              <a:path w="171323" h="346201">
                <a:moveTo>
                  <a:pt x="22697" y="301773"/>
                </a:moveTo>
                <a:lnTo>
                  <a:pt x="10795" y="328549"/>
                </a:lnTo>
                <a:lnTo>
                  <a:pt x="25273" y="335025"/>
                </a:lnTo>
                <a:lnTo>
                  <a:pt x="27079" y="330962"/>
                </a:lnTo>
                <a:lnTo>
                  <a:pt x="25908" y="330962"/>
                </a:lnTo>
                <a:lnTo>
                  <a:pt x="13462" y="325374"/>
                </a:lnTo>
                <a:lnTo>
                  <a:pt x="24423" y="317468"/>
                </a:lnTo>
                <a:lnTo>
                  <a:pt x="22697" y="301773"/>
                </a:lnTo>
                <a:close/>
              </a:path>
              <a:path w="171323" h="346201">
                <a:moveTo>
                  <a:pt x="88519" y="271144"/>
                </a:moveTo>
                <a:lnTo>
                  <a:pt x="84962" y="273812"/>
                </a:lnTo>
                <a:lnTo>
                  <a:pt x="37160" y="308284"/>
                </a:lnTo>
                <a:lnTo>
                  <a:pt x="25273" y="335025"/>
                </a:lnTo>
                <a:lnTo>
                  <a:pt x="27173" y="335025"/>
                </a:lnTo>
                <a:lnTo>
                  <a:pt x="97789" y="284099"/>
                </a:lnTo>
                <a:lnTo>
                  <a:pt x="98679" y="279145"/>
                </a:lnTo>
                <a:lnTo>
                  <a:pt x="96012" y="275589"/>
                </a:lnTo>
                <a:lnTo>
                  <a:pt x="93472" y="272033"/>
                </a:lnTo>
                <a:lnTo>
                  <a:pt x="88519" y="271144"/>
                </a:lnTo>
                <a:close/>
              </a:path>
              <a:path w="171323" h="346201">
                <a:moveTo>
                  <a:pt x="24423" y="317468"/>
                </a:moveTo>
                <a:lnTo>
                  <a:pt x="13462" y="325374"/>
                </a:lnTo>
                <a:lnTo>
                  <a:pt x="25908" y="330962"/>
                </a:lnTo>
                <a:lnTo>
                  <a:pt x="24423" y="317468"/>
                </a:lnTo>
                <a:close/>
              </a:path>
              <a:path w="171323" h="346201">
                <a:moveTo>
                  <a:pt x="37160" y="308284"/>
                </a:moveTo>
                <a:lnTo>
                  <a:pt x="24423" y="317468"/>
                </a:lnTo>
                <a:lnTo>
                  <a:pt x="25908" y="330962"/>
                </a:lnTo>
                <a:lnTo>
                  <a:pt x="27079" y="330962"/>
                </a:lnTo>
                <a:lnTo>
                  <a:pt x="37160" y="308284"/>
                </a:lnTo>
                <a:close/>
              </a:path>
              <a:path w="171323" h="346201">
                <a:moveTo>
                  <a:pt x="156845" y="0"/>
                </a:moveTo>
                <a:lnTo>
                  <a:pt x="22697" y="301773"/>
                </a:lnTo>
                <a:lnTo>
                  <a:pt x="24423" y="317468"/>
                </a:lnTo>
                <a:lnTo>
                  <a:pt x="37160" y="308284"/>
                </a:lnTo>
                <a:lnTo>
                  <a:pt x="171323" y="6476"/>
                </a:lnTo>
                <a:lnTo>
                  <a:pt x="156845" y="0"/>
                </a:lnTo>
                <a:close/>
              </a:path>
            </a:pathLst>
          </a:custGeom>
          <a:solidFill>
            <a:srgbClr val="000000"/>
          </a:solidFill>
        </p:spPr>
        <p:txBody>
          <a:bodyPr wrap="square" lIns="0" tIns="0" rIns="0" bIns="0" rtlCol="0">
            <a:spAutoFit/>
          </a:bodyPr>
          <a:lstStyle/>
          <a:p>
            <a:endParaRPr/>
          </a:p>
        </p:txBody>
      </p:sp>
      <p:sp>
        <p:nvSpPr>
          <p:cNvPr id="108" name="object 108"/>
          <p:cNvSpPr/>
          <p:nvPr/>
        </p:nvSpPr>
        <p:spPr>
          <a:xfrm>
            <a:off x="4907279" y="4433315"/>
            <a:ext cx="477012" cy="515112"/>
          </a:xfrm>
          <a:prstGeom prst="rect">
            <a:avLst/>
          </a:prstGeom>
          <a:blipFill>
            <a:blip r:embed="rId8" cstate="print"/>
            <a:stretch>
              <a:fillRect/>
            </a:stretch>
          </a:blipFill>
        </p:spPr>
        <p:txBody>
          <a:bodyPr wrap="square" lIns="0" tIns="0" rIns="0" bIns="0" rtlCol="0">
            <a:spAutoFit/>
          </a:bodyPr>
          <a:lstStyle/>
          <a:p>
            <a:endParaRPr/>
          </a:p>
        </p:txBody>
      </p:sp>
      <p:sp>
        <p:nvSpPr>
          <p:cNvPr id="109" name="object 109"/>
          <p:cNvSpPr/>
          <p:nvPr/>
        </p:nvSpPr>
        <p:spPr>
          <a:xfrm>
            <a:off x="4947030" y="4447666"/>
            <a:ext cx="310769" cy="348233"/>
          </a:xfrm>
          <a:custGeom>
            <a:avLst/>
            <a:gdLst/>
            <a:ahLst/>
            <a:cxnLst/>
            <a:rect l="l" t="t" r="r" b="b"/>
            <a:pathLst>
              <a:path w="310769" h="348233">
                <a:moveTo>
                  <a:pt x="214757" y="300100"/>
                </a:moveTo>
                <a:lnTo>
                  <a:pt x="210312" y="302386"/>
                </a:lnTo>
                <a:lnTo>
                  <a:pt x="208915" y="306577"/>
                </a:lnTo>
                <a:lnTo>
                  <a:pt x="207518" y="310641"/>
                </a:lnTo>
                <a:lnTo>
                  <a:pt x="209804" y="315213"/>
                </a:lnTo>
                <a:lnTo>
                  <a:pt x="213995" y="316483"/>
                </a:lnTo>
                <a:lnTo>
                  <a:pt x="310769" y="348233"/>
                </a:lnTo>
                <a:lnTo>
                  <a:pt x="309467" y="341756"/>
                </a:lnTo>
                <a:lnTo>
                  <a:pt x="294386" y="341756"/>
                </a:lnTo>
                <a:lnTo>
                  <a:pt x="274870" y="319799"/>
                </a:lnTo>
                <a:lnTo>
                  <a:pt x="214757" y="300100"/>
                </a:lnTo>
                <a:close/>
              </a:path>
              <a:path w="310769" h="348233">
                <a:moveTo>
                  <a:pt x="274870" y="319799"/>
                </a:moveTo>
                <a:lnTo>
                  <a:pt x="294386" y="341756"/>
                </a:lnTo>
                <a:lnTo>
                  <a:pt x="298604" y="337946"/>
                </a:lnTo>
                <a:lnTo>
                  <a:pt x="292481" y="337946"/>
                </a:lnTo>
                <a:lnTo>
                  <a:pt x="289814" y="324690"/>
                </a:lnTo>
                <a:lnTo>
                  <a:pt x="274870" y="319799"/>
                </a:lnTo>
                <a:close/>
              </a:path>
              <a:path w="310769" h="348233">
                <a:moveTo>
                  <a:pt x="285623" y="241299"/>
                </a:moveTo>
                <a:lnTo>
                  <a:pt x="277114" y="243077"/>
                </a:lnTo>
                <a:lnTo>
                  <a:pt x="274320" y="247268"/>
                </a:lnTo>
                <a:lnTo>
                  <a:pt x="275082" y="251459"/>
                </a:lnTo>
                <a:lnTo>
                  <a:pt x="286684" y="309134"/>
                </a:lnTo>
                <a:lnTo>
                  <a:pt x="306197" y="331088"/>
                </a:lnTo>
                <a:lnTo>
                  <a:pt x="294386" y="341756"/>
                </a:lnTo>
                <a:lnTo>
                  <a:pt x="309467" y="341756"/>
                </a:lnTo>
                <a:lnTo>
                  <a:pt x="290703" y="248411"/>
                </a:lnTo>
                <a:lnTo>
                  <a:pt x="289814" y="244093"/>
                </a:lnTo>
                <a:lnTo>
                  <a:pt x="285623" y="241299"/>
                </a:lnTo>
                <a:close/>
              </a:path>
              <a:path w="310769" h="348233">
                <a:moveTo>
                  <a:pt x="289814" y="324690"/>
                </a:moveTo>
                <a:lnTo>
                  <a:pt x="292481" y="337946"/>
                </a:lnTo>
                <a:lnTo>
                  <a:pt x="302768" y="328929"/>
                </a:lnTo>
                <a:lnTo>
                  <a:pt x="289814" y="324690"/>
                </a:lnTo>
                <a:close/>
              </a:path>
              <a:path w="310769" h="348233">
                <a:moveTo>
                  <a:pt x="286684" y="309134"/>
                </a:moveTo>
                <a:lnTo>
                  <a:pt x="289814" y="324690"/>
                </a:lnTo>
                <a:lnTo>
                  <a:pt x="302768" y="328929"/>
                </a:lnTo>
                <a:lnTo>
                  <a:pt x="292481" y="337946"/>
                </a:lnTo>
                <a:lnTo>
                  <a:pt x="298604" y="337946"/>
                </a:lnTo>
                <a:lnTo>
                  <a:pt x="306197" y="331088"/>
                </a:lnTo>
                <a:lnTo>
                  <a:pt x="286684" y="309134"/>
                </a:lnTo>
                <a:close/>
              </a:path>
              <a:path w="310769" h="348233">
                <a:moveTo>
                  <a:pt x="11938" y="0"/>
                </a:moveTo>
                <a:lnTo>
                  <a:pt x="0" y="10540"/>
                </a:lnTo>
                <a:lnTo>
                  <a:pt x="274870" y="319799"/>
                </a:lnTo>
                <a:lnTo>
                  <a:pt x="289814" y="324690"/>
                </a:lnTo>
                <a:lnTo>
                  <a:pt x="286684" y="309134"/>
                </a:lnTo>
                <a:lnTo>
                  <a:pt x="11938" y="0"/>
                </a:lnTo>
                <a:close/>
              </a:path>
            </a:pathLst>
          </a:custGeom>
          <a:solidFill>
            <a:srgbClr val="000000"/>
          </a:solidFill>
        </p:spPr>
        <p:txBody>
          <a:bodyPr wrap="square" lIns="0" tIns="0" rIns="0" bIns="0" rtlCol="0">
            <a:spAutoFit/>
          </a:bodyPr>
          <a:lstStyle/>
          <a:p>
            <a:endParaRPr/>
          </a:p>
        </p:txBody>
      </p:sp>
      <p:sp>
        <p:nvSpPr>
          <p:cNvPr id="110" name="object 110"/>
          <p:cNvSpPr/>
          <p:nvPr/>
        </p:nvSpPr>
        <p:spPr>
          <a:xfrm>
            <a:off x="5588508" y="4436364"/>
            <a:ext cx="252984" cy="512063"/>
          </a:xfrm>
          <a:prstGeom prst="rect">
            <a:avLst/>
          </a:prstGeom>
          <a:blipFill>
            <a:blip r:embed="rId9" cstate="print"/>
            <a:stretch>
              <a:fillRect/>
            </a:stretch>
          </a:blipFill>
        </p:spPr>
        <p:txBody>
          <a:bodyPr wrap="square" lIns="0" tIns="0" rIns="0" bIns="0" rtlCol="0">
            <a:spAutoFit/>
          </a:bodyPr>
          <a:lstStyle/>
          <a:p>
            <a:endParaRPr/>
          </a:p>
        </p:txBody>
      </p:sp>
      <p:sp>
        <p:nvSpPr>
          <p:cNvPr id="111" name="object 111"/>
          <p:cNvSpPr/>
          <p:nvPr/>
        </p:nvSpPr>
        <p:spPr>
          <a:xfrm>
            <a:off x="5682615" y="4451222"/>
            <a:ext cx="116332" cy="344677"/>
          </a:xfrm>
          <a:custGeom>
            <a:avLst/>
            <a:gdLst/>
            <a:ahLst/>
            <a:cxnLst/>
            <a:rect l="l" t="t" r="r" b="b"/>
            <a:pathLst>
              <a:path w="116332" h="344677">
                <a:moveTo>
                  <a:pt x="10668" y="236346"/>
                </a:moveTo>
                <a:lnTo>
                  <a:pt x="6476" y="237744"/>
                </a:lnTo>
                <a:lnTo>
                  <a:pt x="2286" y="239013"/>
                </a:lnTo>
                <a:lnTo>
                  <a:pt x="0" y="243458"/>
                </a:lnTo>
                <a:lnTo>
                  <a:pt x="1397" y="247650"/>
                </a:lnTo>
                <a:lnTo>
                  <a:pt x="32385" y="344677"/>
                </a:lnTo>
                <a:lnTo>
                  <a:pt x="45076" y="330962"/>
                </a:lnTo>
                <a:lnTo>
                  <a:pt x="43561" y="330962"/>
                </a:lnTo>
                <a:lnTo>
                  <a:pt x="28067" y="327532"/>
                </a:lnTo>
                <a:lnTo>
                  <a:pt x="34409" y="298984"/>
                </a:lnTo>
                <a:lnTo>
                  <a:pt x="16510" y="242824"/>
                </a:lnTo>
                <a:lnTo>
                  <a:pt x="15112" y="238632"/>
                </a:lnTo>
                <a:lnTo>
                  <a:pt x="10668" y="236346"/>
                </a:lnTo>
                <a:close/>
              </a:path>
              <a:path w="116332" h="344677">
                <a:moveTo>
                  <a:pt x="34409" y="298984"/>
                </a:moveTo>
                <a:lnTo>
                  <a:pt x="28067" y="327532"/>
                </a:lnTo>
                <a:lnTo>
                  <a:pt x="43561" y="330962"/>
                </a:lnTo>
                <a:lnTo>
                  <a:pt x="44463" y="326897"/>
                </a:lnTo>
                <a:lnTo>
                  <a:pt x="43307" y="326897"/>
                </a:lnTo>
                <a:lnTo>
                  <a:pt x="29972" y="323850"/>
                </a:lnTo>
                <a:lnTo>
                  <a:pt x="39167" y="313911"/>
                </a:lnTo>
                <a:lnTo>
                  <a:pt x="34409" y="298984"/>
                </a:lnTo>
                <a:close/>
              </a:path>
              <a:path w="116332" h="344677">
                <a:moveTo>
                  <a:pt x="97917" y="255777"/>
                </a:moveTo>
                <a:lnTo>
                  <a:pt x="92837" y="255904"/>
                </a:lnTo>
                <a:lnTo>
                  <a:pt x="49934" y="302273"/>
                </a:lnTo>
                <a:lnTo>
                  <a:pt x="43561" y="330962"/>
                </a:lnTo>
                <a:lnTo>
                  <a:pt x="45076" y="330962"/>
                </a:lnTo>
                <a:lnTo>
                  <a:pt x="104521" y="266700"/>
                </a:lnTo>
                <a:lnTo>
                  <a:pt x="104267" y="261619"/>
                </a:lnTo>
                <a:lnTo>
                  <a:pt x="97917" y="255777"/>
                </a:lnTo>
                <a:close/>
              </a:path>
              <a:path w="116332" h="344677">
                <a:moveTo>
                  <a:pt x="39167" y="313911"/>
                </a:moveTo>
                <a:lnTo>
                  <a:pt x="29972" y="323850"/>
                </a:lnTo>
                <a:lnTo>
                  <a:pt x="43307" y="326897"/>
                </a:lnTo>
                <a:lnTo>
                  <a:pt x="39167" y="313911"/>
                </a:lnTo>
                <a:close/>
              </a:path>
              <a:path w="116332" h="344677">
                <a:moveTo>
                  <a:pt x="49934" y="302273"/>
                </a:moveTo>
                <a:lnTo>
                  <a:pt x="39167" y="313911"/>
                </a:lnTo>
                <a:lnTo>
                  <a:pt x="43307" y="326897"/>
                </a:lnTo>
                <a:lnTo>
                  <a:pt x="44463" y="326897"/>
                </a:lnTo>
                <a:lnTo>
                  <a:pt x="49934" y="302273"/>
                </a:lnTo>
                <a:close/>
              </a:path>
              <a:path w="116332" h="344677">
                <a:moveTo>
                  <a:pt x="100837" y="0"/>
                </a:moveTo>
                <a:lnTo>
                  <a:pt x="34409" y="298984"/>
                </a:lnTo>
                <a:lnTo>
                  <a:pt x="39167" y="313911"/>
                </a:lnTo>
                <a:lnTo>
                  <a:pt x="49934" y="302273"/>
                </a:lnTo>
                <a:lnTo>
                  <a:pt x="116332" y="3428"/>
                </a:lnTo>
                <a:lnTo>
                  <a:pt x="100837" y="0"/>
                </a:lnTo>
                <a:close/>
              </a:path>
            </a:pathLst>
          </a:custGeom>
          <a:solidFill>
            <a:srgbClr val="000000"/>
          </a:solidFill>
        </p:spPr>
        <p:txBody>
          <a:bodyPr wrap="square" lIns="0" tIns="0" rIns="0" bIns="0" rtlCol="0">
            <a:spAutoFit/>
          </a:bodyPr>
          <a:lstStyle/>
          <a:p>
            <a:endParaRPr/>
          </a:p>
        </p:txBody>
      </p:sp>
      <p:sp>
        <p:nvSpPr>
          <p:cNvPr id="112" name="object 112"/>
          <p:cNvSpPr/>
          <p:nvPr/>
        </p:nvSpPr>
        <p:spPr>
          <a:xfrm>
            <a:off x="6736080" y="4433315"/>
            <a:ext cx="477012" cy="515112"/>
          </a:xfrm>
          <a:prstGeom prst="rect">
            <a:avLst/>
          </a:prstGeom>
          <a:blipFill>
            <a:blip r:embed="rId8" cstate="print"/>
            <a:stretch>
              <a:fillRect/>
            </a:stretch>
          </a:blipFill>
        </p:spPr>
        <p:txBody>
          <a:bodyPr wrap="square" lIns="0" tIns="0" rIns="0" bIns="0" rtlCol="0">
            <a:spAutoFit/>
          </a:bodyPr>
          <a:lstStyle/>
          <a:p>
            <a:endParaRPr/>
          </a:p>
        </p:txBody>
      </p:sp>
      <p:sp>
        <p:nvSpPr>
          <p:cNvPr id="113" name="object 113"/>
          <p:cNvSpPr/>
          <p:nvPr/>
        </p:nvSpPr>
        <p:spPr>
          <a:xfrm>
            <a:off x="6775831" y="4447666"/>
            <a:ext cx="310769" cy="348233"/>
          </a:xfrm>
          <a:custGeom>
            <a:avLst/>
            <a:gdLst/>
            <a:ahLst/>
            <a:cxnLst/>
            <a:rect l="l" t="t" r="r" b="b"/>
            <a:pathLst>
              <a:path w="310769" h="348233">
                <a:moveTo>
                  <a:pt x="214757" y="300100"/>
                </a:moveTo>
                <a:lnTo>
                  <a:pt x="210312" y="302386"/>
                </a:lnTo>
                <a:lnTo>
                  <a:pt x="208915" y="306577"/>
                </a:lnTo>
                <a:lnTo>
                  <a:pt x="207518" y="310641"/>
                </a:lnTo>
                <a:lnTo>
                  <a:pt x="209803" y="315213"/>
                </a:lnTo>
                <a:lnTo>
                  <a:pt x="213995" y="316483"/>
                </a:lnTo>
                <a:lnTo>
                  <a:pt x="310769" y="348233"/>
                </a:lnTo>
                <a:lnTo>
                  <a:pt x="309467" y="341756"/>
                </a:lnTo>
                <a:lnTo>
                  <a:pt x="294386" y="341756"/>
                </a:lnTo>
                <a:lnTo>
                  <a:pt x="274870" y="319799"/>
                </a:lnTo>
                <a:lnTo>
                  <a:pt x="214757" y="300100"/>
                </a:lnTo>
                <a:close/>
              </a:path>
              <a:path w="310769" h="348233">
                <a:moveTo>
                  <a:pt x="274870" y="319799"/>
                </a:moveTo>
                <a:lnTo>
                  <a:pt x="294386" y="341756"/>
                </a:lnTo>
                <a:lnTo>
                  <a:pt x="298604" y="337946"/>
                </a:lnTo>
                <a:lnTo>
                  <a:pt x="292480" y="337946"/>
                </a:lnTo>
                <a:lnTo>
                  <a:pt x="289814" y="324690"/>
                </a:lnTo>
                <a:lnTo>
                  <a:pt x="274870" y="319799"/>
                </a:lnTo>
                <a:close/>
              </a:path>
              <a:path w="310769" h="348233">
                <a:moveTo>
                  <a:pt x="285623" y="241299"/>
                </a:moveTo>
                <a:lnTo>
                  <a:pt x="277114" y="243077"/>
                </a:lnTo>
                <a:lnTo>
                  <a:pt x="274320" y="247268"/>
                </a:lnTo>
                <a:lnTo>
                  <a:pt x="275082" y="251459"/>
                </a:lnTo>
                <a:lnTo>
                  <a:pt x="286684" y="309134"/>
                </a:lnTo>
                <a:lnTo>
                  <a:pt x="306197" y="331088"/>
                </a:lnTo>
                <a:lnTo>
                  <a:pt x="294386" y="341756"/>
                </a:lnTo>
                <a:lnTo>
                  <a:pt x="309467" y="341756"/>
                </a:lnTo>
                <a:lnTo>
                  <a:pt x="290702" y="248411"/>
                </a:lnTo>
                <a:lnTo>
                  <a:pt x="289814" y="244093"/>
                </a:lnTo>
                <a:lnTo>
                  <a:pt x="285623" y="241299"/>
                </a:lnTo>
                <a:close/>
              </a:path>
              <a:path w="310769" h="348233">
                <a:moveTo>
                  <a:pt x="289814" y="324690"/>
                </a:moveTo>
                <a:lnTo>
                  <a:pt x="292480" y="337946"/>
                </a:lnTo>
                <a:lnTo>
                  <a:pt x="302768" y="328929"/>
                </a:lnTo>
                <a:lnTo>
                  <a:pt x="289814" y="324690"/>
                </a:lnTo>
                <a:close/>
              </a:path>
              <a:path w="310769" h="348233">
                <a:moveTo>
                  <a:pt x="286684" y="309134"/>
                </a:moveTo>
                <a:lnTo>
                  <a:pt x="289814" y="324690"/>
                </a:lnTo>
                <a:lnTo>
                  <a:pt x="302768" y="328929"/>
                </a:lnTo>
                <a:lnTo>
                  <a:pt x="292480" y="337946"/>
                </a:lnTo>
                <a:lnTo>
                  <a:pt x="298604" y="337946"/>
                </a:lnTo>
                <a:lnTo>
                  <a:pt x="306197" y="331088"/>
                </a:lnTo>
                <a:lnTo>
                  <a:pt x="286684" y="309134"/>
                </a:lnTo>
                <a:close/>
              </a:path>
              <a:path w="310769" h="348233">
                <a:moveTo>
                  <a:pt x="11938" y="0"/>
                </a:moveTo>
                <a:lnTo>
                  <a:pt x="0" y="10540"/>
                </a:lnTo>
                <a:lnTo>
                  <a:pt x="274870" y="319799"/>
                </a:lnTo>
                <a:lnTo>
                  <a:pt x="289814" y="324690"/>
                </a:lnTo>
                <a:lnTo>
                  <a:pt x="286684" y="309134"/>
                </a:lnTo>
                <a:lnTo>
                  <a:pt x="11938" y="0"/>
                </a:lnTo>
                <a:close/>
              </a:path>
            </a:pathLst>
          </a:custGeom>
          <a:solidFill>
            <a:srgbClr val="000000"/>
          </a:solidFill>
        </p:spPr>
        <p:txBody>
          <a:bodyPr wrap="square" lIns="0" tIns="0" rIns="0" bIns="0" rtlCol="0">
            <a:spAutoFit/>
          </a:bodyPr>
          <a:lstStyle/>
          <a:p>
            <a:endParaRPr/>
          </a:p>
        </p:txBody>
      </p:sp>
      <p:sp>
        <p:nvSpPr>
          <p:cNvPr id="114" name="object 114"/>
          <p:cNvSpPr/>
          <p:nvPr/>
        </p:nvSpPr>
        <p:spPr>
          <a:xfrm>
            <a:off x="7417307" y="4436364"/>
            <a:ext cx="252983" cy="512063"/>
          </a:xfrm>
          <a:prstGeom prst="rect">
            <a:avLst/>
          </a:prstGeom>
          <a:blipFill>
            <a:blip r:embed="rId9" cstate="print"/>
            <a:stretch>
              <a:fillRect/>
            </a:stretch>
          </a:blipFill>
        </p:spPr>
        <p:txBody>
          <a:bodyPr wrap="square" lIns="0" tIns="0" rIns="0" bIns="0" rtlCol="0">
            <a:spAutoFit/>
          </a:bodyPr>
          <a:lstStyle/>
          <a:p>
            <a:endParaRPr/>
          </a:p>
        </p:txBody>
      </p:sp>
      <p:sp>
        <p:nvSpPr>
          <p:cNvPr id="115" name="object 115"/>
          <p:cNvSpPr/>
          <p:nvPr/>
        </p:nvSpPr>
        <p:spPr>
          <a:xfrm>
            <a:off x="7511415" y="4451222"/>
            <a:ext cx="116331" cy="344677"/>
          </a:xfrm>
          <a:custGeom>
            <a:avLst/>
            <a:gdLst/>
            <a:ahLst/>
            <a:cxnLst/>
            <a:rect l="l" t="t" r="r" b="b"/>
            <a:pathLst>
              <a:path w="116331" h="344677">
                <a:moveTo>
                  <a:pt x="10667" y="236346"/>
                </a:moveTo>
                <a:lnTo>
                  <a:pt x="6476" y="237744"/>
                </a:lnTo>
                <a:lnTo>
                  <a:pt x="2285" y="239013"/>
                </a:lnTo>
                <a:lnTo>
                  <a:pt x="0" y="243458"/>
                </a:lnTo>
                <a:lnTo>
                  <a:pt x="1396" y="247650"/>
                </a:lnTo>
                <a:lnTo>
                  <a:pt x="32384" y="344677"/>
                </a:lnTo>
                <a:lnTo>
                  <a:pt x="45076" y="330962"/>
                </a:lnTo>
                <a:lnTo>
                  <a:pt x="43560" y="330962"/>
                </a:lnTo>
                <a:lnTo>
                  <a:pt x="28066" y="327532"/>
                </a:lnTo>
                <a:lnTo>
                  <a:pt x="34409" y="298984"/>
                </a:lnTo>
                <a:lnTo>
                  <a:pt x="16509" y="242824"/>
                </a:lnTo>
                <a:lnTo>
                  <a:pt x="15112" y="238632"/>
                </a:lnTo>
                <a:lnTo>
                  <a:pt x="10667" y="236346"/>
                </a:lnTo>
                <a:close/>
              </a:path>
              <a:path w="116331" h="344677">
                <a:moveTo>
                  <a:pt x="34409" y="298984"/>
                </a:moveTo>
                <a:lnTo>
                  <a:pt x="28066" y="327532"/>
                </a:lnTo>
                <a:lnTo>
                  <a:pt x="43560" y="330962"/>
                </a:lnTo>
                <a:lnTo>
                  <a:pt x="44463" y="326897"/>
                </a:lnTo>
                <a:lnTo>
                  <a:pt x="43306" y="326897"/>
                </a:lnTo>
                <a:lnTo>
                  <a:pt x="29971" y="323850"/>
                </a:lnTo>
                <a:lnTo>
                  <a:pt x="39167" y="313911"/>
                </a:lnTo>
                <a:lnTo>
                  <a:pt x="34409" y="298984"/>
                </a:lnTo>
                <a:close/>
              </a:path>
              <a:path w="116331" h="344677">
                <a:moveTo>
                  <a:pt x="97916" y="255777"/>
                </a:moveTo>
                <a:lnTo>
                  <a:pt x="92836" y="255904"/>
                </a:lnTo>
                <a:lnTo>
                  <a:pt x="49934" y="302273"/>
                </a:lnTo>
                <a:lnTo>
                  <a:pt x="43560" y="330962"/>
                </a:lnTo>
                <a:lnTo>
                  <a:pt x="45076" y="330962"/>
                </a:lnTo>
                <a:lnTo>
                  <a:pt x="104520" y="266700"/>
                </a:lnTo>
                <a:lnTo>
                  <a:pt x="104266" y="261619"/>
                </a:lnTo>
                <a:lnTo>
                  <a:pt x="97916" y="255777"/>
                </a:lnTo>
                <a:close/>
              </a:path>
              <a:path w="116331" h="344677">
                <a:moveTo>
                  <a:pt x="39167" y="313911"/>
                </a:moveTo>
                <a:lnTo>
                  <a:pt x="29971" y="323850"/>
                </a:lnTo>
                <a:lnTo>
                  <a:pt x="43306" y="326897"/>
                </a:lnTo>
                <a:lnTo>
                  <a:pt x="39167" y="313911"/>
                </a:lnTo>
                <a:close/>
              </a:path>
              <a:path w="116331" h="344677">
                <a:moveTo>
                  <a:pt x="49934" y="302273"/>
                </a:moveTo>
                <a:lnTo>
                  <a:pt x="39167" y="313911"/>
                </a:lnTo>
                <a:lnTo>
                  <a:pt x="43306" y="326897"/>
                </a:lnTo>
                <a:lnTo>
                  <a:pt x="44463" y="326897"/>
                </a:lnTo>
                <a:lnTo>
                  <a:pt x="49934" y="302273"/>
                </a:lnTo>
                <a:close/>
              </a:path>
              <a:path w="116331" h="344677">
                <a:moveTo>
                  <a:pt x="100837" y="0"/>
                </a:moveTo>
                <a:lnTo>
                  <a:pt x="34409" y="298984"/>
                </a:lnTo>
                <a:lnTo>
                  <a:pt x="39167" y="313911"/>
                </a:lnTo>
                <a:lnTo>
                  <a:pt x="49934" y="302273"/>
                </a:lnTo>
                <a:lnTo>
                  <a:pt x="116331" y="3428"/>
                </a:lnTo>
                <a:lnTo>
                  <a:pt x="100837" y="0"/>
                </a:lnTo>
                <a:close/>
              </a:path>
            </a:pathLst>
          </a:custGeom>
          <a:solidFill>
            <a:srgbClr val="000000"/>
          </a:solidFill>
        </p:spPr>
        <p:txBody>
          <a:bodyPr wrap="square" lIns="0" tIns="0" rIns="0" bIns="0" rtlCol="0">
            <a:spAutoFit/>
          </a:bodyPr>
          <a:lstStyle/>
          <a:p>
            <a:endParaRPr/>
          </a:p>
        </p:txBody>
      </p:sp>
      <p:sp>
        <p:nvSpPr>
          <p:cNvPr id="116" name="object 116"/>
          <p:cNvSpPr txBox="1"/>
          <p:nvPr/>
        </p:nvSpPr>
        <p:spPr>
          <a:xfrm>
            <a:off x="6633209" y="5244338"/>
            <a:ext cx="90043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5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1</a:t>
            </a:r>
            <a:r>
              <a:rPr sz="1200" spc="0" dirty="0">
                <a:latin typeface="Arial"/>
                <a:cs typeface="Arial"/>
              </a:rPr>
              <a:t>, </a:t>
            </a:r>
            <a:r>
              <a:rPr sz="1200" i="1" spc="0" dirty="0">
                <a:latin typeface="Arial"/>
                <a:cs typeface="Arial"/>
              </a:rPr>
              <a:t>n</a:t>
            </a:r>
            <a:r>
              <a:rPr sz="1200" i="1" spc="-7" baseline="-20833" dirty="0">
                <a:latin typeface="Arial"/>
                <a:cs typeface="Arial"/>
              </a:rPr>
              <a:t>2</a:t>
            </a:r>
            <a:r>
              <a:rPr sz="1200" spc="0" dirty="0">
                <a:latin typeface="Arial"/>
                <a:cs typeface="Arial"/>
              </a:rPr>
              <a:t>, </a:t>
            </a:r>
            <a:r>
              <a:rPr sz="1200" i="1" spc="0" dirty="0">
                <a:latin typeface="Arial"/>
                <a:cs typeface="Arial"/>
              </a:rPr>
              <a:t>n</a:t>
            </a:r>
            <a:r>
              <a:rPr sz="1200" i="1" spc="-7" baseline="-20833" dirty="0">
                <a:latin typeface="Arial"/>
                <a:cs typeface="Arial"/>
              </a:rPr>
              <a:t>3</a:t>
            </a:r>
            <a:r>
              <a:rPr sz="1200" spc="0" dirty="0">
                <a:latin typeface="Arial"/>
                <a:cs typeface="Arial"/>
              </a:rPr>
              <a:t>]</a:t>
            </a:r>
            <a:endParaRPr sz="1200">
              <a:latin typeface="Arial"/>
              <a:cs typeface="Arial"/>
            </a:endParaRPr>
          </a:p>
        </p:txBody>
      </p:sp>
      <p:sp>
        <p:nvSpPr>
          <p:cNvPr id="117" name="object 117"/>
          <p:cNvSpPr txBox="1"/>
          <p:nvPr/>
        </p:nvSpPr>
        <p:spPr>
          <a:xfrm>
            <a:off x="1602994" y="5244338"/>
            <a:ext cx="1435735"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1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2</a:t>
            </a:r>
            <a:r>
              <a:rPr sz="1200" spc="0" dirty="0">
                <a:latin typeface="Arial"/>
                <a:cs typeface="Arial"/>
              </a:rPr>
              <a:t>, </a:t>
            </a:r>
            <a:r>
              <a:rPr sz="1200" i="1" spc="0" dirty="0">
                <a:latin typeface="Arial"/>
                <a:cs typeface="Arial"/>
              </a:rPr>
              <a:t>n</a:t>
            </a:r>
            <a:r>
              <a:rPr sz="1200" i="1" spc="-7" baseline="-20833" dirty="0">
                <a:latin typeface="Arial"/>
                <a:cs typeface="Arial"/>
              </a:rPr>
              <a:t>4</a:t>
            </a:r>
            <a:r>
              <a:rPr sz="1200" spc="0" dirty="0">
                <a:latin typeface="Arial"/>
                <a:cs typeface="Arial"/>
              </a:rPr>
              <a:t>]  </a:t>
            </a:r>
            <a:r>
              <a:rPr sz="1200" spc="-100" dirty="0">
                <a:latin typeface="Arial"/>
                <a:cs typeface="Arial"/>
              </a:rPr>
              <a:t> </a:t>
            </a:r>
            <a:r>
              <a:rPr sz="1200" b="1" i="1" spc="-5" dirty="0">
                <a:latin typeface="Arial"/>
                <a:cs typeface="Arial"/>
              </a:rPr>
              <a:t>n</a:t>
            </a:r>
            <a:r>
              <a:rPr sz="1200" b="1" i="1" spc="0" baseline="-20833" dirty="0">
                <a:latin typeface="Arial"/>
                <a:cs typeface="Arial"/>
              </a:rPr>
              <a:t>2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0" baseline="-20833" dirty="0">
                <a:latin typeface="Arial"/>
                <a:cs typeface="Arial"/>
              </a:rPr>
              <a:t>3</a:t>
            </a:r>
            <a:r>
              <a:rPr sz="1200" spc="0" dirty="0">
                <a:latin typeface="Arial"/>
                <a:cs typeface="Arial"/>
              </a:rPr>
              <a:t>, </a:t>
            </a:r>
            <a:r>
              <a:rPr sz="1200" i="1" spc="0" dirty="0">
                <a:latin typeface="Arial"/>
                <a:cs typeface="Arial"/>
              </a:rPr>
              <a:t>n</a:t>
            </a:r>
            <a:r>
              <a:rPr sz="1200" i="1" spc="-7" baseline="-20833" dirty="0">
                <a:latin typeface="Arial"/>
                <a:cs typeface="Arial"/>
              </a:rPr>
              <a:t>5</a:t>
            </a:r>
            <a:r>
              <a:rPr sz="1200" spc="0" dirty="0">
                <a:latin typeface="Arial"/>
                <a:cs typeface="Arial"/>
              </a:rPr>
              <a:t>]</a:t>
            </a:r>
            <a:endParaRPr sz="1200">
              <a:latin typeface="Arial"/>
              <a:cs typeface="Arial"/>
            </a:endParaRPr>
          </a:p>
        </p:txBody>
      </p:sp>
      <p:sp>
        <p:nvSpPr>
          <p:cNvPr id="118" name="object 118"/>
          <p:cNvSpPr txBox="1"/>
          <p:nvPr/>
        </p:nvSpPr>
        <p:spPr>
          <a:xfrm>
            <a:off x="3584575" y="5244338"/>
            <a:ext cx="44577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3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4</a:t>
            </a:r>
            <a:r>
              <a:rPr sz="1200" spc="0" dirty="0">
                <a:latin typeface="Arial"/>
                <a:cs typeface="Arial"/>
              </a:rPr>
              <a:t>]</a:t>
            </a:r>
            <a:endParaRPr sz="1200">
              <a:latin typeface="Arial"/>
              <a:cs typeface="Arial"/>
            </a:endParaRPr>
          </a:p>
        </p:txBody>
      </p:sp>
      <p:sp>
        <p:nvSpPr>
          <p:cNvPr id="119" name="object 119"/>
          <p:cNvSpPr txBox="1"/>
          <p:nvPr/>
        </p:nvSpPr>
        <p:spPr>
          <a:xfrm>
            <a:off x="4804028" y="5244338"/>
            <a:ext cx="445770" cy="221615"/>
          </a:xfrm>
          <a:prstGeom prst="rect">
            <a:avLst/>
          </a:prstGeom>
        </p:spPr>
        <p:txBody>
          <a:bodyPr vert="horz" wrap="square" lIns="0" tIns="0" rIns="0" bIns="0" rtlCol="0">
            <a:spAutoFit/>
          </a:bodyPr>
          <a:lstStyle/>
          <a:p>
            <a:pPr marL="12700">
              <a:lnSpc>
                <a:spcPct val="100000"/>
              </a:lnSpc>
            </a:pPr>
            <a:r>
              <a:rPr sz="1200" b="1" i="1" spc="-5" dirty="0">
                <a:latin typeface="Arial"/>
                <a:cs typeface="Arial"/>
              </a:rPr>
              <a:t>n</a:t>
            </a:r>
            <a:r>
              <a:rPr sz="1200" b="1" i="1" spc="0" baseline="-20833" dirty="0">
                <a:latin typeface="Arial"/>
                <a:cs typeface="Arial"/>
              </a:rPr>
              <a:t>4 </a:t>
            </a:r>
            <a:r>
              <a:rPr sz="1200" b="1" i="1" spc="-150" baseline="-20833" dirty="0">
                <a:latin typeface="Arial"/>
                <a:cs typeface="Arial"/>
              </a:rPr>
              <a:t> </a:t>
            </a:r>
            <a:r>
              <a:rPr sz="1200" spc="0" dirty="0">
                <a:latin typeface="Arial"/>
                <a:cs typeface="Arial"/>
              </a:rPr>
              <a:t>[</a:t>
            </a:r>
            <a:r>
              <a:rPr sz="1200" i="1" spc="0" dirty="0">
                <a:latin typeface="Arial"/>
                <a:cs typeface="Arial"/>
              </a:rPr>
              <a:t>n</a:t>
            </a:r>
            <a:r>
              <a:rPr sz="1200" i="1" spc="-7" baseline="-20833" dirty="0">
                <a:latin typeface="Arial"/>
                <a:cs typeface="Arial"/>
              </a:rPr>
              <a:t>5</a:t>
            </a:r>
            <a:r>
              <a:rPr sz="1200" spc="0" dirty="0">
                <a:latin typeface="Arial"/>
                <a:cs typeface="Arial"/>
              </a:rPr>
              <a:t>]</a:t>
            </a:r>
            <a:endParaRPr sz="1200">
              <a:latin typeface="Arial"/>
              <a:cs typeface="Arial"/>
            </a:endParaRPr>
          </a:p>
        </p:txBody>
      </p:sp>
      <p:sp>
        <p:nvSpPr>
          <p:cNvPr id="120" name="object 120"/>
          <p:cNvSpPr txBox="1"/>
          <p:nvPr/>
        </p:nvSpPr>
        <p:spPr>
          <a:xfrm>
            <a:off x="1021791" y="2227198"/>
            <a:ext cx="373380" cy="273685"/>
          </a:xfrm>
          <a:prstGeom prst="rect">
            <a:avLst/>
          </a:prstGeom>
        </p:spPr>
        <p:txBody>
          <a:bodyPr vert="horz" wrap="square" lIns="0" tIns="0" rIns="0" bIns="0" rtlCol="0">
            <a:spAutoFit/>
          </a:bodyPr>
          <a:lstStyle/>
          <a:p>
            <a:pPr marL="12700">
              <a:lnSpc>
                <a:spcPts val="2155"/>
              </a:lnSpc>
            </a:pPr>
            <a:r>
              <a:rPr sz="1800" b="1" spc="0" dirty="0">
                <a:latin typeface="宋体"/>
                <a:cs typeface="宋体"/>
              </a:rPr>
              <a:t>Map</a:t>
            </a:r>
            <a:endParaRPr sz="1800">
              <a:latin typeface="宋体"/>
              <a:cs typeface="宋体"/>
            </a:endParaRPr>
          </a:p>
        </p:txBody>
      </p:sp>
      <p:sp>
        <p:nvSpPr>
          <p:cNvPr id="121" name="object 121"/>
          <p:cNvSpPr txBox="1"/>
          <p:nvPr/>
        </p:nvSpPr>
        <p:spPr>
          <a:xfrm>
            <a:off x="674623" y="4545457"/>
            <a:ext cx="720725" cy="273685"/>
          </a:xfrm>
          <a:prstGeom prst="rect">
            <a:avLst/>
          </a:prstGeom>
        </p:spPr>
        <p:txBody>
          <a:bodyPr vert="horz" wrap="square" lIns="0" tIns="0" rIns="0" bIns="0" rtlCol="0">
            <a:spAutoFit/>
          </a:bodyPr>
          <a:lstStyle/>
          <a:p>
            <a:pPr marL="12700">
              <a:lnSpc>
                <a:spcPts val="2155"/>
              </a:lnSpc>
            </a:pPr>
            <a:r>
              <a:rPr sz="1800" b="1" spc="0" dirty="0">
                <a:latin typeface="宋体"/>
                <a:cs typeface="宋体"/>
              </a:rPr>
              <a:t>Reduce</a:t>
            </a:r>
            <a:endParaRPr sz="1800">
              <a:latin typeface="宋体"/>
              <a:cs typeface="宋体"/>
            </a:endParaRPr>
          </a:p>
        </p:txBody>
      </p:sp>
      <p:sp>
        <p:nvSpPr>
          <p:cNvPr id="122" name="object 122"/>
          <p:cNvSpPr/>
          <p:nvPr/>
        </p:nvSpPr>
        <p:spPr>
          <a:xfrm>
            <a:off x="5067300" y="210311"/>
            <a:ext cx="2615183" cy="713231"/>
          </a:xfrm>
          <a:prstGeom prst="rect">
            <a:avLst/>
          </a:prstGeom>
          <a:blipFill>
            <a:blip r:embed="rId10" cstate="print"/>
            <a:stretch>
              <a:fillRect/>
            </a:stretch>
          </a:blipFill>
        </p:spPr>
        <p:txBody>
          <a:bodyPr wrap="square" lIns="0" tIns="0" rIns="0" bIns="0" rtlCol="0">
            <a:spAutoFit/>
          </a:bodyPr>
          <a:lstStyle/>
          <a:p>
            <a:endParaRPr/>
          </a:p>
        </p:txBody>
      </p:sp>
      <p:sp>
        <p:nvSpPr>
          <p:cNvPr id="123" name="object 123"/>
          <p:cNvSpPr/>
          <p:nvPr/>
        </p:nvSpPr>
        <p:spPr>
          <a:xfrm>
            <a:off x="7243571" y="227075"/>
            <a:ext cx="1655064" cy="713232"/>
          </a:xfrm>
          <a:prstGeom prst="rect">
            <a:avLst/>
          </a:prstGeom>
          <a:blipFill>
            <a:blip r:embed="rId11" cstate="print"/>
            <a:stretch>
              <a:fillRect/>
            </a:stretch>
          </a:blipFill>
        </p:spPr>
        <p:txBody>
          <a:bodyPr wrap="square" lIns="0" tIns="0" rIns="0" bIns="0" rtlCol="0">
            <a:spAutoFit/>
          </a:bodyPr>
          <a:lstStyle/>
          <a:p>
            <a:endParaRPr/>
          </a:p>
        </p:txBody>
      </p:sp>
      <p:sp>
        <p:nvSpPr>
          <p:cNvPr id="124" name="object 124"/>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
        <p:nvSpPr>
          <p:cNvPr id="125" name="object 125"/>
          <p:cNvSpPr/>
          <p:nvPr/>
        </p:nvSpPr>
        <p:spPr>
          <a:xfrm>
            <a:off x="2052954" y="2857373"/>
            <a:ext cx="478155" cy="1214627"/>
          </a:xfrm>
          <a:custGeom>
            <a:avLst/>
            <a:gdLst/>
            <a:ahLst/>
            <a:cxnLst/>
            <a:rect l="l" t="t" r="r" b="b"/>
            <a:pathLst>
              <a:path w="478155" h="1214627">
                <a:moveTo>
                  <a:pt x="390778" y="1144777"/>
                </a:moveTo>
                <a:lnTo>
                  <a:pt x="387857" y="1145032"/>
                </a:lnTo>
                <a:lnTo>
                  <a:pt x="386206" y="1147064"/>
                </a:lnTo>
                <a:lnTo>
                  <a:pt x="384428" y="1149095"/>
                </a:lnTo>
                <a:lnTo>
                  <a:pt x="384809" y="1152144"/>
                </a:lnTo>
                <a:lnTo>
                  <a:pt x="461644" y="1214627"/>
                </a:lnTo>
                <a:lnTo>
                  <a:pt x="462872" y="1207389"/>
                </a:lnTo>
                <a:lnTo>
                  <a:pt x="453897" y="1207389"/>
                </a:lnTo>
                <a:lnTo>
                  <a:pt x="447745" y="1191069"/>
                </a:lnTo>
                <a:lnTo>
                  <a:pt x="390778" y="1144777"/>
                </a:lnTo>
                <a:close/>
              </a:path>
              <a:path w="478155" h="1214627">
                <a:moveTo>
                  <a:pt x="447745" y="1191069"/>
                </a:moveTo>
                <a:lnTo>
                  <a:pt x="453897" y="1207389"/>
                </a:lnTo>
                <a:lnTo>
                  <a:pt x="460394" y="1204976"/>
                </a:lnTo>
                <a:lnTo>
                  <a:pt x="453644" y="1204976"/>
                </a:lnTo>
                <a:lnTo>
                  <a:pt x="455000" y="1196965"/>
                </a:lnTo>
                <a:lnTo>
                  <a:pt x="447745" y="1191069"/>
                </a:lnTo>
                <a:close/>
              </a:path>
              <a:path w="478155" h="1214627">
                <a:moveTo>
                  <a:pt x="471169" y="1113663"/>
                </a:moveTo>
                <a:lnTo>
                  <a:pt x="468756" y="1115314"/>
                </a:lnTo>
                <a:lnTo>
                  <a:pt x="468375" y="1117981"/>
                </a:lnTo>
                <a:lnTo>
                  <a:pt x="456582" y="1187624"/>
                </a:lnTo>
                <a:lnTo>
                  <a:pt x="462788" y="1204087"/>
                </a:lnTo>
                <a:lnTo>
                  <a:pt x="453897" y="1207389"/>
                </a:lnTo>
                <a:lnTo>
                  <a:pt x="462872" y="1207389"/>
                </a:lnTo>
                <a:lnTo>
                  <a:pt x="477774" y="1119504"/>
                </a:lnTo>
                <a:lnTo>
                  <a:pt x="478155" y="1116964"/>
                </a:lnTo>
                <a:lnTo>
                  <a:pt x="476376" y="1114552"/>
                </a:lnTo>
                <a:lnTo>
                  <a:pt x="473837" y="1114044"/>
                </a:lnTo>
                <a:lnTo>
                  <a:pt x="471169" y="1113663"/>
                </a:lnTo>
                <a:close/>
              </a:path>
              <a:path w="478155" h="1214627">
                <a:moveTo>
                  <a:pt x="455000" y="1196965"/>
                </a:moveTo>
                <a:lnTo>
                  <a:pt x="453644" y="1204976"/>
                </a:lnTo>
                <a:lnTo>
                  <a:pt x="461263" y="1202054"/>
                </a:lnTo>
                <a:lnTo>
                  <a:pt x="455000" y="1196965"/>
                </a:lnTo>
                <a:close/>
              </a:path>
              <a:path w="478155" h="1214627">
                <a:moveTo>
                  <a:pt x="456582" y="1187624"/>
                </a:moveTo>
                <a:lnTo>
                  <a:pt x="455000" y="1196965"/>
                </a:lnTo>
                <a:lnTo>
                  <a:pt x="461263" y="1202054"/>
                </a:lnTo>
                <a:lnTo>
                  <a:pt x="453644" y="1204976"/>
                </a:lnTo>
                <a:lnTo>
                  <a:pt x="460394" y="1204976"/>
                </a:lnTo>
                <a:lnTo>
                  <a:pt x="462788" y="1204087"/>
                </a:lnTo>
                <a:lnTo>
                  <a:pt x="456582" y="1187624"/>
                </a:lnTo>
                <a:close/>
              </a:path>
              <a:path w="478155" h="1214627">
                <a:moveTo>
                  <a:pt x="8889" y="0"/>
                </a:moveTo>
                <a:lnTo>
                  <a:pt x="0" y="3428"/>
                </a:lnTo>
                <a:lnTo>
                  <a:pt x="447745" y="1191069"/>
                </a:lnTo>
                <a:lnTo>
                  <a:pt x="455000" y="1196965"/>
                </a:lnTo>
                <a:lnTo>
                  <a:pt x="456582" y="1187624"/>
                </a:lnTo>
                <a:lnTo>
                  <a:pt x="8889" y="0"/>
                </a:lnTo>
                <a:close/>
              </a:path>
            </a:pathLst>
          </a:custGeom>
          <a:solidFill>
            <a:srgbClr val="AE3408"/>
          </a:solidFill>
        </p:spPr>
        <p:txBody>
          <a:bodyPr wrap="square" lIns="0" tIns="0" rIns="0" bIns="0" rtlCol="0">
            <a:spAutoFit/>
          </a:bodyPr>
          <a:lstStyle/>
          <a:p>
            <a:endParaRPr/>
          </a:p>
        </p:txBody>
      </p:sp>
      <p:sp>
        <p:nvSpPr>
          <p:cNvPr id="126" name="object 126"/>
          <p:cNvSpPr/>
          <p:nvPr/>
        </p:nvSpPr>
        <p:spPr>
          <a:xfrm>
            <a:off x="3048000" y="2852927"/>
            <a:ext cx="4239895" cy="1243457"/>
          </a:xfrm>
          <a:custGeom>
            <a:avLst/>
            <a:gdLst/>
            <a:ahLst/>
            <a:cxnLst/>
            <a:rect l="l" t="t" r="r" b="b"/>
            <a:pathLst>
              <a:path w="4239895" h="1243457">
                <a:moveTo>
                  <a:pt x="71500" y="1147445"/>
                </a:moveTo>
                <a:lnTo>
                  <a:pt x="68452" y="1147445"/>
                </a:lnTo>
                <a:lnTo>
                  <a:pt x="66675" y="1149350"/>
                </a:lnTo>
                <a:lnTo>
                  <a:pt x="0" y="1219073"/>
                </a:lnTo>
                <a:lnTo>
                  <a:pt x="95885" y="1243457"/>
                </a:lnTo>
                <a:lnTo>
                  <a:pt x="98551" y="1241933"/>
                </a:lnTo>
                <a:lnTo>
                  <a:pt x="99187" y="1239266"/>
                </a:lnTo>
                <a:lnTo>
                  <a:pt x="99822" y="1236726"/>
                </a:lnTo>
                <a:lnTo>
                  <a:pt x="98298" y="1234186"/>
                </a:lnTo>
                <a:lnTo>
                  <a:pt x="46291" y="1220978"/>
                </a:lnTo>
                <a:lnTo>
                  <a:pt x="10287" y="1220978"/>
                </a:lnTo>
                <a:lnTo>
                  <a:pt x="7619" y="1211834"/>
                </a:lnTo>
                <a:lnTo>
                  <a:pt x="24671" y="1206948"/>
                </a:lnTo>
                <a:lnTo>
                  <a:pt x="73532" y="1155954"/>
                </a:lnTo>
                <a:lnTo>
                  <a:pt x="75311" y="1154049"/>
                </a:lnTo>
                <a:lnTo>
                  <a:pt x="75311" y="1151128"/>
                </a:lnTo>
                <a:lnTo>
                  <a:pt x="73406" y="1149223"/>
                </a:lnTo>
                <a:lnTo>
                  <a:pt x="71500" y="1147445"/>
                </a:lnTo>
                <a:close/>
              </a:path>
              <a:path w="4239895" h="1243457">
                <a:moveTo>
                  <a:pt x="24671" y="1206948"/>
                </a:moveTo>
                <a:lnTo>
                  <a:pt x="7619" y="1211834"/>
                </a:lnTo>
                <a:lnTo>
                  <a:pt x="10287" y="1220978"/>
                </a:lnTo>
                <a:lnTo>
                  <a:pt x="14719" y="1219708"/>
                </a:lnTo>
                <a:lnTo>
                  <a:pt x="12445" y="1219708"/>
                </a:lnTo>
                <a:lnTo>
                  <a:pt x="10287" y="1211834"/>
                </a:lnTo>
                <a:lnTo>
                  <a:pt x="19990" y="1211834"/>
                </a:lnTo>
                <a:lnTo>
                  <a:pt x="24671" y="1206948"/>
                </a:lnTo>
                <a:close/>
              </a:path>
              <a:path w="4239895" h="1243457">
                <a:moveTo>
                  <a:pt x="27205" y="1216130"/>
                </a:moveTo>
                <a:lnTo>
                  <a:pt x="10287" y="1220978"/>
                </a:lnTo>
                <a:lnTo>
                  <a:pt x="46291" y="1220978"/>
                </a:lnTo>
                <a:lnTo>
                  <a:pt x="27205" y="1216130"/>
                </a:lnTo>
                <a:close/>
              </a:path>
              <a:path w="4239895" h="1243457">
                <a:moveTo>
                  <a:pt x="10287" y="1211834"/>
                </a:moveTo>
                <a:lnTo>
                  <a:pt x="12445" y="1219708"/>
                </a:lnTo>
                <a:lnTo>
                  <a:pt x="18091" y="1213816"/>
                </a:lnTo>
                <a:lnTo>
                  <a:pt x="10287" y="1211834"/>
                </a:lnTo>
                <a:close/>
              </a:path>
              <a:path w="4239895" h="1243457">
                <a:moveTo>
                  <a:pt x="18091" y="1213816"/>
                </a:moveTo>
                <a:lnTo>
                  <a:pt x="12445" y="1219708"/>
                </a:lnTo>
                <a:lnTo>
                  <a:pt x="14719" y="1219708"/>
                </a:lnTo>
                <a:lnTo>
                  <a:pt x="27205" y="1216130"/>
                </a:lnTo>
                <a:lnTo>
                  <a:pt x="18091" y="1213816"/>
                </a:lnTo>
                <a:close/>
              </a:path>
              <a:path w="4239895" h="1243457">
                <a:moveTo>
                  <a:pt x="4237355" y="0"/>
                </a:moveTo>
                <a:lnTo>
                  <a:pt x="24671" y="1206948"/>
                </a:lnTo>
                <a:lnTo>
                  <a:pt x="18091" y="1213816"/>
                </a:lnTo>
                <a:lnTo>
                  <a:pt x="27205" y="1216130"/>
                </a:lnTo>
                <a:lnTo>
                  <a:pt x="4239895" y="9144"/>
                </a:lnTo>
                <a:lnTo>
                  <a:pt x="4237355" y="0"/>
                </a:lnTo>
                <a:close/>
              </a:path>
              <a:path w="4239895" h="1243457">
                <a:moveTo>
                  <a:pt x="19990" y="1211834"/>
                </a:moveTo>
                <a:lnTo>
                  <a:pt x="10287" y="1211834"/>
                </a:lnTo>
                <a:lnTo>
                  <a:pt x="18091" y="1213816"/>
                </a:lnTo>
                <a:lnTo>
                  <a:pt x="19990" y="1211834"/>
                </a:lnTo>
                <a:close/>
              </a:path>
            </a:pathLst>
          </a:custGeom>
          <a:solidFill>
            <a:srgbClr val="AE3408"/>
          </a:solidFill>
        </p:spPr>
        <p:txBody>
          <a:bodyPr wrap="square" lIns="0" tIns="0" rIns="0" bIns="0" rtlCol="0">
            <a:spAutoFit/>
          </a:bodyPr>
          <a:lstStyle/>
          <a:p>
            <a:endParaRPr/>
          </a:p>
        </p:txBody>
      </p:sp>
      <p:sp>
        <p:nvSpPr>
          <p:cNvPr id="127" name="object 127"/>
          <p:cNvSpPr/>
          <p:nvPr/>
        </p:nvSpPr>
        <p:spPr>
          <a:xfrm>
            <a:off x="2640964" y="2853308"/>
            <a:ext cx="2312035" cy="1223009"/>
          </a:xfrm>
          <a:custGeom>
            <a:avLst/>
            <a:gdLst/>
            <a:ahLst/>
            <a:cxnLst/>
            <a:rect l="l" t="t" r="r" b="b"/>
            <a:pathLst>
              <a:path w="2312035" h="1223009">
                <a:moveTo>
                  <a:pt x="2285848" y="1210212"/>
                </a:moveTo>
                <a:lnTo>
                  <a:pt x="2212721" y="1213484"/>
                </a:lnTo>
                <a:lnTo>
                  <a:pt x="2210689" y="1215643"/>
                </a:lnTo>
                <a:lnTo>
                  <a:pt x="2210943" y="1220977"/>
                </a:lnTo>
                <a:lnTo>
                  <a:pt x="2213102" y="1223009"/>
                </a:lnTo>
                <a:lnTo>
                  <a:pt x="2312035" y="1218691"/>
                </a:lnTo>
                <a:lnTo>
                  <a:pt x="2311876" y="1218438"/>
                </a:lnTo>
                <a:lnTo>
                  <a:pt x="2301494" y="1218438"/>
                </a:lnTo>
                <a:lnTo>
                  <a:pt x="2285848" y="1210212"/>
                </a:lnTo>
                <a:close/>
              </a:path>
              <a:path w="2312035" h="1223009">
                <a:moveTo>
                  <a:pt x="2295219" y="1209792"/>
                </a:moveTo>
                <a:lnTo>
                  <a:pt x="2285848" y="1210212"/>
                </a:lnTo>
                <a:lnTo>
                  <a:pt x="2301494" y="1218438"/>
                </a:lnTo>
                <a:lnTo>
                  <a:pt x="2302369" y="1216786"/>
                </a:lnTo>
                <a:lnTo>
                  <a:pt x="2299589" y="1216786"/>
                </a:lnTo>
                <a:lnTo>
                  <a:pt x="2295219" y="1209792"/>
                </a:lnTo>
                <a:close/>
              </a:path>
              <a:path w="2312035" h="1223009">
                <a:moveTo>
                  <a:pt x="2256663" y="1133983"/>
                </a:moveTo>
                <a:lnTo>
                  <a:pt x="2254377" y="1135379"/>
                </a:lnTo>
                <a:lnTo>
                  <a:pt x="2252218" y="1136777"/>
                </a:lnTo>
                <a:lnTo>
                  <a:pt x="2251456" y="1139697"/>
                </a:lnTo>
                <a:lnTo>
                  <a:pt x="2252853" y="1141983"/>
                </a:lnTo>
                <a:lnTo>
                  <a:pt x="2290219" y="1201791"/>
                </a:lnTo>
                <a:lnTo>
                  <a:pt x="2305939" y="1210055"/>
                </a:lnTo>
                <a:lnTo>
                  <a:pt x="2301494" y="1218438"/>
                </a:lnTo>
                <a:lnTo>
                  <a:pt x="2311876" y="1218438"/>
                </a:lnTo>
                <a:lnTo>
                  <a:pt x="2260903" y="1136777"/>
                </a:lnTo>
                <a:lnTo>
                  <a:pt x="2259584" y="1134617"/>
                </a:lnTo>
                <a:lnTo>
                  <a:pt x="2256663" y="1133983"/>
                </a:lnTo>
                <a:close/>
              </a:path>
              <a:path w="2312035" h="1223009">
                <a:moveTo>
                  <a:pt x="2303526" y="1209420"/>
                </a:moveTo>
                <a:lnTo>
                  <a:pt x="2295219" y="1209792"/>
                </a:lnTo>
                <a:lnTo>
                  <a:pt x="2299589" y="1216786"/>
                </a:lnTo>
                <a:lnTo>
                  <a:pt x="2303526" y="1209420"/>
                </a:lnTo>
                <a:close/>
              </a:path>
              <a:path w="2312035" h="1223009">
                <a:moveTo>
                  <a:pt x="2304731" y="1209420"/>
                </a:moveTo>
                <a:lnTo>
                  <a:pt x="2303526" y="1209420"/>
                </a:lnTo>
                <a:lnTo>
                  <a:pt x="2299589" y="1216786"/>
                </a:lnTo>
                <a:lnTo>
                  <a:pt x="2302369" y="1216786"/>
                </a:lnTo>
                <a:lnTo>
                  <a:pt x="2305939" y="1210055"/>
                </a:lnTo>
                <a:lnTo>
                  <a:pt x="2304731" y="1209420"/>
                </a:lnTo>
                <a:close/>
              </a:path>
              <a:path w="2312035" h="1223009">
                <a:moveTo>
                  <a:pt x="4445" y="0"/>
                </a:moveTo>
                <a:lnTo>
                  <a:pt x="0" y="8381"/>
                </a:lnTo>
                <a:lnTo>
                  <a:pt x="2285848" y="1210212"/>
                </a:lnTo>
                <a:lnTo>
                  <a:pt x="2295219" y="1209792"/>
                </a:lnTo>
                <a:lnTo>
                  <a:pt x="2290219" y="1201791"/>
                </a:lnTo>
                <a:lnTo>
                  <a:pt x="4445" y="0"/>
                </a:lnTo>
                <a:close/>
              </a:path>
              <a:path w="2312035" h="1223009">
                <a:moveTo>
                  <a:pt x="2290219" y="1201791"/>
                </a:moveTo>
                <a:lnTo>
                  <a:pt x="2295219" y="1209792"/>
                </a:lnTo>
                <a:lnTo>
                  <a:pt x="2303526" y="1209420"/>
                </a:lnTo>
                <a:lnTo>
                  <a:pt x="2304731" y="1209420"/>
                </a:lnTo>
                <a:lnTo>
                  <a:pt x="2290219" y="1201791"/>
                </a:lnTo>
                <a:close/>
              </a:path>
            </a:pathLst>
          </a:custGeom>
          <a:solidFill>
            <a:srgbClr val="AE3408"/>
          </a:solidFill>
        </p:spPr>
        <p:txBody>
          <a:bodyPr wrap="square" lIns="0" tIns="0" rIns="0" bIns="0" rtlCol="0">
            <a:spAutoFit/>
          </a:bodyPr>
          <a:lstStyle/>
          <a:p>
            <a:endParaRPr/>
          </a:p>
        </p:txBody>
      </p:sp>
      <p:sp>
        <p:nvSpPr>
          <p:cNvPr id="128" name="object 128"/>
          <p:cNvSpPr/>
          <p:nvPr/>
        </p:nvSpPr>
        <p:spPr>
          <a:xfrm>
            <a:off x="4782692" y="2854451"/>
            <a:ext cx="1008507" cy="1217549"/>
          </a:xfrm>
          <a:custGeom>
            <a:avLst/>
            <a:gdLst/>
            <a:ahLst/>
            <a:cxnLst/>
            <a:rect l="l" t="t" r="r" b="b"/>
            <a:pathLst>
              <a:path w="1008507" h="1217549">
                <a:moveTo>
                  <a:pt x="918845" y="1174496"/>
                </a:moveTo>
                <a:lnTo>
                  <a:pt x="916051" y="1175766"/>
                </a:lnTo>
                <a:lnTo>
                  <a:pt x="915162" y="1178179"/>
                </a:lnTo>
                <a:lnTo>
                  <a:pt x="914273" y="1180719"/>
                </a:lnTo>
                <a:lnTo>
                  <a:pt x="915543" y="1183386"/>
                </a:lnTo>
                <a:lnTo>
                  <a:pt x="918083" y="1184275"/>
                </a:lnTo>
                <a:lnTo>
                  <a:pt x="1008507" y="1217549"/>
                </a:lnTo>
                <a:lnTo>
                  <a:pt x="1007797" y="1213231"/>
                </a:lnTo>
                <a:lnTo>
                  <a:pt x="998855" y="1213231"/>
                </a:lnTo>
                <a:lnTo>
                  <a:pt x="987642" y="1199680"/>
                </a:lnTo>
                <a:lnTo>
                  <a:pt x="918845" y="1174496"/>
                </a:lnTo>
                <a:close/>
              </a:path>
              <a:path w="1008507" h="1217549">
                <a:moveTo>
                  <a:pt x="987642" y="1199680"/>
                </a:moveTo>
                <a:lnTo>
                  <a:pt x="998855" y="1213231"/>
                </a:lnTo>
                <a:lnTo>
                  <a:pt x="1001676" y="1210945"/>
                </a:lnTo>
                <a:lnTo>
                  <a:pt x="997839" y="1210945"/>
                </a:lnTo>
                <a:lnTo>
                  <a:pt x="996516" y="1202929"/>
                </a:lnTo>
                <a:lnTo>
                  <a:pt x="987642" y="1199680"/>
                </a:lnTo>
                <a:close/>
              </a:path>
              <a:path w="1008507" h="1217549">
                <a:moveTo>
                  <a:pt x="989965" y="1118108"/>
                </a:moveTo>
                <a:lnTo>
                  <a:pt x="984758" y="1118870"/>
                </a:lnTo>
                <a:lnTo>
                  <a:pt x="982980" y="1121410"/>
                </a:lnTo>
                <a:lnTo>
                  <a:pt x="983488" y="1123950"/>
                </a:lnTo>
                <a:lnTo>
                  <a:pt x="994993" y="1193693"/>
                </a:lnTo>
                <a:lnTo>
                  <a:pt x="1006221" y="1207262"/>
                </a:lnTo>
                <a:lnTo>
                  <a:pt x="998855" y="1213231"/>
                </a:lnTo>
                <a:lnTo>
                  <a:pt x="1007797" y="1213231"/>
                </a:lnTo>
                <a:lnTo>
                  <a:pt x="992886" y="1122426"/>
                </a:lnTo>
                <a:lnTo>
                  <a:pt x="992378" y="1119759"/>
                </a:lnTo>
                <a:lnTo>
                  <a:pt x="989965" y="1118108"/>
                </a:lnTo>
                <a:close/>
              </a:path>
              <a:path w="1008507" h="1217549">
                <a:moveTo>
                  <a:pt x="996516" y="1202929"/>
                </a:moveTo>
                <a:lnTo>
                  <a:pt x="997839" y="1210945"/>
                </a:lnTo>
                <a:lnTo>
                  <a:pt x="1004189" y="1205738"/>
                </a:lnTo>
                <a:lnTo>
                  <a:pt x="996516" y="1202929"/>
                </a:lnTo>
                <a:close/>
              </a:path>
              <a:path w="1008507" h="1217549">
                <a:moveTo>
                  <a:pt x="994993" y="1193693"/>
                </a:moveTo>
                <a:lnTo>
                  <a:pt x="996516" y="1202929"/>
                </a:lnTo>
                <a:lnTo>
                  <a:pt x="1004189" y="1205738"/>
                </a:lnTo>
                <a:lnTo>
                  <a:pt x="997839" y="1210945"/>
                </a:lnTo>
                <a:lnTo>
                  <a:pt x="1001676" y="1210945"/>
                </a:lnTo>
                <a:lnTo>
                  <a:pt x="1006221" y="1207262"/>
                </a:lnTo>
                <a:lnTo>
                  <a:pt x="994993" y="1193693"/>
                </a:lnTo>
                <a:close/>
              </a:path>
              <a:path w="1008507" h="1217549">
                <a:moveTo>
                  <a:pt x="7239" y="0"/>
                </a:moveTo>
                <a:lnTo>
                  <a:pt x="0" y="6096"/>
                </a:lnTo>
                <a:lnTo>
                  <a:pt x="987642" y="1199680"/>
                </a:lnTo>
                <a:lnTo>
                  <a:pt x="996516" y="1202929"/>
                </a:lnTo>
                <a:lnTo>
                  <a:pt x="994993" y="1193693"/>
                </a:lnTo>
                <a:lnTo>
                  <a:pt x="7239" y="0"/>
                </a:lnTo>
                <a:close/>
              </a:path>
            </a:pathLst>
          </a:custGeom>
          <a:solidFill>
            <a:srgbClr val="AE3408"/>
          </a:solidFill>
        </p:spPr>
        <p:txBody>
          <a:bodyPr wrap="square" lIns="0" tIns="0" rIns="0" bIns="0" rtlCol="0">
            <a:spAutoFit/>
          </a:bodyPr>
          <a:lstStyle/>
          <a:p>
            <a:endParaRPr/>
          </a:p>
        </p:txBody>
      </p:sp>
      <p:sp>
        <p:nvSpPr>
          <p:cNvPr id="129" name="object 129"/>
          <p:cNvSpPr/>
          <p:nvPr/>
        </p:nvSpPr>
        <p:spPr>
          <a:xfrm>
            <a:off x="3281679" y="2855848"/>
            <a:ext cx="478155" cy="1214501"/>
          </a:xfrm>
          <a:custGeom>
            <a:avLst/>
            <a:gdLst/>
            <a:ahLst/>
            <a:cxnLst/>
            <a:rect l="l" t="t" r="r" b="b"/>
            <a:pathLst>
              <a:path w="478155" h="1214501">
                <a:moveTo>
                  <a:pt x="390779" y="1144651"/>
                </a:moveTo>
                <a:lnTo>
                  <a:pt x="387858" y="1145032"/>
                </a:lnTo>
                <a:lnTo>
                  <a:pt x="386207" y="1147064"/>
                </a:lnTo>
                <a:lnTo>
                  <a:pt x="384429" y="1149095"/>
                </a:lnTo>
                <a:lnTo>
                  <a:pt x="384810" y="1152144"/>
                </a:lnTo>
                <a:lnTo>
                  <a:pt x="461645" y="1214501"/>
                </a:lnTo>
                <a:lnTo>
                  <a:pt x="462852" y="1207389"/>
                </a:lnTo>
                <a:lnTo>
                  <a:pt x="453898" y="1207389"/>
                </a:lnTo>
                <a:lnTo>
                  <a:pt x="447677" y="1190887"/>
                </a:lnTo>
                <a:lnTo>
                  <a:pt x="390779" y="1144651"/>
                </a:lnTo>
                <a:close/>
              </a:path>
              <a:path w="478155" h="1214501">
                <a:moveTo>
                  <a:pt x="447677" y="1190887"/>
                </a:moveTo>
                <a:lnTo>
                  <a:pt x="453898" y="1207389"/>
                </a:lnTo>
                <a:lnTo>
                  <a:pt x="460483" y="1204849"/>
                </a:lnTo>
                <a:lnTo>
                  <a:pt x="453644" y="1204849"/>
                </a:lnTo>
                <a:lnTo>
                  <a:pt x="455000" y="1196838"/>
                </a:lnTo>
                <a:lnTo>
                  <a:pt x="447677" y="1190887"/>
                </a:lnTo>
                <a:close/>
              </a:path>
              <a:path w="478155" h="1214501">
                <a:moveTo>
                  <a:pt x="471170" y="1113536"/>
                </a:moveTo>
                <a:lnTo>
                  <a:pt x="468757" y="1115314"/>
                </a:lnTo>
                <a:lnTo>
                  <a:pt x="468375" y="1117853"/>
                </a:lnTo>
                <a:lnTo>
                  <a:pt x="456582" y="1187498"/>
                </a:lnTo>
                <a:lnTo>
                  <a:pt x="462788" y="1203959"/>
                </a:lnTo>
                <a:lnTo>
                  <a:pt x="453898" y="1207389"/>
                </a:lnTo>
                <a:lnTo>
                  <a:pt x="462852" y="1207389"/>
                </a:lnTo>
                <a:lnTo>
                  <a:pt x="477774" y="1119505"/>
                </a:lnTo>
                <a:lnTo>
                  <a:pt x="478155" y="1116838"/>
                </a:lnTo>
                <a:lnTo>
                  <a:pt x="476377" y="1114425"/>
                </a:lnTo>
                <a:lnTo>
                  <a:pt x="473837" y="1114044"/>
                </a:lnTo>
                <a:lnTo>
                  <a:pt x="471170" y="1113536"/>
                </a:lnTo>
                <a:close/>
              </a:path>
              <a:path w="478155" h="1214501">
                <a:moveTo>
                  <a:pt x="455000" y="1196838"/>
                </a:moveTo>
                <a:lnTo>
                  <a:pt x="453644" y="1204849"/>
                </a:lnTo>
                <a:lnTo>
                  <a:pt x="461264" y="1201927"/>
                </a:lnTo>
                <a:lnTo>
                  <a:pt x="455000" y="1196838"/>
                </a:lnTo>
                <a:close/>
              </a:path>
              <a:path w="478155" h="1214501">
                <a:moveTo>
                  <a:pt x="456582" y="1187498"/>
                </a:moveTo>
                <a:lnTo>
                  <a:pt x="455000" y="1196838"/>
                </a:lnTo>
                <a:lnTo>
                  <a:pt x="461264" y="1201927"/>
                </a:lnTo>
                <a:lnTo>
                  <a:pt x="453644" y="1204849"/>
                </a:lnTo>
                <a:lnTo>
                  <a:pt x="460483" y="1204849"/>
                </a:lnTo>
                <a:lnTo>
                  <a:pt x="462788" y="1203959"/>
                </a:lnTo>
                <a:lnTo>
                  <a:pt x="456582" y="1187498"/>
                </a:lnTo>
                <a:close/>
              </a:path>
              <a:path w="478155" h="1214501">
                <a:moveTo>
                  <a:pt x="8890" y="0"/>
                </a:moveTo>
                <a:lnTo>
                  <a:pt x="0" y="3301"/>
                </a:lnTo>
                <a:lnTo>
                  <a:pt x="447677" y="1190887"/>
                </a:lnTo>
                <a:lnTo>
                  <a:pt x="455000" y="1196838"/>
                </a:lnTo>
                <a:lnTo>
                  <a:pt x="456582" y="1187498"/>
                </a:lnTo>
                <a:lnTo>
                  <a:pt x="8890" y="0"/>
                </a:lnTo>
                <a:close/>
              </a:path>
            </a:pathLst>
          </a:custGeom>
          <a:solidFill>
            <a:srgbClr val="AE3408"/>
          </a:solidFill>
        </p:spPr>
        <p:txBody>
          <a:bodyPr wrap="square" lIns="0" tIns="0" rIns="0" bIns="0" rtlCol="0">
            <a:spAutoFit/>
          </a:bodyPr>
          <a:lstStyle/>
          <a:p>
            <a:endParaRPr/>
          </a:p>
        </p:txBody>
      </p:sp>
      <p:sp>
        <p:nvSpPr>
          <p:cNvPr id="130" name="object 130"/>
          <p:cNvSpPr/>
          <p:nvPr/>
        </p:nvSpPr>
        <p:spPr>
          <a:xfrm>
            <a:off x="4267200" y="2853054"/>
            <a:ext cx="3449574" cy="1237488"/>
          </a:xfrm>
          <a:custGeom>
            <a:avLst/>
            <a:gdLst/>
            <a:ahLst/>
            <a:cxnLst/>
            <a:rect l="l" t="t" r="r" b="b"/>
            <a:pathLst>
              <a:path w="3449574" h="1237488">
                <a:moveTo>
                  <a:pt x="67055" y="1143127"/>
                </a:moveTo>
                <a:lnTo>
                  <a:pt x="64008" y="1143381"/>
                </a:lnTo>
                <a:lnTo>
                  <a:pt x="62357" y="1145413"/>
                </a:lnTo>
                <a:lnTo>
                  <a:pt x="0" y="1218946"/>
                </a:lnTo>
                <a:lnTo>
                  <a:pt x="97154" y="1237488"/>
                </a:lnTo>
                <a:lnTo>
                  <a:pt x="99695" y="1235837"/>
                </a:lnTo>
                <a:lnTo>
                  <a:pt x="100711" y="1230630"/>
                </a:lnTo>
                <a:lnTo>
                  <a:pt x="99060" y="1228217"/>
                </a:lnTo>
                <a:lnTo>
                  <a:pt x="58056" y="1220343"/>
                </a:lnTo>
                <a:lnTo>
                  <a:pt x="10287" y="1220343"/>
                </a:lnTo>
                <a:lnTo>
                  <a:pt x="7112" y="1211326"/>
                </a:lnTo>
                <a:lnTo>
                  <a:pt x="23973" y="1205387"/>
                </a:lnTo>
                <a:lnTo>
                  <a:pt x="69596" y="1151636"/>
                </a:lnTo>
                <a:lnTo>
                  <a:pt x="71374" y="1149604"/>
                </a:lnTo>
                <a:lnTo>
                  <a:pt x="71120" y="1146556"/>
                </a:lnTo>
                <a:lnTo>
                  <a:pt x="69087" y="1144905"/>
                </a:lnTo>
                <a:lnTo>
                  <a:pt x="67055" y="1143127"/>
                </a:lnTo>
                <a:close/>
              </a:path>
              <a:path w="3449574" h="1237488">
                <a:moveTo>
                  <a:pt x="23973" y="1205387"/>
                </a:moveTo>
                <a:lnTo>
                  <a:pt x="7112" y="1211326"/>
                </a:lnTo>
                <a:lnTo>
                  <a:pt x="10287" y="1220343"/>
                </a:lnTo>
                <a:lnTo>
                  <a:pt x="14613" y="1218819"/>
                </a:lnTo>
                <a:lnTo>
                  <a:pt x="12573" y="1218819"/>
                </a:lnTo>
                <a:lnTo>
                  <a:pt x="9778" y="1211072"/>
                </a:lnTo>
                <a:lnTo>
                  <a:pt x="19148" y="1211072"/>
                </a:lnTo>
                <a:lnTo>
                  <a:pt x="23973" y="1205387"/>
                </a:lnTo>
                <a:close/>
              </a:path>
              <a:path w="3449574" h="1237488">
                <a:moveTo>
                  <a:pt x="27141" y="1214406"/>
                </a:moveTo>
                <a:lnTo>
                  <a:pt x="10287" y="1220343"/>
                </a:lnTo>
                <a:lnTo>
                  <a:pt x="58056" y="1220343"/>
                </a:lnTo>
                <a:lnTo>
                  <a:pt x="27141" y="1214406"/>
                </a:lnTo>
                <a:close/>
              </a:path>
              <a:path w="3449574" h="1237488">
                <a:moveTo>
                  <a:pt x="9778" y="1211072"/>
                </a:moveTo>
                <a:lnTo>
                  <a:pt x="12573" y="1218819"/>
                </a:lnTo>
                <a:lnTo>
                  <a:pt x="17835" y="1212619"/>
                </a:lnTo>
                <a:lnTo>
                  <a:pt x="9778" y="1211072"/>
                </a:lnTo>
                <a:close/>
              </a:path>
              <a:path w="3449574" h="1237488">
                <a:moveTo>
                  <a:pt x="17835" y="1212619"/>
                </a:moveTo>
                <a:lnTo>
                  <a:pt x="12573" y="1218819"/>
                </a:lnTo>
                <a:lnTo>
                  <a:pt x="14613" y="1218819"/>
                </a:lnTo>
                <a:lnTo>
                  <a:pt x="27141" y="1214406"/>
                </a:lnTo>
                <a:lnTo>
                  <a:pt x="17835" y="1212619"/>
                </a:lnTo>
                <a:close/>
              </a:path>
              <a:path w="3449574" h="1237488">
                <a:moveTo>
                  <a:pt x="3446526" y="0"/>
                </a:moveTo>
                <a:lnTo>
                  <a:pt x="23973" y="1205387"/>
                </a:lnTo>
                <a:lnTo>
                  <a:pt x="17835" y="1212619"/>
                </a:lnTo>
                <a:lnTo>
                  <a:pt x="27141" y="1214406"/>
                </a:lnTo>
                <a:lnTo>
                  <a:pt x="3449574" y="8890"/>
                </a:lnTo>
                <a:lnTo>
                  <a:pt x="3446526" y="0"/>
                </a:lnTo>
                <a:close/>
              </a:path>
              <a:path w="3449574" h="1237488">
                <a:moveTo>
                  <a:pt x="19148" y="1211072"/>
                </a:moveTo>
                <a:lnTo>
                  <a:pt x="9778" y="1211072"/>
                </a:lnTo>
                <a:lnTo>
                  <a:pt x="17835" y="1212619"/>
                </a:lnTo>
                <a:lnTo>
                  <a:pt x="19148" y="1211072"/>
                </a:lnTo>
                <a:close/>
              </a:path>
            </a:pathLst>
          </a:custGeom>
          <a:solidFill>
            <a:srgbClr val="AE3408"/>
          </a:solidFill>
        </p:spPr>
        <p:txBody>
          <a:bodyPr wrap="square" lIns="0" tIns="0" rIns="0" bIns="0" rtlCol="0">
            <a:spAutoFit/>
          </a:bodyPr>
          <a:lstStyle/>
          <a:p>
            <a:endParaRPr/>
          </a:p>
        </p:txBody>
      </p:sp>
      <p:sp>
        <p:nvSpPr>
          <p:cNvPr id="131" name="object 131"/>
          <p:cNvSpPr/>
          <p:nvPr/>
        </p:nvSpPr>
        <p:spPr>
          <a:xfrm>
            <a:off x="3927221" y="2853054"/>
            <a:ext cx="2854579" cy="1231265"/>
          </a:xfrm>
          <a:custGeom>
            <a:avLst/>
            <a:gdLst/>
            <a:ahLst/>
            <a:cxnLst/>
            <a:rect l="l" t="t" r="r" b="b"/>
            <a:pathLst>
              <a:path w="2854579" h="1231265">
                <a:moveTo>
                  <a:pt x="2827763" y="1212652"/>
                </a:moveTo>
                <a:lnTo>
                  <a:pt x="2757804" y="1221486"/>
                </a:lnTo>
                <a:lnTo>
                  <a:pt x="2755137" y="1221867"/>
                </a:lnTo>
                <a:lnTo>
                  <a:pt x="2753359" y="1224280"/>
                </a:lnTo>
                <a:lnTo>
                  <a:pt x="2753613" y="1226820"/>
                </a:lnTo>
                <a:lnTo>
                  <a:pt x="2753995" y="1229487"/>
                </a:lnTo>
                <a:lnTo>
                  <a:pt x="2756407" y="1231265"/>
                </a:lnTo>
                <a:lnTo>
                  <a:pt x="2758948" y="1231011"/>
                </a:lnTo>
                <a:lnTo>
                  <a:pt x="2849545" y="1219581"/>
                </a:lnTo>
                <a:lnTo>
                  <a:pt x="2844037" y="1219581"/>
                </a:lnTo>
                <a:lnTo>
                  <a:pt x="2827763" y="1212652"/>
                </a:lnTo>
                <a:close/>
              </a:path>
              <a:path w="2854579" h="1231265">
                <a:moveTo>
                  <a:pt x="2837216" y="1211458"/>
                </a:moveTo>
                <a:lnTo>
                  <a:pt x="2827763" y="1212652"/>
                </a:lnTo>
                <a:lnTo>
                  <a:pt x="2844037" y="1219581"/>
                </a:lnTo>
                <a:lnTo>
                  <a:pt x="2844700" y="1218057"/>
                </a:lnTo>
                <a:lnTo>
                  <a:pt x="2842132" y="1218057"/>
                </a:lnTo>
                <a:lnTo>
                  <a:pt x="2837216" y="1211458"/>
                </a:lnTo>
                <a:close/>
              </a:path>
              <a:path w="2854579" h="1231265">
                <a:moveTo>
                  <a:pt x="2792476" y="1139063"/>
                </a:moveTo>
                <a:lnTo>
                  <a:pt x="2790317" y="1140587"/>
                </a:lnTo>
                <a:lnTo>
                  <a:pt x="2788284" y="1142238"/>
                </a:lnTo>
                <a:lnTo>
                  <a:pt x="2787777" y="1145159"/>
                </a:lnTo>
                <a:lnTo>
                  <a:pt x="2789428" y="1147318"/>
                </a:lnTo>
                <a:lnTo>
                  <a:pt x="2831579" y="1203892"/>
                </a:lnTo>
                <a:lnTo>
                  <a:pt x="2847848" y="1210818"/>
                </a:lnTo>
                <a:lnTo>
                  <a:pt x="2844037" y="1219581"/>
                </a:lnTo>
                <a:lnTo>
                  <a:pt x="2849545" y="1219581"/>
                </a:lnTo>
                <a:lnTo>
                  <a:pt x="2854579" y="1218946"/>
                </a:lnTo>
                <a:lnTo>
                  <a:pt x="2797048" y="1141603"/>
                </a:lnTo>
                <a:lnTo>
                  <a:pt x="2795397" y="1139444"/>
                </a:lnTo>
                <a:lnTo>
                  <a:pt x="2792476" y="1139063"/>
                </a:lnTo>
                <a:close/>
              </a:path>
              <a:path w="2854579" h="1231265">
                <a:moveTo>
                  <a:pt x="2845307" y="1210437"/>
                </a:moveTo>
                <a:lnTo>
                  <a:pt x="2837216" y="1211458"/>
                </a:lnTo>
                <a:lnTo>
                  <a:pt x="2842132" y="1218057"/>
                </a:lnTo>
                <a:lnTo>
                  <a:pt x="2845307" y="1210437"/>
                </a:lnTo>
                <a:close/>
              </a:path>
              <a:path w="2854579" h="1231265">
                <a:moveTo>
                  <a:pt x="2846953" y="1210437"/>
                </a:moveTo>
                <a:lnTo>
                  <a:pt x="2845307" y="1210437"/>
                </a:lnTo>
                <a:lnTo>
                  <a:pt x="2842132" y="1218057"/>
                </a:lnTo>
                <a:lnTo>
                  <a:pt x="2844700" y="1218057"/>
                </a:lnTo>
                <a:lnTo>
                  <a:pt x="2847848" y="1210818"/>
                </a:lnTo>
                <a:lnTo>
                  <a:pt x="2846953" y="1210437"/>
                </a:lnTo>
                <a:close/>
              </a:path>
              <a:path w="2854579" h="1231265">
                <a:moveTo>
                  <a:pt x="3682" y="0"/>
                </a:moveTo>
                <a:lnTo>
                  <a:pt x="0" y="8762"/>
                </a:lnTo>
                <a:lnTo>
                  <a:pt x="2827763" y="1212652"/>
                </a:lnTo>
                <a:lnTo>
                  <a:pt x="2837216" y="1211458"/>
                </a:lnTo>
                <a:lnTo>
                  <a:pt x="2831579" y="1203892"/>
                </a:lnTo>
                <a:lnTo>
                  <a:pt x="3682" y="0"/>
                </a:lnTo>
                <a:close/>
              </a:path>
              <a:path w="2854579" h="1231265">
                <a:moveTo>
                  <a:pt x="2831579" y="1203892"/>
                </a:moveTo>
                <a:lnTo>
                  <a:pt x="2837216" y="1211458"/>
                </a:lnTo>
                <a:lnTo>
                  <a:pt x="2845307" y="1210437"/>
                </a:lnTo>
                <a:lnTo>
                  <a:pt x="2846953" y="1210437"/>
                </a:lnTo>
                <a:lnTo>
                  <a:pt x="2831579" y="1203892"/>
                </a:lnTo>
                <a:close/>
              </a:path>
            </a:pathLst>
          </a:custGeom>
          <a:solidFill>
            <a:srgbClr val="AE3408"/>
          </a:solidFill>
        </p:spPr>
        <p:txBody>
          <a:bodyPr wrap="square" lIns="0" tIns="0" rIns="0" bIns="0" rtlCol="0">
            <a:spAutoFit/>
          </a:bodyPr>
          <a:lstStyle/>
          <a:p>
            <a:endParaRPr/>
          </a:p>
        </p:txBody>
      </p:sp>
      <p:sp>
        <p:nvSpPr>
          <p:cNvPr id="132" name="object 132"/>
          <p:cNvSpPr/>
          <p:nvPr/>
        </p:nvSpPr>
        <p:spPr>
          <a:xfrm>
            <a:off x="5997828" y="2853689"/>
            <a:ext cx="1622171" cy="1218311"/>
          </a:xfrm>
          <a:custGeom>
            <a:avLst/>
            <a:gdLst/>
            <a:ahLst/>
            <a:cxnLst/>
            <a:rect l="l" t="t" r="r" b="b"/>
            <a:pathLst>
              <a:path w="1622171" h="1218311">
                <a:moveTo>
                  <a:pt x="1524889" y="1197356"/>
                </a:moveTo>
                <a:lnTo>
                  <a:pt x="1522602" y="1199261"/>
                </a:lnTo>
                <a:lnTo>
                  <a:pt x="1522222" y="1201928"/>
                </a:lnTo>
                <a:lnTo>
                  <a:pt x="1521968" y="1204468"/>
                </a:lnTo>
                <a:lnTo>
                  <a:pt x="1523873" y="1206881"/>
                </a:lnTo>
                <a:lnTo>
                  <a:pt x="1526413" y="1207135"/>
                </a:lnTo>
                <a:lnTo>
                  <a:pt x="1622171" y="1218311"/>
                </a:lnTo>
                <a:lnTo>
                  <a:pt x="1621368" y="1216406"/>
                </a:lnTo>
                <a:lnTo>
                  <a:pt x="1611756" y="1216406"/>
                </a:lnTo>
                <a:lnTo>
                  <a:pt x="1597709" y="1205870"/>
                </a:lnTo>
                <a:lnTo>
                  <a:pt x="1527555" y="1197737"/>
                </a:lnTo>
                <a:lnTo>
                  <a:pt x="1524889" y="1197356"/>
                </a:lnTo>
                <a:close/>
              </a:path>
              <a:path w="1622171" h="1218311">
                <a:moveTo>
                  <a:pt x="1597709" y="1205870"/>
                </a:moveTo>
                <a:lnTo>
                  <a:pt x="1611756" y="1216406"/>
                </a:lnTo>
                <a:lnTo>
                  <a:pt x="1613185" y="1214501"/>
                </a:lnTo>
                <a:lnTo>
                  <a:pt x="1610232" y="1214501"/>
                </a:lnTo>
                <a:lnTo>
                  <a:pt x="1607048" y="1206953"/>
                </a:lnTo>
                <a:lnTo>
                  <a:pt x="1597709" y="1205870"/>
                </a:lnTo>
                <a:close/>
              </a:path>
              <a:path w="1622171" h="1218311">
                <a:moveTo>
                  <a:pt x="1580896" y="1125855"/>
                </a:moveTo>
                <a:lnTo>
                  <a:pt x="1576070" y="1127887"/>
                </a:lnTo>
                <a:lnTo>
                  <a:pt x="1574927" y="1130681"/>
                </a:lnTo>
                <a:lnTo>
                  <a:pt x="1575943" y="1133221"/>
                </a:lnTo>
                <a:lnTo>
                  <a:pt x="1603355" y="1198198"/>
                </a:lnTo>
                <a:lnTo>
                  <a:pt x="1617472" y="1208786"/>
                </a:lnTo>
                <a:lnTo>
                  <a:pt x="1611756" y="1216406"/>
                </a:lnTo>
                <a:lnTo>
                  <a:pt x="1621368" y="1216406"/>
                </a:lnTo>
                <a:lnTo>
                  <a:pt x="1583690" y="1126998"/>
                </a:lnTo>
                <a:lnTo>
                  <a:pt x="1580896" y="1125855"/>
                </a:lnTo>
                <a:close/>
              </a:path>
              <a:path w="1622171" h="1218311">
                <a:moveTo>
                  <a:pt x="1607048" y="1206953"/>
                </a:moveTo>
                <a:lnTo>
                  <a:pt x="1610232" y="1214501"/>
                </a:lnTo>
                <a:lnTo>
                  <a:pt x="1615186" y="1207897"/>
                </a:lnTo>
                <a:lnTo>
                  <a:pt x="1607048" y="1206953"/>
                </a:lnTo>
                <a:close/>
              </a:path>
              <a:path w="1622171" h="1218311">
                <a:moveTo>
                  <a:pt x="1603355" y="1198198"/>
                </a:moveTo>
                <a:lnTo>
                  <a:pt x="1607048" y="1206953"/>
                </a:lnTo>
                <a:lnTo>
                  <a:pt x="1615186" y="1207897"/>
                </a:lnTo>
                <a:lnTo>
                  <a:pt x="1610232" y="1214501"/>
                </a:lnTo>
                <a:lnTo>
                  <a:pt x="1613185" y="1214501"/>
                </a:lnTo>
                <a:lnTo>
                  <a:pt x="1617472" y="1208786"/>
                </a:lnTo>
                <a:lnTo>
                  <a:pt x="1603355" y="1198198"/>
                </a:lnTo>
                <a:close/>
              </a:path>
              <a:path w="1622171" h="1218311">
                <a:moveTo>
                  <a:pt x="5715" y="0"/>
                </a:moveTo>
                <a:lnTo>
                  <a:pt x="0" y="7620"/>
                </a:lnTo>
                <a:lnTo>
                  <a:pt x="1597709" y="1205870"/>
                </a:lnTo>
                <a:lnTo>
                  <a:pt x="1607048" y="1206953"/>
                </a:lnTo>
                <a:lnTo>
                  <a:pt x="1603355" y="1198198"/>
                </a:lnTo>
                <a:lnTo>
                  <a:pt x="5715" y="0"/>
                </a:lnTo>
                <a:close/>
              </a:path>
            </a:pathLst>
          </a:custGeom>
          <a:solidFill>
            <a:srgbClr val="AE3408"/>
          </a:solidFill>
        </p:spPr>
        <p:txBody>
          <a:bodyPr wrap="square" lIns="0" tIns="0" rIns="0" bIns="0" rtlCol="0">
            <a:spAutoFit/>
          </a:bodyPr>
          <a:lstStyle/>
          <a:p>
            <a:endParaRPr/>
          </a:p>
        </p:txBody>
      </p:sp>
      <p:sp>
        <p:nvSpPr>
          <p:cNvPr id="133" name="object 133"/>
          <p:cNvSpPr txBox="1"/>
          <p:nvPr/>
        </p:nvSpPr>
        <p:spPr>
          <a:xfrm>
            <a:off x="4404740" y="3268726"/>
            <a:ext cx="836294" cy="273685"/>
          </a:xfrm>
          <a:prstGeom prst="rect">
            <a:avLst/>
          </a:prstGeom>
        </p:spPr>
        <p:txBody>
          <a:bodyPr vert="horz" wrap="square" lIns="0" tIns="0" rIns="0" bIns="0" rtlCol="0">
            <a:spAutoFit/>
          </a:bodyPr>
          <a:lstStyle/>
          <a:p>
            <a:pPr marL="12700">
              <a:lnSpc>
                <a:spcPts val="2155"/>
              </a:lnSpc>
            </a:pPr>
            <a:r>
              <a:rPr sz="1800" b="1" spc="0" dirty="0">
                <a:latin typeface="宋体"/>
                <a:cs typeface="宋体"/>
              </a:rPr>
              <a:t>shuffle</a:t>
            </a:r>
            <a:endParaRPr sz="1800">
              <a:latin typeface="宋体"/>
              <a:cs typeface="宋体"/>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0240" y="794511"/>
            <a:ext cx="3042920" cy="404495"/>
          </a:xfrm>
          <a:prstGeom prst="rect">
            <a:avLst/>
          </a:prstGeom>
        </p:spPr>
        <p:txBody>
          <a:bodyPr vert="horz" wrap="square" lIns="0" tIns="0" rIns="0" bIns="0" rtlCol="0">
            <a:spAutoFit/>
          </a:bodyPr>
          <a:lstStyle/>
          <a:p>
            <a:pPr marL="12700">
              <a:lnSpc>
                <a:spcPct val="100000"/>
              </a:lnSpc>
            </a:pPr>
            <a:r>
              <a:rPr sz="2600" b="1" dirty="0">
                <a:solidFill>
                  <a:srgbClr val="00AF50"/>
                </a:solidFill>
                <a:latin typeface="Arial Narrow"/>
                <a:cs typeface="Arial Narrow"/>
              </a:rPr>
              <a:t>Phase2</a:t>
            </a:r>
            <a:r>
              <a:rPr sz="2600" b="1" spc="-25" dirty="0">
                <a:solidFill>
                  <a:srgbClr val="00AF50"/>
                </a:solidFill>
                <a:latin typeface="宋体"/>
                <a:cs typeface="宋体"/>
              </a:rPr>
              <a:t>：</a:t>
            </a:r>
            <a:r>
              <a:rPr sz="2600" b="1" spc="0" dirty="0">
                <a:solidFill>
                  <a:srgbClr val="00AF50"/>
                </a:solidFill>
                <a:latin typeface="Arial Narrow"/>
                <a:cs typeface="Arial Narrow"/>
              </a:rPr>
              <a:t>PageRank</a:t>
            </a:r>
            <a:r>
              <a:rPr sz="2600" b="1" spc="-10" dirty="0">
                <a:solidFill>
                  <a:srgbClr val="00AF50"/>
                </a:solidFill>
                <a:latin typeface="Arial Narrow"/>
                <a:cs typeface="Arial Narrow"/>
              </a:rPr>
              <a:t>I</a:t>
            </a:r>
            <a:r>
              <a:rPr sz="2600" b="1" spc="0" dirty="0">
                <a:solidFill>
                  <a:srgbClr val="00AF50"/>
                </a:solidFill>
                <a:latin typeface="Arial Narrow"/>
                <a:cs typeface="Arial Narrow"/>
              </a:rPr>
              <a:t>ter</a:t>
            </a:r>
            <a:endParaRPr sz="2600">
              <a:latin typeface="Arial Narrow"/>
              <a:cs typeface="Arial Narrow"/>
            </a:endParaRPr>
          </a:p>
        </p:txBody>
      </p:sp>
      <p:sp>
        <p:nvSpPr>
          <p:cNvPr id="3" name="object 3"/>
          <p:cNvSpPr/>
          <p:nvPr/>
        </p:nvSpPr>
        <p:spPr>
          <a:xfrm>
            <a:off x="714375" y="1428686"/>
            <a:ext cx="7715250" cy="4208526"/>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3222498" y="5842711"/>
            <a:ext cx="2769235" cy="360680"/>
          </a:xfrm>
          <a:prstGeom prst="rect">
            <a:avLst/>
          </a:prstGeom>
        </p:spPr>
        <p:txBody>
          <a:bodyPr vert="horz" wrap="square" lIns="0" tIns="0" rIns="0" bIns="0" rtlCol="0">
            <a:spAutoFit/>
          </a:bodyPr>
          <a:lstStyle/>
          <a:p>
            <a:pPr marL="12700">
              <a:lnSpc>
                <a:spcPts val="2840"/>
              </a:lnSpc>
            </a:pPr>
            <a:r>
              <a:rPr sz="2400" spc="-5" dirty="0">
                <a:latin typeface="黑体"/>
                <a:cs typeface="黑体"/>
              </a:rPr>
              <a:t>PageRankIte</a:t>
            </a:r>
            <a:r>
              <a:rPr sz="2400" spc="0" dirty="0">
                <a:latin typeface="黑体"/>
                <a:cs typeface="黑体"/>
              </a:rPr>
              <a:t>r</a:t>
            </a:r>
            <a:r>
              <a:rPr sz="2400" spc="-5" dirty="0">
                <a:latin typeface="黑体"/>
                <a:cs typeface="黑体"/>
              </a:rPr>
              <a:t>伪代码</a:t>
            </a:r>
            <a:endParaRPr sz="2400">
              <a:latin typeface="黑体"/>
              <a:cs typeface="黑体"/>
            </a:endParaRPr>
          </a:p>
        </p:txBody>
      </p:sp>
      <p:sp>
        <p:nvSpPr>
          <p:cNvPr id="5" name="object 5"/>
          <p:cNvSpPr/>
          <p:nvPr/>
        </p:nvSpPr>
        <p:spPr>
          <a:xfrm>
            <a:off x="5067300" y="210311"/>
            <a:ext cx="2615183" cy="713231"/>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7243571" y="227075"/>
            <a:ext cx="1655064" cy="713232"/>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4122" rIns="0" bIns="0" rtlCol="0">
            <a:spAutoFit/>
          </a:bodyPr>
          <a:lstStyle/>
          <a:p>
            <a:pPr marL="164465">
              <a:lnSpc>
                <a:spcPts val="3065"/>
              </a:lnSpc>
            </a:pPr>
            <a:r>
              <a:rPr sz="2600" b="1" spc="0" dirty="0">
                <a:solidFill>
                  <a:srgbClr val="00AF50"/>
                </a:solidFill>
                <a:latin typeface="黑体"/>
                <a:cs typeface="黑体"/>
              </a:rPr>
              <a:t>M</a:t>
            </a:r>
            <a:r>
              <a:rPr sz="2600" b="1" spc="-15" dirty="0">
                <a:solidFill>
                  <a:srgbClr val="00AF50"/>
                </a:solidFill>
                <a:latin typeface="黑体"/>
                <a:cs typeface="黑体"/>
              </a:rPr>
              <a:t>a</a:t>
            </a:r>
            <a:r>
              <a:rPr sz="2600" b="1" spc="-5" dirty="0">
                <a:solidFill>
                  <a:srgbClr val="00AF50"/>
                </a:solidFill>
                <a:latin typeface="黑体"/>
                <a:cs typeface="黑体"/>
              </a:rPr>
              <a:t>p</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0" dirty="0">
                <a:solidFill>
                  <a:srgbClr val="00AF50"/>
                </a:solidFill>
                <a:latin typeface="黑体"/>
                <a:cs typeface="黑体"/>
              </a:rPr>
              <a:t>d</a:t>
            </a:r>
            <a:r>
              <a:rPr sz="2600" b="1" spc="-15" dirty="0">
                <a:solidFill>
                  <a:srgbClr val="00AF50"/>
                </a:solidFill>
                <a:latin typeface="黑体"/>
                <a:cs typeface="黑体"/>
              </a:rPr>
              <a:t>u</a:t>
            </a:r>
            <a:r>
              <a:rPr sz="2600" b="1" spc="-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中的</a:t>
            </a:r>
            <a:r>
              <a:rPr sz="2600" b="1" spc="-15" dirty="0">
                <a:solidFill>
                  <a:srgbClr val="00AF50"/>
                </a:solidFill>
                <a:latin typeface="黑体"/>
                <a:cs typeface="黑体"/>
              </a:rPr>
              <a:t>M</a:t>
            </a:r>
            <a:r>
              <a:rPr sz="2600" b="1" spc="0" dirty="0">
                <a:solidFill>
                  <a:srgbClr val="00AF50"/>
                </a:solidFill>
                <a:latin typeface="黑体"/>
                <a:cs typeface="黑体"/>
              </a:rPr>
              <a:t>a</a:t>
            </a:r>
            <a:r>
              <a:rPr sz="2600" b="1" spc="-10" dirty="0">
                <a:solidFill>
                  <a:srgbClr val="00AF50"/>
                </a:solidFill>
                <a:latin typeface="黑体"/>
                <a:cs typeface="黑体"/>
              </a:rPr>
              <a:t>p</a:t>
            </a:r>
            <a:r>
              <a:rPr sz="2600" b="1" spc="-30" dirty="0">
                <a:solidFill>
                  <a:srgbClr val="00AF50"/>
                </a:solidFill>
                <a:latin typeface="黑体"/>
                <a:cs typeface="黑体"/>
              </a:rPr>
              <a:t>和</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5" dirty="0">
                <a:solidFill>
                  <a:srgbClr val="00AF50"/>
                </a:solidFill>
                <a:latin typeface="黑体"/>
                <a:cs typeface="黑体"/>
              </a:rPr>
              <a:t>d</a:t>
            </a:r>
            <a:r>
              <a:rPr sz="2600" b="1" spc="0" dirty="0">
                <a:solidFill>
                  <a:srgbClr val="00AF50"/>
                </a:solidFill>
                <a:latin typeface="黑体"/>
                <a:cs typeface="黑体"/>
              </a:rPr>
              <a:t>u</a:t>
            </a:r>
            <a:r>
              <a:rPr sz="2600" b="1" spc="-1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操作的抽</a:t>
            </a:r>
            <a:r>
              <a:rPr sz="2600" b="1" spc="-30" dirty="0">
                <a:solidFill>
                  <a:srgbClr val="00AF50"/>
                </a:solidFill>
                <a:latin typeface="黑体"/>
                <a:cs typeface="黑体"/>
              </a:rPr>
              <a:t>象</a:t>
            </a:r>
            <a:r>
              <a:rPr sz="2600" b="1" spc="-20" dirty="0">
                <a:solidFill>
                  <a:srgbClr val="00AF50"/>
                </a:solidFill>
                <a:latin typeface="黑体"/>
                <a:cs typeface="黑体"/>
              </a:rPr>
              <a:t>描</a:t>
            </a:r>
            <a:r>
              <a:rPr sz="2600" b="1" spc="-30" dirty="0">
                <a:solidFill>
                  <a:srgbClr val="00AF50"/>
                </a:solidFill>
                <a:latin typeface="黑体"/>
                <a:cs typeface="黑体"/>
              </a:rPr>
              <a:t>述</a:t>
            </a:r>
            <a:endParaRPr sz="2600">
              <a:latin typeface="黑体"/>
              <a:cs typeface="黑体"/>
            </a:endParaRPr>
          </a:p>
        </p:txBody>
      </p:sp>
      <p:sp>
        <p:nvSpPr>
          <p:cNvPr id="3" name="object 3"/>
          <p:cNvSpPr txBox="1"/>
          <p:nvPr/>
        </p:nvSpPr>
        <p:spPr>
          <a:xfrm>
            <a:off x="356412" y="1867789"/>
            <a:ext cx="8339785" cy="3558540"/>
          </a:xfrm>
          <a:prstGeom prst="rect">
            <a:avLst/>
          </a:prstGeom>
        </p:spPr>
        <p:txBody>
          <a:bodyPr vert="horz" wrap="square" lIns="0" tIns="0" rIns="0" bIns="0" rtlCol="0">
            <a:spAutoFit/>
          </a:bodyPr>
          <a:lstStyle/>
          <a:p>
            <a:pPr marL="12700">
              <a:lnSpc>
                <a:spcPct val="100000"/>
              </a:lnSpc>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b="1" spc="-15" dirty="0">
                <a:solidFill>
                  <a:srgbClr val="FF0000"/>
                </a:solidFill>
                <a:latin typeface="Arial Narrow"/>
                <a:cs typeface="Arial Narrow"/>
              </a:rPr>
              <a:t>redu</a:t>
            </a:r>
            <a:r>
              <a:rPr sz="2400" b="1" spc="-25" dirty="0">
                <a:solidFill>
                  <a:srgbClr val="FF0000"/>
                </a:solidFill>
                <a:latin typeface="Arial Narrow"/>
                <a:cs typeface="Arial Narrow"/>
              </a:rPr>
              <a:t>c</a:t>
            </a:r>
            <a:r>
              <a:rPr sz="2400" b="1" spc="-5" dirty="0">
                <a:solidFill>
                  <a:srgbClr val="FF0000"/>
                </a:solidFill>
                <a:latin typeface="Arial Narrow"/>
                <a:cs typeface="Arial Narrow"/>
              </a:rPr>
              <a:t>e</a:t>
            </a:r>
            <a:r>
              <a:rPr sz="2400" spc="0" dirty="0">
                <a:latin typeface="Arial Narrow"/>
                <a:cs typeface="Arial Narrow"/>
              </a:rPr>
              <a:t>:</a:t>
            </a:r>
            <a:r>
              <a:rPr sz="2400" spc="20" dirty="0">
                <a:latin typeface="Arial Narrow"/>
                <a:cs typeface="Arial Narrow"/>
              </a:rPr>
              <a:t> </a:t>
            </a:r>
            <a:r>
              <a:rPr sz="2400" b="1" spc="0" dirty="0">
                <a:solidFill>
                  <a:srgbClr val="00AFEF"/>
                </a:solidFill>
                <a:latin typeface="Arial Narrow"/>
                <a:cs typeface="Arial Narrow"/>
              </a:rPr>
              <a:t>(k2;</a:t>
            </a:r>
            <a:r>
              <a:rPr sz="2400" b="1" spc="5" dirty="0">
                <a:solidFill>
                  <a:srgbClr val="00AFEF"/>
                </a:solidFill>
                <a:latin typeface="Arial Narrow"/>
                <a:cs typeface="Arial Narrow"/>
              </a:rPr>
              <a:t> </a:t>
            </a:r>
            <a:r>
              <a:rPr sz="2400" b="1" spc="-10" dirty="0">
                <a:solidFill>
                  <a:srgbClr val="00AFEF"/>
                </a:solidFill>
                <a:latin typeface="Arial Narrow"/>
                <a:cs typeface="Arial Narrow"/>
              </a:rPr>
              <a:t>[v2]) </a:t>
            </a:r>
            <a:r>
              <a:rPr sz="2400" spc="0" dirty="0">
                <a:solidFill>
                  <a:srgbClr val="00AFEF"/>
                </a:solidFill>
                <a:latin typeface="Wingdings"/>
                <a:cs typeface="Wingdings"/>
              </a:rPr>
              <a:t></a:t>
            </a:r>
            <a:r>
              <a:rPr sz="2400" spc="-50" dirty="0">
                <a:solidFill>
                  <a:srgbClr val="00AFEF"/>
                </a:solidFill>
                <a:latin typeface="Times New Roman"/>
                <a:cs typeface="Times New Roman"/>
              </a:rPr>
              <a:t> </a:t>
            </a:r>
            <a:r>
              <a:rPr sz="2400" b="1" spc="-10" dirty="0">
                <a:solidFill>
                  <a:srgbClr val="00AF50"/>
                </a:solidFill>
                <a:latin typeface="Arial Narrow"/>
                <a:cs typeface="Arial Narrow"/>
              </a:rPr>
              <a:t>[</a:t>
            </a:r>
            <a:r>
              <a:rPr sz="2400" b="1" spc="-5" dirty="0">
                <a:solidFill>
                  <a:srgbClr val="00AF50"/>
                </a:solidFill>
                <a:latin typeface="Arial Narrow"/>
                <a:cs typeface="Arial Narrow"/>
              </a:rPr>
              <a:t>(k3</a:t>
            </a:r>
            <a:r>
              <a:rPr sz="2400" b="1" spc="0" dirty="0">
                <a:solidFill>
                  <a:srgbClr val="00AF50"/>
                </a:solidFill>
                <a:latin typeface="Arial Narrow"/>
                <a:cs typeface="Arial Narrow"/>
              </a:rPr>
              <a:t>; </a:t>
            </a:r>
            <a:r>
              <a:rPr sz="2400" b="1" spc="-10" dirty="0">
                <a:solidFill>
                  <a:srgbClr val="00AF50"/>
                </a:solidFill>
                <a:latin typeface="Arial Narrow"/>
                <a:cs typeface="Arial Narrow"/>
              </a:rPr>
              <a:t>v</a:t>
            </a:r>
            <a:r>
              <a:rPr sz="2400" b="1" spc="-15" dirty="0">
                <a:solidFill>
                  <a:srgbClr val="00AF50"/>
                </a:solidFill>
                <a:latin typeface="Arial Narrow"/>
                <a:cs typeface="Arial Narrow"/>
              </a:rPr>
              <a:t>3)]</a:t>
            </a:r>
            <a:endParaRPr sz="2400" dirty="0">
              <a:latin typeface="Arial Narrow"/>
              <a:cs typeface="Arial Narrow"/>
            </a:endParaRPr>
          </a:p>
          <a:p>
            <a:pPr marL="948055" marR="106045" indent="-935990" algn="just">
              <a:lnSpc>
                <a:spcPct val="100099"/>
              </a:lnSpc>
              <a:spcBef>
                <a:spcPts val="430"/>
              </a:spcBef>
            </a:pPr>
            <a:r>
              <a:rPr sz="2400" dirty="0" err="1">
                <a:latin typeface="黑体"/>
                <a:cs typeface="黑体"/>
              </a:rPr>
              <a:t>输入：</a:t>
            </a:r>
            <a:r>
              <a:rPr sz="2400" spc="0" dirty="0" err="1">
                <a:latin typeface="黑体"/>
                <a:cs typeface="黑体"/>
              </a:rPr>
              <a:t>由</a:t>
            </a:r>
            <a:r>
              <a:rPr sz="2400" spc="-5" dirty="0" err="1">
                <a:latin typeface="Arial Narrow"/>
                <a:cs typeface="Arial Narrow"/>
              </a:rPr>
              <a:t>ma</a:t>
            </a:r>
            <a:r>
              <a:rPr sz="2400" spc="0" dirty="0" err="1">
                <a:latin typeface="Arial Narrow"/>
                <a:cs typeface="Arial Narrow"/>
              </a:rPr>
              <a:t>p</a:t>
            </a:r>
            <a:r>
              <a:rPr sz="2400" spc="0" dirty="0" err="1">
                <a:latin typeface="黑体"/>
                <a:cs typeface="黑体"/>
              </a:rPr>
              <a:t>输出的一组键值</a:t>
            </a:r>
            <a:r>
              <a:rPr sz="2400" spc="-15" dirty="0" err="1">
                <a:latin typeface="黑体"/>
                <a:cs typeface="黑体"/>
              </a:rPr>
              <a:t>对</a:t>
            </a:r>
            <a:r>
              <a:rPr sz="2400" spc="-10" dirty="0">
                <a:latin typeface="Arial Narrow"/>
                <a:cs typeface="Arial Narrow"/>
              </a:rPr>
              <a:t>[</a:t>
            </a:r>
            <a:r>
              <a:rPr sz="2400" spc="-5" dirty="0">
                <a:latin typeface="Arial Narrow"/>
                <a:cs typeface="Arial Narrow"/>
              </a:rPr>
              <a:t>(k2</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v2)</a:t>
            </a:r>
            <a:r>
              <a:rPr sz="2400" spc="0" dirty="0">
                <a:latin typeface="Arial Narrow"/>
                <a:cs typeface="Arial Narrow"/>
              </a:rPr>
              <a:t>]</a:t>
            </a:r>
            <a:r>
              <a:rPr sz="2400" spc="0" dirty="0" err="1">
                <a:latin typeface="黑体"/>
                <a:cs typeface="黑体"/>
              </a:rPr>
              <a:t>将被进行合并处理将同样主键下的不同数值合并到一个列</a:t>
            </a:r>
            <a:r>
              <a:rPr sz="2400" spc="-35" dirty="0" err="1">
                <a:latin typeface="黑体"/>
                <a:cs typeface="黑体"/>
              </a:rPr>
              <a:t>表</a:t>
            </a:r>
            <a:r>
              <a:rPr sz="2400" spc="0" dirty="0">
                <a:latin typeface="Arial Narrow"/>
                <a:cs typeface="Arial Narrow"/>
              </a:rPr>
              <a:t>[v2</a:t>
            </a:r>
            <a:r>
              <a:rPr sz="2400" spc="5" dirty="0">
                <a:latin typeface="Arial Narrow"/>
                <a:cs typeface="Arial Narrow"/>
              </a:rPr>
              <a:t>]</a:t>
            </a:r>
            <a:r>
              <a:rPr sz="2400" spc="0" dirty="0" err="1">
                <a:latin typeface="黑体"/>
                <a:cs typeface="黑体"/>
              </a:rPr>
              <a:t>中，故</a:t>
            </a:r>
            <a:r>
              <a:rPr sz="2400" spc="0" dirty="0" err="1">
                <a:latin typeface="Arial Narrow"/>
                <a:cs typeface="Arial Narrow"/>
              </a:rPr>
              <a:t>redu</a:t>
            </a:r>
            <a:r>
              <a:rPr sz="2400" spc="-10" dirty="0" err="1">
                <a:latin typeface="Arial Narrow"/>
                <a:cs typeface="Arial Narrow"/>
              </a:rPr>
              <a:t>c</a:t>
            </a:r>
            <a:r>
              <a:rPr sz="2400" spc="-5" dirty="0" err="1">
                <a:latin typeface="Arial Narrow"/>
                <a:cs typeface="Arial Narrow"/>
              </a:rPr>
              <a:t>e</a:t>
            </a:r>
            <a:r>
              <a:rPr sz="2400" spc="0" dirty="0" err="1">
                <a:latin typeface="黑体"/>
                <a:cs typeface="黑体"/>
              </a:rPr>
              <a:t>的输入</a:t>
            </a:r>
            <a:r>
              <a:rPr sz="2400" spc="-10" dirty="0" err="1">
                <a:latin typeface="黑体"/>
                <a:cs typeface="黑体"/>
              </a:rPr>
              <a:t>为</a:t>
            </a:r>
            <a:r>
              <a:rPr sz="2400" spc="0" dirty="0">
                <a:latin typeface="Arial Narrow"/>
                <a:cs typeface="Arial Narrow"/>
              </a:rPr>
              <a:t>(k2;</a:t>
            </a:r>
            <a:r>
              <a:rPr sz="2400" spc="25" dirty="0">
                <a:latin typeface="Arial Narrow"/>
                <a:cs typeface="Arial Narrow"/>
              </a:rPr>
              <a:t> </a:t>
            </a:r>
            <a:r>
              <a:rPr sz="2400" spc="0" dirty="0">
                <a:latin typeface="Arial Narrow"/>
                <a:cs typeface="Arial Narrow"/>
              </a:rPr>
              <a:t>[v2])</a:t>
            </a:r>
            <a:endParaRPr sz="2400" dirty="0">
              <a:latin typeface="Arial Narrow"/>
              <a:cs typeface="Arial Narrow"/>
            </a:endParaRPr>
          </a:p>
          <a:p>
            <a:pPr marL="948055" marR="6350" indent="-935990">
              <a:lnSpc>
                <a:spcPts val="2770"/>
              </a:lnSpc>
              <a:spcBef>
                <a:spcPts val="685"/>
              </a:spcBef>
            </a:pPr>
            <a:r>
              <a:rPr sz="2400" dirty="0" err="1">
                <a:latin typeface="黑体"/>
                <a:cs typeface="黑体"/>
              </a:rPr>
              <a:t>处理：对传入的中间结果列表数据进行某种整理或进一步的处</a:t>
            </a:r>
            <a:r>
              <a:rPr sz="2400" spc="-5" dirty="0" err="1">
                <a:latin typeface="黑体"/>
                <a:cs typeface="黑体"/>
              </a:rPr>
              <a:t>理</a:t>
            </a:r>
            <a:r>
              <a:rPr sz="2400" spc="0" dirty="0" err="1">
                <a:latin typeface="Arial Narrow"/>
                <a:cs typeface="Arial Narrow"/>
              </a:rPr>
              <a:t>,</a:t>
            </a:r>
            <a:r>
              <a:rPr sz="2400" spc="0" dirty="0" err="1">
                <a:latin typeface="黑体"/>
                <a:cs typeface="黑体"/>
              </a:rPr>
              <a:t>并产生最终的某种形式的结果输</a:t>
            </a:r>
            <a:r>
              <a:rPr sz="2400" spc="-30" dirty="0" err="1">
                <a:latin typeface="黑体"/>
                <a:cs typeface="黑体"/>
              </a:rPr>
              <a:t>出</a:t>
            </a:r>
            <a:r>
              <a:rPr sz="2400" spc="-10" dirty="0">
                <a:latin typeface="Arial Narrow"/>
                <a:cs typeface="Arial Narrow"/>
              </a:rPr>
              <a:t>[</a:t>
            </a:r>
            <a:r>
              <a:rPr sz="2400" spc="-5" dirty="0">
                <a:latin typeface="Arial Narrow"/>
                <a:cs typeface="Arial Narrow"/>
              </a:rPr>
              <a:t>(</a:t>
            </a:r>
            <a:r>
              <a:rPr sz="2400" spc="-15" dirty="0">
                <a:latin typeface="Arial Narrow"/>
                <a:cs typeface="Arial Narrow"/>
              </a:rPr>
              <a:t>k</a:t>
            </a:r>
            <a:r>
              <a:rPr sz="2400" spc="-5" dirty="0">
                <a:latin typeface="Arial Narrow"/>
                <a:cs typeface="Arial Narrow"/>
              </a:rPr>
              <a:t>3</a:t>
            </a:r>
            <a:r>
              <a:rPr sz="2400" spc="0" dirty="0">
                <a:latin typeface="Arial Narrow"/>
                <a:cs typeface="Arial Narrow"/>
              </a:rPr>
              <a:t>; </a:t>
            </a:r>
            <a:r>
              <a:rPr sz="2400" spc="-5" dirty="0">
                <a:latin typeface="Arial Narrow"/>
                <a:cs typeface="Arial Narrow"/>
              </a:rPr>
              <a:t>v3)</a:t>
            </a:r>
            <a:r>
              <a:rPr sz="2400" spc="0" dirty="0">
                <a:latin typeface="Arial Narrow"/>
                <a:cs typeface="Arial Narrow"/>
              </a:rPr>
              <a:t>]</a:t>
            </a:r>
            <a:r>
              <a:rPr sz="2400" spc="20" dirty="0">
                <a:latin typeface="Arial Narrow"/>
                <a:cs typeface="Arial Narrow"/>
              </a:rPr>
              <a:t> </a:t>
            </a:r>
            <a:r>
              <a:rPr sz="2400" spc="0" dirty="0">
                <a:latin typeface="黑体"/>
                <a:cs typeface="黑体"/>
              </a:rPr>
              <a:t>。</a:t>
            </a:r>
            <a:endParaRPr sz="2400" dirty="0">
              <a:latin typeface="黑体"/>
              <a:cs typeface="黑体"/>
            </a:endParaRPr>
          </a:p>
          <a:p>
            <a:pPr marL="12700">
              <a:lnSpc>
                <a:spcPct val="100000"/>
              </a:lnSpc>
              <a:spcBef>
                <a:spcPts val="330"/>
              </a:spcBef>
            </a:pPr>
            <a:r>
              <a:rPr sz="2400" dirty="0">
                <a:latin typeface="黑体"/>
                <a:cs typeface="黑体"/>
              </a:rPr>
              <a:t>输出：最终输出结</a:t>
            </a:r>
            <a:r>
              <a:rPr sz="2400" spc="-20" dirty="0">
                <a:latin typeface="黑体"/>
                <a:cs typeface="黑体"/>
              </a:rPr>
              <a:t>果</a:t>
            </a:r>
            <a:r>
              <a:rPr sz="2400" spc="-10" dirty="0">
                <a:latin typeface="Arial Narrow"/>
                <a:cs typeface="Arial Narrow"/>
              </a:rPr>
              <a:t>[</a:t>
            </a:r>
            <a:r>
              <a:rPr sz="2400" spc="-5" dirty="0">
                <a:latin typeface="Arial Narrow"/>
                <a:cs typeface="Arial Narrow"/>
              </a:rPr>
              <a:t>(k3</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v3)]</a:t>
            </a:r>
            <a:endParaRPr sz="2400" dirty="0">
              <a:latin typeface="Arial Narrow"/>
              <a:cs typeface="Arial Narrow"/>
            </a:endParaRPr>
          </a:p>
          <a:p>
            <a:pPr>
              <a:lnSpc>
                <a:spcPts val="1250"/>
              </a:lnSpc>
              <a:spcBef>
                <a:spcPts val="32"/>
              </a:spcBef>
            </a:pPr>
            <a:endParaRPr sz="1250" dirty="0"/>
          </a:p>
          <a:p>
            <a:pPr>
              <a:lnSpc>
                <a:spcPts val="2500"/>
              </a:lnSpc>
            </a:pPr>
            <a:endParaRPr sz="2500" dirty="0"/>
          </a:p>
          <a:p>
            <a:pPr marL="12700">
              <a:lnSpc>
                <a:spcPts val="2840"/>
              </a:lnSpc>
            </a:pPr>
            <a:r>
              <a:rPr sz="2400" dirty="0">
                <a:solidFill>
                  <a:srgbClr val="FF0066"/>
                </a:solidFill>
                <a:latin typeface="黑体"/>
                <a:cs typeface="黑体"/>
              </a:rPr>
              <a:t>Map和Reduce为程序员提供了一个清晰的操作接口抽象描述</a:t>
            </a:r>
            <a:endParaRPr sz="2400" dirty="0">
              <a:latin typeface="黑体"/>
              <a:cs typeface="黑体"/>
            </a:endParaRPr>
          </a:p>
        </p:txBody>
      </p:sp>
      <p:sp>
        <p:nvSpPr>
          <p:cNvPr id="4" name="object 4"/>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0240" y="794511"/>
            <a:ext cx="7814945" cy="5050155"/>
          </a:xfrm>
          <a:prstGeom prst="rect">
            <a:avLst/>
          </a:prstGeom>
        </p:spPr>
        <p:txBody>
          <a:bodyPr vert="horz" wrap="square" lIns="0" tIns="0" rIns="0" bIns="0" rtlCol="0">
            <a:spAutoFit/>
          </a:bodyPr>
          <a:lstStyle/>
          <a:p>
            <a:pPr marL="12700">
              <a:lnSpc>
                <a:spcPct val="100000"/>
              </a:lnSpc>
            </a:pPr>
            <a:r>
              <a:rPr sz="2600" b="1" dirty="0">
                <a:solidFill>
                  <a:srgbClr val="00AF50"/>
                </a:solidFill>
                <a:latin typeface="Arial Narrow"/>
                <a:cs typeface="Arial Narrow"/>
              </a:rPr>
              <a:t>Phase3</a:t>
            </a:r>
            <a:r>
              <a:rPr sz="2600" b="1" spc="-25" dirty="0">
                <a:solidFill>
                  <a:srgbClr val="00AF50"/>
                </a:solidFill>
                <a:latin typeface="宋体"/>
                <a:cs typeface="宋体"/>
              </a:rPr>
              <a:t>：</a:t>
            </a:r>
            <a:r>
              <a:rPr sz="2600" b="1" spc="0" dirty="0">
                <a:solidFill>
                  <a:srgbClr val="00AF50"/>
                </a:solidFill>
                <a:latin typeface="Arial Narrow"/>
                <a:cs typeface="Arial Narrow"/>
              </a:rPr>
              <a:t>Rankv</a:t>
            </a:r>
            <a:r>
              <a:rPr sz="2600" b="1" spc="-20" dirty="0">
                <a:solidFill>
                  <a:srgbClr val="00AF50"/>
                </a:solidFill>
                <a:latin typeface="Arial Narrow"/>
                <a:cs typeface="Arial Narrow"/>
              </a:rPr>
              <a:t>i</a:t>
            </a:r>
            <a:r>
              <a:rPr sz="2600" b="1" spc="-5" dirty="0">
                <a:solidFill>
                  <a:srgbClr val="00AF50"/>
                </a:solidFill>
                <a:latin typeface="Arial Narrow"/>
                <a:cs typeface="Arial Narrow"/>
              </a:rPr>
              <a:t>ew</a:t>
            </a:r>
            <a:r>
              <a:rPr sz="2600" b="1" spc="-10" dirty="0">
                <a:solidFill>
                  <a:srgbClr val="00AF50"/>
                </a:solidFill>
                <a:latin typeface="Arial Narrow"/>
                <a:cs typeface="Arial Narrow"/>
              </a:rPr>
              <a:t>e</a:t>
            </a:r>
            <a:r>
              <a:rPr sz="2600" b="1" spc="0" dirty="0">
                <a:solidFill>
                  <a:srgbClr val="00AF50"/>
                </a:solidFill>
                <a:latin typeface="Arial Narrow"/>
                <a:cs typeface="Arial Narrow"/>
              </a:rPr>
              <a:t>r</a:t>
            </a:r>
            <a:endParaRPr sz="2600">
              <a:latin typeface="Arial Narrow"/>
              <a:cs typeface="Arial Narrow"/>
            </a:endParaRPr>
          </a:p>
          <a:p>
            <a:pPr marL="358140" indent="-274320">
              <a:lnSpc>
                <a:spcPct val="100000"/>
              </a:lnSpc>
              <a:spcBef>
                <a:spcPts val="1655"/>
              </a:spcBef>
              <a:buClr>
                <a:srgbClr val="D24717"/>
              </a:buClr>
              <a:buSzPct val="84090"/>
              <a:buFont typeface="Wingdings 2"/>
              <a:buChar char=""/>
              <a:tabLst>
                <a:tab pos="358140" algn="l"/>
              </a:tabLst>
            </a:pPr>
            <a:r>
              <a:rPr sz="2200" spc="-15" dirty="0">
                <a:latin typeface="Arial Narrow"/>
                <a:cs typeface="Arial Narrow"/>
              </a:rPr>
              <a:t>P</a:t>
            </a:r>
            <a:r>
              <a:rPr sz="2200" spc="-20" dirty="0">
                <a:latin typeface="Arial Narrow"/>
                <a:cs typeface="Arial Narrow"/>
              </a:rPr>
              <a:t>a</a:t>
            </a:r>
            <a:r>
              <a:rPr sz="2200" spc="-15" dirty="0">
                <a:latin typeface="Arial Narrow"/>
                <a:cs typeface="Arial Narrow"/>
              </a:rPr>
              <a:t>g</a:t>
            </a:r>
            <a:r>
              <a:rPr sz="2200" spc="-25" dirty="0">
                <a:latin typeface="Arial Narrow"/>
                <a:cs typeface="Arial Narrow"/>
              </a:rPr>
              <a:t>e</a:t>
            </a:r>
            <a:r>
              <a:rPr sz="2200" spc="-15" dirty="0">
                <a:latin typeface="Arial Narrow"/>
                <a:cs typeface="Arial Narrow"/>
              </a:rPr>
              <a:t>R</a:t>
            </a:r>
            <a:r>
              <a:rPr sz="2200" spc="-20" dirty="0">
                <a:latin typeface="Arial Narrow"/>
                <a:cs typeface="Arial Narrow"/>
              </a:rPr>
              <a:t>a</a:t>
            </a:r>
            <a:r>
              <a:rPr sz="2200" spc="-15" dirty="0">
                <a:latin typeface="Arial Narrow"/>
                <a:cs typeface="Arial Narrow"/>
              </a:rPr>
              <a:t>nk</a:t>
            </a:r>
            <a:r>
              <a:rPr sz="2200" spc="-60" dirty="0">
                <a:latin typeface="Arial Narrow"/>
                <a:cs typeface="Arial Narrow"/>
              </a:rPr>
              <a:t>V</a:t>
            </a:r>
            <a:r>
              <a:rPr sz="2200" spc="-10" dirty="0">
                <a:latin typeface="Arial Narrow"/>
                <a:cs typeface="Arial Narrow"/>
              </a:rPr>
              <a:t>i</a:t>
            </a:r>
            <a:r>
              <a:rPr sz="2200" spc="-20" dirty="0">
                <a:latin typeface="Arial Narrow"/>
                <a:cs typeface="Arial Narrow"/>
              </a:rPr>
              <a:t>e</a:t>
            </a:r>
            <a:r>
              <a:rPr sz="2200" spc="-15" dirty="0">
                <a:latin typeface="Arial Narrow"/>
                <a:cs typeface="Arial Narrow"/>
              </a:rPr>
              <a:t>w</a:t>
            </a:r>
            <a:r>
              <a:rPr sz="2200" spc="-20" dirty="0">
                <a:latin typeface="Arial Narrow"/>
                <a:cs typeface="Arial Narrow"/>
              </a:rPr>
              <a:t>e</a:t>
            </a:r>
            <a:r>
              <a:rPr sz="2200" spc="-10" dirty="0">
                <a:latin typeface="Arial Narrow"/>
                <a:cs typeface="Arial Narrow"/>
              </a:rPr>
              <a:t>r</a:t>
            </a:r>
            <a:r>
              <a:rPr sz="2200" spc="-15" dirty="0">
                <a:latin typeface="黑体"/>
                <a:cs typeface="黑体"/>
              </a:rPr>
              <a:t>：将最终结果排序输出。</a:t>
            </a:r>
            <a:endParaRPr sz="2200">
              <a:latin typeface="黑体"/>
              <a:cs typeface="黑体"/>
            </a:endParaRPr>
          </a:p>
          <a:p>
            <a:pPr marL="632460" marR="6350" indent="-228600">
              <a:lnSpc>
                <a:spcPct val="110000"/>
              </a:lnSpc>
              <a:spcBef>
                <a:spcPts val="395"/>
              </a:spcBef>
              <a:tabLst>
                <a:tab pos="632460" algn="l"/>
              </a:tabLst>
            </a:pPr>
            <a:r>
              <a:rPr sz="1850" spc="5" dirty="0">
                <a:solidFill>
                  <a:srgbClr val="9B2C1F"/>
                </a:solidFill>
                <a:latin typeface="Arial"/>
                <a:cs typeface="Arial"/>
              </a:rPr>
              <a:t>•	</a:t>
            </a:r>
            <a:r>
              <a:rPr sz="2200" spc="-15" dirty="0">
                <a:latin typeface="Arial Narrow"/>
                <a:cs typeface="Arial Narrow"/>
              </a:rPr>
              <a:t>P</a:t>
            </a:r>
            <a:r>
              <a:rPr sz="2200" spc="-20" dirty="0">
                <a:latin typeface="Arial Narrow"/>
                <a:cs typeface="Arial Narrow"/>
              </a:rPr>
              <a:t>a</a:t>
            </a:r>
            <a:r>
              <a:rPr sz="2200" spc="-15" dirty="0">
                <a:latin typeface="Arial Narrow"/>
                <a:cs typeface="Arial Narrow"/>
              </a:rPr>
              <a:t>g</a:t>
            </a:r>
            <a:r>
              <a:rPr sz="2200" spc="-25" dirty="0">
                <a:latin typeface="Arial Narrow"/>
                <a:cs typeface="Arial Narrow"/>
              </a:rPr>
              <a:t>e</a:t>
            </a:r>
            <a:r>
              <a:rPr sz="2200" spc="-15" dirty="0">
                <a:latin typeface="Arial Narrow"/>
                <a:cs typeface="Arial Narrow"/>
              </a:rPr>
              <a:t>R</a:t>
            </a:r>
            <a:r>
              <a:rPr sz="2200" spc="-20" dirty="0">
                <a:latin typeface="Arial Narrow"/>
                <a:cs typeface="Arial Narrow"/>
              </a:rPr>
              <a:t>a</a:t>
            </a:r>
            <a:r>
              <a:rPr sz="2200" spc="-15" dirty="0">
                <a:latin typeface="Arial Narrow"/>
                <a:cs typeface="Arial Narrow"/>
              </a:rPr>
              <a:t>nk</a:t>
            </a:r>
            <a:r>
              <a:rPr sz="2200" spc="-60" dirty="0">
                <a:latin typeface="Arial Narrow"/>
                <a:cs typeface="Arial Narrow"/>
              </a:rPr>
              <a:t>V</a:t>
            </a:r>
            <a:r>
              <a:rPr sz="2200" spc="-10" dirty="0">
                <a:latin typeface="Arial Narrow"/>
                <a:cs typeface="Arial Narrow"/>
              </a:rPr>
              <a:t>i</a:t>
            </a:r>
            <a:r>
              <a:rPr sz="2200" spc="-20" dirty="0">
                <a:latin typeface="Arial Narrow"/>
                <a:cs typeface="Arial Narrow"/>
              </a:rPr>
              <a:t>e</a:t>
            </a:r>
            <a:r>
              <a:rPr sz="2200" spc="-15" dirty="0">
                <a:latin typeface="Arial Narrow"/>
                <a:cs typeface="Arial Narrow"/>
              </a:rPr>
              <a:t>w</a:t>
            </a:r>
            <a:r>
              <a:rPr sz="2200" spc="-20" dirty="0">
                <a:latin typeface="Arial Narrow"/>
                <a:cs typeface="Arial Narrow"/>
              </a:rPr>
              <a:t>e</a:t>
            </a:r>
            <a:r>
              <a:rPr sz="2200" spc="-10" dirty="0">
                <a:latin typeface="Arial Narrow"/>
                <a:cs typeface="Arial Narrow"/>
              </a:rPr>
              <a:t>r</a:t>
            </a:r>
            <a:r>
              <a:rPr sz="2200" spc="-15" dirty="0">
                <a:latin typeface="黑体"/>
                <a:cs typeface="黑体"/>
              </a:rPr>
              <a:t>从最后一次迭代的结果</a:t>
            </a:r>
            <a:r>
              <a:rPr sz="2200" spc="-25" dirty="0">
                <a:latin typeface="黑体"/>
                <a:cs typeface="黑体"/>
              </a:rPr>
              <a:t>读</a:t>
            </a:r>
            <a:r>
              <a:rPr sz="2200" spc="-15" dirty="0">
                <a:latin typeface="黑体"/>
                <a:cs typeface="黑体"/>
              </a:rPr>
              <a:t>出</a:t>
            </a:r>
            <a:r>
              <a:rPr sz="2200" spc="-25" dirty="0">
                <a:latin typeface="黑体"/>
                <a:cs typeface="黑体"/>
              </a:rPr>
              <a:t>文件</a:t>
            </a:r>
            <a:r>
              <a:rPr sz="2200" spc="-15" dirty="0">
                <a:latin typeface="黑体"/>
                <a:cs typeface="黑体"/>
              </a:rPr>
              <a:t>，</a:t>
            </a:r>
            <a:r>
              <a:rPr sz="2200" spc="-25" dirty="0">
                <a:latin typeface="黑体"/>
                <a:cs typeface="黑体"/>
              </a:rPr>
              <a:t>并将</a:t>
            </a:r>
            <a:r>
              <a:rPr sz="2200" spc="-15" dirty="0">
                <a:latin typeface="黑体"/>
                <a:cs typeface="黑体"/>
              </a:rPr>
              <a:t>文件</a:t>
            </a:r>
            <a:r>
              <a:rPr sz="2200" spc="-10" dirty="0">
                <a:latin typeface="黑体"/>
                <a:cs typeface="黑体"/>
              </a:rPr>
              <a:t> 名和其</a:t>
            </a:r>
            <a:r>
              <a:rPr sz="2200" spc="-20" dirty="0">
                <a:latin typeface="Arial Narrow"/>
                <a:cs typeface="Arial Narrow"/>
              </a:rPr>
              <a:t>PR</a:t>
            </a:r>
            <a:r>
              <a:rPr sz="2200" spc="-20" dirty="0">
                <a:latin typeface="黑体"/>
                <a:cs typeface="黑体"/>
              </a:rPr>
              <a:t>值读</a:t>
            </a:r>
            <a:r>
              <a:rPr sz="2200" spc="-25" dirty="0">
                <a:latin typeface="黑体"/>
                <a:cs typeface="黑体"/>
              </a:rPr>
              <a:t>出</a:t>
            </a:r>
            <a:r>
              <a:rPr sz="2200" spc="-20" dirty="0">
                <a:latin typeface="黑体"/>
                <a:cs typeface="黑体"/>
              </a:rPr>
              <a:t>，</a:t>
            </a:r>
            <a:r>
              <a:rPr sz="2200" spc="-25" dirty="0">
                <a:latin typeface="黑体"/>
                <a:cs typeface="黑体"/>
              </a:rPr>
              <a:t>并</a:t>
            </a:r>
            <a:r>
              <a:rPr sz="2200" spc="-15" dirty="0">
                <a:latin typeface="黑体"/>
                <a:cs typeface="黑体"/>
              </a:rPr>
              <a:t>以</a:t>
            </a:r>
            <a:r>
              <a:rPr sz="2200" spc="-20" dirty="0">
                <a:latin typeface="Arial Narrow"/>
                <a:cs typeface="Arial Narrow"/>
              </a:rPr>
              <a:t>PR</a:t>
            </a:r>
            <a:r>
              <a:rPr sz="2200" spc="-15" dirty="0">
                <a:latin typeface="黑体"/>
                <a:cs typeface="黑体"/>
              </a:rPr>
              <a:t>值</a:t>
            </a:r>
            <a:r>
              <a:rPr sz="2200" spc="-25" dirty="0">
                <a:latin typeface="黑体"/>
                <a:cs typeface="黑体"/>
              </a:rPr>
              <a:t>为</a:t>
            </a:r>
            <a:r>
              <a:rPr sz="2200" spc="-15" dirty="0">
                <a:latin typeface="Arial Narrow"/>
                <a:cs typeface="Arial Narrow"/>
              </a:rPr>
              <a:t>ke</a:t>
            </a:r>
            <a:r>
              <a:rPr sz="2200" spc="-20" dirty="0">
                <a:latin typeface="Arial Narrow"/>
                <a:cs typeface="Arial Narrow"/>
              </a:rPr>
              <a:t>y</a:t>
            </a:r>
            <a:r>
              <a:rPr sz="2200" spc="-20" dirty="0">
                <a:latin typeface="黑体"/>
                <a:cs typeface="黑体"/>
              </a:rPr>
              <a:t>网</a:t>
            </a:r>
            <a:r>
              <a:rPr sz="2200" spc="-25" dirty="0">
                <a:latin typeface="黑体"/>
                <a:cs typeface="黑体"/>
              </a:rPr>
              <a:t>页</a:t>
            </a:r>
            <a:r>
              <a:rPr sz="2200" spc="-20" dirty="0">
                <a:latin typeface="黑体"/>
                <a:cs typeface="黑体"/>
              </a:rPr>
              <a:t>名为</a:t>
            </a:r>
            <a:r>
              <a:rPr sz="2200" spc="-15" dirty="0">
                <a:latin typeface="Arial Narrow"/>
                <a:cs typeface="Arial Narrow"/>
              </a:rPr>
              <a:t>valu</a:t>
            </a:r>
            <a:r>
              <a:rPr sz="2200" spc="-25" dirty="0">
                <a:latin typeface="Arial Narrow"/>
                <a:cs typeface="Arial Narrow"/>
              </a:rPr>
              <a:t>e</a:t>
            </a:r>
            <a:r>
              <a:rPr sz="2200" spc="-20" dirty="0">
                <a:latin typeface="黑体"/>
                <a:cs typeface="黑体"/>
              </a:rPr>
              <a:t>，并</a:t>
            </a:r>
            <a:r>
              <a:rPr sz="2200" spc="-25" dirty="0">
                <a:latin typeface="黑体"/>
                <a:cs typeface="黑体"/>
              </a:rPr>
              <a:t>且</a:t>
            </a:r>
            <a:r>
              <a:rPr sz="2200" spc="-5" dirty="0">
                <a:latin typeface="黑体"/>
                <a:cs typeface="黑体"/>
              </a:rPr>
              <a:t>以</a:t>
            </a:r>
            <a:r>
              <a:rPr sz="2200" spc="-15" dirty="0">
                <a:latin typeface="Arial Narrow"/>
                <a:cs typeface="Arial Narrow"/>
              </a:rPr>
              <a:t>PR </a:t>
            </a:r>
            <a:r>
              <a:rPr sz="2200" spc="-20" dirty="0">
                <a:latin typeface="黑体"/>
                <a:cs typeface="黑体"/>
              </a:rPr>
              <a:t>值</a:t>
            </a:r>
            <a:r>
              <a:rPr sz="2200" spc="-25" dirty="0">
                <a:latin typeface="黑体"/>
                <a:cs typeface="黑体"/>
              </a:rPr>
              <a:t>从大</a:t>
            </a:r>
            <a:r>
              <a:rPr sz="2200" spc="-20" dirty="0">
                <a:latin typeface="黑体"/>
                <a:cs typeface="黑体"/>
              </a:rPr>
              <a:t>到</a:t>
            </a:r>
            <a:r>
              <a:rPr sz="2200" spc="-25" dirty="0">
                <a:latin typeface="黑体"/>
                <a:cs typeface="黑体"/>
              </a:rPr>
              <a:t>小</a:t>
            </a:r>
            <a:r>
              <a:rPr sz="2200" spc="-20" dirty="0">
                <a:latin typeface="黑体"/>
                <a:cs typeface="黑体"/>
              </a:rPr>
              <a:t>的</a:t>
            </a:r>
            <a:r>
              <a:rPr sz="2200" spc="-25" dirty="0">
                <a:latin typeface="黑体"/>
                <a:cs typeface="黑体"/>
              </a:rPr>
              <a:t>顺序</a:t>
            </a:r>
            <a:r>
              <a:rPr sz="2200" spc="-20" dirty="0">
                <a:latin typeface="黑体"/>
                <a:cs typeface="黑体"/>
              </a:rPr>
              <a:t>输</a:t>
            </a:r>
            <a:r>
              <a:rPr sz="2200" spc="-25" dirty="0">
                <a:latin typeface="黑体"/>
                <a:cs typeface="黑体"/>
              </a:rPr>
              <a:t>出。</a:t>
            </a:r>
            <a:endParaRPr sz="2200">
              <a:latin typeface="黑体"/>
              <a:cs typeface="黑体"/>
            </a:endParaRPr>
          </a:p>
          <a:p>
            <a:pPr marL="83820">
              <a:lnSpc>
                <a:spcPct val="100000"/>
              </a:lnSpc>
              <a:spcBef>
                <a:spcPts val="865"/>
              </a:spcBef>
              <a:tabLst>
                <a:tab pos="358140" algn="l"/>
              </a:tabLst>
            </a:pPr>
            <a:r>
              <a:rPr sz="1850" spc="5" dirty="0">
                <a:solidFill>
                  <a:srgbClr val="D24717"/>
                </a:solidFill>
                <a:latin typeface="Arial"/>
                <a:cs typeface="Arial"/>
              </a:rPr>
              <a:t>•	</a:t>
            </a:r>
            <a:r>
              <a:rPr sz="2200" spc="-20" dirty="0">
                <a:latin typeface="黑体"/>
                <a:cs typeface="黑体"/>
              </a:rPr>
              <a:t>排序过程中</a:t>
            </a:r>
            <a:r>
              <a:rPr sz="2200" spc="-25" dirty="0">
                <a:latin typeface="黑体"/>
                <a:cs typeface="黑体"/>
              </a:rPr>
              <a:t>可以</a:t>
            </a:r>
            <a:r>
              <a:rPr sz="2200" spc="-20" dirty="0">
                <a:latin typeface="黑体"/>
                <a:cs typeface="黑体"/>
              </a:rPr>
              <a:t>采</a:t>
            </a:r>
            <a:r>
              <a:rPr sz="2200" spc="-25" dirty="0">
                <a:latin typeface="黑体"/>
                <a:cs typeface="黑体"/>
              </a:rPr>
              <a:t>用框</a:t>
            </a:r>
            <a:r>
              <a:rPr sz="2200" spc="-20" dirty="0">
                <a:latin typeface="黑体"/>
                <a:cs typeface="黑体"/>
              </a:rPr>
              <a:t>架</a:t>
            </a:r>
            <a:r>
              <a:rPr sz="2200" spc="-25" dirty="0">
                <a:latin typeface="黑体"/>
                <a:cs typeface="黑体"/>
              </a:rPr>
              <a:t>自身</a:t>
            </a:r>
            <a:r>
              <a:rPr sz="2200" spc="-20" dirty="0">
                <a:latin typeface="黑体"/>
                <a:cs typeface="黑体"/>
              </a:rPr>
              <a:t>的</a:t>
            </a:r>
            <a:r>
              <a:rPr sz="2200" spc="-25" dirty="0">
                <a:latin typeface="黑体"/>
                <a:cs typeface="黑体"/>
              </a:rPr>
              <a:t>排序</a:t>
            </a:r>
            <a:r>
              <a:rPr sz="2200" spc="-20" dirty="0">
                <a:latin typeface="黑体"/>
                <a:cs typeface="黑体"/>
              </a:rPr>
              <a:t>处</a:t>
            </a:r>
            <a:r>
              <a:rPr sz="2200" spc="-25" dirty="0">
                <a:latin typeface="黑体"/>
                <a:cs typeface="黑体"/>
              </a:rPr>
              <a:t>理，</a:t>
            </a:r>
            <a:r>
              <a:rPr sz="2200" spc="-20" dirty="0">
                <a:latin typeface="黑体"/>
                <a:cs typeface="黑体"/>
              </a:rPr>
              <a:t>重</a:t>
            </a:r>
            <a:r>
              <a:rPr sz="2200" spc="10" dirty="0">
                <a:latin typeface="黑体"/>
                <a:cs typeface="黑体"/>
              </a:rPr>
              <a:t>载</a:t>
            </a:r>
            <a:r>
              <a:rPr sz="2200" spc="-15" dirty="0">
                <a:latin typeface="Arial Narrow"/>
                <a:cs typeface="Arial Narrow"/>
              </a:rPr>
              <a:t>ke</a:t>
            </a:r>
            <a:r>
              <a:rPr sz="2200" spc="-20" dirty="0">
                <a:latin typeface="Arial Narrow"/>
                <a:cs typeface="Arial Narrow"/>
              </a:rPr>
              <a:t>y</a:t>
            </a:r>
            <a:r>
              <a:rPr sz="2200" spc="-20" dirty="0">
                <a:latin typeface="黑体"/>
                <a:cs typeface="黑体"/>
              </a:rPr>
              <a:t>的</a:t>
            </a:r>
            <a:r>
              <a:rPr sz="2200" spc="-25" dirty="0">
                <a:latin typeface="黑体"/>
                <a:cs typeface="黑体"/>
              </a:rPr>
              <a:t>比较函</a:t>
            </a:r>
            <a:endParaRPr sz="2200">
              <a:latin typeface="黑体"/>
              <a:cs typeface="黑体"/>
            </a:endParaRPr>
          </a:p>
          <a:p>
            <a:pPr marL="358140">
              <a:lnSpc>
                <a:spcPct val="100000"/>
              </a:lnSpc>
              <a:spcBef>
                <a:spcPts val="265"/>
              </a:spcBef>
            </a:pPr>
            <a:r>
              <a:rPr sz="2200" spc="-20" dirty="0">
                <a:latin typeface="黑体"/>
                <a:cs typeface="黑体"/>
              </a:rPr>
              <a:t>数，使其经</a:t>
            </a:r>
            <a:r>
              <a:rPr sz="2200" spc="-30" dirty="0">
                <a:latin typeface="黑体"/>
                <a:cs typeface="黑体"/>
              </a:rPr>
              <a:t>过</a:t>
            </a:r>
            <a:r>
              <a:rPr sz="2200" spc="-15" dirty="0">
                <a:latin typeface="Arial Narrow"/>
                <a:cs typeface="Arial Narrow"/>
              </a:rPr>
              <a:t>s</a:t>
            </a:r>
            <a:r>
              <a:rPr sz="2200" spc="-20" dirty="0">
                <a:latin typeface="Arial Narrow"/>
                <a:cs typeface="Arial Narrow"/>
              </a:rPr>
              <a:t>h</a:t>
            </a:r>
            <a:r>
              <a:rPr sz="2200" spc="-15" dirty="0">
                <a:latin typeface="Arial Narrow"/>
                <a:cs typeface="Arial Narrow"/>
              </a:rPr>
              <a:t>u</a:t>
            </a:r>
            <a:r>
              <a:rPr sz="2200" spc="-45" dirty="0">
                <a:latin typeface="Arial Narrow"/>
                <a:cs typeface="Arial Narrow"/>
              </a:rPr>
              <a:t>f</a:t>
            </a:r>
            <a:r>
              <a:rPr sz="2200" spc="-5" dirty="0">
                <a:latin typeface="Arial Narrow"/>
                <a:cs typeface="Arial Narrow"/>
              </a:rPr>
              <a:t>fl</a:t>
            </a:r>
            <a:r>
              <a:rPr sz="2200" spc="-20" dirty="0">
                <a:latin typeface="Arial Narrow"/>
                <a:cs typeface="Arial Narrow"/>
              </a:rPr>
              <a:t>e</a:t>
            </a:r>
            <a:r>
              <a:rPr sz="2200" spc="-20" dirty="0">
                <a:latin typeface="黑体"/>
                <a:cs typeface="黑体"/>
              </a:rPr>
              <a:t>和</a:t>
            </a:r>
            <a:r>
              <a:rPr sz="2200" spc="-15" dirty="0">
                <a:latin typeface="Arial Narrow"/>
                <a:cs typeface="Arial Narrow"/>
              </a:rPr>
              <a:t>s</a:t>
            </a:r>
            <a:r>
              <a:rPr sz="2200" spc="-20" dirty="0">
                <a:latin typeface="Arial Narrow"/>
                <a:cs typeface="Arial Narrow"/>
              </a:rPr>
              <a:t>o</a:t>
            </a:r>
            <a:r>
              <a:rPr sz="2200" spc="-10" dirty="0">
                <a:latin typeface="Arial Narrow"/>
                <a:cs typeface="Arial Narrow"/>
              </a:rPr>
              <a:t>r</a:t>
            </a:r>
            <a:r>
              <a:rPr sz="2200" spc="0" dirty="0">
                <a:latin typeface="Arial Narrow"/>
                <a:cs typeface="Arial Narrow"/>
              </a:rPr>
              <a:t>t</a:t>
            </a:r>
            <a:r>
              <a:rPr sz="2200" spc="-20" dirty="0">
                <a:latin typeface="黑体"/>
                <a:cs typeface="黑体"/>
              </a:rPr>
              <a:t>后</a:t>
            </a:r>
            <a:r>
              <a:rPr sz="2200" spc="-25" dirty="0">
                <a:latin typeface="黑体"/>
                <a:cs typeface="黑体"/>
              </a:rPr>
              <a:t>反序（从大</a:t>
            </a:r>
            <a:r>
              <a:rPr sz="2200" spc="-20" dirty="0">
                <a:latin typeface="黑体"/>
                <a:cs typeface="黑体"/>
              </a:rPr>
              <a:t>到</a:t>
            </a:r>
            <a:r>
              <a:rPr sz="2200" spc="-25" dirty="0">
                <a:latin typeface="黑体"/>
                <a:cs typeface="黑体"/>
              </a:rPr>
              <a:t>小）输出</a:t>
            </a:r>
            <a:endParaRPr sz="2200">
              <a:latin typeface="黑体"/>
              <a:cs typeface="黑体"/>
            </a:endParaRPr>
          </a:p>
          <a:p>
            <a:pPr marL="678180">
              <a:lnSpc>
                <a:spcPct val="100000"/>
              </a:lnSpc>
              <a:spcBef>
                <a:spcPts val="665"/>
              </a:spcBef>
            </a:pPr>
            <a:r>
              <a:rPr sz="1500" b="1" spc="-10" dirty="0">
                <a:latin typeface="Arial Narrow"/>
                <a:cs typeface="Arial Narrow"/>
              </a:rPr>
              <a:t>public</a:t>
            </a:r>
            <a:r>
              <a:rPr sz="1500" b="1" spc="-45" dirty="0">
                <a:latin typeface="Arial Narrow"/>
                <a:cs typeface="Arial Narrow"/>
              </a:rPr>
              <a:t> </a:t>
            </a:r>
            <a:r>
              <a:rPr sz="1500" b="1" spc="-5" dirty="0">
                <a:latin typeface="Arial Narrow"/>
                <a:cs typeface="Arial Narrow"/>
              </a:rPr>
              <a:t>stati</a:t>
            </a:r>
            <a:r>
              <a:rPr sz="1500" b="1" spc="0" dirty="0">
                <a:latin typeface="Arial Narrow"/>
                <a:cs typeface="Arial Narrow"/>
              </a:rPr>
              <a:t>c</a:t>
            </a:r>
            <a:r>
              <a:rPr sz="1500" b="1" spc="5" dirty="0">
                <a:latin typeface="Arial Narrow"/>
                <a:cs typeface="Arial Narrow"/>
              </a:rPr>
              <a:t> </a:t>
            </a:r>
            <a:r>
              <a:rPr sz="1500" b="1" spc="0" dirty="0">
                <a:latin typeface="Arial Narrow"/>
                <a:cs typeface="Arial Narrow"/>
              </a:rPr>
              <a:t>cl</a:t>
            </a:r>
            <a:r>
              <a:rPr sz="1500" b="1" spc="-5" dirty="0">
                <a:latin typeface="Arial Narrow"/>
                <a:cs typeface="Arial Narrow"/>
              </a:rPr>
              <a:t>as</a:t>
            </a:r>
            <a:r>
              <a:rPr sz="1500" b="1" spc="0" dirty="0">
                <a:latin typeface="Arial Narrow"/>
                <a:cs typeface="Arial Narrow"/>
              </a:rPr>
              <a:t>s</a:t>
            </a:r>
            <a:r>
              <a:rPr sz="1500" b="1" spc="-10" dirty="0">
                <a:latin typeface="Arial Narrow"/>
                <a:cs typeface="Arial Narrow"/>
              </a:rPr>
              <a:t> DecF</a:t>
            </a:r>
            <a:r>
              <a:rPr sz="1500" b="1" spc="0" dirty="0">
                <a:latin typeface="Arial Narrow"/>
                <a:cs typeface="Arial Narrow"/>
              </a:rPr>
              <a:t>l</a:t>
            </a:r>
            <a:r>
              <a:rPr sz="1500" b="1" spc="-10" dirty="0">
                <a:latin typeface="Arial Narrow"/>
                <a:cs typeface="Arial Narrow"/>
              </a:rPr>
              <a:t>oat</a:t>
            </a:r>
            <a:r>
              <a:rPr sz="1500" b="1" spc="-40" dirty="0">
                <a:latin typeface="Arial Narrow"/>
                <a:cs typeface="Arial Narrow"/>
              </a:rPr>
              <a:t>W</a:t>
            </a:r>
            <a:r>
              <a:rPr sz="1500" b="1" spc="-5" dirty="0">
                <a:latin typeface="Arial Narrow"/>
                <a:cs typeface="Arial Narrow"/>
              </a:rPr>
              <a:t>r</a:t>
            </a:r>
            <a:r>
              <a:rPr sz="1500" b="1" spc="0" dirty="0">
                <a:latin typeface="Arial Narrow"/>
                <a:cs typeface="Arial Narrow"/>
              </a:rPr>
              <a:t>itab</a:t>
            </a:r>
            <a:r>
              <a:rPr sz="1500" b="1" spc="5" dirty="0">
                <a:latin typeface="Arial Narrow"/>
                <a:cs typeface="Arial Narrow"/>
              </a:rPr>
              <a:t>l</a:t>
            </a:r>
            <a:r>
              <a:rPr sz="1500" b="1" spc="0" dirty="0">
                <a:latin typeface="Arial Narrow"/>
                <a:cs typeface="Arial Narrow"/>
              </a:rPr>
              <a:t>e</a:t>
            </a:r>
            <a:r>
              <a:rPr sz="1500" b="1" spc="-30" dirty="0">
                <a:latin typeface="Arial Narrow"/>
                <a:cs typeface="Arial Narrow"/>
              </a:rPr>
              <a:t> </a:t>
            </a:r>
            <a:r>
              <a:rPr sz="1500" b="1" spc="0" dirty="0">
                <a:latin typeface="Arial Narrow"/>
                <a:cs typeface="Arial Narrow"/>
              </a:rPr>
              <a:t>exten</a:t>
            </a:r>
            <a:r>
              <a:rPr sz="1500" b="1" spc="5" dirty="0">
                <a:latin typeface="Arial Narrow"/>
                <a:cs typeface="Arial Narrow"/>
              </a:rPr>
              <a:t>d</a:t>
            </a:r>
            <a:r>
              <a:rPr sz="1500" b="1" spc="0" dirty="0">
                <a:latin typeface="Arial Narrow"/>
                <a:cs typeface="Arial Narrow"/>
              </a:rPr>
              <a:t>s</a:t>
            </a:r>
            <a:r>
              <a:rPr sz="1500" b="1" spc="30" dirty="0">
                <a:latin typeface="Arial Narrow"/>
                <a:cs typeface="Arial Narrow"/>
              </a:rPr>
              <a:t> </a:t>
            </a:r>
            <a:r>
              <a:rPr sz="1500" b="1" u="sng" spc="-10" dirty="0">
                <a:latin typeface="Arial Narrow"/>
                <a:cs typeface="Arial Narrow"/>
              </a:rPr>
              <a:t>F</a:t>
            </a:r>
            <a:r>
              <a:rPr sz="1500" b="1" u="sng" spc="0" dirty="0">
                <a:latin typeface="Arial Narrow"/>
                <a:cs typeface="Arial Narrow"/>
              </a:rPr>
              <a:t>l</a:t>
            </a:r>
            <a:r>
              <a:rPr sz="1500" b="1" u="sng" spc="-10" dirty="0">
                <a:latin typeface="Arial Narrow"/>
                <a:cs typeface="Arial Narrow"/>
              </a:rPr>
              <a:t>oat</a:t>
            </a:r>
            <a:r>
              <a:rPr sz="1500" b="1" u="sng" spc="-40" dirty="0">
                <a:latin typeface="Arial Narrow"/>
                <a:cs typeface="Arial Narrow"/>
              </a:rPr>
              <a:t>W</a:t>
            </a:r>
            <a:r>
              <a:rPr sz="1500" b="1" u="sng" spc="-5" dirty="0">
                <a:latin typeface="Arial Narrow"/>
                <a:cs typeface="Arial Narrow"/>
              </a:rPr>
              <a:t>r</a:t>
            </a:r>
            <a:r>
              <a:rPr sz="1500" b="1" u="sng" spc="0" dirty="0">
                <a:latin typeface="Arial Narrow"/>
                <a:cs typeface="Arial Narrow"/>
              </a:rPr>
              <a:t>itab</a:t>
            </a:r>
            <a:r>
              <a:rPr sz="1500" b="1" u="sng" spc="5" dirty="0">
                <a:latin typeface="Arial Narrow"/>
                <a:cs typeface="Arial Narrow"/>
              </a:rPr>
              <a:t>l</a:t>
            </a:r>
            <a:r>
              <a:rPr sz="1500" b="1" u="sng" spc="0" dirty="0">
                <a:latin typeface="Arial Narrow"/>
                <a:cs typeface="Arial Narrow"/>
              </a:rPr>
              <a:t>e</a:t>
            </a:r>
            <a:r>
              <a:rPr sz="1500" b="1" u="sng" spc="-45" dirty="0">
                <a:latin typeface="Arial Narrow"/>
                <a:cs typeface="Arial Narrow"/>
              </a:rPr>
              <a:t> </a:t>
            </a:r>
            <a:r>
              <a:rPr sz="1500" b="1" u="sng" spc="-5" dirty="0">
                <a:latin typeface="Arial Narrow"/>
                <a:cs typeface="Arial Narrow"/>
              </a:rPr>
              <a:t>{</a:t>
            </a:r>
            <a:endParaRPr sz="1500">
              <a:latin typeface="Arial Narrow"/>
              <a:cs typeface="Arial Narrow"/>
            </a:endParaRPr>
          </a:p>
          <a:p>
            <a:pPr marL="678180">
              <a:lnSpc>
                <a:spcPct val="100000"/>
              </a:lnSpc>
              <a:spcBef>
                <a:spcPts val="585"/>
              </a:spcBef>
            </a:pPr>
            <a:r>
              <a:rPr sz="1500" dirty="0">
                <a:latin typeface="Arial Narrow"/>
                <a:cs typeface="Arial Narrow"/>
              </a:rPr>
              <a:t>…</a:t>
            </a:r>
            <a:endParaRPr sz="1500">
              <a:latin typeface="Arial Narrow"/>
              <a:cs typeface="Arial Narrow"/>
            </a:endParaRPr>
          </a:p>
          <a:p>
            <a:pPr marL="678180">
              <a:lnSpc>
                <a:spcPct val="100000"/>
              </a:lnSpc>
              <a:spcBef>
                <a:spcPts val="575"/>
              </a:spcBef>
            </a:pPr>
            <a:r>
              <a:rPr sz="1500" dirty="0">
                <a:latin typeface="Arial Narrow"/>
                <a:cs typeface="Arial Narrow"/>
              </a:rPr>
              <a:t>@Override</a:t>
            </a:r>
            <a:endParaRPr sz="1500">
              <a:latin typeface="Arial Narrow"/>
              <a:cs typeface="Arial Narrow"/>
            </a:endParaRPr>
          </a:p>
          <a:p>
            <a:pPr marL="1064260">
              <a:lnSpc>
                <a:spcPct val="100000"/>
              </a:lnSpc>
              <a:spcBef>
                <a:spcPts val="575"/>
              </a:spcBef>
            </a:pPr>
            <a:r>
              <a:rPr sz="1500" b="1" spc="-10" dirty="0">
                <a:latin typeface="Arial Narrow"/>
                <a:cs typeface="Arial Narrow"/>
              </a:rPr>
              <a:t>public</a:t>
            </a:r>
            <a:r>
              <a:rPr sz="1500" b="1" spc="-45" dirty="0">
                <a:latin typeface="Arial Narrow"/>
                <a:cs typeface="Arial Narrow"/>
              </a:rPr>
              <a:t> </a:t>
            </a:r>
            <a:r>
              <a:rPr sz="1500" b="1" spc="0" dirty="0">
                <a:latin typeface="Arial Narrow"/>
                <a:cs typeface="Arial Narrow"/>
              </a:rPr>
              <a:t>i</a:t>
            </a:r>
            <a:r>
              <a:rPr sz="1500" b="1" spc="-10" dirty="0">
                <a:latin typeface="Arial Narrow"/>
                <a:cs typeface="Arial Narrow"/>
              </a:rPr>
              <a:t>nt </a:t>
            </a:r>
            <a:r>
              <a:rPr sz="1500" b="1" u="sng" spc="0" dirty="0">
                <a:latin typeface="Arial Narrow"/>
                <a:cs typeface="Arial Narrow"/>
              </a:rPr>
              <a:t>com</a:t>
            </a:r>
            <a:r>
              <a:rPr sz="1500" b="1" u="sng" spc="5" dirty="0">
                <a:latin typeface="Arial Narrow"/>
                <a:cs typeface="Arial Narrow"/>
              </a:rPr>
              <a:t>p</a:t>
            </a:r>
            <a:r>
              <a:rPr sz="1500" b="1" u="sng" spc="-10" dirty="0">
                <a:latin typeface="Arial Narrow"/>
                <a:cs typeface="Arial Narrow"/>
              </a:rPr>
              <a:t>are</a:t>
            </a:r>
            <a:r>
              <a:rPr sz="1500" b="1" u="sng" spc="-90" dirty="0">
                <a:latin typeface="Arial Narrow"/>
                <a:cs typeface="Arial Narrow"/>
              </a:rPr>
              <a:t>T</a:t>
            </a:r>
            <a:r>
              <a:rPr sz="1500" b="1" u="sng" spc="-10" dirty="0">
                <a:latin typeface="Arial Narrow"/>
                <a:cs typeface="Arial Narrow"/>
              </a:rPr>
              <a:t>o</a:t>
            </a:r>
            <a:r>
              <a:rPr sz="1500" b="1" u="sng" spc="0" dirty="0">
                <a:latin typeface="Arial Narrow"/>
                <a:cs typeface="Arial Narrow"/>
              </a:rPr>
              <a:t>(Obj</a:t>
            </a:r>
            <a:r>
              <a:rPr sz="1500" b="1" u="sng" spc="-5" dirty="0">
                <a:latin typeface="Arial Narrow"/>
                <a:cs typeface="Arial Narrow"/>
              </a:rPr>
              <a:t>ect</a:t>
            </a:r>
            <a:r>
              <a:rPr sz="1500" b="1" u="sng" spc="-35" dirty="0">
                <a:latin typeface="Arial Narrow"/>
                <a:cs typeface="Arial Narrow"/>
              </a:rPr>
              <a:t> </a:t>
            </a:r>
            <a:r>
              <a:rPr sz="1500" b="1" u="sng" spc="-10" dirty="0">
                <a:latin typeface="Arial Narrow"/>
                <a:cs typeface="Arial Narrow"/>
              </a:rPr>
              <a:t>o) </a:t>
            </a:r>
            <a:r>
              <a:rPr sz="1500" b="1" u="sng" spc="-5" dirty="0">
                <a:latin typeface="Arial Narrow"/>
                <a:cs typeface="Arial Narrow"/>
              </a:rPr>
              <a:t>{</a:t>
            </a:r>
            <a:endParaRPr sz="1500">
              <a:latin typeface="Arial Narrow"/>
              <a:cs typeface="Arial Narrow"/>
            </a:endParaRPr>
          </a:p>
          <a:p>
            <a:pPr marL="1450975">
              <a:lnSpc>
                <a:spcPct val="100000"/>
              </a:lnSpc>
              <a:spcBef>
                <a:spcPts val="590"/>
              </a:spcBef>
            </a:pPr>
            <a:r>
              <a:rPr sz="1500" b="1" dirty="0">
                <a:latin typeface="Arial Narrow"/>
                <a:cs typeface="Arial Narrow"/>
              </a:rPr>
              <a:t>return</a:t>
            </a:r>
            <a:r>
              <a:rPr sz="1500" b="1" spc="-25" dirty="0">
                <a:latin typeface="Arial Narrow"/>
                <a:cs typeface="Arial Narrow"/>
              </a:rPr>
              <a:t> </a:t>
            </a:r>
            <a:r>
              <a:rPr sz="1500" b="1" spc="-5" dirty="0">
                <a:latin typeface="Arial Narrow"/>
                <a:cs typeface="Arial Narrow"/>
              </a:rPr>
              <a:t>-</a:t>
            </a:r>
            <a:r>
              <a:rPr sz="1500" b="1" u="sng" spc="0" dirty="0">
                <a:latin typeface="Arial Narrow"/>
                <a:cs typeface="Arial Narrow"/>
              </a:rPr>
              <a:t>supe</a:t>
            </a:r>
            <a:r>
              <a:rPr sz="1500" b="1" u="sng" spc="-75" dirty="0">
                <a:latin typeface="Arial Narrow"/>
                <a:cs typeface="Arial Narrow"/>
              </a:rPr>
              <a:t>r</a:t>
            </a:r>
            <a:r>
              <a:rPr sz="1500" b="1" u="sng" spc="0" dirty="0">
                <a:latin typeface="Arial Narrow"/>
                <a:cs typeface="Arial Narrow"/>
              </a:rPr>
              <a:t>.compare</a:t>
            </a:r>
            <a:r>
              <a:rPr sz="1500" b="1" u="sng" spc="-80" dirty="0">
                <a:latin typeface="Arial Narrow"/>
                <a:cs typeface="Arial Narrow"/>
              </a:rPr>
              <a:t>T</a:t>
            </a:r>
            <a:r>
              <a:rPr sz="1500" b="1" u="sng" spc="0" dirty="0">
                <a:latin typeface="Arial Narrow"/>
                <a:cs typeface="Arial Narrow"/>
              </a:rPr>
              <a:t>o(o);</a:t>
            </a:r>
            <a:endParaRPr sz="1500">
              <a:latin typeface="Arial Narrow"/>
              <a:cs typeface="Arial Narrow"/>
            </a:endParaRPr>
          </a:p>
          <a:p>
            <a:pPr marL="1108075">
              <a:lnSpc>
                <a:spcPct val="100000"/>
              </a:lnSpc>
              <a:spcBef>
                <a:spcPts val="575"/>
              </a:spcBef>
            </a:pPr>
            <a:r>
              <a:rPr sz="1500" spc="-5" dirty="0">
                <a:latin typeface="Arial Narrow"/>
                <a:cs typeface="Arial Narrow"/>
              </a:rPr>
              <a:t>}</a:t>
            </a:r>
            <a:endParaRPr sz="1500">
              <a:latin typeface="Arial Narrow"/>
              <a:cs typeface="Arial Narrow"/>
            </a:endParaRPr>
          </a:p>
          <a:p>
            <a:pPr marL="678180">
              <a:lnSpc>
                <a:spcPct val="100000"/>
              </a:lnSpc>
              <a:spcBef>
                <a:spcPts val="575"/>
              </a:spcBef>
            </a:pPr>
            <a:r>
              <a:rPr sz="1500" spc="-5" dirty="0">
                <a:latin typeface="Arial Narrow"/>
                <a:cs typeface="Arial Narrow"/>
              </a:rPr>
              <a:t>}</a:t>
            </a:r>
            <a:endParaRPr sz="1500">
              <a:latin typeface="Arial Narrow"/>
              <a:cs typeface="Arial Narrow"/>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3191" y="1022477"/>
            <a:ext cx="5594985" cy="2545080"/>
          </a:xfrm>
          <a:prstGeom prst="rect">
            <a:avLst/>
          </a:prstGeom>
        </p:spPr>
        <p:txBody>
          <a:bodyPr vert="horz" wrap="square" lIns="0" tIns="0" rIns="0" bIns="0" rtlCol="0">
            <a:spAutoFit/>
          </a:bodyPr>
          <a:lstStyle/>
          <a:p>
            <a:pPr marR="2239010" algn="ctr">
              <a:lnSpc>
                <a:spcPct val="100000"/>
              </a:lnSpc>
            </a:pPr>
            <a:r>
              <a:rPr sz="2600" b="1" spc="0" dirty="0">
                <a:solidFill>
                  <a:srgbClr val="00AF50"/>
                </a:solidFill>
                <a:latin typeface="黑体"/>
                <a:cs typeface="黑体"/>
              </a:rPr>
              <a:t>P</a:t>
            </a:r>
            <a:r>
              <a:rPr sz="2600" b="1" spc="-15" dirty="0">
                <a:solidFill>
                  <a:srgbClr val="00AF50"/>
                </a:solidFill>
                <a:latin typeface="黑体"/>
                <a:cs typeface="黑体"/>
              </a:rPr>
              <a:t>a</a:t>
            </a:r>
            <a:r>
              <a:rPr sz="2600" b="1" spc="-5" dirty="0">
                <a:solidFill>
                  <a:srgbClr val="00AF50"/>
                </a:solidFill>
                <a:latin typeface="黑体"/>
                <a:cs typeface="黑体"/>
              </a:rPr>
              <a:t>g</a:t>
            </a:r>
            <a:r>
              <a:rPr sz="2600" b="1" spc="0" dirty="0">
                <a:solidFill>
                  <a:srgbClr val="00AF50"/>
                </a:solidFill>
                <a:latin typeface="黑体"/>
                <a:cs typeface="黑体"/>
              </a:rPr>
              <a:t>e</a:t>
            </a:r>
            <a:r>
              <a:rPr sz="2600" b="1" spc="-15" dirty="0">
                <a:solidFill>
                  <a:srgbClr val="00AF50"/>
                </a:solidFill>
                <a:latin typeface="黑体"/>
                <a:cs typeface="黑体"/>
              </a:rPr>
              <a:t>R</a:t>
            </a:r>
            <a:r>
              <a:rPr sz="2600" b="1" spc="0" dirty="0">
                <a:solidFill>
                  <a:srgbClr val="00AF50"/>
                </a:solidFill>
                <a:latin typeface="黑体"/>
                <a:cs typeface="黑体"/>
              </a:rPr>
              <a:t>a</a:t>
            </a:r>
            <a:r>
              <a:rPr sz="2600" b="1" spc="-15" dirty="0">
                <a:solidFill>
                  <a:srgbClr val="00AF50"/>
                </a:solidFill>
                <a:latin typeface="黑体"/>
                <a:cs typeface="黑体"/>
              </a:rPr>
              <a:t>n</a:t>
            </a:r>
            <a:r>
              <a:rPr sz="2600" b="1" spc="0" dirty="0">
                <a:solidFill>
                  <a:srgbClr val="00AF50"/>
                </a:solidFill>
                <a:latin typeface="黑体"/>
                <a:cs typeface="黑体"/>
              </a:rPr>
              <a:t>k</a:t>
            </a:r>
            <a:r>
              <a:rPr sz="2600" b="1" spc="-20" dirty="0">
                <a:solidFill>
                  <a:srgbClr val="00AF50"/>
                </a:solidFill>
                <a:latin typeface="黑体"/>
                <a:cs typeface="黑体"/>
              </a:rPr>
              <a:t>迭代终</a:t>
            </a:r>
            <a:r>
              <a:rPr sz="2600" b="1" spc="-30" dirty="0">
                <a:solidFill>
                  <a:srgbClr val="00AF50"/>
                </a:solidFill>
                <a:latin typeface="黑体"/>
                <a:cs typeface="黑体"/>
              </a:rPr>
              <a:t>止</a:t>
            </a:r>
            <a:r>
              <a:rPr sz="2600" b="1" spc="-20" dirty="0">
                <a:solidFill>
                  <a:srgbClr val="00AF50"/>
                </a:solidFill>
                <a:latin typeface="黑体"/>
                <a:cs typeface="黑体"/>
              </a:rPr>
              <a:t>条</a:t>
            </a:r>
            <a:r>
              <a:rPr sz="2600" b="1" spc="-30" dirty="0">
                <a:solidFill>
                  <a:srgbClr val="00AF50"/>
                </a:solidFill>
                <a:latin typeface="黑体"/>
                <a:cs typeface="黑体"/>
              </a:rPr>
              <a:t>件</a:t>
            </a:r>
            <a:endParaRPr sz="2600">
              <a:latin typeface="黑体"/>
              <a:cs typeface="黑体"/>
            </a:endParaRPr>
          </a:p>
          <a:p>
            <a:pPr>
              <a:lnSpc>
                <a:spcPts val="3300"/>
              </a:lnSpc>
              <a:spcBef>
                <a:spcPts val="30"/>
              </a:spcBef>
            </a:pPr>
            <a:endParaRPr sz="3300"/>
          </a:p>
          <a:p>
            <a:pPr marR="2358390" algn="ctr">
              <a:lnSpc>
                <a:spcPct val="100000"/>
              </a:lnSpc>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可选的</a:t>
            </a:r>
            <a:r>
              <a:rPr sz="2600" spc="-15" dirty="0">
                <a:latin typeface="黑体"/>
                <a:cs typeface="黑体"/>
              </a:rPr>
              <a:t>终</a:t>
            </a:r>
            <a:r>
              <a:rPr sz="2600" spc="0" dirty="0">
                <a:latin typeface="黑体"/>
                <a:cs typeface="黑体"/>
              </a:rPr>
              <a:t>止条件：</a:t>
            </a:r>
            <a:endParaRPr sz="2600">
              <a:latin typeface="黑体"/>
              <a:cs typeface="黑体"/>
            </a:endParaRPr>
          </a:p>
          <a:p>
            <a:pPr marL="475615">
              <a:lnSpc>
                <a:spcPct val="100000"/>
              </a:lnSpc>
              <a:spcBef>
                <a:spcPts val="595"/>
              </a:spcBef>
            </a:pPr>
            <a:r>
              <a:rPr sz="2000" spc="10" dirty="0">
                <a:solidFill>
                  <a:srgbClr val="9B2C1F"/>
                </a:solidFill>
                <a:latin typeface="Wingdings 2"/>
                <a:cs typeface="Wingdings 2"/>
              </a:rPr>
              <a:t></a:t>
            </a:r>
            <a:r>
              <a:rPr sz="2000" spc="165" dirty="0">
                <a:solidFill>
                  <a:srgbClr val="9B2C1F"/>
                </a:solidFill>
                <a:latin typeface="Times New Roman"/>
                <a:cs typeface="Times New Roman"/>
              </a:rPr>
              <a:t> </a:t>
            </a:r>
            <a:r>
              <a:rPr sz="2400" spc="0" dirty="0">
                <a:latin typeface="黑体"/>
                <a:cs typeface="黑体"/>
              </a:rPr>
              <a:t>各网页的PageRank值不再改变；</a:t>
            </a:r>
            <a:endParaRPr sz="2400">
              <a:latin typeface="黑体"/>
              <a:cs typeface="黑体"/>
            </a:endParaRPr>
          </a:p>
          <a:p>
            <a:pPr marL="475615">
              <a:lnSpc>
                <a:spcPct val="100000"/>
              </a:lnSpc>
              <a:spcBef>
                <a:spcPts val="60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latin typeface="黑体"/>
                <a:cs typeface="黑体"/>
              </a:rPr>
              <a:t>各网页的PageRank值排序不再变化；</a:t>
            </a:r>
            <a:endParaRPr sz="2400">
              <a:latin typeface="黑体"/>
              <a:cs typeface="黑体"/>
            </a:endParaRPr>
          </a:p>
          <a:p>
            <a:pPr marL="475615">
              <a:lnSpc>
                <a:spcPct val="100000"/>
              </a:lnSpc>
              <a:spcBef>
                <a:spcPts val="60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5" dirty="0">
                <a:latin typeface="黑体"/>
                <a:cs typeface="黑体"/>
              </a:rPr>
              <a:t>迭代至固定次数；</a:t>
            </a:r>
            <a:endParaRPr sz="2400">
              <a:latin typeface="黑体"/>
              <a:cs typeface="黑体"/>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8916" y="808228"/>
            <a:ext cx="5718810" cy="5184775"/>
          </a:xfrm>
          <a:prstGeom prst="rect">
            <a:avLst/>
          </a:prstGeom>
        </p:spPr>
        <p:txBody>
          <a:bodyPr vert="horz" wrap="square" lIns="0" tIns="0" rIns="0" bIns="0" rtlCol="0">
            <a:spAutoFit/>
          </a:bodyPr>
          <a:lstStyle/>
          <a:p>
            <a:pPr marL="12700">
              <a:lnSpc>
                <a:spcPct val="100000"/>
              </a:lnSpc>
            </a:pPr>
            <a:r>
              <a:rPr sz="2600" b="1" spc="-25" dirty="0">
                <a:solidFill>
                  <a:srgbClr val="00AF50"/>
                </a:solidFill>
                <a:latin typeface="黑体"/>
                <a:cs typeface="黑体"/>
              </a:rPr>
              <a:t>多趟</a:t>
            </a:r>
            <a:r>
              <a:rPr sz="2600" b="1" spc="-15" dirty="0">
                <a:solidFill>
                  <a:srgbClr val="00AF50"/>
                </a:solidFill>
                <a:latin typeface="黑体"/>
                <a:cs typeface="黑体"/>
              </a:rPr>
              <a:t>M</a:t>
            </a:r>
            <a:r>
              <a:rPr sz="2600" b="1" spc="0" dirty="0">
                <a:solidFill>
                  <a:srgbClr val="00AF50"/>
                </a:solidFill>
                <a:latin typeface="黑体"/>
                <a:cs typeface="黑体"/>
              </a:rPr>
              <a:t>a</a:t>
            </a:r>
            <a:r>
              <a:rPr sz="2600" b="1" spc="-15" dirty="0">
                <a:solidFill>
                  <a:srgbClr val="00AF50"/>
                </a:solidFill>
                <a:latin typeface="黑体"/>
                <a:cs typeface="黑体"/>
              </a:rPr>
              <a:t>p</a:t>
            </a:r>
            <a:r>
              <a:rPr sz="2600" b="1" spc="-10" dirty="0">
                <a:solidFill>
                  <a:srgbClr val="00AF50"/>
                </a:solidFill>
                <a:latin typeface="黑体"/>
                <a:cs typeface="黑体"/>
              </a:rPr>
              <a:t>R</a:t>
            </a:r>
            <a:r>
              <a:rPr sz="2600" b="1" spc="-15" dirty="0">
                <a:solidFill>
                  <a:srgbClr val="00AF50"/>
                </a:solidFill>
                <a:latin typeface="黑体"/>
                <a:cs typeface="黑体"/>
              </a:rPr>
              <a:t>e</a:t>
            </a:r>
            <a:r>
              <a:rPr sz="2600" b="1" spc="0" dirty="0">
                <a:solidFill>
                  <a:srgbClr val="00AF50"/>
                </a:solidFill>
                <a:latin typeface="黑体"/>
                <a:cs typeface="黑体"/>
              </a:rPr>
              <a:t>d</a:t>
            </a:r>
            <a:r>
              <a:rPr sz="2600" b="1" spc="-15" dirty="0">
                <a:solidFill>
                  <a:srgbClr val="00AF50"/>
                </a:solidFill>
                <a:latin typeface="黑体"/>
                <a:cs typeface="黑体"/>
              </a:rPr>
              <a:t>u</a:t>
            </a:r>
            <a:r>
              <a:rPr sz="2600" b="1" spc="-10" dirty="0">
                <a:solidFill>
                  <a:srgbClr val="00AF50"/>
                </a:solidFill>
                <a:latin typeface="黑体"/>
                <a:cs typeface="黑体"/>
              </a:rPr>
              <a:t>c</a:t>
            </a:r>
            <a:r>
              <a:rPr sz="2600" b="1" spc="0" dirty="0">
                <a:solidFill>
                  <a:srgbClr val="00AF50"/>
                </a:solidFill>
                <a:latin typeface="黑体"/>
                <a:cs typeface="黑体"/>
              </a:rPr>
              <a:t>e</a:t>
            </a:r>
            <a:r>
              <a:rPr sz="2600" b="1" spc="-25" dirty="0">
                <a:solidFill>
                  <a:srgbClr val="00AF50"/>
                </a:solidFill>
                <a:latin typeface="黑体"/>
                <a:cs typeface="黑体"/>
              </a:rPr>
              <a:t>的处理</a:t>
            </a:r>
            <a:endParaRPr sz="2600">
              <a:latin typeface="黑体"/>
              <a:cs typeface="黑体"/>
            </a:endParaRPr>
          </a:p>
          <a:p>
            <a:pPr marL="226695">
              <a:lnSpc>
                <a:spcPts val="1825"/>
              </a:lnSpc>
              <a:spcBef>
                <a:spcPts val="1345"/>
              </a:spcBef>
            </a:pPr>
            <a:r>
              <a:rPr sz="1600" b="1" spc="-10" dirty="0">
                <a:latin typeface="Arial Narrow"/>
                <a:cs typeface="Arial Narrow"/>
              </a:rPr>
              <a:t>p</a:t>
            </a:r>
            <a:r>
              <a:rPr sz="1600" b="1" spc="-5" dirty="0">
                <a:latin typeface="Arial Narrow"/>
                <a:cs typeface="Arial Narrow"/>
              </a:rPr>
              <a:t>u</a:t>
            </a:r>
            <a:r>
              <a:rPr sz="1600" b="1" spc="-10" dirty="0">
                <a:latin typeface="Arial Narrow"/>
                <a:cs typeface="Arial Narrow"/>
              </a:rPr>
              <a:t>blic</a:t>
            </a:r>
            <a:r>
              <a:rPr sz="1600" b="1" spc="-20" dirty="0">
                <a:latin typeface="Arial Narrow"/>
                <a:cs typeface="Arial Narrow"/>
              </a:rPr>
              <a:t> </a:t>
            </a:r>
            <a:r>
              <a:rPr sz="1600" b="1" spc="-10" dirty="0">
                <a:latin typeface="Arial Narrow"/>
                <a:cs typeface="Arial Narrow"/>
              </a:rPr>
              <a:t>cla</a:t>
            </a:r>
            <a:r>
              <a:rPr sz="1600" b="1" spc="-5" dirty="0">
                <a:latin typeface="Arial Narrow"/>
                <a:cs typeface="Arial Narrow"/>
              </a:rPr>
              <a:t>s</a:t>
            </a:r>
            <a:r>
              <a:rPr sz="1600" b="1" spc="-10" dirty="0">
                <a:latin typeface="Arial Narrow"/>
                <a:cs typeface="Arial Narrow"/>
              </a:rPr>
              <a:t>s</a:t>
            </a:r>
            <a:r>
              <a:rPr sz="1600" b="1" spc="-25" dirty="0">
                <a:latin typeface="Arial Narrow"/>
                <a:cs typeface="Arial Narrow"/>
              </a:rPr>
              <a:t> </a:t>
            </a:r>
            <a:r>
              <a:rPr sz="1600" b="1" spc="-10" dirty="0">
                <a:latin typeface="Arial Narrow"/>
                <a:cs typeface="Arial Narrow"/>
              </a:rPr>
              <a:t>P</a:t>
            </a:r>
            <a:r>
              <a:rPr sz="1600" b="1" spc="-5" dirty="0">
                <a:latin typeface="Arial Narrow"/>
                <a:cs typeface="Arial Narrow"/>
              </a:rPr>
              <a:t>a</a:t>
            </a:r>
            <a:r>
              <a:rPr sz="1600" b="1" spc="-10" dirty="0">
                <a:latin typeface="Arial Narrow"/>
                <a:cs typeface="Arial Narrow"/>
              </a:rPr>
              <a:t>g</a:t>
            </a:r>
            <a:r>
              <a:rPr sz="1600" b="1" spc="-5" dirty="0">
                <a:latin typeface="Arial Narrow"/>
                <a:cs typeface="Arial Narrow"/>
              </a:rPr>
              <a:t>e</a:t>
            </a:r>
            <a:r>
              <a:rPr sz="1600" b="1" spc="-10" dirty="0">
                <a:latin typeface="Arial Narrow"/>
                <a:cs typeface="Arial Narrow"/>
              </a:rPr>
              <a:t>R</a:t>
            </a:r>
            <a:r>
              <a:rPr sz="1600" b="1" spc="-5" dirty="0">
                <a:latin typeface="Arial Narrow"/>
                <a:cs typeface="Arial Narrow"/>
              </a:rPr>
              <a:t>a</a:t>
            </a:r>
            <a:r>
              <a:rPr sz="1600" b="1" spc="-10" dirty="0">
                <a:latin typeface="Arial Narrow"/>
                <a:cs typeface="Arial Narrow"/>
              </a:rPr>
              <a:t>n</a:t>
            </a:r>
            <a:r>
              <a:rPr sz="1600" b="1" spc="-5" dirty="0">
                <a:latin typeface="Arial Narrow"/>
                <a:cs typeface="Arial Narrow"/>
              </a:rPr>
              <a:t>k</a:t>
            </a:r>
            <a:r>
              <a:rPr sz="1600" b="1" spc="-10" dirty="0">
                <a:latin typeface="Arial Narrow"/>
                <a:cs typeface="Arial Narrow"/>
              </a:rPr>
              <a:t>Dr</a:t>
            </a:r>
            <a:r>
              <a:rPr sz="1600" b="1" spc="-15" dirty="0">
                <a:latin typeface="Arial Narrow"/>
                <a:cs typeface="Arial Narrow"/>
              </a:rPr>
              <a:t>i</a:t>
            </a:r>
            <a:r>
              <a:rPr sz="1600" b="1" spc="-10" dirty="0">
                <a:latin typeface="Arial Narrow"/>
                <a:cs typeface="Arial Narrow"/>
              </a:rPr>
              <a:t>v</a:t>
            </a:r>
            <a:r>
              <a:rPr sz="1600" b="1" spc="-5" dirty="0">
                <a:latin typeface="Arial Narrow"/>
                <a:cs typeface="Arial Narrow"/>
              </a:rPr>
              <a:t>e</a:t>
            </a:r>
            <a:r>
              <a:rPr sz="1600" b="1" spc="-10" dirty="0">
                <a:latin typeface="Arial Narrow"/>
                <a:cs typeface="Arial Narrow"/>
              </a:rPr>
              <a:t>r</a:t>
            </a:r>
            <a:endParaRPr sz="1600">
              <a:latin typeface="Arial Narrow"/>
              <a:cs typeface="Arial Narrow"/>
            </a:endParaRPr>
          </a:p>
          <a:p>
            <a:pPr marL="226695">
              <a:lnSpc>
                <a:spcPts val="1720"/>
              </a:lnSpc>
            </a:pPr>
            <a:r>
              <a:rPr sz="1600" b="1" spc="-10" dirty="0">
                <a:latin typeface="Arial Narrow"/>
                <a:cs typeface="Arial Narrow"/>
              </a:rPr>
              <a:t>{</a:t>
            </a:r>
            <a:endParaRPr sz="1600">
              <a:latin typeface="Arial Narrow"/>
              <a:cs typeface="Arial Narrow"/>
            </a:endParaRPr>
          </a:p>
          <a:p>
            <a:pPr marL="501015">
              <a:lnSpc>
                <a:spcPts val="1730"/>
              </a:lnSpc>
            </a:pPr>
            <a:r>
              <a:rPr sz="1600" spc="-15" dirty="0">
                <a:latin typeface="Arial Narrow"/>
                <a:cs typeface="Arial Narrow"/>
              </a:rPr>
              <a:t>privat</a:t>
            </a:r>
            <a:r>
              <a:rPr sz="1600" spc="-10" dirty="0">
                <a:latin typeface="Arial Narrow"/>
                <a:cs typeface="Arial Narrow"/>
              </a:rPr>
              <a:t>e</a:t>
            </a:r>
            <a:r>
              <a:rPr sz="1600" spc="-15" dirty="0">
                <a:latin typeface="Arial Narrow"/>
                <a:cs typeface="Arial Narrow"/>
              </a:rPr>
              <a:t> </a:t>
            </a:r>
            <a:r>
              <a:rPr sz="1600" spc="-10" dirty="0">
                <a:latin typeface="Arial Narrow"/>
                <a:cs typeface="Arial Narrow"/>
              </a:rPr>
              <a:t>static</a:t>
            </a:r>
            <a:r>
              <a:rPr sz="1600" spc="5" dirty="0">
                <a:latin typeface="Arial Narrow"/>
                <a:cs typeface="Arial Narrow"/>
              </a:rPr>
              <a:t> </a:t>
            </a:r>
            <a:r>
              <a:rPr sz="1600" spc="-15" dirty="0">
                <a:latin typeface="Arial Narrow"/>
                <a:cs typeface="Arial Narrow"/>
              </a:rPr>
              <a:t>in</a:t>
            </a:r>
            <a:r>
              <a:rPr sz="1600" spc="-5" dirty="0">
                <a:latin typeface="Arial Narrow"/>
                <a:cs typeface="Arial Narrow"/>
              </a:rPr>
              <a:t>t</a:t>
            </a:r>
            <a:r>
              <a:rPr sz="1600" spc="-20" dirty="0">
                <a:latin typeface="Arial Narrow"/>
                <a:cs typeface="Arial Narrow"/>
              </a:rPr>
              <a:t> </a:t>
            </a:r>
            <a:r>
              <a:rPr sz="1600" i="1" spc="-5" dirty="0">
                <a:latin typeface="Arial Narrow"/>
                <a:cs typeface="Arial Narrow"/>
              </a:rPr>
              <a:t>t</a:t>
            </a:r>
            <a:r>
              <a:rPr sz="1600" i="1" spc="-15" dirty="0">
                <a:latin typeface="Arial Narrow"/>
                <a:cs typeface="Arial Narrow"/>
              </a:rPr>
              <a:t>ime</a:t>
            </a:r>
            <a:r>
              <a:rPr sz="1600" i="1" spc="-10" dirty="0">
                <a:latin typeface="Arial Narrow"/>
                <a:cs typeface="Arial Narrow"/>
              </a:rPr>
              <a:t>s</a:t>
            </a:r>
            <a:r>
              <a:rPr sz="1600" i="1" spc="5" dirty="0">
                <a:latin typeface="Arial Narrow"/>
                <a:cs typeface="Arial Narrow"/>
              </a:rPr>
              <a:t> </a:t>
            </a:r>
            <a:r>
              <a:rPr sz="1600" i="1" spc="-10" dirty="0">
                <a:latin typeface="Arial Narrow"/>
                <a:cs typeface="Arial Narrow"/>
              </a:rPr>
              <a:t>= 1</a:t>
            </a:r>
            <a:r>
              <a:rPr sz="1600" i="1" spc="-5" dirty="0">
                <a:latin typeface="Arial Narrow"/>
                <a:cs typeface="Arial Narrow"/>
              </a:rPr>
              <a:t>0</a:t>
            </a:r>
            <a:r>
              <a:rPr sz="1600" b="1" i="1" spc="-5" dirty="0">
                <a:latin typeface="Arial Narrow"/>
                <a:cs typeface="Arial Narrow"/>
              </a:rPr>
              <a:t>;</a:t>
            </a:r>
            <a:endParaRPr sz="1600">
              <a:latin typeface="Arial Narrow"/>
              <a:cs typeface="Arial Narrow"/>
            </a:endParaRPr>
          </a:p>
          <a:p>
            <a:pPr marL="501015">
              <a:lnSpc>
                <a:spcPts val="1735"/>
              </a:lnSpc>
            </a:pPr>
            <a:r>
              <a:rPr sz="1600" b="1" spc="-10" dirty="0">
                <a:latin typeface="Arial Narrow"/>
                <a:cs typeface="Arial Narrow"/>
              </a:rPr>
              <a:t>p</a:t>
            </a:r>
            <a:r>
              <a:rPr sz="1600" b="1" spc="-5" dirty="0">
                <a:latin typeface="Arial Narrow"/>
                <a:cs typeface="Arial Narrow"/>
              </a:rPr>
              <a:t>u</a:t>
            </a:r>
            <a:r>
              <a:rPr sz="1600" b="1" spc="-10" dirty="0">
                <a:latin typeface="Arial Narrow"/>
                <a:cs typeface="Arial Narrow"/>
              </a:rPr>
              <a:t>blic</a:t>
            </a:r>
            <a:r>
              <a:rPr sz="1600" b="1" spc="-20" dirty="0">
                <a:latin typeface="Arial Narrow"/>
                <a:cs typeface="Arial Narrow"/>
              </a:rPr>
              <a:t> </a:t>
            </a:r>
            <a:r>
              <a:rPr sz="1600" b="1" spc="-15" dirty="0">
                <a:latin typeface="Arial Narrow"/>
                <a:cs typeface="Arial Narrow"/>
              </a:rPr>
              <a:t>stati</a:t>
            </a:r>
            <a:r>
              <a:rPr sz="1600" b="1" spc="-10" dirty="0">
                <a:latin typeface="Arial Narrow"/>
                <a:cs typeface="Arial Narrow"/>
              </a:rPr>
              <a:t>c</a:t>
            </a:r>
            <a:r>
              <a:rPr sz="1600" b="1" spc="-5" dirty="0">
                <a:latin typeface="Arial Narrow"/>
                <a:cs typeface="Arial Narrow"/>
              </a:rPr>
              <a:t> </a:t>
            </a:r>
            <a:r>
              <a:rPr sz="1600" b="1" spc="-10" dirty="0">
                <a:latin typeface="Arial Narrow"/>
                <a:cs typeface="Arial Narrow"/>
              </a:rPr>
              <a:t>void</a:t>
            </a:r>
            <a:r>
              <a:rPr sz="1600" b="1" spc="-20" dirty="0">
                <a:latin typeface="Arial Narrow"/>
                <a:cs typeface="Arial Narrow"/>
              </a:rPr>
              <a:t> </a:t>
            </a:r>
            <a:r>
              <a:rPr sz="1600" b="1" spc="-10" dirty="0">
                <a:latin typeface="Arial Narrow"/>
                <a:cs typeface="Arial Narrow"/>
              </a:rPr>
              <a:t>main(St</a:t>
            </a:r>
            <a:r>
              <a:rPr sz="1600" b="1" spc="-20" dirty="0">
                <a:latin typeface="Arial Narrow"/>
                <a:cs typeface="Arial Narrow"/>
              </a:rPr>
              <a:t>r</a:t>
            </a:r>
            <a:r>
              <a:rPr sz="1600" b="1" spc="-10" dirty="0">
                <a:latin typeface="Arial Narrow"/>
                <a:cs typeface="Arial Narrow"/>
              </a:rPr>
              <a:t>ing</a:t>
            </a:r>
            <a:r>
              <a:rPr sz="1600" b="1" spc="0" dirty="0">
                <a:latin typeface="Arial Narrow"/>
                <a:cs typeface="Arial Narrow"/>
              </a:rPr>
              <a:t> </a:t>
            </a:r>
            <a:r>
              <a:rPr sz="1600" b="1" spc="-10" dirty="0">
                <a:latin typeface="Arial Narrow"/>
                <a:cs typeface="Arial Narrow"/>
              </a:rPr>
              <a:t>a</a:t>
            </a:r>
            <a:r>
              <a:rPr sz="1600" b="1" spc="-15" dirty="0">
                <a:latin typeface="Arial Narrow"/>
                <a:cs typeface="Arial Narrow"/>
              </a:rPr>
              <a:t>r</a:t>
            </a:r>
            <a:r>
              <a:rPr sz="1600" b="1" spc="-10" dirty="0">
                <a:latin typeface="Arial Narrow"/>
                <a:cs typeface="Arial Narrow"/>
              </a:rPr>
              <a:t>g</a:t>
            </a:r>
            <a:r>
              <a:rPr sz="1600" b="1" spc="-5" dirty="0">
                <a:latin typeface="Arial Narrow"/>
                <a:cs typeface="Arial Narrow"/>
              </a:rPr>
              <a:t>s[</a:t>
            </a:r>
            <a:r>
              <a:rPr sz="1600" b="1" spc="-15" dirty="0">
                <a:latin typeface="Arial Narrow"/>
                <a:cs typeface="Arial Narrow"/>
              </a:rPr>
              <a:t>]</a:t>
            </a:r>
            <a:r>
              <a:rPr sz="1600" b="1" spc="-5" dirty="0">
                <a:latin typeface="Arial Narrow"/>
                <a:cs typeface="Arial Narrow"/>
              </a:rPr>
              <a:t>) </a:t>
            </a:r>
            <a:r>
              <a:rPr sz="1600" b="1" spc="-10" dirty="0">
                <a:latin typeface="Arial Narrow"/>
                <a:cs typeface="Arial Narrow"/>
              </a:rPr>
              <a:t>th</a:t>
            </a:r>
            <a:r>
              <a:rPr sz="1600" b="1" spc="-15" dirty="0">
                <a:latin typeface="Arial Narrow"/>
                <a:cs typeface="Arial Narrow"/>
              </a:rPr>
              <a:t>r</a:t>
            </a:r>
            <a:r>
              <a:rPr sz="1600" b="1" spc="-10" dirty="0">
                <a:latin typeface="Arial Narrow"/>
                <a:cs typeface="Arial Narrow"/>
              </a:rPr>
              <a:t>ows</a:t>
            </a:r>
            <a:r>
              <a:rPr sz="1600" b="1" spc="10" dirty="0">
                <a:latin typeface="Arial Narrow"/>
                <a:cs typeface="Arial Narrow"/>
              </a:rPr>
              <a:t> </a:t>
            </a:r>
            <a:r>
              <a:rPr sz="1600" b="1" spc="-10" dirty="0">
                <a:latin typeface="Arial Narrow"/>
                <a:cs typeface="Arial Narrow"/>
              </a:rPr>
              <a:t>E</a:t>
            </a:r>
            <a:r>
              <a:rPr sz="1600" b="1" spc="-5" dirty="0">
                <a:latin typeface="Arial Narrow"/>
                <a:cs typeface="Arial Narrow"/>
              </a:rPr>
              <a:t>x</a:t>
            </a:r>
            <a:r>
              <a:rPr sz="1600" b="1" spc="-10" dirty="0">
                <a:latin typeface="Arial Narrow"/>
                <a:cs typeface="Arial Narrow"/>
              </a:rPr>
              <a:t>c</a:t>
            </a:r>
            <a:r>
              <a:rPr sz="1600" b="1" spc="-5" dirty="0">
                <a:latin typeface="Arial Narrow"/>
                <a:cs typeface="Arial Narrow"/>
              </a:rPr>
              <a:t>e</a:t>
            </a:r>
            <a:r>
              <a:rPr sz="1600" b="1" spc="-10" dirty="0">
                <a:latin typeface="Arial Narrow"/>
                <a:cs typeface="Arial Narrow"/>
              </a:rPr>
              <a:t>ption</a:t>
            </a:r>
            <a:endParaRPr sz="1600">
              <a:latin typeface="Arial Narrow"/>
              <a:cs typeface="Arial Narrow"/>
            </a:endParaRPr>
          </a:p>
          <a:p>
            <a:pPr marL="501015">
              <a:lnSpc>
                <a:spcPts val="1720"/>
              </a:lnSpc>
            </a:pPr>
            <a:r>
              <a:rPr sz="1600" b="1" spc="-10" dirty="0">
                <a:latin typeface="Arial Narrow"/>
                <a:cs typeface="Arial Narrow"/>
              </a:rPr>
              <a:t>{</a:t>
            </a:r>
            <a:endParaRPr sz="1600">
              <a:latin typeface="Arial Narrow"/>
              <a:cs typeface="Arial Narrow"/>
            </a:endParaRPr>
          </a:p>
          <a:p>
            <a:pPr marL="1141095" marR="1794510">
              <a:lnSpc>
                <a:spcPts val="1730"/>
              </a:lnSpc>
              <a:spcBef>
                <a:spcPts val="115"/>
              </a:spcBef>
            </a:pPr>
            <a:r>
              <a:rPr sz="1600" spc="-10" dirty="0">
                <a:latin typeface="Arial Narrow"/>
                <a:cs typeface="Arial Narrow"/>
              </a:rPr>
              <a:t>Str</a:t>
            </a:r>
            <a:r>
              <a:rPr sz="1600" spc="-15" dirty="0">
                <a:latin typeface="Arial Narrow"/>
                <a:cs typeface="Arial Narrow"/>
              </a:rPr>
              <a:t>i</a:t>
            </a:r>
            <a:r>
              <a:rPr sz="1600" spc="-10" dirty="0">
                <a:latin typeface="Arial Narrow"/>
                <a:cs typeface="Arial Narrow"/>
              </a:rPr>
              <a:t>n</a:t>
            </a:r>
            <a:r>
              <a:rPr sz="1600" spc="-5" dirty="0">
                <a:latin typeface="Arial Narrow"/>
                <a:cs typeface="Arial Narrow"/>
              </a:rPr>
              <a:t>g[]</a:t>
            </a:r>
            <a:r>
              <a:rPr sz="1600" spc="-10" dirty="0">
                <a:latin typeface="Arial Narrow"/>
                <a:cs typeface="Arial Narrow"/>
              </a:rPr>
              <a:t> </a:t>
            </a:r>
            <a:r>
              <a:rPr sz="1600" spc="-15" dirty="0">
                <a:latin typeface="Arial Narrow"/>
                <a:cs typeface="Arial Narrow"/>
              </a:rPr>
              <a:t>f</a:t>
            </a:r>
            <a:r>
              <a:rPr sz="1600" spc="-10" dirty="0">
                <a:latin typeface="Arial Narrow"/>
                <a:cs typeface="Arial Narrow"/>
              </a:rPr>
              <a:t>orGB</a:t>
            </a:r>
            <a:r>
              <a:rPr sz="1600" spc="5" dirty="0">
                <a:latin typeface="Arial Narrow"/>
                <a:cs typeface="Arial Narrow"/>
              </a:rPr>
              <a:t> </a:t>
            </a:r>
            <a:r>
              <a:rPr sz="1600" spc="-10" dirty="0">
                <a:latin typeface="Arial Narrow"/>
                <a:cs typeface="Arial Narrow"/>
              </a:rPr>
              <a:t>=</a:t>
            </a:r>
            <a:r>
              <a:rPr sz="1600" spc="-15" dirty="0">
                <a:latin typeface="Arial Narrow"/>
                <a:cs typeface="Arial Narrow"/>
              </a:rPr>
              <a:t> </a:t>
            </a:r>
            <a:r>
              <a:rPr sz="1600" spc="-10" dirty="0">
                <a:latin typeface="Arial Narrow"/>
                <a:cs typeface="Arial Narrow"/>
              </a:rPr>
              <a:t>{</a:t>
            </a:r>
            <a:r>
              <a:rPr sz="1600" spc="-5" dirty="0">
                <a:latin typeface="Arial Narrow"/>
                <a:cs typeface="Arial Narrow"/>
              </a:rPr>
              <a:t>"",</a:t>
            </a:r>
            <a:r>
              <a:rPr sz="1600" spc="-10" dirty="0">
                <a:latin typeface="Arial Narrow"/>
                <a:cs typeface="Arial Narrow"/>
              </a:rPr>
              <a:t> arg</a:t>
            </a:r>
            <a:r>
              <a:rPr sz="1600" spc="-5" dirty="0">
                <a:latin typeface="Arial Narrow"/>
                <a:cs typeface="Arial Narrow"/>
              </a:rPr>
              <a:t>s</a:t>
            </a:r>
            <a:r>
              <a:rPr sz="1600" spc="-10" dirty="0">
                <a:latin typeface="Arial Narrow"/>
                <a:cs typeface="Arial Narrow"/>
              </a:rPr>
              <a:t>[1]+"/D</a:t>
            </a:r>
            <a:r>
              <a:rPr sz="1600" spc="-5" dirty="0">
                <a:latin typeface="Arial Narrow"/>
                <a:cs typeface="Arial Narrow"/>
              </a:rPr>
              <a:t>a</a:t>
            </a:r>
            <a:r>
              <a:rPr sz="1600" spc="-10" dirty="0">
                <a:latin typeface="Arial Narrow"/>
                <a:cs typeface="Arial Narrow"/>
              </a:rPr>
              <a:t>ta0</a:t>
            </a:r>
            <a:r>
              <a:rPr sz="1600" spc="0" dirty="0">
                <a:latin typeface="Arial Narrow"/>
                <a:cs typeface="Arial Narrow"/>
              </a:rPr>
              <a:t>"</a:t>
            </a:r>
            <a:r>
              <a:rPr sz="1600" spc="-10" dirty="0">
                <a:latin typeface="Arial Narrow"/>
                <a:cs typeface="Arial Narrow"/>
              </a:rPr>
              <a:t>}</a:t>
            </a:r>
            <a:r>
              <a:rPr sz="1600" spc="-5" dirty="0">
                <a:latin typeface="Arial Narrow"/>
                <a:cs typeface="Arial Narrow"/>
              </a:rPr>
              <a:t>;</a:t>
            </a:r>
            <a:r>
              <a:rPr sz="1600" spc="-10" dirty="0">
                <a:latin typeface="Arial Narrow"/>
                <a:cs typeface="Arial Narrow"/>
              </a:rPr>
              <a:t> forGB[0] =</a:t>
            </a:r>
            <a:r>
              <a:rPr sz="1600" spc="-5" dirty="0">
                <a:latin typeface="Arial Narrow"/>
                <a:cs typeface="Arial Narrow"/>
              </a:rPr>
              <a:t> </a:t>
            </a:r>
            <a:r>
              <a:rPr sz="1600" spc="-10" dirty="0">
                <a:latin typeface="Arial Narrow"/>
                <a:cs typeface="Arial Narrow"/>
              </a:rPr>
              <a:t>arg</a:t>
            </a:r>
            <a:r>
              <a:rPr sz="1600" spc="-5" dirty="0">
                <a:latin typeface="Arial Narrow"/>
                <a:cs typeface="Arial Narrow"/>
              </a:rPr>
              <a:t>s[0]; </a:t>
            </a:r>
            <a:r>
              <a:rPr sz="1600" spc="-15" dirty="0">
                <a:solidFill>
                  <a:srgbClr val="FF0000"/>
                </a:solidFill>
                <a:latin typeface="Arial Narrow"/>
                <a:cs typeface="Arial Narrow"/>
              </a:rPr>
              <a:t>Gra</a:t>
            </a:r>
            <a:r>
              <a:rPr sz="1600" spc="-5" dirty="0">
                <a:solidFill>
                  <a:srgbClr val="FF0000"/>
                </a:solidFill>
                <a:latin typeface="Arial Narrow"/>
                <a:cs typeface="Arial Narrow"/>
              </a:rPr>
              <a:t>p</a:t>
            </a:r>
            <a:r>
              <a:rPr sz="1600" spc="-10" dirty="0">
                <a:solidFill>
                  <a:srgbClr val="FF0000"/>
                </a:solidFill>
                <a:latin typeface="Arial Narrow"/>
                <a:cs typeface="Arial Narrow"/>
              </a:rPr>
              <a:t>h</a:t>
            </a:r>
            <a:r>
              <a:rPr sz="1600" spc="-5" dirty="0">
                <a:solidFill>
                  <a:srgbClr val="FF0000"/>
                </a:solidFill>
                <a:latin typeface="Arial Narrow"/>
                <a:cs typeface="Arial Narrow"/>
              </a:rPr>
              <a:t>B</a:t>
            </a:r>
            <a:r>
              <a:rPr sz="1600" spc="-10" dirty="0">
                <a:solidFill>
                  <a:srgbClr val="FF0000"/>
                </a:solidFill>
                <a:latin typeface="Arial Narrow"/>
                <a:cs typeface="Arial Narrow"/>
              </a:rPr>
              <a:t>uild</a:t>
            </a:r>
            <a:r>
              <a:rPr sz="1600" spc="-5" dirty="0">
                <a:solidFill>
                  <a:srgbClr val="FF0000"/>
                </a:solidFill>
                <a:latin typeface="Arial Narrow"/>
                <a:cs typeface="Arial Narrow"/>
              </a:rPr>
              <a:t>e</a:t>
            </a:r>
            <a:r>
              <a:rPr sz="1600" spc="-80" dirty="0">
                <a:solidFill>
                  <a:srgbClr val="FF0000"/>
                </a:solidFill>
                <a:latin typeface="Arial Narrow"/>
                <a:cs typeface="Arial Narrow"/>
              </a:rPr>
              <a:t>r</a:t>
            </a:r>
            <a:r>
              <a:rPr sz="1600" spc="-10" dirty="0">
                <a:solidFill>
                  <a:srgbClr val="FF0000"/>
                </a:solidFill>
                <a:latin typeface="Arial Narrow"/>
                <a:cs typeface="Arial Narrow"/>
              </a:rPr>
              <a:t>.</a:t>
            </a:r>
            <a:r>
              <a:rPr sz="1600" i="1" spc="-20" dirty="0">
                <a:solidFill>
                  <a:srgbClr val="FF0000"/>
                </a:solidFill>
                <a:latin typeface="Arial Narrow"/>
                <a:cs typeface="Arial Narrow"/>
              </a:rPr>
              <a:t>m</a:t>
            </a:r>
            <a:r>
              <a:rPr sz="1600" i="1" spc="-10" dirty="0">
                <a:solidFill>
                  <a:srgbClr val="FF0000"/>
                </a:solidFill>
                <a:latin typeface="Arial Narrow"/>
                <a:cs typeface="Arial Narrow"/>
              </a:rPr>
              <a:t>ai</a:t>
            </a:r>
            <a:r>
              <a:rPr sz="1600" i="1" spc="-20" dirty="0">
                <a:solidFill>
                  <a:srgbClr val="FF0000"/>
                </a:solidFill>
                <a:latin typeface="Arial Narrow"/>
                <a:cs typeface="Arial Narrow"/>
              </a:rPr>
              <a:t>n</a:t>
            </a:r>
            <a:r>
              <a:rPr sz="1600" i="1" spc="-5" dirty="0">
                <a:solidFill>
                  <a:srgbClr val="FF0000"/>
                </a:solidFill>
                <a:latin typeface="Arial Narrow"/>
                <a:cs typeface="Arial Narrow"/>
              </a:rPr>
              <a:t>(</a:t>
            </a:r>
            <a:r>
              <a:rPr sz="1600" i="1" spc="-15" dirty="0">
                <a:solidFill>
                  <a:srgbClr val="FF0000"/>
                </a:solidFill>
                <a:latin typeface="Arial Narrow"/>
                <a:cs typeface="Arial Narrow"/>
              </a:rPr>
              <a:t>f</a:t>
            </a:r>
            <a:r>
              <a:rPr sz="1600" i="1" spc="-10" dirty="0">
                <a:solidFill>
                  <a:srgbClr val="FF0000"/>
                </a:solidFill>
                <a:latin typeface="Arial Narrow"/>
                <a:cs typeface="Arial Narrow"/>
              </a:rPr>
              <a:t>orGB)</a:t>
            </a:r>
            <a:r>
              <a:rPr sz="1600" i="1" spc="-5" dirty="0">
                <a:latin typeface="Arial Narrow"/>
                <a:cs typeface="Arial Narrow"/>
              </a:rPr>
              <a:t>;</a:t>
            </a:r>
            <a:endParaRPr sz="1600">
              <a:latin typeface="Arial Narrow"/>
              <a:cs typeface="Arial Narrow"/>
            </a:endParaRPr>
          </a:p>
          <a:p>
            <a:pPr>
              <a:lnSpc>
                <a:spcPts val="1500"/>
              </a:lnSpc>
              <a:spcBef>
                <a:spcPts val="9"/>
              </a:spcBef>
            </a:pPr>
            <a:endParaRPr sz="1500"/>
          </a:p>
          <a:p>
            <a:pPr marL="1141095">
              <a:lnSpc>
                <a:spcPts val="1825"/>
              </a:lnSpc>
            </a:pPr>
            <a:r>
              <a:rPr sz="1600" spc="-10" dirty="0">
                <a:latin typeface="Arial Narrow"/>
                <a:cs typeface="Arial Narrow"/>
              </a:rPr>
              <a:t>St</a:t>
            </a:r>
            <a:r>
              <a:rPr sz="1600" spc="-15" dirty="0">
                <a:latin typeface="Arial Narrow"/>
                <a:cs typeface="Arial Narrow"/>
              </a:rPr>
              <a:t>ring[</a:t>
            </a:r>
            <a:r>
              <a:rPr sz="1600" spc="-5" dirty="0">
                <a:latin typeface="Arial Narrow"/>
                <a:cs typeface="Arial Narrow"/>
              </a:rPr>
              <a:t>] </a:t>
            </a:r>
            <a:r>
              <a:rPr sz="1600" spc="-15" dirty="0">
                <a:latin typeface="Arial Narrow"/>
                <a:cs typeface="Arial Narrow"/>
              </a:rPr>
              <a:t>f</a:t>
            </a:r>
            <a:r>
              <a:rPr sz="1600" spc="-10" dirty="0">
                <a:latin typeface="Arial Narrow"/>
                <a:cs typeface="Arial Narrow"/>
              </a:rPr>
              <a:t>or</a:t>
            </a:r>
            <a:r>
              <a:rPr sz="1600" spc="-15" dirty="0">
                <a:latin typeface="Arial Narrow"/>
                <a:cs typeface="Arial Narrow"/>
              </a:rPr>
              <a:t>I</a:t>
            </a:r>
            <a:r>
              <a:rPr sz="1600" spc="-5" dirty="0">
                <a:latin typeface="Arial Narrow"/>
                <a:cs typeface="Arial Narrow"/>
              </a:rPr>
              <a:t>tr </a:t>
            </a:r>
            <a:r>
              <a:rPr sz="1600" spc="-10" dirty="0">
                <a:latin typeface="Arial Narrow"/>
                <a:cs typeface="Arial Narrow"/>
              </a:rPr>
              <a:t>=</a:t>
            </a:r>
            <a:r>
              <a:rPr sz="1600" spc="-5" dirty="0">
                <a:latin typeface="Arial Narrow"/>
                <a:cs typeface="Arial Narrow"/>
              </a:rPr>
              <a:t> </a:t>
            </a:r>
            <a:r>
              <a:rPr sz="1600" spc="-15" dirty="0">
                <a:latin typeface="Arial Narrow"/>
                <a:cs typeface="Arial Narrow"/>
              </a:rPr>
              <a:t>{</a:t>
            </a:r>
            <a:r>
              <a:rPr sz="1600" spc="-10" dirty="0">
                <a:latin typeface="Arial Narrow"/>
                <a:cs typeface="Arial Narrow"/>
              </a:rPr>
              <a:t>"D</a:t>
            </a:r>
            <a:r>
              <a:rPr sz="1600" spc="-5" dirty="0">
                <a:latin typeface="Arial Narrow"/>
                <a:cs typeface="Arial Narrow"/>
              </a:rPr>
              <a:t>a</a:t>
            </a:r>
            <a:r>
              <a:rPr sz="1600" spc="-10" dirty="0">
                <a:latin typeface="Arial Narrow"/>
                <a:cs typeface="Arial Narrow"/>
              </a:rPr>
              <a:t>ta","Data"};</a:t>
            </a:r>
            <a:endParaRPr sz="1600">
              <a:latin typeface="Arial Narrow"/>
              <a:cs typeface="Arial Narrow"/>
            </a:endParaRPr>
          </a:p>
          <a:p>
            <a:pPr marL="1141095">
              <a:lnSpc>
                <a:spcPts val="1730"/>
              </a:lnSpc>
            </a:pPr>
            <a:r>
              <a:rPr sz="1600" b="1" spc="-10" dirty="0">
                <a:latin typeface="Arial Narrow"/>
                <a:cs typeface="Arial Narrow"/>
              </a:rPr>
              <a:t>for</a:t>
            </a:r>
            <a:r>
              <a:rPr sz="1600" b="1" spc="-5" dirty="0">
                <a:latin typeface="Arial Narrow"/>
                <a:cs typeface="Arial Narrow"/>
              </a:rPr>
              <a:t> </a:t>
            </a:r>
            <a:r>
              <a:rPr sz="1600" b="1" spc="-10" dirty="0">
                <a:latin typeface="Arial Narrow"/>
                <a:cs typeface="Arial Narrow"/>
              </a:rPr>
              <a:t>(int</a:t>
            </a:r>
            <a:r>
              <a:rPr sz="1600" b="1" spc="0" dirty="0">
                <a:latin typeface="Arial Narrow"/>
                <a:cs typeface="Arial Narrow"/>
              </a:rPr>
              <a:t> </a:t>
            </a:r>
            <a:r>
              <a:rPr sz="1600" b="1" spc="-10" dirty="0">
                <a:latin typeface="Arial Narrow"/>
                <a:cs typeface="Arial Narrow"/>
              </a:rPr>
              <a:t>i=0;</a:t>
            </a:r>
            <a:r>
              <a:rPr sz="1600" b="1" spc="-5" dirty="0">
                <a:latin typeface="Arial Narrow"/>
                <a:cs typeface="Arial Narrow"/>
              </a:rPr>
              <a:t> </a:t>
            </a:r>
            <a:r>
              <a:rPr sz="1600" b="1" spc="-15" dirty="0">
                <a:latin typeface="Arial Narrow"/>
                <a:cs typeface="Arial Narrow"/>
              </a:rPr>
              <a:t>i</a:t>
            </a:r>
            <a:r>
              <a:rPr sz="1600" b="1" spc="-5" dirty="0">
                <a:latin typeface="Arial Narrow"/>
                <a:cs typeface="Arial Narrow"/>
              </a:rPr>
              <a:t>&lt;</a:t>
            </a:r>
            <a:r>
              <a:rPr sz="1600" b="1" i="1" spc="-5" dirty="0">
                <a:latin typeface="Arial Narrow"/>
                <a:cs typeface="Arial Narrow"/>
              </a:rPr>
              <a:t>t</a:t>
            </a:r>
            <a:r>
              <a:rPr sz="1600" b="1" i="1" spc="-15" dirty="0">
                <a:latin typeface="Arial Narrow"/>
                <a:cs typeface="Arial Narrow"/>
              </a:rPr>
              <a:t>i</a:t>
            </a:r>
            <a:r>
              <a:rPr sz="1600" b="1" i="1" spc="-10" dirty="0">
                <a:latin typeface="Arial Narrow"/>
                <a:cs typeface="Arial Narrow"/>
              </a:rPr>
              <a:t>me</a:t>
            </a:r>
            <a:r>
              <a:rPr sz="1600" b="1" i="1" spc="-5" dirty="0">
                <a:latin typeface="Arial Narrow"/>
                <a:cs typeface="Arial Narrow"/>
              </a:rPr>
              <a:t>s;</a:t>
            </a:r>
            <a:r>
              <a:rPr sz="1600" b="1" i="1" spc="-10" dirty="0">
                <a:latin typeface="Arial Narrow"/>
                <a:cs typeface="Arial Narrow"/>
              </a:rPr>
              <a:t> </a:t>
            </a:r>
            <a:r>
              <a:rPr sz="1600" b="1" i="1" spc="-35" dirty="0">
                <a:latin typeface="Arial Narrow"/>
                <a:cs typeface="Arial Narrow"/>
              </a:rPr>
              <a:t>i</a:t>
            </a:r>
            <a:r>
              <a:rPr sz="1600" b="1" i="1" spc="15" dirty="0">
                <a:latin typeface="Arial Narrow"/>
                <a:cs typeface="Arial Narrow"/>
              </a:rPr>
              <a:t>++</a:t>
            </a:r>
            <a:r>
              <a:rPr sz="1600" b="1" i="1" spc="-5" dirty="0">
                <a:latin typeface="Arial Narrow"/>
                <a:cs typeface="Arial Narrow"/>
              </a:rPr>
              <a:t>)</a:t>
            </a:r>
            <a:r>
              <a:rPr sz="1600" b="1" i="1" spc="-35" dirty="0">
                <a:latin typeface="Arial Narrow"/>
                <a:cs typeface="Arial Narrow"/>
              </a:rPr>
              <a:t> </a:t>
            </a:r>
            <a:r>
              <a:rPr sz="1600" b="1" i="1" spc="-10" dirty="0">
                <a:latin typeface="Arial Narrow"/>
                <a:cs typeface="Arial Narrow"/>
              </a:rPr>
              <a:t>{</a:t>
            </a:r>
            <a:endParaRPr sz="1600">
              <a:latin typeface="Arial Narrow"/>
              <a:cs typeface="Arial Narrow"/>
            </a:endParaRPr>
          </a:p>
          <a:p>
            <a:pPr marL="2055495" marR="1339850">
              <a:lnSpc>
                <a:spcPts val="1730"/>
              </a:lnSpc>
              <a:spcBef>
                <a:spcPts val="120"/>
              </a:spcBef>
            </a:pPr>
            <a:r>
              <a:rPr sz="1600" spc="-10" dirty="0">
                <a:latin typeface="Arial Narrow"/>
                <a:cs typeface="Arial Narrow"/>
              </a:rPr>
              <a:t>for</a:t>
            </a:r>
            <a:r>
              <a:rPr sz="1600" spc="-15" dirty="0">
                <a:latin typeface="Arial Narrow"/>
                <a:cs typeface="Arial Narrow"/>
              </a:rPr>
              <a:t>I</a:t>
            </a:r>
            <a:r>
              <a:rPr sz="1600" spc="-5" dirty="0">
                <a:latin typeface="Arial Narrow"/>
                <a:cs typeface="Arial Narrow"/>
              </a:rPr>
              <a:t>t</a:t>
            </a:r>
            <a:r>
              <a:rPr sz="1600" spc="-15" dirty="0">
                <a:latin typeface="Arial Narrow"/>
                <a:cs typeface="Arial Narrow"/>
              </a:rPr>
              <a:t>r</a:t>
            </a:r>
            <a:r>
              <a:rPr sz="1600" spc="-5" dirty="0">
                <a:latin typeface="Arial Narrow"/>
                <a:cs typeface="Arial Narrow"/>
              </a:rPr>
              <a:t>[0] </a:t>
            </a:r>
            <a:r>
              <a:rPr sz="1600" spc="-10" dirty="0">
                <a:latin typeface="Arial Narrow"/>
                <a:cs typeface="Arial Narrow"/>
              </a:rPr>
              <a:t>=</a:t>
            </a:r>
            <a:r>
              <a:rPr sz="1600" spc="5" dirty="0">
                <a:latin typeface="Arial Narrow"/>
                <a:cs typeface="Arial Narrow"/>
              </a:rPr>
              <a:t> </a:t>
            </a:r>
            <a:r>
              <a:rPr sz="1600" spc="-10" dirty="0">
                <a:latin typeface="Arial Narrow"/>
                <a:cs typeface="Arial Narrow"/>
              </a:rPr>
              <a:t>args[1]+"/D</a:t>
            </a:r>
            <a:r>
              <a:rPr sz="1600" spc="-5" dirty="0">
                <a:latin typeface="Arial Narrow"/>
                <a:cs typeface="Arial Narrow"/>
              </a:rPr>
              <a:t>a</a:t>
            </a:r>
            <a:r>
              <a:rPr sz="1600" spc="-10" dirty="0">
                <a:latin typeface="Arial Narrow"/>
                <a:cs typeface="Arial Narrow"/>
              </a:rPr>
              <a:t>ta"</a:t>
            </a:r>
            <a:r>
              <a:rPr sz="1600" spc="-5" dirty="0">
                <a:latin typeface="Arial Narrow"/>
                <a:cs typeface="Arial Narrow"/>
              </a:rPr>
              <a:t>+(</a:t>
            </a:r>
            <a:r>
              <a:rPr sz="1600" spc="-15" dirty="0">
                <a:latin typeface="Arial Narrow"/>
                <a:cs typeface="Arial Narrow"/>
              </a:rPr>
              <a:t>i</a:t>
            </a:r>
            <a:r>
              <a:rPr sz="1600" spc="-5" dirty="0">
                <a:latin typeface="Arial Narrow"/>
                <a:cs typeface="Arial Narrow"/>
              </a:rPr>
              <a:t>); for</a:t>
            </a:r>
            <a:r>
              <a:rPr sz="1600" spc="-15" dirty="0">
                <a:latin typeface="Arial Narrow"/>
                <a:cs typeface="Arial Narrow"/>
              </a:rPr>
              <a:t>I</a:t>
            </a:r>
            <a:r>
              <a:rPr sz="1600" spc="-5" dirty="0">
                <a:latin typeface="Arial Narrow"/>
                <a:cs typeface="Arial Narrow"/>
              </a:rPr>
              <a:t>t</a:t>
            </a:r>
            <a:r>
              <a:rPr sz="1600" spc="-15" dirty="0">
                <a:latin typeface="Arial Narrow"/>
                <a:cs typeface="Arial Narrow"/>
              </a:rPr>
              <a:t>r</a:t>
            </a:r>
            <a:r>
              <a:rPr sz="1600" spc="-5" dirty="0">
                <a:latin typeface="Arial Narrow"/>
                <a:cs typeface="Arial Narrow"/>
              </a:rPr>
              <a:t>[1] </a:t>
            </a:r>
            <a:r>
              <a:rPr sz="1600" spc="-10" dirty="0">
                <a:latin typeface="Arial Narrow"/>
                <a:cs typeface="Arial Narrow"/>
              </a:rPr>
              <a:t>=</a:t>
            </a:r>
            <a:r>
              <a:rPr sz="1600" spc="5" dirty="0">
                <a:latin typeface="Arial Narrow"/>
                <a:cs typeface="Arial Narrow"/>
              </a:rPr>
              <a:t> </a:t>
            </a:r>
            <a:r>
              <a:rPr sz="1600" spc="-10" dirty="0">
                <a:latin typeface="Arial Narrow"/>
                <a:cs typeface="Arial Narrow"/>
              </a:rPr>
              <a:t>args[1]+"/D</a:t>
            </a:r>
            <a:r>
              <a:rPr sz="1600" spc="-5" dirty="0">
                <a:latin typeface="Arial Narrow"/>
                <a:cs typeface="Arial Narrow"/>
              </a:rPr>
              <a:t>a</a:t>
            </a:r>
            <a:r>
              <a:rPr sz="1600" spc="-10" dirty="0">
                <a:latin typeface="Arial Narrow"/>
                <a:cs typeface="Arial Narrow"/>
              </a:rPr>
              <a:t>ta"</a:t>
            </a:r>
            <a:r>
              <a:rPr sz="1600" spc="-5" dirty="0">
                <a:latin typeface="Arial Narrow"/>
                <a:cs typeface="Arial Narrow"/>
              </a:rPr>
              <a:t>+(</a:t>
            </a:r>
            <a:r>
              <a:rPr sz="1600" spc="-15" dirty="0">
                <a:latin typeface="Arial Narrow"/>
                <a:cs typeface="Arial Narrow"/>
              </a:rPr>
              <a:t>i</a:t>
            </a:r>
            <a:r>
              <a:rPr sz="1600" spc="-10" dirty="0">
                <a:latin typeface="Arial Narrow"/>
                <a:cs typeface="Arial Narrow"/>
              </a:rPr>
              <a:t>+1</a:t>
            </a:r>
            <a:r>
              <a:rPr sz="1600" spc="-15" dirty="0">
                <a:latin typeface="Arial Narrow"/>
                <a:cs typeface="Arial Narrow"/>
              </a:rPr>
              <a:t>)</a:t>
            </a:r>
            <a:r>
              <a:rPr sz="1600" spc="-5" dirty="0">
                <a:latin typeface="Arial Narrow"/>
                <a:cs typeface="Arial Narrow"/>
              </a:rPr>
              <a:t>; </a:t>
            </a:r>
            <a:r>
              <a:rPr sz="1600" spc="-10" dirty="0">
                <a:solidFill>
                  <a:srgbClr val="FF0000"/>
                </a:solidFill>
                <a:latin typeface="Arial Narrow"/>
                <a:cs typeface="Arial Narrow"/>
              </a:rPr>
              <a:t>P</a:t>
            </a:r>
            <a:r>
              <a:rPr sz="1600" spc="-5" dirty="0">
                <a:solidFill>
                  <a:srgbClr val="FF0000"/>
                </a:solidFill>
                <a:latin typeface="Arial Narrow"/>
                <a:cs typeface="Arial Narrow"/>
              </a:rPr>
              <a:t>a</a:t>
            </a:r>
            <a:r>
              <a:rPr sz="1600" spc="-10" dirty="0">
                <a:solidFill>
                  <a:srgbClr val="FF0000"/>
                </a:solidFill>
                <a:latin typeface="Arial Narrow"/>
                <a:cs typeface="Arial Narrow"/>
              </a:rPr>
              <a:t>g</a:t>
            </a:r>
            <a:r>
              <a:rPr sz="1600" spc="-5" dirty="0">
                <a:solidFill>
                  <a:srgbClr val="FF0000"/>
                </a:solidFill>
                <a:latin typeface="Arial Narrow"/>
                <a:cs typeface="Arial Narrow"/>
              </a:rPr>
              <a:t>e</a:t>
            </a:r>
            <a:r>
              <a:rPr sz="1600" spc="-10" dirty="0">
                <a:solidFill>
                  <a:srgbClr val="FF0000"/>
                </a:solidFill>
                <a:latin typeface="Arial Narrow"/>
                <a:cs typeface="Arial Narrow"/>
              </a:rPr>
              <a:t>R</a:t>
            </a:r>
            <a:r>
              <a:rPr sz="1600" spc="-5" dirty="0">
                <a:solidFill>
                  <a:srgbClr val="FF0000"/>
                </a:solidFill>
                <a:latin typeface="Arial Narrow"/>
                <a:cs typeface="Arial Narrow"/>
              </a:rPr>
              <a:t>a</a:t>
            </a:r>
            <a:r>
              <a:rPr sz="1600" spc="-10" dirty="0">
                <a:solidFill>
                  <a:srgbClr val="FF0000"/>
                </a:solidFill>
                <a:latin typeface="Arial Narrow"/>
                <a:cs typeface="Arial Narrow"/>
              </a:rPr>
              <a:t>n</a:t>
            </a:r>
            <a:r>
              <a:rPr sz="1600" spc="-5" dirty="0">
                <a:solidFill>
                  <a:srgbClr val="FF0000"/>
                </a:solidFill>
                <a:latin typeface="Arial Narrow"/>
                <a:cs typeface="Arial Narrow"/>
              </a:rPr>
              <a:t>kI</a:t>
            </a:r>
            <a:r>
              <a:rPr sz="1600" spc="-15" dirty="0">
                <a:solidFill>
                  <a:srgbClr val="FF0000"/>
                </a:solidFill>
                <a:latin typeface="Arial Narrow"/>
                <a:cs typeface="Arial Narrow"/>
              </a:rPr>
              <a:t>t</a:t>
            </a:r>
            <a:r>
              <a:rPr sz="1600" spc="-10" dirty="0">
                <a:solidFill>
                  <a:srgbClr val="FF0000"/>
                </a:solidFill>
                <a:latin typeface="Arial Narrow"/>
                <a:cs typeface="Arial Narrow"/>
              </a:rPr>
              <a:t>e</a:t>
            </a:r>
            <a:r>
              <a:rPr sz="1600" spc="-80" dirty="0">
                <a:solidFill>
                  <a:srgbClr val="FF0000"/>
                </a:solidFill>
                <a:latin typeface="Arial Narrow"/>
                <a:cs typeface="Arial Narrow"/>
              </a:rPr>
              <a:t>r</a:t>
            </a:r>
            <a:r>
              <a:rPr sz="1600" spc="-5" dirty="0">
                <a:solidFill>
                  <a:srgbClr val="FF0000"/>
                </a:solidFill>
                <a:latin typeface="Arial Narrow"/>
                <a:cs typeface="Arial Narrow"/>
              </a:rPr>
              <a:t>.</a:t>
            </a:r>
            <a:r>
              <a:rPr sz="1600" i="1" spc="-20" dirty="0">
                <a:solidFill>
                  <a:srgbClr val="FF0000"/>
                </a:solidFill>
                <a:latin typeface="Arial Narrow"/>
                <a:cs typeface="Arial Narrow"/>
              </a:rPr>
              <a:t>m</a:t>
            </a:r>
            <a:r>
              <a:rPr sz="1600" i="1" spc="-10" dirty="0">
                <a:solidFill>
                  <a:srgbClr val="FF0000"/>
                </a:solidFill>
                <a:latin typeface="Arial Narrow"/>
                <a:cs typeface="Arial Narrow"/>
              </a:rPr>
              <a:t>ai</a:t>
            </a:r>
            <a:r>
              <a:rPr sz="1600" i="1" spc="-20" dirty="0">
                <a:solidFill>
                  <a:srgbClr val="FF0000"/>
                </a:solidFill>
                <a:latin typeface="Arial Narrow"/>
                <a:cs typeface="Arial Narrow"/>
              </a:rPr>
              <a:t>n</a:t>
            </a:r>
            <a:r>
              <a:rPr sz="1600" i="1" spc="-5" dirty="0">
                <a:solidFill>
                  <a:srgbClr val="FF0000"/>
                </a:solidFill>
                <a:latin typeface="Arial Narrow"/>
                <a:cs typeface="Arial Narrow"/>
              </a:rPr>
              <a:t>(</a:t>
            </a:r>
            <a:r>
              <a:rPr sz="1600" i="1" spc="-15" dirty="0">
                <a:solidFill>
                  <a:srgbClr val="FF0000"/>
                </a:solidFill>
                <a:latin typeface="Arial Narrow"/>
                <a:cs typeface="Arial Narrow"/>
              </a:rPr>
              <a:t>f</a:t>
            </a:r>
            <a:r>
              <a:rPr sz="1600" i="1" spc="-10" dirty="0">
                <a:solidFill>
                  <a:srgbClr val="FF0000"/>
                </a:solidFill>
                <a:latin typeface="Arial Narrow"/>
                <a:cs typeface="Arial Narrow"/>
              </a:rPr>
              <a:t>orI</a:t>
            </a:r>
            <a:r>
              <a:rPr sz="1600" i="1" spc="-15" dirty="0">
                <a:solidFill>
                  <a:srgbClr val="FF0000"/>
                </a:solidFill>
                <a:latin typeface="Arial Narrow"/>
                <a:cs typeface="Arial Narrow"/>
              </a:rPr>
              <a:t>t</a:t>
            </a:r>
            <a:r>
              <a:rPr sz="1600" i="1" spc="-5" dirty="0">
                <a:solidFill>
                  <a:srgbClr val="FF0000"/>
                </a:solidFill>
                <a:latin typeface="Arial Narrow"/>
                <a:cs typeface="Arial Narrow"/>
              </a:rPr>
              <a:t>r</a:t>
            </a:r>
            <a:r>
              <a:rPr sz="1600" i="1" spc="-15" dirty="0">
                <a:solidFill>
                  <a:srgbClr val="FF0000"/>
                </a:solidFill>
                <a:latin typeface="Arial Narrow"/>
                <a:cs typeface="Arial Narrow"/>
              </a:rPr>
              <a:t>)</a:t>
            </a:r>
            <a:r>
              <a:rPr sz="1600" i="1" spc="-5" dirty="0">
                <a:solidFill>
                  <a:srgbClr val="FF0000"/>
                </a:solidFill>
                <a:latin typeface="Arial Narrow"/>
                <a:cs typeface="Arial Narrow"/>
              </a:rPr>
              <a:t>;</a:t>
            </a:r>
            <a:endParaRPr sz="1600">
              <a:latin typeface="Arial Narrow"/>
              <a:cs typeface="Arial Narrow"/>
            </a:endParaRPr>
          </a:p>
          <a:p>
            <a:pPr marL="1141095">
              <a:lnSpc>
                <a:spcPts val="1700"/>
              </a:lnSpc>
            </a:pPr>
            <a:r>
              <a:rPr sz="1600" spc="-5" dirty="0">
                <a:latin typeface="Arial Narrow"/>
                <a:cs typeface="Arial Narrow"/>
              </a:rPr>
              <a:t>}</a:t>
            </a:r>
            <a:endParaRPr sz="1600">
              <a:latin typeface="Arial Narrow"/>
              <a:cs typeface="Arial Narrow"/>
            </a:endParaRPr>
          </a:p>
          <a:p>
            <a:pPr>
              <a:lnSpc>
                <a:spcPts val="1500"/>
              </a:lnSpc>
              <a:spcBef>
                <a:spcPts val="38"/>
              </a:spcBef>
            </a:pPr>
            <a:endParaRPr sz="1500"/>
          </a:p>
          <a:p>
            <a:pPr marL="1141095">
              <a:lnSpc>
                <a:spcPts val="1825"/>
              </a:lnSpc>
            </a:pPr>
            <a:r>
              <a:rPr sz="1600" spc="-10" dirty="0">
                <a:latin typeface="Arial Narrow"/>
                <a:cs typeface="Arial Narrow"/>
              </a:rPr>
              <a:t>St</a:t>
            </a:r>
            <a:r>
              <a:rPr sz="1600" spc="-15" dirty="0">
                <a:latin typeface="Arial Narrow"/>
                <a:cs typeface="Arial Narrow"/>
              </a:rPr>
              <a:t>ring[</a:t>
            </a:r>
            <a:r>
              <a:rPr sz="1600" spc="-5" dirty="0">
                <a:latin typeface="Arial Narrow"/>
                <a:cs typeface="Arial Narrow"/>
              </a:rPr>
              <a:t>] </a:t>
            </a:r>
            <a:r>
              <a:rPr sz="1600" spc="-15" dirty="0">
                <a:latin typeface="Arial Narrow"/>
                <a:cs typeface="Arial Narrow"/>
              </a:rPr>
              <a:t>f</a:t>
            </a:r>
            <a:r>
              <a:rPr sz="1600" spc="-10" dirty="0">
                <a:latin typeface="Arial Narrow"/>
                <a:cs typeface="Arial Narrow"/>
              </a:rPr>
              <a:t>or</a:t>
            </a:r>
            <a:r>
              <a:rPr sz="1600" spc="-35" dirty="0">
                <a:latin typeface="Arial Narrow"/>
                <a:cs typeface="Arial Narrow"/>
              </a:rPr>
              <a:t>R</a:t>
            </a:r>
            <a:r>
              <a:rPr sz="1600" spc="-10" dirty="0">
                <a:latin typeface="Arial Narrow"/>
                <a:cs typeface="Arial Narrow"/>
              </a:rPr>
              <a:t>V</a:t>
            </a:r>
            <a:r>
              <a:rPr sz="1600" spc="-5" dirty="0">
                <a:latin typeface="Arial Narrow"/>
                <a:cs typeface="Arial Narrow"/>
              </a:rPr>
              <a:t> </a:t>
            </a:r>
            <a:r>
              <a:rPr sz="1600" spc="-10" dirty="0">
                <a:latin typeface="Arial Narrow"/>
                <a:cs typeface="Arial Narrow"/>
              </a:rPr>
              <a:t>= </a:t>
            </a:r>
            <a:r>
              <a:rPr sz="1600" spc="-15" dirty="0">
                <a:latin typeface="Arial Narrow"/>
                <a:cs typeface="Arial Narrow"/>
              </a:rPr>
              <a:t>{</a:t>
            </a:r>
            <a:r>
              <a:rPr sz="1600" spc="-10" dirty="0">
                <a:latin typeface="Arial Narrow"/>
                <a:cs typeface="Arial Narrow"/>
              </a:rPr>
              <a:t>args[1</a:t>
            </a:r>
            <a:r>
              <a:rPr sz="1600" spc="-15" dirty="0">
                <a:latin typeface="Arial Narrow"/>
                <a:cs typeface="Arial Narrow"/>
              </a:rPr>
              <a:t>]</a:t>
            </a:r>
            <a:r>
              <a:rPr sz="1600" spc="-10" dirty="0">
                <a:latin typeface="Arial Narrow"/>
                <a:cs typeface="Arial Narrow"/>
              </a:rPr>
              <a:t>+"/Data"</a:t>
            </a:r>
            <a:r>
              <a:rPr sz="1600" spc="0" dirty="0">
                <a:latin typeface="Arial Narrow"/>
                <a:cs typeface="Arial Narrow"/>
              </a:rPr>
              <a:t>+</a:t>
            </a:r>
            <a:r>
              <a:rPr sz="1600" i="1" spc="-5" dirty="0">
                <a:latin typeface="Arial Narrow"/>
                <a:cs typeface="Arial Narrow"/>
              </a:rPr>
              <a:t>t</a:t>
            </a:r>
            <a:r>
              <a:rPr sz="1600" i="1" spc="-15" dirty="0">
                <a:latin typeface="Arial Narrow"/>
                <a:cs typeface="Arial Narrow"/>
              </a:rPr>
              <a:t>ime</a:t>
            </a:r>
            <a:r>
              <a:rPr sz="1600" i="1" spc="-5" dirty="0">
                <a:latin typeface="Arial Narrow"/>
                <a:cs typeface="Arial Narrow"/>
              </a:rPr>
              <a:t>s,</a:t>
            </a:r>
            <a:r>
              <a:rPr sz="1600" i="1" spc="-50" dirty="0">
                <a:latin typeface="Arial Narrow"/>
                <a:cs typeface="Arial Narrow"/>
              </a:rPr>
              <a:t> </a:t>
            </a:r>
            <a:r>
              <a:rPr sz="1600" i="1" spc="-10" dirty="0">
                <a:latin typeface="Arial Narrow"/>
                <a:cs typeface="Arial Narrow"/>
              </a:rPr>
              <a:t>args[1</a:t>
            </a:r>
            <a:r>
              <a:rPr sz="1600" i="1" spc="-15" dirty="0">
                <a:latin typeface="Arial Narrow"/>
                <a:cs typeface="Arial Narrow"/>
              </a:rPr>
              <a:t>]</a:t>
            </a:r>
            <a:r>
              <a:rPr sz="1600" i="1" spc="-10" dirty="0">
                <a:latin typeface="Arial Narrow"/>
                <a:cs typeface="Arial Narrow"/>
              </a:rPr>
              <a:t>+"/FinalRa</a:t>
            </a:r>
            <a:r>
              <a:rPr sz="1600" i="1" spc="-5" dirty="0">
                <a:latin typeface="Arial Narrow"/>
                <a:cs typeface="Arial Narrow"/>
              </a:rPr>
              <a:t>n</a:t>
            </a:r>
            <a:r>
              <a:rPr sz="1600" i="1" spc="-15" dirty="0">
                <a:latin typeface="Arial Narrow"/>
                <a:cs typeface="Arial Narrow"/>
              </a:rPr>
              <a:t>k"</a:t>
            </a:r>
            <a:r>
              <a:rPr sz="1600" i="1" spc="-20" dirty="0">
                <a:latin typeface="Arial Narrow"/>
                <a:cs typeface="Arial Narrow"/>
              </a:rPr>
              <a:t>}</a:t>
            </a:r>
            <a:r>
              <a:rPr sz="1600" i="1" spc="-5" dirty="0">
                <a:latin typeface="Arial Narrow"/>
                <a:cs typeface="Arial Narrow"/>
              </a:rPr>
              <a:t>;</a:t>
            </a:r>
            <a:endParaRPr sz="1600">
              <a:latin typeface="Arial Narrow"/>
              <a:cs typeface="Arial Narrow"/>
            </a:endParaRPr>
          </a:p>
          <a:p>
            <a:pPr marL="1141095">
              <a:lnSpc>
                <a:spcPts val="1730"/>
              </a:lnSpc>
            </a:pPr>
            <a:r>
              <a:rPr sz="1600" spc="-10" dirty="0">
                <a:solidFill>
                  <a:srgbClr val="FF0000"/>
                </a:solidFill>
                <a:latin typeface="Arial Narrow"/>
                <a:cs typeface="Arial Narrow"/>
              </a:rPr>
              <a:t>P</a:t>
            </a:r>
            <a:r>
              <a:rPr sz="1600" spc="-5" dirty="0">
                <a:solidFill>
                  <a:srgbClr val="FF0000"/>
                </a:solidFill>
                <a:latin typeface="Arial Narrow"/>
                <a:cs typeface="Arial Narrow"/>
              </a:rPr>
              <a:t>a</a:t>
            </a:r>
            <a:r>
              <a:rPr sz="1600" spc="-10" dirty="0">
                <a:solidFill>
                  <a:srgbClr val="FF0000"/>
                </a:solidFill>
                <a:latin typeface="Arial Narrow"/>
                <a:cs typeface="Arial Narrow"/>
              </a:rPr>
              <a:t>g</a:t>
            </a:r>
            <a:r>
              <a:rPr sz="1600" spc="-5" dirty="0">
                <a:solidFill>
                  <a:srgbClr val="FF0000"/>
                </a:solidFill>
                <a:latin typeface="Arial Narrow"/>
                <a:cs typeface="Arial Narrow"/>
              </a:rPr>
              <a:t>e</a:t>
            </a:r>
            <a:r>
              <a:rPr sz="1600" spc="-10" dirty="0">
                <a:solidFill>
                  <a:srgbClr val="FF0000"/>
                </a:solidFill>
                <a:latin typeface="Arial Narrow"/>
                <a:cs typeface="Arial Narrow"/>
              </a:rPr>
              <a:t>R</a:t>
            </a:r>
            <a:r>
              <a:rPr sz="1600" spc="-5" dirty="0">
                <a:solidFill>
                  <a:srgbClr val="FF0000"/>
                </a:solidFill>
                <a:latin typeface="Arial Narrow"/>
                <a:cs typeface="Arial Narrow"/>
              </a:rPr>
              <a:t>a</a:t>
            </a:r>
            <a:r>
              <a:rPr sz="1600" spc="-10" dirty="0">
                <a:solidFill>
                  <a:srgbClr val="FF0000"/>
                </a:solidFill>
                <a:latin typeface="Arial Narrow"/>
                <a:cs typeface="Arial Narrow"/>
              </a:rPr>
              <a:t>n</a:t>
            </a:r>
            <a:r>
              <a:rPr sz="1600" spc="-5" dirty="0">
                <a:solidFill>
                  <a:srgbClr val="FF0000"/>
                </a:solidFill>
                <a:latin typeface="Arial Narrow"/>
                <a:cs typeface="Arial Narrow"/>
              </a:rPr>
              <a:t>k</a:t>
            </a:r>
            <a:r>
              <a:rPr sz="1600" spc="-35" dirty="0">
                <a:solidFill>
                  <a:srgbClr val="FF0000"/>
                </a:solidFill>
                <a:latin typeface="Arial Narrow"/>
                <a:cs typeface="Arial Narrow"/>
              </a:rPr>
              <a:t>V</a:t>
            </a:r>
            <a:r>
              <a:rPr sz="1600" spc="-15" dirty="0">
                <a:solidFill>
                  <a:srgbClr val="FF0000"/>
                </a:solidFill>
                <a:latin typeface="Arial Narrow"/>
                <a:cs typeface="Arial Narrow"/>
              </a:rPr>
              <a:t>ie</a:t>
            </a:r>
            <a:r>
              <a:rPr sz="1600" spc="-10" dirty="0">
                <a:solidFill>
                  <a:srgbClr val="FF0000"/>
                </a:solidFill>
                <a:latin typeface="Arial Narrow"/>
                <a:cs typeface="Arial Narrow"/>
              </a:rPr>
              <a:t>w</a:t>
            </a:r>
            <a:r>
              <a:rPr sz="1600" spc="-20" dirty="0">
                <a:solidFill>
                  <a:srgbClr val="FF0000"/>
                </a:solidFill>
                <a:latin typeface="Arial Narrow"/>
                <a:cs typeface="Arial Narrow"/>
              </a:rPr>
              <a:t>e</a:t>
            </a:r>
            <a:r>
              <a:rPr sz="1600" spc="-80" dirty="0">
                <a:solidFill>
                  <a:srgbClr val="FF0000"/>
                </a:solidFill>
                <a:latin typeface="Arial Narrow"/>
                <a:cs typeface="Arial Narrow"/>
              </a:rPr>
              <a:t>r</a:t>
            </a:r>
            <a:r>
              <a:rPr sz="1600" spc="-5" dirty="0">
                <a:solidFill>
                  <a:srgbClr val="FF0000"/>
                </a:solidFill>
                <a:latin typeface="Arial Narrow"/>
                <a:cs typeface="Arial Narrow"/>
              </a:rPr>
              <a:t>.</a:t>
            </a:r>
            <a:r>
              <a:rPr sz="1600" i="1" spc="-20" dirty="0">
                <a:solidFill>
                  <a:srgbClr val="FF0000"/>
                </a:solidFill>
                <a:latin typeface="Arial Narrow"/>
                <a:cs typeface="Arial Narrow"/>
              </a:rPr>
              <a:t>m</a:t>
            </a:r>
            <a:r>
              <a:rPr sz="1600" i="1" spc="-10" dirty="0">
                <a:solidFill>
                  <a:srgbClr val="FF0000"/>
                </a:solidFill>
                <a:latin typeface="Arial Narrow"/>
                <a:cs typeface="Arial Narrow"/>
              </a:rPr>
              <a:t>ai</a:t>
            </a:r>
            <a:r>
              <a:rPr sz="1600" i="1" spc="-20" dirty="0">
                <a:solidFill>
                  <a:srgbClr val="FF0000"/>
                </a:solidFill>
                <a:latin typeface="Arial Narrow"/>
                <a:cs typeface="Arial Narrow"/>
              </a:rPr>
              <a:t>n</a:t>
            </a:r>
            <a:r>
              <a:rPr sz="1600" i="1" spc="-5" dirty="0">
                <a:solidFill>
                  <a:srgbClr val="FF0000"/>
                </a:solidFill>
                <a:latin typeface="Arial Narrow"/>
                <a:cs typeface="Arial Narrow"/>
              </a:rPr>
              <a:t>(</a:t>
            </a:r>
            <a:r>
              <a:rPr sz="1600" i="1" spc="-15" dirty="0">
                <a:solidFill>
                  <a:srgbClr val="FF0000"/>
                </a:solidFill>
                <a:latin typeface="Arial Narrow"/>
                <a:cs typeface="Arial Narrow"/>
              </a:rPr>
              <a:t>f</a:t>
            </a:r>
            <a:r>
              <a:rPr sz="1600" i="1" spc="-10" dirty="0">
                <a:solidFill>
                  <a:srgbClr val="FF0000"/>
                </a:solidFill>
                <a:latin typeface="Arial Narrow"/>
                <a:cs typeface="Arial Narrow"/>
              </a:rPr>
              <a:t>or</a:t>
            </a:r>
            <a:r>
              <a:rPr sz="1600" i="1" spc="-35" dirty="0">
                <a:solidFill>
                  <a:srgbClr val="FF0000"/>
                </a:solidFill>
                <a:latin typeface="Arial Narrow"/>
                <a:cs typeface="Arial Narrow"/>
              </a:rPr>
              <a:t>R</a:t>
            </a:r>
            <a:r>
              <a:rPr sz="1600" i="1" spc="-10" dirty="0">
                <a:solidFill>
                  <a:srgbClr val="FF0000"/>
                </a:solidFill>
                <a:latin typeface="Arial Narrow"/>
                <a:cs typeface="Arial Narrow"/>
              </a:rPr>
              <a:t>V);</a:t>
            </a:r>
            <a:endParaRPr sz="1600">
              <a:latin typeface="Arial Narrow"/>
              <a:cs typeface="Arial Narrow"/>
            </a:endParaRPr>
          </a:p>
          <a:p>
            <a:pPr marL="501015">
              <a:lnSpc>
                <a:spcPts val="1730"/>
              </a:lnSpc>
            </a:pPr>
            <a:r>
              <a:rPr sz="1600" spc="-5" dirty="0">
                <a:latin typeface="Arial Narrow"/>
                <a:cs typeface="Arial Narrow"/>
              </a:rPr>
              <a:t>}</a:t>
            </a:r>
            <a:endParaRPr sz="1600">
              <a:latin typeface="Arial Narrow"/>
              <a:cs typeface="Arial Narrow"/>
            </a:endParaRPr>
          </a:p>
          <a:p>
            <a:pPr marL="226695">
              <a:lnSpc>
                <a:spcPts val="1750"/>
              </a:lnSpc>
            </a:pPr>
            <a:r>
              <a:rPr sz="1600" spc="-5" dirty="0">
                <a:latin typeface="Arial Narrow"/>
                <a:cs typeface="Arial Narrow"/>
              </a:rPr>
              <a:t>}</a:t>
            </a:r>
            <a:endParaRPr sz="1600">
              <a:latin typeface="Arial Narrow"/>
              <a:cs typeface="Arial Narrow"/>
            </a:endParaRPr>
          </a:p>
          <a:p>
            <a:pPr marL="226695">
              <a:lnSpc>
                <a:spcPts val="1605"/>
              </a:lnSpc>
            </a:pPr>
            <a:r>
              <a:rPr sz="1400" dirty="0">
                <a:latin typeface="宋体"/>
                <a:cs typeface="宋体"/>
              </a:rPr>
              <a:t>也可以使用</a:t>
            </a:r>
            <a:r>
              <a:rPr sz="1400" u="sng" spc="-5" dirty="0">
                <a:latin typeface="Arial Narrow"/>
                <a:cs typeface="Arial Narrow"/>
              </a:rPr>
              <a:t>o</a:t>
            </a:r>
            <a:r>
              <a:rPr sz="1400" u="sng" spc="0" dirty="0">
                <a:latin typeface="Arial Narrow"/>
                <a:cs typeface="Arial Narrow"/>
              </a:rPr>
              <a:t>rg.a</a:t>
            </a:r>
            <a:r>
              <a:rPr sz="1400" u="sng" spc="-10" dirty="0">
                <a:latin typeface="Arial Narrow"/>
                <a:cs typeface="Arial Narrow"/>
              </a:rPr>
              <a:t>p</a:t>
            </a:r>
            <a:r>
              <a:rPr sz="1400" u="sng" spc="-5" dirty="0">
                <a:latin typeface="Arial Narrow"/>
                <a:cs typeface="Arial Narrow"/>
              </a:rPr>
              <a:t>ach</a:t>
            </a:r>
            <a:r>
              <a:rPr sz="1400" u="sng" spc="-10" dirty="0">
                <a:latin typeface="Arial Narrow"/>
                <a:cs typeface="Arial Narrow"/>
              </a:rPr>
              <a:t>e</a:t>
            </a:r>
            <a:r>
              <a:rPr sz="1400" u="sng" spc="0" dirty="0">
                <a:latin typeface="Arial Narrow"/>
                <a:cs typeface="Arial Narrow"/>
              </a:rPr>
              <a:t>.h</a:t>
            </a:r>
            <a:r>
              <a:rPr sz="1400" u="sng" spc="-5" dirty="0">
                <a:latin typeface="Arial Narrow"/>
                <a:cs typeface="Arial Narrow"/>
              </a:rPr>
              <a:t>adoop</a:t>
            </a:r>
            <a:r>
              <a:rPr sz="1400" u="sng" spc="0" dirty="0">
                <a:latin typeface="Arial Narrow"/>
                <a:cs typeface="Arial Narrow"/>
              </a:rPr>
              <a:t>.util.Pro</a:t>
            </a:r>
            <a:r>
              <a:rPr sz="1400" u="sng" spc="-10" dirty="0">
                <a:latin typeface="Arial Narrow"/>
                <a:cs typeface="Arial Narrow"/>
              </a:rPr>
              <a:t>g</a:t>
            </a:r>
            <a:r>
              <a:rPr sz="1400" u="sng" spc="0" dirty="0">
                <a:latin typeface="Arial Narrow"/>
                <a:cs typeface="Arial Narrow"/>
              </a:rPr>
              <a:t>ram</a:t>
            </a:r>
            <a:r>
              <a:rPr sz="1400" u="sng" spc="-10" dirty="0">
                <a:latin typeface="Arial Narrow"/>
                <a:cs typeface="Arial Narrow"/>
              </a:rPr>
              <a:t>D</a:t>
            </a:r>
            <a:r>
              <a:rPr sz="1400" u="sng" spc="0" dirty="0">
                <a:latin typeface="Arial Narrow"/>
                <a:cs typeface="Arial Narrow"/>
              </a:rPr>
              <a:t>riv</a:t>
            </a:r>
            <a:r>
              <a:rPr sz="1400" u="sng" spc="-10" dirty="0">
                <a:latin typeface="Arial Narrow"/>
                <a:cs typeface="Arial Narrow"/>
              </a:rPr>
              <a:t>e</a:t>
            </a:r>
            <a:r>
              <a:rPr sz="1400" u="sng" spc="0" dirty="0">
                <a:latin typeface="Arial Narrow"/>
                <a:cs typeface="Arial Narrow"/>
              </a:rPr>
              <a:t>r</a:t>
            </a:r>
            <a:endParaRPr sz="1400">
              <a:latin typeface="Arial Narrow"/>
              <a:cs typeface="Arial Narrow"/>
            </a:endParaRPr>
          </a:p>
        </p:txBody>
      </p:sp>
      <p:sp>
        <p:nvSpPr>
          <p:cNvPr id="3" name="object 3"/>
          <p:cNvSpPr/>
          <p:nvPr/>
        </p:nvSpPr>
        <p:spPr>
          <a:xfrm>
            <a:off x="5067300" y="210311"/>
            <a:ext cx="2615183" cy="71323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7243571" y="227075"/>
            <a:ext cx="1655064" cy="71323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275326" y="324358"/>
            <a:ext cx="3410585" cy="374015"/>
          </a:xfrm>
          <a:prstGeom prst="rect">
            <a:avLst/>
          </a:prstGeom>
        </p:spPr>
        <p:txBody>
          <a:bodyPr vert="horz" wrap="square" lIns="0" tIns="0" rIns="0" bIns="0" rtlCol="0">
            <a:spAutoFit/>
          </a:bodyPr>
          <a:lstStyle/>
          <a:p>
            <a:pPr marL="12700">
              <a:lnSpc>
                <a:spcPct val="100000"/>
              </a:lnSpc>
            </a:pPr>
            <a:r>
              <a:rPr sz="2400" spc="45" dirty="0">
                <a:solidFill>
                  <a:srgbClr val="C00000"/>
                </a:solidFill>
                <a:latin typeface="黑体"/>
                <a:cs typeface="黑体"/>
              </a:rPr>
              <a:t>网页排名图算法</a:t>
            </a:r>
            <a:r>
              <a:rPr sz="2400" spc="35" dirty="0">
                <a:solidFill>
                  <a:srgbClr val="C00000"/>
                </a:solidFill>
                <a:latin typeface="Arial Narrow"/>
                <a:cs typeface="Arial Narrow"/>
              </a:rPr>
              <a:t>P</a:t>
            </a:r>
            <a:r>
              <a:rPr sz="2400" spc="40" dirty="0">
                <a:solidFill>
                  <a:srgbClr val="C00000"/>
                </a:solidFill>
                <a:latin typeface="Arial Narrow"/>
                <a:cs typeface="Arial Narrow"/>
              </a:rPr>
              <a:t>age</a:t>
            </a:r>
            <a:r>
              <a:rPr sz="2400" spc="50" dirty="0">
                <a:solidFill>
                  <a:srgbClr val="C00000"/>
                </a:solidFill>
                <a:latin typeface="Arial Narrow"/>
                <a:cs typeface="Arial Narrow"/>
              </a:rPr>
              <a:t>R</a:t>
            </a:r>
            <a:r>
              <a:rPr sz="2400" spc="55" dirty="0">
                <a:solidFill>
                  <a:srgbClr val="C00000"/>
                </a:solidFill>
                <a:latin typeface="Arial Narrow"/>
                <a:cs typeface="Arial Narrow"/>
              </a:rPr>
              <a:t>a</a:t>
            </a:r>
            <a:r>
              <a:rPr sz="2400" spc="40" dirty="0">
                <a:solidFill>
                  <a:srgbClr val="C00000"/>
                </a:solidFill>
                <a:latin typeface="Arial Narrow"/>
                <a:cs typeface="Arial Narrow"/>
              </a:rPr>
              <a:t>n</a:t>
            </a:r>
            <a:r>
              <a:rPr sz="2400" spc="0" dirty="0">
                <a:solidFill>
                  <a:srgbClr val="C00000"/>
                </a:solidFill>
                <a:latin typeface="Arial Narrow"/>
                <a:cs typeface="Arial Narrow"/>
              </a:rPr>
              <a:t>k</a:t>
            </a:r>
            <a:endParaRPr sz="2400">
              <a:latin typeface="Arial Narrow"/>
              <a:cs typeface="Arial Narrow"/>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85800" y="609600"/>
            <a:ext cx="5426075" cy="614680"/>
          </a:xfrm>
          <a:prstGeom prst="rect">
            <a:avLst/>
          </a:prstGeom>
        </p:spPr>
        <p:txBody>
          <a:bodyPr vert="horz" wrap="square" lIns="0" tIns="0" rIns="0" bIns="0" rtlCol="0">
            <a:spAutoFit/>
          </a:bodyPr>
          <a:lstStyle/>
          <a:p>
            <a:pPr marL="12700">
              <a:lnSpc>
                <a:spcPct val="100000"/>
              </a:lnSpc>
            </a:pPr>
            <a:r>
              <a:rPr sz="4000" b="1" spc="-25" dirty="0">
                <a:solidFill>
                  <a:srgbClr val="00AF50"/>
                </a:solidFill>
                <a:latin typeface="黑体"/>
                <a:cs typeface="黑体"/>
              </a:rPr>
              <a:t>高级</a:t>
            </a:r>
            <a:r>
              <a:rPr sz="4000" b="1" spc="-30" dirty="0">
                <a:solidFill>
                  <a:srgbClr val="00AF50"/>
                </a:solidFill>
                <a:latin typeface="Arial Narrow"/>
                <a:cs typeface="Arial Narrow"/>
              </a:rPr>
              <a:t>MapReduc</a:t>
            </a:r>
            <a:r>
              <a:rPr sz="4000" b="1" spc="-20" dirty="0">
                <a:solidFill>
                  <a:srgbClr val="00AF50"/>
                </a:solidFill>
                <a:latin typeface="Arial Narrow"/>
                <a:cs typeface="Arial Narrow"/>
              </a:rPr>
              <a:t>e</a:t>
            </a:r>
            <a:r>
              <a:rPr sz="4000" b="1" spc="-25" dirty="0">
                <a:solidFill>
                  <a:srgbClr val="00AF50"/>
                </a:solidFill>
                <a:latin typeface="黑体"/>
                <a:cs typeface="黑体"/>
              </a:rPr>
              <a:t>编程技术</a:t>
            </a:r>
            <a:endParaRPr sz="4000" dirty="0">
              <a:latin typeface="黑体"/>
              <a:cs typeface="黑体"/>
            </a:endParaRPr>
          </a:p>
        </p:txBody>
      </p:sp>
      <p:sp>
        <p:nvSpPr>
          <p:cNvPr id="37" name="object 37"/>
          <p:cNvSpPr txBox="1"/>
          <p:nvPr/>
        </p:nvSpPr>
        <p:spPr>
          <a:xfrm>
            <a:off x="1143000" y="1676400"/>
            <a:ext cx="5236845" cy="4380230"/>
          </a:xfrm>
          <a:prstGeom prst="rect">
            <a:avLst/>
          </a:prstGeom>
        </p:spPr>
        <p:txBody>
          <a:bodyPr vert="horz" wrap="square" lIns="0" tIns="0" rIns="0" bIns="0" rtlCol="0">
            <a:spAutoFit/>
          </a:bodyPr>
          <a:lstStyle/>
          <a:p>
            <a:pPr marL="12700" marR="6350">
              <a:lnSpc>
                <a:spcPct val="106700"/>
              </a:lnSpc>
            </a:pPr>
            <a:r>
              <a:rPr sz="3000" spc="40" dirty="0">
                <a:solidFill>
                  <a:srgbClr val="C00000"/>
                </a:solidFill>
                <a:latin typeface="黑体"/>
                <a:cs typeface="黑体"/>
              </a:rPr>
              <a:t>复合键</a:t>
            </a:r>
            <a:r>
              <a:rPr sz="3000" spc="50" dirty="0">
                <a:solidFill>
                  <a:srgbClr val="C00000"/>
                </a:solidFill>
                <a:latin typeface="黑体"/>
                <a:cs typeface="黑体"/>
              </a:rPr>
              <a:t>值</a:t>
            </a:r>
            <a:r>
              <a:rPr sz="3000" spc="40" dirty="0">
                <a:solidFill>
                  <a:srgbClr val="C00000"/>
                </a:solidFill>
                <a:latin typeface="黑体"/>
                <a:cs typeface="黑体"/>
              </a:rPr>
              <a:t>对的使</a:t>
            </a:r>
            <a:r>
              <a:rPr sz="3000" spc="0" dirty="0">
                <a:solidFill>
                  <a:srgbClr val="C00000"/>
                </a:solidFill>
                <a:latin typeface="黑体"/>
                <a:cs typeface="黑体"/>
              </a:rPr>
              <a:t>用 </a:t>
            </a:r>
            <a:r>
              <a:rPr sz="3000" spc="45" dirty="0">
                <a:solidFill>
                  <a:srgbClr val="C00000"/>
                </a:solidFill>
                <a:latin typeface="黑体"/>
                <a:cs typeface="黑体"/>
              </a:rPr>
              <a:t>用户自</a:t>
            </a:r>
            <a:r>
              <a:rPr sz="3000" spc="55" dirty="0">
                <a:solidFill>
                  <a:srgbClr val="C00000"/>
                </a:solidFill>
                <a:latin typeface="黑体"/>
                <a:cs typeface="黑体"/>
              </a:rPr>
              <a:t>定</a:t>
            </a:r>
            <a:r>
              <a:rPr sz="3000" spc="45" dirty="0">
                <a:solidFill>
                  <a:srgbClr val="C00000"/>
                </a:solidFill>
                <a:latin typeface="黑体"/>
                <a:cs typeface="黑体"/>
              </a:rPr>
              <a:t>义数据</a:t>
            </a:r>
            <a:r>
              <a:rPr sz="3000" spc="55" dirty="0">
                <a:solidFill>
                  <a:srgbClr val="C00000"/>
                </a:solidFill>
                <a:latin typeface="黑体"/>
                <a:cs typeface="黑体"/>
              </a:rPr>
              <a:t>类</a:t>
            </a:r>
            <a:r>
              <a:rPr sz="3000" spc="0" dirty="0">
                <a:solidFill>
                  <a:srgbClr val="C00000"/>
                </a:solidFill>
                <a:latin typeface="黑体"/>
                <a:cs typeface="黑体"/>
              </a:rPr>
              <a:t>型 </a:t>
            </a:r>
            <a:r>
              <a:rPr sz="3000" spc="45" dirty="0">
                <a:solidFill>
                  <a:srgbClr val="C00000"/>
                </a:solidFill>
                <a:latin typeface="黑体"/>
                <a:cs typeface="黑体"/>
              </a:rPr>
              <a:t>用户自</a:t>
            </a:r>
            <a:r>
              <a:rPr sz="3000" spc="55" dirty="0">
                <a:solidFill>
                  <a:srgbClr val="C00000"/>
                </a:solidFill>
                <a:latin typeface="黑体"/>
                <a:cs typeface="黑体"/>
              </a:rPr>
              <a:t>定</a:t>
            </a:r>
            <a:r>
              <a:rPr sz="3000" spc="45" dirty="0">
                <a:solidFill>
                  <a:srgbClr val="C00000"/>
                </a:solidFill>
                <a:latin typeface="黑体"/>
                <a:cs typeface="黑体"/>
              </a:rPr>
              <a:t>义输入</a:t>
            </a:r>
            <a:r>
              <a:rPr sz="3000" spc="55" dirty="0">
                <a:solidFill>
                  <a:srgbClr val="C00000"/>
                </a:solidFill>
                <a:latin typeface="黑体"/>
                <a:cs typeface="黑体"/>
              </a:rPr>
              <a:t>输</a:t>
            </a:r>
            <a:r>
              <a:rPr sz="3000" spc="45" dirty="0">
                <a:solidFill>
                  <a:srgbClr val="C00000"/>
                </a:solidFill>
                <a:latin typeface="黑体"/>
                <a:cs typeface="黑体"/>
              </a:rPr>
              <a:t>出格</a:t>
            </a:r>
            <a:r>
              <a:rPr sz="3000" spc="0" dirty="0">
                <a:solidFill>
                  <a:srgbClr val="C00000"/>
                </a:solidFill>
                <a:latin typeface="黑体"/>
                <a:cs typeface="黑体"/>
              </a:rPr>
              <a:t>式 </a:t>
            </a:r>
            <a:r>
              <a:rPr sz="3000" spc="45" dirty="0">
                <a:solidFill>
                  <a:srgbClr val="C00000"/>
                </a:solidFill>
                <a:latin typeface="黑体"/>
                <a:cs typeface="黑体"/>
              </a:rPr>
              <a:t>用户自定义</a:t>
            </a:r>
            <a:r>
              <a:rPr sz="3000" spc="45" dirty="0">
                <a:solidFill>
                  <a:srgbClr val="C00000"/>
                </a:solidFill>
                <a:latin typeface="Arial Narrow"/>
                <a:cs typeface="Arial Narrow"/>
              </a:rPr>
              <a:t>P</a:t>
            </a:r>
            <a:r>
              <a:rPr sz="3000" spc="40" dirty="0">
                <a:solidFill>
                  <a:srgbClr val="C00000"/>
                </a:solidFill>
                <a:latin typeface="Arial Narrow"/>
                <a:cs typeface="Arial Narrow"/>
              </a:rPr>
              <a:t>ar</a:t>
            </a:r>
            <a:r>
              <a:rPr sz="3000" spc="45" dirty="0">
                <a:solidFill>
                  <a:srgbClr val="C00000"/>
                </a:solidFill>
                <a:latin typeface="Arial Narrow"/>
                <a:cs typeface="Arial Narrow"/>
              </a:rPr>
              <a:t>t</a:t>
            </a:r>
            <a:r>
              <a:rPr sz="3000" spc="50" dirty="0">
                <a:solidFill>
                  <a:srgbClr val="C00000"/>
                </a:solidFill>
                <a:latin typeface="Arial Narrow"/>
                <a:cs typeface="Arial Narrow"/>
              </a:rPr>
              <a:t>i</a:t>
            </a:r>
            <a:r>
              <a:rPr sz="3000" spc="45" dirty="0">
                <a:solidFill>
                  <a:srgbClr val="C00000"/>
                </a:solidFill>
                <a:latin typeface="Arial Narrow"/>
                <a:cs typeface="Arial Narrow"/>
              </a:rPr>
              <a:t>t</a:t>
            </a:r>
            <a:r>
              <a:rPr sz="3000" spc="50" dirty="0">
                <a:solidFill>
                  <a:srgbClr val="C00000"/>
                </a:solidFill>
                <a:latin typeface="Arial Narrow"/>
                <a:cs typeface="Arial Narrow"/>
              </a:rPr>
              <a:t>i</a:t>
            </a:r>
            <a:r>
              <a:rPr sz="3000" spc="40" dirty="0">
                <a:solidFill>
                  <a:srgbClr val="C00000"/>
                </a:solidFill>
                <a:latin typeface="Arial Narrow"/>
                <a:cs typeface="Arial Narrow"/>
              </a:rPr>
              <a:t>one</a:t>
            </a:r>
            <a:r>
              <a:rPr sz="3000" spc="65" dirty="0">
                <a:solidFill>
                  <a:srgbClr val="C00000"/>
                </a:solidFill>
                <a:latin typeface="Arial Narrow"/>
                <a:cs typeface="Arial Narrow"/>
              </a:rPr>
              <a:t>r</a:t>
            </a:r>
            <a:r>
              <a:rPr sz="3000" spc="45" dirty="0">
                <a:solidFill>
                  <a:srgbClr val="C00000"/>
                </a:solidFill>
                <a:latin typeface="黑体"/>
                <a:cs typeface="黑体"/>
              </a:rPr>
              <a:t>和</a:t>
            </a:r>
            <a:r>
              <a:rPr sz="3000" spc="45" dirty="0">
                <a:solidFill>
                  <a:srgbClr val="C00000"/>
                </a:solidFill>
                <a:latin typeface="Arial Narrow"/>
                <a:cs typeface="Arial Narrow"/>
              </a:rPr>
              <a:t>C</a:t>
            </a:r>
            <a:r>
              <a:rPr sz="3000" spc="40" dirty="0">
                <a:solidFill>
                  <a:srgbClr val="C00000"/>
                </a:solidFill>
                <a:latin typeface="Arial Narrow"/>
                <a:cs typeface="Arial Narrow"/>
              </a:rPr>
              <a:t>omb</a:t>
            </a:r>
            <a:r>
              <a:rPr sz="3000" spc="50" dirty="0">
                <a:solidFill>
                  <a:srgbClr val="C00000"/>
                </a:solidFill>
                <a:latin typeface="Arial Narrow"/>
                <a:cs typeface="Arial Narrow"/>
              </a:rPr>
              <a:t>i</a:t>
            </a:r>
            <a:r>
              <a:rPr sz="3000" spc="40" dirty="0">
                <a:solidFill>
                  <a:srgbClr val="C00000"/>
                </a:solidFill>
                <a:latin typeface="Arial Narrow"/>
                <a:cs typeface="Arial Narrow"/>
              </a:rPr>
              <a:t>ne</a:t>
            </a:r>
            <a:r>
              <a:rPr sz="3000" spc="0" dirty="0">
                <a:solidFill>
                  <a:srgbClr val="C00000"/>
                </a:solidFill>
                <a:latin typeface="Arial Narrow"/>
                <a:cs typeface="Arial Narrow"/>
              </a:rPr>
              <a:t>r </a:t>
            </a:r>
            <a:r>
              <a:rPr sz="3000" spc="45" dirty="0">
                <a:solidFill>
                  <a:srgbClr val="C00000"/>
                </a:solidFill>
                <a:latin typeface="黑体"/>
                <a:cs typeface="黑体"/>
              </a:rPr>
              <a:t>迭代完</a:t>
            </a:r>
            <a:r>
              <a:rPr sz="3000" spc="50" dirty="0">
                <a:solidFill>
                  <a:srgbClr val="C00000"/>
                </a:solidFill>
                <a:latin typeface="黑体"/>
                <a:cs typeface="黑体"/>
              </a:rPr>
              <a:t>成</a:t>
            </a:r>
            <a:r>
              <a:rPr sz="3000" spc="45" dirty="0">
                <a:solidFill>
                  <a:srgbClr val="C00000"/>
                </a:solidFill>
                <a:latin typeface="Arial Narrow"/>
                <a:cs typeface="Arial Narrow"/>
              </a:rPr>
              <a:t>M</a:t>
            </a:r>
            <a:r>
              <a:rPr sz="3000" spc="40" dirty="0">
                <a:solidFill>
                  <a:srgbClr val="C00000"/>
                </a:solidFill>
                <a:latin typeface="Arial Narrow"/>
                <a:cs typeface="Arial Narrow"/>
              </a:rPr>
              <a:t>ap</a:t>
            </a:r>
            <a:r>
              <a:rPr sz="3000" spc="25" dirty="0">
                <a:solidFill>
                  <a:srgbClr val="C00000"/>
                </a:solidFill>
                <a:latin typeface="Arial Narrow"/>
                <a:cs typeface="Arial Narrow"/>
              </a:rPr>
              <a:t>R</a:t>
            </a:r>
            <a:r>
              <a:rPr sz="3000" spc="40" dirty="0">
                <a:solidFill>
                  <a:srgbClr val="C00000"/>
                </a:solidFill>
                <a:latin typeface="Arial Narrow"/>
                <a:cs typeface="Arial Narrow"/>
              </a:rPr>
              <a:t>edu</a:t>
            </a:r>
            <a:r>
              <a:rPr sz="3000" spc="50" dirty="0">
                <a:solidFill>
                  <a:srgbClr val="C00000"/>
                </a:solidFill>
                <a:latin typeface="Arial Narrow"/>
                <a:cs typeface="Arial Narrow"/>
              </a:rPr>
              <a:t>c</a:t>
            </a:r>
            <a:r>
              <a:rPr sz="3000" spc="70" dirty="0">
                <a:solidFill>
                  <a:srgbClr val="C00000"/>
                </a:solidFill>
                <a:latin typeface="Arial Narrow"/>
                <a:cs typeface="Arial Narrow"/>
              </a:rPr>
              <a:t>e</a:t>
            </a:r>
            <a:r>
              <a:rPr sz="3000" spc="45" dirty="0">
                <a:solidFill>
                  <a:srgbClr val="C00000"/>
                </a:solidFill>
                <a:latin typeface="黑体"/>
                <a:cs typeface="黑体"/>
              </a:rPr>
              <a:t>计算 组合</a:t>
            </a:r>
            <a:r>
              <a:rPr sz="3000" spc="50" dirty="0">
                <a:solidFill>
                  <a:srgbClr val="C00000"/>
                </a:solidFill>
                <a:latin typeface="黑体"/>
                <a:cs typeface="黑体"/>
              </a:rPr>
              <a:t>式</a:t>
            </a:r>
            <a:r>
              <a:rPr sz="3000" spc="45" dirty="0">
                <a:solidFill>
                  <a:srgbClr val="C00000"/>
                </a:solidFill>
                <a:latin typeface="Arial Narrow"/>
                <a:cs typeface="Arial Narrow"/>
              </a:rPr>
              <a:t>M</a:t>
            </a:r>
            <a:r>
              <a:rPr sz="3000" spc="40" dirty="0">
                <a:solidFill>
                  <a:srgbClr val="C00000"/>
                </a:solidFill>
                <a:latin typeface="Arial Narrow"/>
                <a:cs typeface="Arial Narrow"/>
              </a:rPr>
              <a:t>ap</a:t>
            </a:r>
            <a:r>
              <a:rPr sz="3000" spc="25" dirty="0">
                <a:solidFill>
                  <a:srgbClr val="C00000"/>
                </a:solidFill>
                <a:latin typeface="Arial Narrow"/>
                <a:cs typeface="Arial Narrow"/>
              </a:rPr>
              <a:t>R</a:t>
            </a:r>
            <a:r>
              <a:rPr sz="3000" spc="40" dirty="0">
                <a:solidFill>
                  <a:srgbClr val="C00000"/>
                </a:solidFill>
                <a:latin typeface="Arial Narrow"/>
                <a:cs typeface="Arial Narrow"/>
              </a:rPr>
              <a:t>edu</a:t>
            </a:r>
            <a:r>
              <a:rPr sz="3000" spc="50" dirty="0">
                <a:solidFill>
                  <a:srgbClr val="C00000"/>
                </a:solidFill>
                <a:latin typeface="Arial Narrow"/>
                <a:cs typeface="Arial Narrow"/>
              </a:rPr>
              <a:t>c</a:t>
            </a:r>
            <a:r>
              <a:rPr sz="3000" spc="70" dirty="0">
                <a:solidFill>
                  <a:srgbClr val="C00000"/>
                </a:solidFill>
                <a:latin typeface="Arial Narrow"/>
                <a:cs typeface="Arial Narrow"/>
              </a:rPr>
              <a:t>e</a:t>
            </a:r>
            <a:r>
              <a:rPr sz="3000" spc="45" dirty="0">
                <a:solidFill>
                  <a:srgbClr val="C00000"/>
                </a:solidFill>
                <a:latin typeface="黑体"/>
                <a:cs typeface="黑体"/>
              </a:rPr>
              <a:t>程序设计 </a:t>
            </a:r>
            <a:r>
              <a:rPr sz="3000" spc="40" dirty="0">
                <a:solidFill>
                  <a:srgbClr val="C00000"/>
                </a:solidFill>
                <a:latin typeface="黑体"/>
                <a:cs typeface="黑体"/>
              </a:rPr>
              <a:t>多数据</a:t>
            </a:r>
            <a:r>
              <a:rPr sz="3000" spc="50" dirty="0">
                <a:solidFill>
                  <a:srgbClr val="C00000"/>
                </a:solidFill>
                <a:latin typeface="黑体"/>
                <a:cs typeface="黑体"/>
              </a:rPr>
              <a:t>源</a:t>
            </a:r>
            <a:r>
              <a:rPr sz="3000" spc="40" dirty="0">
                <a:solidFill>
                  <a:srgbClr val="C00000"/>
                </a:solidFill>
                <a:latin typeface="黑体"/>
                <a:cs typeface="黑体"/>
              </a:rPr>
              <a:t>的连</a:t>
            </a:r>
            <a:r>
              <a:rPr sz="3000" spc="0" dirty="0">
                <a:solidFill>
                  <a:srgbClr val="C00000"/>
                </a:solidFill>
                <a:latin typeface="黑体"/>
                <a:cs typeface="黑体"/>
              </a:rPr>
              <a:t>接 </a:t>
            </a:r>
            <a:r>
              <a:rPr sz="3000" spc="45" dirty="0">
                <a:solidFill>
                  <a:srgbClr val="C00000"/>
                </a:solidFill>
                <a:latin typeface="黑体"/>
                <a:cs typeface="黑体"/>
              </a:rPr>
              <a:t>全局参</a:t>
            </a:r>
            <a:r>
              <a:rPr sz="3000" spc="50" dirty="0">
                <a:solidFill>
                  <a:srgbClr val="C00000"/>
                </a:solidFill>
                <a:latin typeface="黑体"/>
                <a:cs typeface="黑体"/>
              </a:rPr>
              <a:t>数</a:t>
            </a:r>
            <a:r>
              <a:rPr sz="3000" spc="45" dirty="0">
                <a:solidFill>
                  <a:srgbClr val="C00000"/>
                </a:solidFill>
                <a:latin typeface="Arial Narrow"/>
                <a:cs typeface="Arial Narrow"/>
              </a:rPr>
              <a:t>/</a:t>
            </a:r>
            <a:r>
              <a:rPr sz="3000" spc="45" dirty="0">
                <a:solidFill>
                  <a:srgbClr val="C00000"/>
                </a:solidFill>
                <a:latin typeface="黑体"/>
                <a:cs typeface="黑体"/>
              </a:rPr>
              <a:t>数据文件的传递 其它处</a:t>
            </a:r>
            <a:r>
              <a:rPr sz="3000" spc="55" dirty="0">
                <a:solidFill>
                  <a:srgbClr val="C00000"/>
                </a:solidFill>
                <a:latin typeface="黑体"/>
                <a:cs typeface="黑体"/>
              </a:rPr>
              <a:t>理</a:t>
            </a:r>
            <a:r>
              <a:rPr sz="3000" spc="45" dirty="0">
                <a:solidFill>
                  <a:srgbClr val="C00000"/>
                </a:solidFill>
                <a:latin typeface="黑体"/>
                <a:cs typeface="黑体"/>
              </a:rPr>
              <a:t>技</a:t>
            </a:r>
            <a:r>
              <a:rPr sz="3000" spc="0" dirty="0">
                <a:solidFill>
                  <a:srgbClr val="C00000"/>
                </a:solidFill>
                <a:latin typeface="黑体"/>
                <a:cs typeface="黑体"/>
              </a:rPr>
              <a:t>术</a:t>
            </a:r>
            <a:endParaRPr sz="3000" dirty="0">
              <a:latin typeface="黑体"/>
              <a:cs typeface="黑体"/>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29563" y="491272"/>
            <a:ext cx="8431174" cy="1679919"/>
          </a:xfrm>
          <a:prstGeom prst="rect">
            <a:avLst/>
          </a:prstGeom>
        </p:spPr>
        <p:txBody>
          <a:bodyPr vert="horz" wrap="square" lIns="0" tIns="449392" rIns="0" bIns="0" rtlCol="0">
            <a:spAutoFit/>
          </a:bodyPr>
          <a:lstStyle/>
          <a:p>
            <a:pPr marL="435609">
              <a:lnSpc>
                <a:spcPct val="100000"/>
              </a:lnSpc>
            </a:pPr>
            <a:r>
              <a:rPr sz="4000" b="1" spc="-30" dirty="0">
                <a:solidFill>
                  <a:srgbClr val="00AF50"/>
                </a:solidFill>
                <a:latin typeface="Arial Narrow"/>
                <a:cs typeface="Arial Narrow"/>
              </a:rPr>
              <a:t>MapReduc</a:t>
            </a:r>
            <a:r>
              <a:rPr sz="4000" b="1" spc="-10" dirty="0">
                <a:solidFill>
                  <a:srgbClr val="00AF50"/>
                </a:solidFill>
                <a:latin typeface="Arial Narrow"/>
                <a:cs typeface="Arial Narrow"/>
              </a:rPr>
              <a:t>e</a:t>
            </a:r>
            <a:r>
              <a:rPr sz="4000" b="1" spc="-25" dirty="0">
                <a:solidFill>
                  <a:srgbClr val="00AF50"/>
                </a:solidFill>
                <a:latin typeface="黑体"/>
                <a:cs typeface="黑体"/>
              </a:rPr>
              <a:t>机器学习并行</a:t>
            </a:r>
            <a:r>
              <a:rPr sz="4000" b="1" spc="-40" dirty="0">
                <a:solidFill>
                  <a:srgbClr val="00AF50"/>
                </a:solidFill>
                <a:latin typeface="黑体"/>
                <a:cs typeface="黑体"/>
              </a:rPr>
              <a:t>算</a:t>
            </a:r>
            <a:r>
              <a:rPr sz="4000" b="1" spc="-45" dirty="0">
                <a:solidFill>
                  <a:srgbClr val="00AF50"/>
                </a:solidFill>
                <a:latin typeface="黑体"/>
                <a:cs typeface="黑体"/>
              </a:rPr>
              <a:t>法</a:t>
            </a:r>
            <a:endParaRPr sz="4000" dirty="0">
              <a:latin typeface="黑体"/>
              <a:cs typeface="黑体"/>
            </a:endParaRPr>
          </a:p>
        </p:txBody>
      </p:sp>
      <p:sp>
        <p:nvSpPr>
          <p:cNvPr id="8" name="object 8"/>
          <p:cNvSpPr/>
          <p:nvPr/>
        </p:nvSpPr>
        <p:spPr>
          <a:xfrm>
            <a:off x="3966971" y="2186939"/>
            <a:ext cx="678179" cy="944879"/>
          </a:xfrm>
          <a:prstGeom prst="rect">
            <a:avLst/>
          </a:prstGeom>
          <a:blipFill>
            <a:blip r:embed="rId2" cstate="print"/>
            <a:stretch>
              <a:fillRect/>
            </a:stretch>
          </a:blipFill>
        </p:spPr>
        <p:txBody>
          <a:bodyPr wrap="square" lIns="0" tIns="0" rIns="0" bIns="0" rtlCol="0">
            <a:spAutoFit/>
          </a:bodyPr>
          <a:lstStyle/>
          <a:p>
            <a:endParaRPr/>
          </a:p>
        </p:txBody>
      </p:sp>
      <p:sp>
        <p:nvSpPr>
          <p:cNvPr id="10" name="object 10"/>
          <p:cNvSpPr/>
          <p:nvPr/>
        </p:nvSpPr>
        <p:spPr>
          <a:xfrm>
            <a:off x="3966971" y="2799588"/>
            <a:ext cx="678179" cy="944880"/>
          </a:xfrm>
          <a:prstGeom prst="rect">
            <a:avLst/>
          </a:prstGeom>
          <a:blipFill>
            <a:blip r:embed="rId2" cstate="print"/>
            <a:stretch>
              <a:fillRect/>
            </a:stretch>
          </a:blipFill>
        </p:spPr>
        <p:txBody>
          <a:bodyPr wrap="square" lIns="0" tIns="0" rIns="0" bIns="0" rtlCol="0">
            <a:spAutoFit/>
          </a:bodyPr>
          <a:lstStyle/>
          <a:p>
            <a:endParaRPr/>
          </a:p>
        </p:txBody>
      </p:sp>
      <p:sp>
        <p:nvSpPr>
          <p:cNvPr id="11" name="object 11"/>
          <p:cNvSpPr txBox="1"/>
          <p:nvPr/>
        </p:nvSpPr>
        <p:spPr>
          <a:xfrm>
            <a:off x="1143000" y="2362200"/>
            <a:ext cx="2907665" cy="1214120"/>
          </a:xfrm>
          <a:prstGeom prst="rect">
            <a:avLst/>
          </a:prstGeom>
        </p:spPr>
        <p:txBody>
          <a:bodyPr vert="horz" wrap="square" lIns="0" tIns="0" rIns="0" bIns="0" rtlCol="0">
            <a:spAutoFit/>
          </a:bodyPr>
          <a:lstStyle/>
          <a:p>
            <a:pPr marL="12700" marR="6350">
              <a:lnSpc>
                <a:spcPct val="125600"/>
              </a:lnSpc>
            </a:pPr>
            <a:r>
              <a:rPr sz="3200" spc="45" dirty="0">
                <a:solidFill>
                  <a:srgbClr val="C00000"/>
                </a:solidFill>
                <a:latin typeface="黑体"/>
                <a:cs typeface="黑体"/>
              </a:rPr>
              <a:t>聚类</a:t>
            </a:r>
            <a:r>
              <a:rPr sz="3200" spc="35" dirty="0">
                <a:solidFill>
                  <a:srgbClr val="C00000"/>
                </a:solidFill>
                <a:latin typeface="黑体"/>
                <a:cs typeface="黑体"/>
              </a:rPr>
              <a:t>并</a:t>
            </a:r>
            <a:r>
              <a:rPr sz="3200" spc="45" dirty="0">
                <a:solidFill>
                  <a:srgbClr val="C00000"/>
                </a:solidFill>
                <a:latin typeface="黑体"/>
                <a:cs typeface="黑体"/>
              </a:rPr>
              <a:t>行化</a:t>
            </a:r>
            <a:r>
              <a:rPr sz="3200" spc="35" dirty="0">
                <a:solidFill>
                  <a:srgbClr val="C00000"/>
                </a:solidFill>
                <a:latin typeface="黑体"/>
                <a:cs typeface="黑体"/>
              </a:rPr>
              <a:t>算</a:t>
            </a:r>
            <a:r>
              <a:rPr sz="3200" spc="0" dirty="0">
                <a:solidFill>
                  <a:srgbClr val="C00000"/>
                </a:solidFill>
                <a:latin typeface="黑体"/>
                <a:cs typeface="黑体"/>
              </a:rPr>
              <a:t>法 </a:t>
            </a:r>
            <a:r>
              <a:rPr sz="3200" spc="45" dirty="0">
                <a:solidFill>
                  <a:srgbClr val="C00000"/>
                </a:solidFill>
                <a:latin typeface="黑体"/>
                <a:cs typeface="黑体"/>
              </a:rPr>
              <a:t>分类</a:t>
            </a:r>
            <a:r>
              <a:rPr sz="3200" spc="35" dirty="0">
                <a:solidFill>
                  <a:srgbClr val="C00000"/>
                </a:solidFill>
                <a:latin typeface="黑体"/>
                <a:cs typeface="黑体"/>
              </a:rPr>
              <a:t>并</a:t>
            </a:r>
            <a:r>
              <a:rPr sz="3200" spc="45" dirty="0">
                <a:solidFill>
                  <a:srgbClr val="C00000"/>
                </a:solidFill>
                <a:latin typeface="黑体"/>
                <a:cs typeface="黑体"/>
              </a:rPr>
              <a:t>行化</a:t>
            </a:r>
            <a:r>
              <a:rPr sz="3200" spc="35" dirty="0">
                <a:solidFill>
                  <a:srgbClr val="C00000"/>
                </a:solidFill>
                <a:latin typeface="黑体"/>
                <a:cs typeface="黑体"/>
              </a:rPr>
              <a:t>算</a:t>
            </a:r>
            <a:r>
              <a:rPr sz="3200" spc="0" dirty="0">
                <a:solidFill>
                  <a:srgbClr val="C00000"/>
                </a:solidFill>
                <a:latin typeface="黑体"/>
                <a:cs typeface="黑体"/>
              </a:rPr>
              <a:t>法</a:t>
            </a:r>
            <a:endParaRPr sz="3200" dirty="0">
              <a:latin typeface="黑体"/>
              <a:cs typeface="黑体"/>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014" y="1204701"/>
            <a:ext cx="8533765" cy="1085850"/>
          </a:xfrm>
          <a:prstGeom prst="rect">
            <a:avLst/>
          </a:prstGeom>
        </p:spPr>
        <p:txBody>
          <a:bodyPr vert="horz" wrap="square" lIns="0" tIns="0" rIns="0" bIns="0" rtlCol="0">
            <a:spAutoFit/>
          </a:bodyPr>
          <a:lstStyle/>
          <a:p>
            <a:pPr marL="286385" marR="6350" indent="-274320" algn="just">
              <a:lnSpc>
                <a:spcPct val="98200"/>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b="1" spc="-15" dirty="0">
                <a:latin typeface="黑体"/>
                <a:cs typeface="黑体"/>
              </a:rPr>
              <a:t>定义</a:t>
            </a:r>
            <a:r>
              <a:rPr sz="2400" spc="0" dirty="0">
                <a:latin typeface="黑体"/>
                <a:cs typeface="黑体"/>
              </a:rPr>
              <a:t>：将给定的多个对象分成若干组，</a:t>
            </a:r>
            <a:r>
              <a:rPr sz="2400" spc="0" dirty="0">
                <a:solidFill>
                  <a:srgbClr val="0000FF"/>
                </a:solidFill>
                <a:latin typeface="黑体"/>
                <a:cs typeface="黑体"/>
              </a:rPr>
              <a:t>组内的各个对象是相似 的，组间的对象是不相似的</a:t>
            </a:r>
            <a:r>
              <a:rPr sz="2400" spc="0" dirty="0">
                <a:latin typeface="黑体"/>
                <a:cs typeface="黑体"/>
              </a:rPr>
              <a:t>。进行划分的过程就是聚类过程， </a:t>
            </a:r>
            <a:r>
              <a:rPr sz="2400" spc="-5" dirty="0">
                <a:latin typeface="黑体"/>
                <a:cs typeface="黑体"/>
              </a:rPr>
              <a:t>划分后的组称</a:t>
            </a:r>
            <a:r>
              <a:rPr sz="2400" spc="0" dirty="0">
                <a:latin typeface="黑体"/>
                <a:cs typeface="黑体"/>
              </a:rPr>
              <a:t>为</a:t>
            </a:r>
            <a:r>
              <a:rPr sz="2400" spc="-5" dirty="0">
                <a:solidFill>
                  <a:srgbClr val="FF0000"/>
                </a:solidFill>
                <a:latin typeface="黑体"/>
                <a:cs typeface="黑体"/>
              </a:rPr>
              <a:t>簇</a:t>
            </a:r>
            <a:r>
              <a:rPr sz="2400" spc="0" dirty="0">
                <a:solidFill>
                  <a:srgbClr val="FF0000"/>
                </a:solidFill>
                <a:latin typeface="Arial Narrow"/>
                <a:cs typeface="Arial Narrow"/>
              </a:rPr>
              <a:t>(cluster)</a:t>
            </a:r>
            <a:r>
              <a:rPr sz="2400" spc="0" dirty="0">
                <a:latin typeface="黑体"/>
                <a:cs typeface="黑体"/>
              </a:rPr>
              <a:t>。</a:t>
            </a:r>
            <a:endParaRPr sz="2400">
              <a:latin typeface="黑体"/>
              <a:cs typeface="黑体"/>
            </a:endParaRPr>
          </a:p>
        </p:txBody>
      </p:sp>
      <p:sp>
        <p:nvSpPr>
          <p:cNvPr id="3" name="object 3"/>
          <p:cNvSpPr/>
          <p:nvPr/>
        </p:nvSpPr>
        <p:spPr>
          <a:xfrm>
            <a:off x="1271777" y="2643632"/>
            <a:ext cx="6071743" cy="3295523"/>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377952" y="423672"/>
            <a:ext cx="3842004" cy="414527"/>
          </a:xfrm>
          <a:prstGeom prst="rect">
            <a:avLst/>
          </a:prstGeom>
          <a:blipFill>
            <a:blip r:embed="rId3" cstate="print"/>
            <a:stretch>
              <a:fillRect/>
            </a:stretch>
          </a:blipFill>
        </p:spPr>
        <p:txBody>
          <a:bodyPr wrap="square" lIns="0" tIns="0" rIns="0" bIns="0" rtlCol="0">
            <a:spAutoFit/>
          </a:bodyPr>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062" y="785874"/>
            <a:ext cx="8215249" cy="6002274"/>
          </a:xfrm>
          <a:custGeom>
            <a:avLst/>
            <a:gdLst/>
            <a:ahLst/>
            <a:cxnLst/>
            <a:rect l="l" t="t" r="r" b="b"/>
            <a:pathLst>
              <a:path w="8215249" h="6002274">
                <a:moveTo>
                  <a:pt x="0" y="6002274"/>
                </a:moveTo>
                <a:lnTo>
                  <a:pt x="8215249" y="6002274"/>
                </a:lnTo>
                <a:lnTo>
                  <a:pt x="8215249" y="0"/>
                </a:lnTo>
                <a:lnTo>
                  <a:pt x="0" y="0"/>
                </a:lnTo>
                <a:lnTo>
                  <a:pt x="0" y="6002274"/>
                </a:lnTo>
                <a:close/>
              </a:path>
            </a:pathLst>
          </a:custGeom>
          <a:ln w="9525">
            <a:solidFill>
              <a:srgbClr val="000000"/>
            </a:solidFill>
          </a:ln>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161737" rIns="0" bIns="0" rtlCol="0">
            <a:spAutoFit/>
          </a:bodyPr>
          <a:lstStyle/>
          <a:p>
            <a:pPr marL="234950">
              <a:lnSpc>
                <a:spcPct val="100000"/>
              </a:lnSpc>
            </a:pPr>
            <a:r>
              <a:rPr sz="2800" spc="-25" dirty="0">
                <a:solidFill>
                  <a:srgbClr val="00AF50"/>
                </a:solidFill>
                <a:latin typeface="Arial Narrow"/>
                <a:cs typeface="Arial Narrow"/>
              </a:rPr>
              <a:t>K</a:t>
            </a:r>
            <a:r>
              <a:rPr sz="2800" spc="-10" dirty="0">
                <a:solidFill>
                  <a:srgbClr val="00AF50"/>
                </a:solidFill>
                <a:latin typeface="Arial Narrow"/>
                <a:cs typeface="Arial Narrow"/>
              </a:rPr>
              <a:t>-</a:t>
            </a:r>
            <a:r>
              <a:rPr sz="2800" spc="-20" dirty="0">
                <a:solidFill>
                  <a:srgbClr val="00AF50"/>
                </a:solidFill>
                <a:latin typeface="Arial Narrow"/>
                <a:cs typeface="Arial Narrow"/>
              </a:rPr>
              <a:t>Mea</a:t>
            </a:r>
            <a:r>
              <a:rPr sz="2800" spc="-30" dirty="0">
                <a:solidFill>
                  <a:srgbClr val="00AF50"/>
                </a:solidFill>
                <a:latin typeface="Arial Narrow"/>
                <a:cs typeface="Arial Narrow"/>
              </a:rPr>
              <a:t>n</a:t>
            </a:r>
            <a:r>
              <a:rPr sz="2800" spc="-10" dirty="0">
                <a:solidFill>
                  <a:srgbClr val="00AF50"/>
                </a:solidFill>
                <a:latin typeface="Arial Narrow"/>
                <a:cs typeface="Arial Narrow"/>
              </a:rPr>
              <a:t>s</a:t>
            </a:r>
            <a:r>
              <a:rPr sz="2800" spc="-20" dirty="0">
                <a:solidFill>
                  <a:srgbClr val="00AF50"/>
                </a:solidFill>
                <a:latin typeface="黑体"/>
                <a:cs typeface="黑体"/>
              </a:rPr>
              <a:t>算法</a:t>
            </a:r>
            <a:endParaRPr sz="2800">
              <a:latin typeface="黑体"/>
              <a:cs typeface="黑体"/>
            </a:endParaRPr>
          </a:p>
        </p:txBody>
      </p:sp>
      <p:sp>
        <p:nvSpPr>
          <p:cNvPr id="4" name="object 4"/>
          <p:cNvSpPr txBox="1"/>
          <p:nvPr/>
        </p:nvSpPr>
        <p:spPr>
          <a:xfrm>
            <a:off x="578916" y="1589278"/>
            <a:ext cx="7083425" cy="4763770"/>
          </a:xfrm>
          <a:prstGeom prst="rect">
            <a:avLst/>
          </a:prstGeom>
        </p:spPr>
        <p:txBody>
          <a:bodyPr vert="horz" wrap="square" lIns="0" tIns="0" rIns="0" bIns="0" rtlCol="0">
            <a:spAutoFit/>
          </a:bodyPr>
          <a:lstStyle/>
          <a:p>
            <a:pPr marL="12700">
              <a:lnSpc>
                <a:spcPct val="100000"/>
              </a:lnSpc>
            </a:pPr>
            <a:r>
              <a:rPr sz="2400" b="1" spc="-15" dirty="0">
                <a:solidFill>
                  <a:srgbClr val="0000FF"/>
                </a:solidFill>
                <a:latin typeface="黑体"/>
                <a:cs typeface="黑体"/>
              </a:rPr>
              <a:t>输入：</a:t>
            </a:r>
            <a:r>
              <a:rPr sz="2400" spc="0" dirty="0">
                <a:latin typeface="黑体"/>
                <a:cs typeface="黑体"/>
              </a:rPr>
              <a:t>待聚类的</a:t>
            </a:r>
            <a:r>
              <a:rPr sz="2400" spc="-20" dirty="0">
                <a:latin typeface="Arial Narrow"/>
                <a:cs typeface="Arial Narrow"/>
              </a:rPr>
              <a:t>N</a:t>
            </a:r>
            <a:r>
              <a:rPr sz="2400" spc="0" dirty="0">
                <a:latin typeface="黑体"/>
                <a:cs typeface="黑体"/>
              </a:rPr>
              <a:t>个数据点，期望生成的聚类的个</a:t>
            </a:r>
            <a:r>
              <a:rPr sz="2400" spc="5" dirty="0">
                <a:latin typeface="黑体"/>
                <a:cs typeface="黑体"/>
              </a:rPr>
              <a:t>数</a:t>
            </a:r>
            <a:r>
              <a:rPr sz="2400" spc="-15" dirty="0">
                <a:latin typeface="Arial Narrow"/>
                <a:cs typeface="Arial Narrow"/>
              </a:rPr>
              <a:t>K</a:t>
            </a:r>
            <a:endParaRPr sz="2400">
              <a:latin typeface="Arial Narrow"/>
              <a:cs typeface="Arial Narrow"/>
            </a:endParaRPr>
          </a:p>
          <a:p>
            <a:pPr marL="12700">
              <a:lnSpc>
                <a:spcPct val="100000"/>
              </a:lnSpc>
            </a:pPr>
            <a:r>
              <a:rPr sz="2400" b="1" spc="-20" dirty="0">
                <a:solidFill>
                  <a:srgbClr val="0000FF"/>
                </a:solidFill>
                <a:latin typeface="黑体"/>
                <a:cs typeface="黑体"/>
              </a:rPr>
              <a:t>输出：</a:t>
            </a:r>
            <a:r>
              <a:rPr sz="2400" spc="-5" dirty="0">
                <a:latin typeface="Arial Narrow"/>
                <a:cs typeface="Arial Narrow"/>
              </a:rPr>
              <a:t>K</a:t>
            </a:r>
            <a:r>
              <a:rPr sz="2400" spc="-5" dirty="0">
                <a:latin typeface="黑体"/>
                <a:cs typeface="黑体"/>
              </a:rPr>
              <a:t>个聚类</a:t>
            </a:r>
            <a:endParaRPr sz="2400">
              <a:latin typeface="黑体"/>
              <a:cs typeface="黑体"/>
            </a:endParaRPr>
          </a:p>
          <a:p>
            <a:pPr marL="291465" marR="2371725" indent="-279400">
              <a:lnSpc>
                <a:spcPct val="99400"/>
              </a:lnSpc>
              <a:spcBef>
                <a:spcPts val="30"/>
              </a:spcBef>
            </a:pPr>
            <a:r>
              <a:rPr sz="2400" b="1" spc="-15" dirty="0">
                <a:solidFill>
                  <a:srgbClr val="0000FF"/>
                </a:solidFill>
                <a:latin typeface="黑体"/>
                <a:cs typeface="黑体"/>
              </a:rPr>
              <a:t>算法描述</a:t>
            </a:r>
            <a:r>
              <a:rPr sz="2400" b="1" spc="-10" dirty="0">
                <a:solidFill>
                  <a:srgbClr val="0000FF"/>
                </a:solidFill>
                <a:latin typeface="Arial Narrow"/>
                <a:cs typeface="Arial Narrow"/>
              </a:rPr>
              <a:t>: </a:t>
            </a:r>
            <a:r>
              <a:rPr sz="2400" spc="0" dirty="0">
                <a:latin typeface="黑体"/>
                <a:cs typeface="黑体"/>
              </a:rPr>
              <a:t>选</a:t>
            </a:r>
            <a:r>
              <a:rPr sz="2400" spc="-5" dirty="0">
                <a:latin typeface="黑体"/>
                <a:cs typeface="黑体"/>
              </a:rPr>
              <a:t>出</a:t>
            </a:r>
            <a:r>
              <a:rPr sz="2400" spc="-20" dirty="0">
                <a:latin typeface="Arial Narrow"/>
                <a:cs typeface="Arial Narrow"/>
              </a:rPr>
              <a:t>K</a:t>
            </a:r>
            <a:r>
              <a:rPr sz="2400" spc="0" dirty="0">
                <a:latin typeface="黑体"/>
                <a:cs typeface="黑体"/>
              </a:rPr>
              <a:t>个点作为初始的</a:t>
            </a:r>
            <a:r>
              <a:rPr sz="2400" spc="-5" dirty="0">
                <a:latin typeface="Arial Narrow"/>
                <a:cs typeface="Arial Narrow"/>
              </a:rPr>
              <a:t>cluste</a:t>
            </a:r>
            <a:r>
              <a:rPr sz="2400" spc="0" dirty="0">
                <a:latin typeface="Arial Narrow"/>
                <a:cs typeface="Arial Narrow"/>
              </a:rPr>
              <a:t>r</a:t>
            </a:r>
            <a:r>
              <a:rPr sz="2400" spc="25" dirty="0">
                <a:latin typeface="Arial Narrow"/>
                <a:cs typeface="Arial Narrow"/>
              </a:rPr>
              <a:t> </a:t>
            </a:r>
            <a:r>
              <a:rPr sz="2400" spc="-5" dirty="0">
                <a:latin typeface="Arial Narrow"/>
                <a:cs typeface="Arial Narrow"/>
              </a:rPr>
              <a:t>center </a:t>
            </a:r>
            <a:r>
              <a:rPr sz="2400" spc="-5" dirty="0">
                <a:solidFill>
                  <a:srgbClr val="FF0000"/>
                </a:solidFill>
                <a:latin typeface="Arial Narrow"/>
                <a:cs typeface="Arial Narrow"/>
              </a:rPr>
              <a:t>Loop:</a:t>
            </a:r>
            <a:endParaRPr sz="2400">
              <a:latin typeface="Arial Narrow"/>
              <a:cs typeface="Arial Narrow"/>
            </a:endParaRPr>
          </a:p>
          <a:p>
            <a:pPr marL="501650">
              <a:lnSpc>
                <a:spcPct val="100000"/>
              </a:lnSpc>
              <a:spcBef>
                <a:spcPts val="25"/>
              </a:spcBef>
            </a:pPr>
            <a:r>
              <a:rPr sz="2400" spc="-5" dirty="0">
                <a:latin typeface="黑体"/>
                <a:cs typeface="黑体"/>
              </a:rPr>
              <a:t>对输入中的每一个</a:t>
            </a:r>
            <a:r>
              <a:rPr sz="2400" spc="0" dirty="0">
                <a:latin typeface="黑体"/>
                <a:cs typeface="黑体"/>
              </a:rPr>
              <a:t>点</a:t>
            </a:r>
            <a:r>
              <a:rPr sz="2400" spc="-5" dirty="0">
                <a:latin typeface="Arial Narrow"/>
                <a:cs typeface="Arial Narrow"/>
              </a:rPr>
              <a:t>p</a:t>
            </a:r>
            <a:r>
              <a:rPr sz="2400" spc="0" dirty="0">
                <a:latin typeface="黑体"/>
                <a:cs typeface="黑体"/>
              </a:rPr>
              <a:t>：</a:t>
            </a:r>
            <a:endParaRPr sz="2400">
              <a:latin typeface="黑体"/>
              <a:cs typeface="黑体"/>
            </a:endParaRPr>
          </a:p>
          <a:p>
            <a:pPr marL="361315">
              <a:lnSpc>
                <a:spcPct val="100000"/>
              </a:lnSpc>
            </a:pPr>
            <a:r>
              <a:rPr sz="2400" dirty="0">
                <a:latin typeface="黑体"/>
                <a:cs typeface="黑体"/>
              </a:rPr>
              <a:t>｛</a:t>
            </a:r>
            <a:endParaRPr sz="2400">
              <a:latin typeface="黑体"/>
              <a:cs typeface="黑体"/>
            </a:endParaRPr>
          </a:p>
          <a:p>
            <a:pPr marL="710565" marR="2747645">
              <a:lnSpc>
                <a:spcPct val="100000"/>
              </a:lnSpc>
            </a:pPr>
            <a:r>
              <a:rPr sz="2400" dirty="0">
                <a:latin typeface="黑体"/>
                <a:cs typeface="黑体"/>
              </a:rPr>
              <a:t>计算</a:t>
            </a:r>
            <a:r>
              <a:rPr sz="2400" spc="-5" dirty="0">
                <a:latin typeface="Arial Narrow"/>
                <a:cs typeface="Arial Narrow"/>
              </a:rPr>
              <a:t>p</a:t>
            </a:r>
            <a:r>
              <a:rPr sz="2400" spc="0" dirty="0">
                <a:latin typeface="黑体"/>
                <a:cs typeface="黑体"/>
              </a:rPr>
              <a:t>到各个</a:t>
            </a:r>
            <a:r>
              <a:rPr sz="2400" spc="-5" dirty="0">
                <a:latin typeface="Arial Narrow"/>
                <a:cs typeface="Arial Narrow"/>
              </a:rPr>
              <a:t>cluste</a:t>
            </a:r>
            <a:r>
              <a:rPr sz="2400" spc="0" dirty="0">
                <a:latin typeface="Arial Narrow"/>
                <a:cs typeface="Arial Narrow"/>
              </a:rPr>
              <a:t>r</a:t>
            </a:r>
            <a:r>
              <a:rPr sz="2400" spc="0" dirty="0">
                <a:latin typeface="黑体"/>
                <a:cs typeface="黑体"/>
              </a:rPr>
              <a:t>的距离； 将</a:t>
            </a:r>
            <a:r>
              <a:rPr sz="2400" spc="0" dirty="0">
                <a:latin typeface="Arial Narrow"/>
                <a:cs typeface="Arial Narrow"/>
              </a:rPr>
              <a:t>p</a:t>
            </a:r>
            <a:r>
              <a:rPr sz="2400" spc="0" dirty="0">
                <a:latin typeface="黑体"/>
                <a:cs typeface="黑体"/>
              </a:rPr>
              <a:t>归入最近的</a:t>
            </a:r>
            <a:r>
              <a:rPr sz="2400" spc="-5" dirty="0">
                <a:latin typeface="Arial Narrow"/>
                <a:cs typeface="Arial Narrow"/>
              </a:rPr>
              <a:t>cluster;</a:t>
            </a:r>
            <a:endParaRPr sz="2400">
              <a:latin typeface="Arial Narrow"/>
              <a:cs typeface="Arial Narrow"/>
            </a:endParaRPr>
          </a:p>
          <a:p>
            <a:pPr marL="501650">
              <a:lnSpc>
                <a:spcPct val="100000"/>
              </a:lnSpc>
            </a:pPr>
            <a:r>
              <a:rPr sz="2400" dirty="0">
                <a:latin typeface="黑体"/>
                <a:cs typeface="黑体"/>
              </a:rPr>
              <a:t>｝</a:t>
            </a:r>
            <a:endParaRPr sz="2400">
              <a:latin typeface="黑体"/>
              <a:cs typeface="黑体"/>
            </a:endParaRPr>
          </a:p>
          <a:p>
            <a:pPr marL="501650">
              <a:lnSpc>
                <a:spcPct val="100000"/>
              </a:lnSpc>
            </a:pPr>
            <a:r>
              <a:rPr sz="2400" dirty="0">
                <a:latin typeface="黑体"/>
                <a:cs typeface="黑体"/>
              </a:rPr>
              <a:t>重新计算各个</a:t>
            </a:r>
            <a:r>
              <a:rPr sz="2400" spc="-5" dirty="0">
                <a:latin typeface="Arial Narrow"/>
                <a:cs typeface="Arial Narrow"/>
              </a:rPr>
              <a:t>cluste</a:t>
            </a:r>
            <a:r>
              <a:rPr sz="2400" spc="0" dirty="0">
                <a:latin typeface="Arial Narrow"/>
                <a:cs typeface="Arial Narrow"/>
              </a:rPr>
              <a:t>r</a:t>
            </a:r>
            <a:r>
              <a:rPr sz="2400" spc="0" dirty="0">
                <a:latin typeface="黑体"/>
                <a:cs typeface="黑体"/>
              </a:rPr>
              <a:t>的中心</a:t>
            </a:r>
            <a:endParaRPr sz="2400">
              <a:latin typeface="黑体"/>
              <a:cs typeface="黑体"/>
            </a:endParaRPr>
          </a:p>
          <a:p>
            <a:pPr>
              <a:lnSpc>
                <a:spcPts val="2800"/>
              </a:lnSpc>
              <a:spcBef>
                <a:spcPts val="79"/>
              </a:spcBef>
            </a:pPr>
            <a:endParaRPr sz="2800"/>
          </a:p>
          <a:p>
            <a:pPr marL="501650">
              <a:lnSpc>
                <a:spcPct val="100000"/>
              </a:lnSpc>
            </a:pPr>
            <a:r>
              <a:rPr sz="2400" dirty="0">
                <a:solidFill>
                  <a:srgbClr val="FF0000"/>
                </a:solidFill>
                <a:latin typeface="黑体"/>
                <a:cs typeface="黑体"/>
              </a:rPr>
              <a:t>如果不满足停止条件，</a:t>
            </a:r>
            <a:r>
              <a:rPr sz="2400" spc="-5" dirty="0">
                <a:solidFill>
                  <a:srgbClr val="FF0000"/>
                </a:solidFill>
                <a:latin typeface="Arial Narrow"/>
                <a:cs typeface="Arial Narrow"/>
              </a:rPr>
              <a:t>got</a:t>
            </a:r>
            <a:r>
              <a:rPr sz="2400" spc="0" dirty="0">
                <a:solidFill>
                  <a:srgbClr val="FF0000"/>
                </a:solidFill>
                <a:latin typeface="Arial Narrow"/>
                <a:cs typeface="Arial Narrow"/>
              </a:rPr>
              <a:t>o</a:t>
            </a:r>
            <a:r>
              <a:rPr sz="2400" spc="25" dirty="0">
                <a:solidFill>
                  <a:srgbClr val="FF0000"/>
                </a:solidFill>
                <a:latin typeface="Arial Narrow"/>
                <a:cs typeface="Arial Narrow"/>
              </a:rPr>
              <a:t> </a:t>
            </a:r>
            <a:r>
              <a:rPr sz="2400" spc="-5" dirty="0">
                <a:solidFill>
                  <a:srgbClr val="FF0000"/>
                </a:solidFill>
                <a:latin typeface="Arial Narrow"/>
                <a:cs typeface="Arial Narrow"/>
              </a:rPr>
              <a:t>Lo</a:t>
            </a:r>
            <a:r>
              <a:rPr sz="2400" spc="-10" dirty="0">
                <a:solidFill>
                  <a:srgbClr val="FF0000"/>
                </a:solidFill>
                <a:latin typeface="Arial Narrow"/>
                <a:cs typeface="Arial Narrow"/>
              </a:rPr>
              <a:t>o</a:t>
            </a:r>
            <a:r>
              <a:rPr sz="2400" spc="-5" dirty="0">
                <a:solidFill>
                  <a:srgbClr val="FF0000"/>
                </a:solidFill>
                <a:latin typeface="Arial Narrow"/>
                <a:cs typeface="Arial Narrow"/>
              </a:rPr>
              <a:t>p</a:t>
            </a:r>
            <a:r>
              <a:rPr sz="2400" spc="0" dirty="0">
                <a:solidFill>
                  <a:srgbClr val="FF0000"/>
                </a:solidFill>
                <a:latin typeface="Arial Narrow"/>
                <a:cs typeface="Arial Narrow"/>
              </a:rPr>
              <a:t>;</a:t>
            </a:r>
            <a:r>
              <a:rPr sz="2400" spc="30" dirty="0">
                <a:solidFill>
                  <a:srgbClr val="FF0000"/>
                </a:solidFill>
                <a:latin typeface="Arial Narrow"/>
                <a:cs typeface="Arial Narrow"/>
              </a:rPr>
              <a:t> </a:t>
            </a:r>
            <a:r>
              <a:rPr sz="2400" spc="0" dirty="0">
                <a:solidFill>
                  <a:srgbClr val="FF0000"/>
                </a:solidFill>
                <a:latin typeface="黑体"/>
                <a:cs typeface="黑体"/>
              </a:rPr>
              <a:t>否则，停止</a:t>
            </a:r>
            <a:endParaRPr sz="2400">
              <a:latin typeface="黑体"/>
              <a:cs typeface="黑体"/>
            </a:endParaRPr>
          </a:p>
        </p:txBody>
      </p:sp>
      <p:sp>
        <p:nvSpPr>
          <p:cNvPr id="5" name="object 5"/>
          <p:cNvSpPr/>
          <p:nvPr/>
        </p:nvSpPr>
        <p:spPr>
          <a:xfrm>
            <a:off x="5887211" y="315468"/>
            <a:ext cx="2889504" cy="318515"/>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41602"/>
            <a:ext cx="7999095" cy="3677920"/>
          </a:xfrm>
          <a:prstGeom prst="rect">
            <a:avLst/>
          </a:prstGeom>
        </p:spPr>
        <p:txBody>
          <a:bodyPr vert="horz" wrap="square" lIns="0" tIns="0" rIns="0" bIns="0" rtlCol="0">
            <a:spAutoFit/>
          </a:bodyPr>
          <a:lstStyle/>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第</a:t>
            </a:r>
            <a:r>
              <a:rPr sz="2400" spc="-650" dirty="0">
                <a:latin typeface="黑体"/>
                <a:cs typeface="黑体"/>
              </a:rPr>
              <a:t> </a:t>
            </a:r>
            <a:r>
              <a:rPr sz="2400" spc="-10" dirty="0">
                <a:latin typeface="Arial Narrow"/>
                <a:cs typeface="Arial Narrow"/>
              </a:rPr>
              <a:t>i</a:t>
            </a:r>
            <a:r>
              <a:rPr sz="2400" spc="0" dirty="0">
                <a:latin typeface="黑体"/>
                <a:cs typeface="黑体"/>
              </a:rPr>
              <a:t>轮迭代：</a:t>
            </a:r>
            <a:endParaRPr sz="2400">
              <a:latin typeface="黑体"/>
              <a:cs typeface="黑体"/>
            </a:endParaRPr>
          </a:p>
          <a:p>
            <a:pPr marL="332740">
              <a:lnSpc>
                <a:spcPct val="100000"/>
              </a:lnSpc>
              <a:spcBef>
                <a:spcPts val="409"/>
              </a:spcBef>
            </a:pPr>
            <a:r>
              <a:rPr sz="2050" spc="-20" dirty="0">
                <a:solidFill>
                  <a:srgbClr val="9B2C1F"/>
                </a:solidFill>
                <a:latin typeface="Wingdings"/>
                <a:cs typeface="Wingdings"/>
              </a:rPr>
              <a:t></a:t>
            </a:r>
            <a:r>
              <a:rPr sz="2050" spc="-335" dirty="0">
                <a:solidFill>
                  <a:srgbClr val="9B2C1F"/>
                </a:solidFill>
                <a:latin typeface="Times New Roman"/>
                <a:cs typeface="Times New Roman"/>
              </a:rPr>
              <a:t> </a:t>
            </a:r>
            <a:r>
              <a:rPr sz="2400" spc="-5" dirty="0">
                <a:solidFill>
                  <a:srgbClr val="0000FF"/>
                </a:solidFill>
                <a:latin typeface="黑体"/>
                <a:cs typeface="黑体"/>
              </a:rPr>
              <a:t>生成新的</a:t>
            </a:r>
            <a:r>
              <a:rPr sz="2400" spc="-5" dirty="0">
                <a:solidFill>
                  <a:srgbClr val="0000FF"/>
                </a:solidFill>
                <a:latin typeface="Arial Narrow"/>
                <a:cs typeface="Arial Narrow"/>
              </a:rPr>
              <a:t>cl</a:t>
            </a:r>
            <a:r>
              <a:rPr sz="2400" spc="-10" dirty="0">
                <a:solidFill>
                  <a:srgbClr val="0000FF"/>
                </a:solidFill>
                <a:latin typeface="Arial Narrow"/>
                <a:cs typeface="Arial Narrow"/>
              </a:rPr>
              <a:t>u</a:t>
            </a:r>
            <a:r>
              <a:rPr sz="2400" spc="-5" dirty="0">
                <a:solidFill>
                  <a:srgbClr val="0000FF"/>
                </a:solidFill>
                <a:latin typeface="Arial Narrow"/>
                <a:cs typeface="Arial Narrow"/>
              </a:rPr>
              <a:t>ster</a:t>
            </a:r>
            <a:r>
              <a:rPr sz="2400" spc="5" dirty="0">
                <a:solidFill>
                  <a:srgbClr val="0000FF"/>
                </a:solidFill>
                <a:latin typeface="Arial Narrow"/>
                <a:cs typeface="Arial Narrow"/>
              </a:rPr>
              <a:t>s</a:t>
            </a:r>
            <a:r>
              <a:rPr sz="2400" spc="-5" dirty="0">
                <a:solidFill>
                  <a:srgbClr val="0000FF"/>
                </a:solidFill>
                <a:latin typeface="黑体"/>
                <a:cs typeface="黑体"/>
              </a:rPr>
              <a:t>，并计算</a:t>
            </a:r>
            <a:r>
              <a:rPr sz="2400" spc="-5" dirty="0">
                <a:solidFill>
                  <a:srgbClr val="0000FF"/>
                </a:solidFill>
                <a:latin typeface="Arial Narrow"/>
                <a:cs typeface="Arial Narrow"/>
              </a:rPr>
              <a:t>cl</a:t>
            </a:r>
            <a:r>
              <a:rPr sz="2400" spc="-10" dirty="0">
                <a:solidFill>
                  <a:srgbClr val="0000FF"/>
                </a:solidFill>
                <a:latin typeface="Arial Narrow"/>
                <a:cs typeface="Arial Narrow"/>
              </a:rPr>
              <a:t>u</a:t>
            </a:r>
            <a:r>
              <a:rPr sz="2400" spc="-5" dirty="0">
                <a:solidFill>
                  <a:srgbClr val="0000FF"/>
                </a:solidFill>
                <a:latin typeface="Arial Narrow"/>
                <a:cs typeface="Arial Narrow"/>
              </a:rPr>
              <a:t>ste</a:t>
            </a:r>
            <a:r>
              <a:rPr sz="2400" spc="0" dirty="0">
                <a:solidFill>
                  <a:srgbClr val="0000FF"/>
                </a:solidFill>
                <a:latin typeface="Arial Narrow"/>
                <a:cs typeface="Arial Narrow"/>
              </a:rPr>
              <a:t>r</a:t>
            </a:r>
            <a:r>
              <a:rPr sz="2400" spc="40" dirty="0">
                <a:solidFill>
                  <a:srgbClr val="0000FF"/>
                </a:solidFill>
                <a:latin typeface="Arial Narrow"/>
                <a:cs typeface="Arial Narrow"/>
              </a:rPr>
              <a:t> </a:t>
            </a:r>
            <a:r>
              <a:rPr sz="2400" spc="-5" dirty="0">
                <a:solidFill>
                  <a:srgbClr val="0000FF"/>
                </a:solidFill>
                <a:latin typeface="Arial Narrow"/>
                <a:cs typeface="Arial Narrow"/>
              </a:rPr>
              <a:t>ce</a:t>
            </a:r>
            <a:r>
              <a:rPr sz="2400" spc="-10" dirty="0">
                <a:solidFill>
                  <a:srgbClr val="0000FF"/>
                </a:solidFill>
                <a:latin typeface="Arial Narrow"/>
                <a:cs typeface="Arial Narrow"/>
              </a:rPr>
              <a:t>n</a:t>
            </a:r>
            <a:r>
              <a:rPr sz="2400" spc="0" dirty="0">
                <a:solidFill>
                  <a:srgbClr val="0000FF"/>
                </a:solidFill>
                <a:latin typeface="Arial Narrow"/>
                <a:cs typeface="Arial Narrow"/>
              </a:rPr>
              <a:t>ters</a:t>
            </a:r>
            <a:endParaRPr sz="2400">
              <a:latin typeface="Arial Narrow"/>
              <a:cs typeface="Arial Narrow"/>
            </a:endParaRPr>
          </a:p>
          <a:p>
            <a:pPr>
              <a:lnSpc>
                <a:spcPts val="1350"/>
              </a:lnSpc>
              <a:spcBef>
                <a:spcPts val="25"/>
              </a:spcBef>
            </a:pPr>
            <a:endParaRPr sz="1350"/>
          </a:p>
          <a:p>
            <a:pPr>
              <a:lnSpc>
                <a:spcPts val="2500"/>
              </a:lnSpc>
            </a:pPr>
            <a:endParaRPr sz="2500"/>
          </a:p>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第</a:t>
            </a:r>
            <a:r>
              <a:rPr sz="2400" spc="-650" dirty="0">
                <a:latin typeface="黑体"/>
                <a:cs typeface="黑体"/>
              </a:rPr>
              <a:t> </a:t>
            </a:r>
            <a:r>
              <a:rPr sz="2400" spc="-5" dirty="0">
                <a:latin typeface="Arial Narrow"/>
                <a:cs typeface="Arial Narrow"/>
              </a:rPr>
              <a:t>i+1</a:t>
            </a:r>
            <a:r>
              <a:rPr sz="2400" spc="0" dirty="0">
                <a:latin typeface="黑体"/>
                <a:cs typeface="黑体"/>
              </a:rPr>
              <a:t>轮迭代：</a:t>
            </a:r>
            <a:endParaRPr sz="2400">
              <a:latin typeface="黑体"/>
              <a:cs typeface="黑体"/>
            </a:endParaRPr>
          </a:p>
          <a:p>
            <a:pPr marL="561340" marR="6350" indent="-229235">
              <a:lnSpc>
                <a:spcPct val="100099"/>
              </a:lnSpc>
              <a:spcBef>
                <a:spcPts val="390"/>
              </a:spcBef>
            </a:pPr>
            <a:r>
              <a:rPr sz="2050" spc="-20" dirty="0">
                <a:solidFill>
                  <a:srgbClr val="9B2C1F"/>
                </a:solidFill>
                <a:latin typeface="Wingdings"/>
                <a:cs typeface="Wingdings"/>
              </a:rPr>
              <a:t></a:t>
            </a:r>
            <a:r>
              <a:rPr sz="2050" spc="-330" dirty="0">
                <a:solidFill>
                  <a:srgbClr val="9B2C1F"/>
                </a:solidFill>
                <a:latin typeface="Times New Roman"/>
                <a:cs typeface="Times New Roman"/>
              </a:rPr>
              <a:t> </a:t>
            </a:r>
            <a:r>
              <a:rPr sz="2400" spc="0" dirty="0">
                <a:solidFill>
                  <a:srgbClr val="0000FF"/>
                </a:solidFill>
                <a:latin typeface="黑体"/>
                <a:cs typeface="黑体"/>
              </a:rPr>
              <a:t>根据</a:t>
            </a:r>
            <a:r>
              <a:rPr sz="2400" spc="-5" dirty="0">
                <a:solidFill>
                  <a:srgbClr val="0000FF"/>
                </a:solidFill>
                <a:latin typeface="黑体"/>
                <a:cs typeface="黑体"/>
              </a:rPr>
              <a:t>第</a:t>
            </a:r>
            <a:r>
              <a:rPr sz="2400" spc="-10" dirty="0">
                <a:solidFill>
                  <a:srgbClr val="0000FF"/>
                </a:solidFill>
                <a:latin typeface="Arial Narrow"/>
                <a:cs typeface="Arial Narrow"/>
              </a:rPr>
              <a:t>i</a:t>
            </a:r>
            <a:r>
              <a:rPr sz="2400" spc="0" dirty="0">
                <a:solidFill>
                  <a:srgbClr val="0000FF"/>
                </a:solidFill>
                <a:latin typeface="黑体"/>
                <a:cs typeface="黑体"/>
              </a:rPr>
              <a:t>轮迭代中生成的</a:t>
            </a:r>
            <a:r>
              <a:rPr sz="2400" spc="-5" dirty="0">
                <a:solidFill>
                  <a:srgbClr val="0000FF"/>
                </a:solidFill>
                <a:latin typeface="Arial Narrow"/>
                <a:cs typeface="Arial Narrow"/>
              </a:rPr>
              <a:t>cluster</a:t>
            </a:r>
            <a:r>
              <a:rPr sz="2400" spc="0" dirty="0">
                <a:solidFill>
                  <a:srgbClr val="0000FF"/>
                </a:solidFill>
                <a:latin typeface="Arial Narrow"/>
                <a:cs typeface="Arial Narrow"/>
              </a:rPr>
              <a:t>s</a:t>
            </a:r>
            <a:r>
              <a:rPr sz="2400" spc="0" dirty="0">
                <a:solidFill>
                  <a:srgbClr val="0000FF"/>
                </a:solidFill>
                <a:latin typeface="黑体"/>
                <a:cs typeface="黑体"/>
              </a:rPr>
              <a:t>和计算出的</a:t>
            </a:r>
            <a:r>
              <a:rPr sz="2400" spc="-5" dirty="0">
                <a:solidFill>
                  <a:srgbClr val="0000FF"/>
                </a:solidFill>
                <a:latin typeface="Arial Narrow"/>
                <a:cs typeface="Arial Narrow"/>
              </a:rPr>
              <a:t>cluste</a:t>
            </a:r>
            <a:r>
              <a:rPr sz="2400" spc="0" dirty="0">
                <a:solidFill>
                  <a:srgbClr val="0000FF"/>
                </a:solidFill>
                <a:latin typeface="Arial Narrow"/>
                <a:cs typeface="Arial Narrow"/>
              </a:rPr>
              <a:t>r</a:t>
            </a:r>
            <a:r>
              <a:rPr sz="2400" spc="40" dirty="0">
                <a:solidFill>
                  <a:srgbClr val="0000FF"/>
                </a:solidFill>
                <a:latin typeface="Arial Narrow"/>
                <a:cs typeface="Arial Narrow"/>
              </a:rPr>
              <a:t> </a:t>
            </a:r>
            <a:r>
              <a:rPr sz="2400" spc="-5" dirty="0">
                <a:solidFill>
                  <a:srgbClr val="0000FF"/>
                </a:solidFill>
                <a:latin typeface="Arial Narrow"/>
                <a:cs typeface="Arial Narrow"/>
              </a:rPr>
              <a:t>center</a:t>
            </a:r>
            <a:r>
              <a:rPr sz="2400" spc="5" dirty="0">
                <a:solidFill>
                  <a:srgbClr val="0000FF"/>
                </a:solidFill>
                <a:latin typeface="Arial Narrow"/>
                <a:cs typeface="Arial Narrow"/>
              </a:rPr>
              <a:t>s</a:t>
            </a:r>
            <a:r>
              <a:rPr sz="2400" spc="0" dirty="0">
                <a:solidFill>
                  <a:srgbClr val="0000FF"/>
                </a:solidFill>
                <a:latin typeface="黑体"/>
                <a:cs typeface="黑体"/>
              </a:rPr>
              <a:t>， 进行新一轮的聚类</a:t>
            </a:r>
            <a:endParaRPr sz="2400">
              <a:latin typeface="黑体"/>
              <a:cs typeface="黑体"/>
            </a:endParaRPr>
          </a:p>
          <a:p>
            <a:pPr>
              <a:lnSpc>
                <a:spcPts val="2150"/>
              </a:lnSpc>
              <a:spcBef>
                <a:spcPts val="13"/>
              </a:spcBef>
            </a:pPr>
            <a:endParaRPr sz="2150"/>
          </a:p>
          <a:p>
            <a:pPr>
              <a:lnSpc>
                <a:spcPts val="2400"/>
              </a:lnSpc>
            </a:pPr>
            <a:endParaRPr sz="2400"/>
          </a:p>
          <a:p>
            <a:pPr>
              <a:lnSpc>
                <a:spcPts val="2400"/>
              </a:lnSpc>
            </a:pPr>
            <a:endParaRPr sz="2400"/>
          </a:p>
          <a:p>
            <a:pPr marL="12700">
              <a:lnSpc>
                <a:spcPct val="100000"/>
              </a:lnSpc>
              <a:tabLst>
                <a:tab pos="35496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5" dirty="0">
                <a:latin typeface="黑体"/>
                <a:cs typeface="黑体"/>
              </a:rPr>
              <a:t>如此不断迭代直到满足终止条件</a:t>
            </a:r>
            <a:endParaRPr sz="2400">
              <a:latin typeface="黑体"/>
              <a:cs typeface="黑体"/>
            </a:endParaRPr>
          </a:p>
        </p:txBody>
      </p:sp>
      <p:sp>
        <p:nvSpPr>
          <p:cNvPr id="3" name="object 3"/>
          <p:cNvSpPr/>
          <p:nvPr/>
        </p:nvSpPr>
        <p:spPr>
          <a:xfrm>
            <a:off x="5887211" y="315468"/>
            <a:ext cx="2889504" cy="318515"/>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a:spLocks noGrp="1"/>
          </p:cNvSpPr>
          <p:nvPr>
            <p:ph type="title"/>
          </p:nvPr>
        </p:nvSpPr>
        <p:spPr>
          <a:prstGeom prst="rect">
            <a:avLst/>
          </a:prstGeom>
        </p:spPr>
        <p:txBody>
          <a:bodyPr vert="horz" wrap="square" lIns="0" tIns="275402" rIns="0" bIns="0" rtlCol="0">
            <a:spAutoFit/>
          </a:bodyPr>
          <a:lstStyle/>
          <a:p>
            <a:pPr marL="231775">
              <a:lnSpc>
                <a:spcPts val="3195"/>
              </a:lnSpc>
            </a:pPr>
            <a:r>
              <a:rPr sz="2800" spc="-15" dirty="0">
                <a:solidFill>
                  <a:srgbClr val="00AF50"/>
                </a:solidFill>
                <a:latin typeface="黑体"/>
                <a:cs typeface="黑体"/>
              </a:rPr>
              <a:t>K-Mean</a:t>
            </a:r>
            <a:r>
              <a:rPr sz="2800" spc="-20" dirty="0">
                <a:solidFill>
                  <a:srgbClr val="00AF50"/>
                </a:solidFill>
                <a:latin typeface="黑体"/>
                <a:cs typeface="黑体"/>
              </a:rPr>
              <a:t>s</a:t>
            </a:r>
            <a:r>
              <a:rPr sz="2800" spc="-25" dirty="0">
                <a:solidFill>
                  <a:srgbClr val="00AF50"/>
                </a:solidFill>
                <a:latin typeface="黑体"/>
                <a:cs typeface="黑体"/>
              </a:rPr>
              <a:t>是</a:t>
            </a:r>
            <a:r>
              <a:rPr sz="2800" spc="-30" dirty="0">
                <a:solidFill>
                  <a:srgbClr val="00AF50"/>
                </a:solidFill>
                <a:latin typeface="黑体"/>
                <a:cs typeface="黑体"/>
              </a:rPr>
              <a:t>个不断迭代的过程</a:t>
            </a:r>
            <a:endParaRPr sz="2800">
              <a:latin typeface="黑体"/>
              <a:cs typeface="黑体"/>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6140" y="1693417"/>
            <a:ext cx="8225790" cy="3226435"/>
          </a:xfrm>
          <a:prstGeom prst="rect">
            <a:avLst/>
          </a:prstGeom>
        </p:spPr>
        <p:txBody>
          <a:bodyPr vert="horz" wrap="square" lIns="0" tIns="0" rIns="0" bIns="0" rtlCol="0">
            <a:spAutoFit/>
          </a:bodyPr>
          <a:lstStyle/>
          <a:p>
            <a:pPr marL="12700">
              <a:lnSpc>
                <a:spcPct val="100000"/>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将所有的数据分布到不同的MapReduce节点上，每个节点只</a:t>
            </a:r>
            <a:endParaRPr sz="2400">
              <a:latin typeface="黑体"/>
              <a:cs typeface="黑体"/>
            </a:endParaRPr>
          </a:p>
          <a:p>
            <a:pPr marL="287020">
              <a:lnSpc>
                <a:spcPct val="100000"/>
              </a:lnSpc>
            </a:pPr>
            <a:r>
              <a:rPr sz="2400" spc="-5" dirty="0">
                <a:latin typeface="黑体"/>
                <a:cs typeface="黑体"/>
              </a:rPr>
              <a:t>对自己的数据进行计算</a:t>
            </a:r>
            <a:endParaRPr sz="2400">
              <a:latin typeface="黑体"/>
              <a:cs typeface="黑体"/>
            </a:endParaRPr>
          </a:p>
          <a:p>
            <a:pPr>
              <a:lnSpc>
                <a:spcPts val="1650"/>
              </a:lnSpc>
              <a:spcBef>
                <a:spcPts val="29"/>
              </a:spcBef>
            </a:pPr>
            <a:endParaRPr sz="1650"/>
          </a:p>
          <a:p>
            <a:pPr>
              <a:lnSpc>
                <a:spcPts val="2400"/>
              </a:lnSpc>
            </a:pPr>
            <a:endParaRPr sz="2400"/>
          </a:p>
          <a:p>
            <a:pPr marL="287020" marR="6350" indent="-274320">
              <a:lnSpc>
                <a:spcPct val="100000"/>
              </a:lnSpc>
              <a:buClr>
                <a:srgbClr val="D24717"/>
              </a:buClr>
              <a:buSzPct val="83333"/>
              <a:buFont typeface="Wingdings 2"/>
              <a:buChar char=""/>
              <a:tabLst>
                <a:tab pos="287020" algn="l"/>
                <a:tab pos="6840855" algn="l"/>
              </a:tabLst>
            </a:pPr>
            <a:r>
              <a:rPr sz="2400" dirty="0">
                <a:latin typeface="黑体"/>
                <a:cs typeface="黑体"/>
              </a:rPr>
              <a:t>每个Map节点能够读取上一次迭代生成</a:t>
            </a:r>
            <a:r>
              <a:rPr sz="2400" spc="5" dirty="0">
                <a:latin typeface="黑体"/>
                <a:cs typeface="黑体"/>
              </a:rPr>
              <a:t>的</a:t>
            </a:r>
            <a:r>
              <a:rPr sz="2400" spc="0" dirty="0">
                <a:latin typeface="黑体"/>
                <a:cs typeface="黑体"/>
              </a:rPr>
              <a:t>cluster	centers， 并判断自己的各个数据点应该属于哪一</a:t>
            </a:r>
            <a:r>
              <a:rPr sz="2400" spc="5" dirty="0">
                <a:latin typeface="黑体"/>
                <a:cs typeface="黑体"/>
              </a:rPr>
              <a:t>个</a:t>
            </a:r>
            <a:r>
              <a:rPr sz="2400" spc="0" dirty="0">
                <a:latin typeface="黑体"/>
                <a:cs typeface="黑体"/>
              </a:rPr>
              <a:t>cluster</a:t>
            </a:r>
            <a:endParaRPr sz="2400">
              <a:latin typeface="黑体"/>
              <a:cs typeface="黑体"/>
            </a:endParaRPr>
          </a:p>
          <a:p>
            <a:pPr>
              <a:lnSpc>
                <a:spcPts val="1650"/>
              </a:lnSpc>
              <a:spcBef>
                <a:spcPts val="31"/>
              </a:spcBef>
            </a:pPr>
            <a:endParaRPr sz="1650"/>
          </a:p>
          <a:p>
            <a:pPr>
              <a:lnSpc>
                <a:spcPts val="2400"/>
              </a:lnSpc>
            </a:pPr>
            <a:endParaRPr sz="2400"/>
          </a:p>
          <a:p>
            <a:pPr marL="287020" marR="158750" indent="-274320">
              <a:lnSpc>
                <a:spcPct val="100000"/>
              </a:lnSpc>
              <a:tabLst>
                <a:tab pos="286385" algn="l"/>
                <a:tab pos="1810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Reduce节点综合每个属于某个cluster的数据点，计算出新 的cluster	centers</a:t>
            </a:r>
            <a:endParaRPr sz="2400">
              <a:latin typeface="黑体"/>
              <a:cs typeface="黑体"/>
            </a:endParaRPr>
          </a:p>
        </p:txBody>
      </p:sp>
      <p:sp>
        <p:nvSpPr>
          <p:cNvPr id="3" name="object 3"/>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a:spLocks noGrp="1"/>
          </p:cNvSpPr>
          <p:nvPr>
            <p:ph type="title"/>
          </p:nvPr>
        </p:nvSpPr>
        <p:spPr>
          <a:prstGeom prst="rect">
            <a:avLst/>
          </a:prstGeom>
        </p:spPr>
        <p:txBody>
          <a:bodyPr vert="horz" wrap="square" lIns="0" tIns="325948" rIns="0" bIns="0" rtlCol="0">
            <a:spAutoFit/>
          </a:bodyPr>
          <a:lstStyle/>
          <a:p>
            <a:pPr marL="191770">
              <a:lnSpc>
                <a:spcPts val="3195"/>
              </a:lnSpc>
            </a:pPr>
            <a:r>
              <a:rPr sz="2800" spc="-15" dirty="0">
                <a:solidFill>
                  <a:srgbClr val="00AF50"/>
                </a:solidFill>
                <a:latin typeface="黑体"/>
                <a:cs typeface="黑体"/>
              </a:rPr>
              <a:t>M</a:t>
            </a:r>
            <a:r>
              <a:rPr sz="2800" spc="-10" dirty="0">
                <a:solidFill>
                  <a:srgbClr val="00AF50"/>
                </a:solidFill>
                <a:latin typeface="黑体"/>
                <a:cs typeface="黑体"/>
              </a:rPr>
              <a:t>a</a:t>
            </a:r>
            <a:r>
              <a:rPr sz="2800" spc="-15" dirty="0">
                <a:solidFill>
                  <a:srgbClr val="00AF50"/>
                </a:solidFill>
                <a:latin typeface="黑体"/>
                <a:cs typeface="黑体"/>
              </a:rPr>
              <a:t>pRe</a:t>
            </a:r>
            <a:r>
              <a:rPr sz="2800" spc="-10" dirty="0">
                <a:solidFill>
                  <a:srgbClr val="00AF50"/>
                </a:solidFill>
                <a:latin typeface="黑体"/>
                <a:cs typeface="黑体"/>
              </a:rPr>
              <a:t>d</a:t>
            </a:r>
            <a:r>
              <a:rPr sz="2800" spc="-15" dirty="0">
                <a:solidFill>
                  <a:srgbClr val="00AF50"/>
                </a:solidFill>
                <a:latin typeface="黑体"/>
                <a:cs typeface="黑体"/>
              </a:rPr>
              <a:t>u</a:t>
            </a:r>
            <a:r>
              <a:rPr sz="2800" spc="-30" dirty="0">
                <a:solidFill>
                  <a:srgbClr val="00AF50"/>
                </a:solidFill>
                <a:latin typeface="黑体"/>
                <a:cs typeface="黑体"/>
              </a:rPr>
              <a:t>c</a:t>
            </a:r>
            <a:r>
              <a:rPr sz="2800" spc="-5" dirty="0">
                <a:solidFill>
                  <a:srgbClr val="00AF50"/>
                </a:solidFill>
                <a:latin typeface="黑体"/>
                <a:cs typeface="黑体"/>
              </a:rPr>
              <a:t>e</a:t>
            </a:r>
            <a:r>
              <a:rPr sz="2800" spc="-30" dirty="0">
                <a:solidFill>
                  <a:srgbClr val="00AF50"/>
                </a:solidFill>
                <a:latin typeface="黑体"/>
                <a:cs typeface="黑体"/>
              </a:rPr>
              <a:t>并</a:t>
            </a:r>
            <a:r>
              <a:rPr sz="2800" spc="-20" dirty="0">
                <a:solidFill>
                  <a:srgbClr val="00AF50"/>
                </a:solidFill>
                <a:latin typeface="黑体"/>
                <a:cs typeface="黑体"/>
              </a:rPr>
              <a:t>行</a:t>
            </a:r>
            <a:r>
              <a:rPr sz="2800" spc="-30" dirty="0">
                <a:solidFill>
                  <a:srgbClr val="00AF50"/>
                </a:solidFill>
                <a:latin typeface="黑体"/>
                <a:cs typeface="黑体"/>
              </a:rPr>
              <a:t>化</a:t>
            </a:r>
            <a:r>
              <a:rPr sz="2800" spc="-20" dirty="0">
                <a:solidFill>
                  <a:srgbClr val="00AF50"/>
                </a:solidFill>
                <a:latin typeface="黑体"/>
                <a:cs typeface="黑体"/>
              </a:rPr>
              <a:t>聚</a:t>
            </a:r>
            <a:r>
              <a:rPr sz="2800" spc="-30" dirty="0">
                <a:solidFill>
                  <a:srgbClr val="00AF50"/>
                </a:solidFill>
                <a:latin typeface="黑体"/>
                <a:cs typeface="黑体"/>
              </a:rPr>
              <a:t>类算法</a:t>
            </a:r>
            <a:r>
              <a:rPr sz="2800" spc="-15" dirty="0">
                <a:solidFill>
                  <a:srgbClr val="00AF50"/>
                </a:solidFill>
                <a:latin typeface="黑体"/>
                <a:cs typeface="黑体"/>
              </a:rPr>
              <a:t>设</a:t>
            </a:r>
            <a:r>
              <a:rPr sz="2800" spc="-30" dirty="0">
                <a:solidFill>
                  <a:srgbClr val="00AF50"/>
                </a:solidFill>
                <a:latin typeface="黑体"/>
                <a:cs typeface="黑体"/>
              </a:rPr>
              <a:t>计思路</a:t>
            </a:r>
            <a:endParaRPr sz="2800">
              <a:latin typeface="黑体"/>
              <a:cs typeface="黑体"/>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5453" rIns="0" bIns="0" rtlCol="0">
            <a:spAutoFit/>
          </a:bodyPr>
          <a:lstStyle/>
          <a:p>
            <a:pPr marL="242570">
              <a:lnSpc>
                <a:spcPts val="3295"/>
              </a:lnSpc>
            </a:pPr>
            <a:r>
              <a:rPr sz="2800" spc="-25" dirty="0">
                <a:solidFill>
                  <a:srgbClr val="00AF50"/>
                </a:solidFill>
                <a:latin typeface="黑体"/>
                <a:cs typeface="黑体"/>
              </a:rPr>
              <a:t>需</a:t>
            </a:r>
            <a:r>
              <a:rPr sz="2800" spc="-30" dirty="0">
                <a:solidFill>
                  <a:srgbClr val="00AF50"/>
                </a:solidFill>
                <a:latin typeface="黑体"/>
                <a:cs typeface="黑体"/>
              </a:rPr>
              <a:t>要全局</a:t>
            </a:r>
            <a:r>
              <a:rPr sz="2800" spc="-25" dirty="0">
                <a:solidFill>
                  <a:srgbClr val="00AF50"/>
                </a:solidFill>
                <a:latin typeface="黑体"/>
                <a:cs typeface="黑体"/>
              </a:rPr>
              <a:t>共</a:t>
            </a:r>
            <a:r>
              <a:rPr sz="2800" spc="-30" dirty="0">
                <a:solidFill>
                  <a:srgbClr val="00AF50"/>
                </a:solidFill>
                <a:latin typeface="黑体"/>
                <a:cs typeface="黑体"/>
              </a:rPr>
              <a:t>享的数据</a:t>
            </a:r>
            <a:endParaRPr sz="2800">
              <a:latin typeface="黑体"/>
              <a:cs typeface="黑体"/>
            </a:endParaRPr>
          </a:p>
        </p:txBody>
      </p:sp>
      <p:sp>
        <p:nvSpPr>
          <p:cNvPr id="3" name="object 3"/>
          <p:cNvSpPr txBox="1"/>
          <p:nvPr/>
        </p:nvSpPr>
        <p:spPr>
          <a:xfrm>
            <a:off x="586841" y="1734820"/>
            <a:ext cx="6076315" cy="3545204"/>
          </a:xfrm>
          <a:prstGeom prst="rect">
            <a:avLst/>
          </a:prstGeom>
        </p:spPr>
        <p:txBody>
          <a:bodyPr vert="horz" wrap="square" lIns="0" tIns="0" rIns="0" bIns="0" rtlCol="0">
            <a:spAutoFit/>
          </a:bodyPr>
          <a:lstStyle/>
          <a:p>
            <a:pPr marL="12700">
              <a:lnSpc>
                <a:spcPct val="100000"/>
              </a:lnSpc>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每一个</a:t>
            </a:r>
            <a:r>
              <a:rPr sz="2600" spc="-25" dirty="0">
                <a:latin typeface="黑体"/>
                <a:cs typeface="黑体"/>
              </a:rPr>
              <a:t>节</a:t>
            </a:r>
            <a:r>
              <a:rPr sz="2600" spc="0" dirty="0">
                <a:latin typeface="黑体"/>
                <a:cs typeface="黑体"/>
              </a:rPr>
              <a:t>点需要</a:t>
            </a:r>
            <a:r>
              <a:rPr sz="2600" spc="-25" dirty="0">
                <a:latin typeface="黑体"/>
                <a:cs typeface="黑体"/>
              </a:rPr>
              <a:t>访</a:t>
            </a:r>
            <a:r>
              <a:rPr sz="2600" spc="0" dirty="0">
                <a:latin typeface="黑体"/>
                <a:cs typeface="黑体"/>
              </a:rPr>
              <a:t>问如下</a:t>
            </a:r>
            <a:r>
              <a:rPr sz="2600" spc="-25" dirty="0">
                <a:latin typeface="黑体"/>
                <a:cs typeface="黑体"/>
              </a:rPr>
              <a:t>的</a:t>
            </a:r>
            <a:r>
              <a:rPr sz="2600" spc="0" dirty="0">
                <a:latin typeface="黑体"/>
                <a:cs typeface="黑体"/>
              </a:rPr>
              <a:t>全局文件</a:t>
            </a:r>
            <a:endParaRPr sz="2600" dirty="0">
              <a:latin typeface="黑体"/>
              <a:cs typeface="黑体"/>
            </a:endParaRPr>
          </a:p>
          <a:p>
            <a:pPr marL="332740">
              <a:lnSpc>
                <a:spcPct val="100000"/>
              </a:lnSpc>
              <a:spcBef>
                <a:spcPts val="114"/>
              </a:spcBef>
              <a:tabLst>
                <a:tab pos="728345" algn="l"/>
              </a:tabLst>
            </a:pPr>
            <a:r>
              <a:rPr sz="2000" spc="15" dirty="0">
                <a:solidFill>
                  <a:srgbClr val="9B2C1F"/>
                </a:solidFill>
                <a:latin typeface="Wingdings 2"/>
                <a:cs typeface="Wingdings 2"/>
              </a:rPr>
              <a:t></a:t>
            </a:r>
            <a:r>
              <a:rPr sz="2000" spc="15" dirty="0">
                <a:solidFill>
                  <a:srgbClr val="9B2C1F"/>
                </a:solidFill>
                <a:latin typeface="Times New Roman"/>
                <a:cs typeface="Times New Roman"/>
              </a:rPr>
              <a:t>	</a:t>
            </a:r>
            <a:r>
              <a:rPr sz="2400" spc="15" dirty="0">
                <a:solidFill>
                  <a:srgbClr val="0000FF"/>
                </a:solidFill>
                <a:latin typeface="黑体"/>
                <a:cs typeface="黑体"/>
              </a:rPr>
              <a:t>当前的迭代计数</a:t>
            </a:r>
            <a:endParaRPr sz="2400" dirty="0">
              <a:latin typeface="黑体"/>
              <a:cs typeface="黑体"/>
            </a:endParaRPr>
          </a:p>
          <a:p>
            <a:pPr marL="332740">
              <a:lnSpc>
                <a:spcPct val="100000"/>
              </a:lnSpc>
              <a:spcBef>
                <a:spcPts val="105"/>
              </a:spcBef>
              <a:tabLst>
                <a:tab pos="728345" algn="l"/>
              </a:tabLst>
            </a:pPr>
            <a:r>
              <a:rPr sz="2000" spc="15" dirty="0">
                <a:solidFill>
                  <a:srgbClr val="9B2C1F"/>
                </a:solidFill>
                <a:latin typeface="Wingdings 2"/>
                <a:cs typeface="Wingdings 2"/>
              </a:rPr>
              <a:t></a:t>
            </a:r>
            <a:r>
              <a:rPr sz="2000" spc="15" dirty="0">
                <a:solidFill>
                  <a:srgbClr val="9B2C1F"/>
                </a:solidFill>
                <a:latin typeface="Times New Roman"/>
                <a:cs typeface="Times New Roman"/>
              </a:rPr>
              <a:t>	</a:t>
            </a:r>
            <a:r>
              <a:rPr sz="2400" spc="15" dirty="0">
                <a:solidFill>
                  <a:srgbClr val="0000FF"/>
                </a:solidFill>
                <a:latin typeface="黑体"/>
                <a:cs typeface="黑体"/>
              </a:rPr>
              <a:t>K个表示不同聚类中心的如下的数据结构</a:t>
            </a:r>
            <a:endParaRPr sz="2400" dirty="0">
              <a:latin typeface="黑体"/>
              <a:cs typeface="黑体"/>
            </a:endParaRPr>
          </a:p>
          <a:p>
            <a:pPr>
              <a:lnSpc>
                <a:spcPts val="2900"/>
              </a:lnSpc>
              <a:spcBef>
                <a:spcPts val="18"/>
              </a:spcBef>
            </a:pPr>
            <a:endParaRPr sz="2900" dirty="0"/>
          </a:p>
          <a:p>
            <a:pPr marL="1379855" marR="3185795" indent="19685">
              <a:lnSpc>
                <a:spcPct val="102899"/>
              </a:lnSpc>
            </a:pPr>
            <a:r>
              <a:rPr sz="2400" spc="-5" dirty="0">
                <a:latin typeface="Arial Narrow"/>
                <a:cs typeface="Arial Narrow"/>
              </a:rPr>
              <a:t>cluste</a:t>
            </a:r>
            <a:r>
              <a:rPr sz="2400" spc="0" dirty="0">
                <a:latin typeface="Arial Narrow"/>
                <a:cs typeface="Arial Narrow"/>
              </a:rPr>
              <a:t>r</a:t>
            </a:r>
            <a:r>
              <a:rPr sz="2400" spc="15" dirty="0">
                <a:latin typeface="Arial Narrow"/>
                <a:cs typeface="Arial Narrow"/>
              </a:rPr>
              <a:t> </a:t>
            </a:r>
            <a:r>
              <a:rPr sz="2400" spc="-5" dirty="0">
                <a:latin typeface="Arial Narrow"/>
                <a:cs typeface="Arial Narrow"/>
              </a:rPr>
              <a:t>id cluste</a:t>
            </a:r>
            <a:r>
              <a:rPr sz="2400" spc="0" dirty="0">
                <a:latin typeface="Arial Narrow"/>
                <a:cs typeface="Arial Narrow"/>
              </a:rPr>
              <a:t>r</a:t>
            </a:r>
            <a:r>
              <a:rPr sz="2400" spc="25" dirty="0">
                <a:latin typeface="Arial Narrow"/>
                <a:cs typeface="Arial Narrow"/>
              </a:rPr>
              <a:t> </a:t>
            </a:r>
            <a:r>
              <a:rPr sz="2400" spc="-5" dirty="0">
                <a:latin typeface="Arial Narrow"/>
                <a:cs typeface="Arial Narrow"/>
              </a:rPr>
              <a:t>center</a:t>
            </a:r>
            <a:endParaRPr sz="2400" dirty="0">
              <a:latin typeface="Arial Narrow"/>
              <a:cs typeface="Arial Narrow"/>
            </a:endParaRPr>
          </a:p>
          <a:p>
            <a:pPr marL="1379855">
              <a:lnSpc>
                <a:spcPct val="100000"/>
              </a:lnSpc>
              <a:spcBef>
                <a:spcPts val="130"/>
              </a:spcBef>
              <a:tabLst>
                <a:tab pos="3172460" algn="l"/>
              </a:tabLst>
            </a:pPr>
            <a:r>
              <a:rPr sz="2400" dirty="0">
                <a:latin typeface="黑体"/>
                <a:cs typeface="黑体"/>
              </a:rPr>
              <a:t>属于该</a:t>
            </a:r>
            <a:r>
              <a:rPr sz="2400" spc="-5" dirty="0">
                <a:latin typeface="Arial Narrow"/>
                <a:cs typeface="Arial Narrow"/>
              </a:rPr>
              <a:t>cluste</a:t>
            </a:r>
            <a:r>
              <a:rPr sz="2400" spc="0" dirty="0">
                <a:latin typeface="Arial Narrow"/>
                <a:cs typeface="Arial Narrow"/>
              </a:rPr>
              <a:t>r	</a:t>
            </a:r>
            <a:r>
              <a:rPr sz="2400" spc="-5" dirty="0">
                <a:latin typeface="Arial Narrow"/>
                <a:cs typeface="Arial Narrow"/>
              </a:rPr>
              <a:t>cente</a:t>
            </a:r>
            <a:r>
              <a:rPr sz="2400" spc="10" dirty="0">
                <a:latin typeface="Arial Narrow"/>
                <a:cs typeface="Arial Narrow"/>
              </a:rPr>
              <a:t>r</a:t>
            </a:r>
            <a:r>
              <a:rPr sz="2400" spc="0" dirty="0">
                <a:latin typeface="黑体"/>
                <a:cs typeface="黑体"/>
              </a:rPr>
              <a:t>的数据点的个数</a:t>
            </a:r>
            <a:endParaRPr sz="2400" dirty="0">
              <a:latin typeface="黑体"/>
              <a:cs typeface="黑体"/>
            </a:endParaRPr>
          </a:p>
          <a:p>
            <a:pPr>
              <a:lnSpc>
                <a:spcPts val="1300"/>
              </a:lnSpc>
              <a:spcBef>
                <a:spcPts val="11"/>
              </a:spcBef>
            </a:pPr>
            <a:endParaRPr sz="1300" dirty="0"/>
          </a:p>
          <a:p>
            <a:pPr>
              <a:lnSpc>
                <a:spcPts val="2500"/>
              </a:lnSpc>
            </a:pPr>
            <a:endParaRPr sz="2500" dirty="0"/>
          </a:p>
          <a:p>
            <a:pPr marL="12700">
              <a:lnSpc>
                <a:spcPct val="100000"/>
              </a:lnSpc>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这是</a:t>
            </a:r>
            <a:r>
              <a:rPr sz="2600" spc="0" dirty="0">
                <a:solidFill>
                  <a:srgbClr val="FF0000"/>
                </a:solidFill>
                <a:latin typeface="黑体"/>
                <a:cs typeface="黑体"/>
              </a:rPr>
              <a:t>唯</a:t>
            </a:r>
            <a:r>
              <a:rPr sz="2600" spc="-15" dirty="0">
                <a:solidFill>
                  <a:srgbClr val="FF0000"/>
                </a:solidFill>
                <a:latin typeface="黑体"/>
                <a:cs typeface="黑体"/>
              </a:rPr>
              <a:t>一</a:t>
            </a:r>
            <a:r>
              <a:rPr sz="2600" spc="0" dirty="0">
                <a:solidFill>
                  <a:srgbClr val="FF0000"/>
                </a:solidFill>
                <a:latin typeface="黑体"/>
                <a:cs typeface="黑体"/>
              </a:rPr>
              <a:t>的全局</a:t>
            </a:r>
            <a:r>
              <a:rPr sz="2600" spc="-15" dirty="0">
                <a:solidFill>
                  <a:srgbClr val="FF0000"/>
                </a:solidFill>
                <a:latin typeface="黑体"/>
                <a:cs typeface="黑体"/>
              </a:rPr>
              <a:t>文</a:t>
            </a:r>
            <a:r>
              <a:rPr sz="2600" spc="0" dirty="0">
                <a:solidFill>
                  <a:srgbClr val="FF0000"/>
                </a:solidFill>
                <a:latin typeface="黑体"/>
                <a:cs typeface="黑体"/>
              </a:rPr>
              <a:t>件</a:t>
            </a:r>
            <a:endParaRPr sz="2600" dirty="0">
              <a:latin typeface="黑体"/>
              <a:cs typeface="黑体"/>
            </a:endParaRPr>
          </a:p>
        </p:txBody>
      </p:sp>
      <p:grpSp>
        <p:nvGrpSpPr>
          <p:cNvPr id="11" name="组合 10"/>
          <p:cNvGrpSpPr/>
          <p:nvPr/>
        </p:nvGrpSpPr>
        <p:grpSpPr>
          <a:xfrm>
            <a:off x="1524000" y="3425191"/>
            <a:ext cx="6264275" cy="1527809"/>
            <a:chOff x="1524000" y="3425191"/>
            <a:chExt cx="6264275" cy="1527809"/>
          </a:xfrm>
        </p:grpSpPr>
        <p:sp>
          <p:nvSpPr>
            <p:cNvPr id="4" name="object 4"/>
            <p:cNvSpPr/>
            <p:nvPr/>
          </p:nvSpPr>
          <p:spPr>
            <a:xfrm>
              <a:off x="1524000" y="4953000"/>
              <a:ext cx="6264275" cy="0"/>
            </a:xfrm>
            <a:custGeom>
              <a:avLst/>
              <a:gdLst/>
              <a:ahLst/>
              <a:cxnLst/>
              <a:rect l="l" t="t" r="r" b="b"/>
              <a:pathLst>
                <a:path w="6264275">
                  <a:moveTo>
                    <a:pt x="0" y="0"/>
                  </a:moveTo>
                  <a:lnTo>
                    <a:pt x="6264275" y="0"/>
                  </a:lnTo>
                </a:path>
              </a:pathLst>
            </a:custGeom>
            <a:ln w="35560">
              <a:solidFill>
                <a:srgbClr val="D24717"/>
              </a:solidFill>
            </a:ln>
          </p:spPr>
          <p:txBody>
            <a:bodyPr wrap="square" lIns="0" tIns="0" rIns="0" bIns="0" rtlCol="0">
              <a:spAutoFit/>
            </a:bodyPr>
            <a:lstStyle/>
            <a:p>
              <a:endParaRPr/>
            </a:p>
          </p:txBody>
        </p:sp>
        <p:sp>
          <p:nvSpPr>
            <p:cNvPr id="5" name="object 5"/>
            <p:cNvSpPr/>
            <p:nvPr/>
          </p:nvSpPr>
          <p:spPr>
            <a:xfrm>
              <a:off x="1541272" y="3442335"/>
              <a:ext cx="0" cy="1493520"/>
            </a:xfrm>
            <a:custGeom>
              <a:avLst/>
              <a:gdLst/>
              <a:ahLst/>
              <a:cxnLst/>
              <a:rect l="l" t="t" r="r" b="b"/>
              <a:pathLst>
                <a:path h="1493520">
                  <a:moveTo>
                    <a:pt x="0" y="0"/>
                  </a:moveTo>
                  <a:lnTo>
                    <a:pt x="0" y="1493520"/>
                  </a:lnTo>
                </a:path>
              </a:pathLst>
            </a:custGeom>
            <a:ln w="35813">
              <a:solidFill>
                <a:srgbClr val="D24717"/>
              </a:solidFill>
            </a:ln>
          </p:spPr>
          <p:txBody>
            <a:bodyPr wrap="square" lIns="0" tIns="0" rIns="0" bIns="0" rtlCol="0">
              <a:spAutoFit/>
            </a:bodyPr>
            <a:lstStyle/>
            <a:p>
              <a:endParaRPr/>
            </a:p>
          </p:txBody>
        </p:sp>
        <p:sp>
          <p:nvSpPr>
            <p:cNvPr id="6" name="object 6"/>
            <p:cNvSpPr/>
            <p:nvPr/>
          </p:nvSpPr>
          <p:spPr>
            <a:xfrm>
              <a:off x="1524000" y="3425191"/>
              <a:ext cx="6264275" cy="0"/>
            </a:xfrm>
            <a:custGeom>
              <a:avLst/>
              <a:gdLst/>
              <a:ahLst/>
              <a:cxnLst/>
              <a:rect l="l" t="t" r="r" b="b"/>
              <a:pathLst>
                <a:path w="6264275">
                  <a:moveTo>
                    <a:pt x="0" y="0"/>
                  </a:moveTo>
                  <a:lnTo>
                    <a:pt x="6264275" y="0"/>
                  </a:lnTo>
                </a:path>
              </a:pathLst>
            </a:custGeom>
            <a:ln w="35559">
              <a:solidFill>
                <a:srgbClr val="D24717"/>
              </a:solidFill>
            </a:ln>
          </p:spPr>
          <p:txBody>
            <a:bodyPr wrap="square" lIns="0" tIns="0" rIns="0" bIns="0" rtlCol="0">
              <a:spAutoFit/>
            </a:bodyPr>
            <a:lstStyle/>
            <a:p>
              <a:endParaRPr/>
            </a:p>
          </p:txBody>
        </p:sp>
        <p:sp>
          <p:nvSpPr>
            <p:cNvPr id="7" name="object 7"/>
            <p:cNvSpPr/>
            <p:nvPr/>
          </p:nvSpPr>
          <p:spPr>
            <a:xfrm>
              <a:off x="7771003" y="3442590"/>
              <a:ext cx="0" cy="1493011"/>
            </a:xfrm>
            <a:custGeom>
              <a:avLst/>
              <a:gdLst/>
              <a:ahLst/>
              <a:cxnLst/>
              <a:rect l="l" t="t" r="r" b="b"/>
              <a:pathLst>
                <a:path h="1493011">
                  <a:moveTo>
                    <a:pt x="0" y="0"/>
                  </a:moveTo>
                  <a:lnTo>
                    <a:pt x="0" y="1493011"/>
                  </a:lnTo>
                </a:path>
              </a:pathLst>
            </a:custGeom>
            <a:ln w="35814">
              <a:solidFill>
                <a:srgbClr val="D24717"/>
              </a:solidFill>
            </a:ln>
          </p:spPr>
          <p:txBody>
            <a:bodyPr wrap="square" lIns="0" tIns="0" rIns="0" bIns="0" rtlCol="0">
              <a:spAutoFit/>
            </a:bodyPr>
            <a:lstStyle/>
            <a:p>
              <a:endParaRPr/>
            </a:p>
          </p:txBody>
        </p:sp>
      </p:grpSp>
      <p:sp>
        <p:nvSpPr>
          <p:cNvPr id="10" name="object 10"/>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205" rIns="0" bIns="0" rtlCol="0">
            <a:spAutoFit/>
          </a:bodyPr>
          <a:lstStyle/>
          <a:p>
            <a:pPr marL="85090">
              <a:lnSpc>
                <a:spcPts val="3065"/>
              </a:lnSpc>
            </a:pPr>
            <a:r>
              <a:rPr sz="2600" b="1" spc="-20" dirty="0">
                <a:solidFill>
                  <a:srgbClr val="00AF50"/>
                </a:solidFill>
                <a:latin typeface="黑体"/>
                <a:cs typeface="黑体"/>
              </a:rPr>
              <a:t>基于</a:t>
            </a:r>
            <a:r>
              <a:rPr sz="2600" b="1" spc="-15" dirty="0">
                <a:solidFill>
                  <a:srgbClr val="00AF50"/>
                </a:solidFill>
                <a:latin typeface="黑体"/>
                <a:cs typeface="黑体"/>
              </a:rPr>
              <a:t>M</a:t>
            </a:r>
            <a:r>
              <a:rPr sz="2600" b="1" spc="0" dirty="0">
                <a:solidFill>
                  <a:srgbClr val="00AF50"/>
                </a:solidFill>
                <a:latin typeface="黑体"/>
                <a:cs typeface="黑体"/>
              </a:rPr>
              <a:t>a</a:t>
            </a:r>
            <a:r>
              <a:rPr sz="2600" b="1" spc="-10" dirty="0">
                <a:solidFill>
                  <a:srgbClr val="00AF50"/>
                </a:solidFill>
                <a:latin typeface="黑体"/>
                <a:cs typeface="黑体"/>
              </a:rPr>
              <a:t>p</a:t>
            </a:r>
            <a:r>
              <a:rPr sz="2600" b="1" spc="-30" dirty="0">
                <a:solidFill>
                  <a:srgbClr val="00AF50"/>
                </a:solidFill>
                <a:latin typeface="黑体"/>
                <a:cs typeface="黑体"/>
              </a:rPr>
              <a:t>和</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5" dirty="0">
                <a:solidFill>
                  <a:srgbClr val="00AF50"/>
                </a:solidFill>
                <a:latin typeface="黑体"/>
                <a:cs typeface="黑体"/>
              </a:rPr>
              <a:t>d</a:t>
            </a:r>
            <a:r>
              <a:rPr sz="2600" b="1" spc="0" dirty="0">
                <a:solidFill>
                  <a:srgbClr val="00AF50"/>
                </a:solidFill>
                <a:latin typeface="黑体"/>
                <a:cs typeface="黑体"/>
              </a:rPr>
              <a:t>u</a:t>
            </a:r>
            <a:r>
              <a:rPr sz="2600" b="1" spc="-1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的并行计</a:t>
            </a:r>
            <a:r>
              <a:rPr sz="2600" b="1" spc="-30" dirty="0">
                <a:solidFill>
                  <a:srgbClr val="00AF50"/>
                </a:solidFill>
                <a:latin typeface="黑体"/>
                <a:cs typeface="黑体"/>
              </a:rPr>
              <a:t>算</a:t>
            </a:r>
            <a:r>
              <a:rPr sz="2600" b="1" spc="-20" dirty="0">
                <a:solidFill>
                  <a:srgbClr val="00AF50"/>
                </a:solidFill>
                <a:latin typeface="黑体"/>
                <a:cs typeface="黑体"/>
              </a:rPr>
              <a:t>模</a:t>
            </a:r>
            <a:r>
              <a:rPr sz="2600" b="1" spc="-30" dirty="0">
                <a:solidFill>
                  <a:srgbClr val="00AF50"/>
                </a:solidFill>
                <a:latin typeface="黑体"/>
                <a:cs typeface="黑体"/>
              </a:rPr>
              <a:t>型</a:t>
            </a:r>
            <a:endParaRPr sz="2600">
              <a:latin typeface="黑体"/>
              <a:cs typeface="黑体"/>
            </a:endParaRPr>
          </a:p>
        </p:txBody>
      </p:sp>
      <p:sp>
        <p:nvSpPr>
          <p:cNvPr id="3" name="object 3"/>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3147060" y="1444752"/>
            <a:ext cx="2839212" cy="481584"/>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4042664" y="1518665"/>
            <a:ext cx="1049655" cy="302895"/>
          </a:xfrm>
          <a:prstGeom prst="rect">
            <a:avLst/>
          </a:prstGeom>
        </p:spPr>
        <p:txBody>
          <a:bodyPr vert="horz" wrap="square" lIns="0" tIns="0" rIns="0" bIns="0" rtlCol="0">
            <a:spAutoFit/>
          </a:bodyPr>
          <a:lstStyle/>
          <a:p>
            <a:pPr marL="12700">
              <a:lnSpc>
                <a:spcPts val="2380"/>
              </a:lnSpc>
            </a:pPr>
            <a:r>
              <a:rPr sz="2000" b="1" spc="-10" dirty="0">
                <a:latin typeface="宋体"/>
                <a:cs typeface="宋体"/>
              </a:rPr>
              <a:t>海量数据</a:t>
            </a:r>
            <a:endParaRPr sz="2000">
              <a:latin typeface="宋体"/>
              <a:cs typeface="宋体"/>
            </a:endParaRPr>
          </a:p>
        </p:txBody>
      </p:sp>
      <p:sp>
        <p:nvSpPr>
          <p:cNvPr id="6" name="object 6"/>
          <p:cNvSpPr/>
          <p:nvPr/>
        </p:nvSpPr>
        <p:spPr>
          <a:xfrm>
            <a:off x="3971163" y="1454277"/>
            <a:ext cx="1650" cy="450723"/>
          </a:xfrm>
          <a:custGeom>
            <a:avLst/>
            <a:gdLst/>
            <a:ahLst/>
            <a:cxnLst/>
            <a:rect l="l" t="t" r="r" b="b"/>
            <a:pathLst>
              <a:path w="1650" h="450723">
                <a:moveTo>
                  <a:pt x="0" y="0"/>
                </a:moveTo>
                <a:lnTo>
                  <a:pt x="1650" y="450723"/>
                </a:lnTo>
              </a:path>
            </a:pathLst>
          </a:custGeom>
          <a:ln w="9525">
            <a:solidFill>
              <a:srgbClr val="AE3408"/>
            </a:solidFill>
          </a:ln>
        </p:spPr>
        <p:txBody>
          <a:bodyPr wrap="square" lIns="0" tIns="0" rIns="0" bIns="0" rtlCol="0">
            <a:spAutoFit/>
          </a:bodyPr>
          <a:lstStyle/>
          <a:p>
            <a:endParaRPr/>
          </a:p>
        </p:txBody>
      </p:sp>
      <p:sp>
        <p:nvSpPr>
          <p:cNvPr id="7" name="object 7"/>
          <p:cNvSpPr/>
          <p:nvPr/>
        </p:nvSpPr>
        <p:spPr>
          <a:xfrm>
            <a:off x="5555741" y="1466214"/>
            <a:ext cx="1650" cy="450723"/>
          </a:xfrm>
          <a:custGeom>
            <a:avLst/>
            <a:gdLst/>
            <a:ahLst/>
            <a:cxnLst/>
            <a:rect l="l" t="t" r="r" b="b"/>
            <a:pathLst>
              <a:path w="1650" h="450723">
                <a:moveTo>
                  <a:pt x="0" y="0"/>
                </a:moveTo>
                <a:lnTo>
                  <a:pt x="1650" y="450723"/>
                </a:lnTo>
              </a:path>
            </a:pathLst>
          </a:custGeom>
          <a:ln w="9525">
            <a:solidFill>
              <a:srgbClr val="AE3408"/>
            </a:solidFill>
          </a:ln>
        </p:spPr>
        <p:txBody>
          <a:bodyPr wrap="square" lIns="0" tIns="0" rIns="0" bIns="0" rtlCol="0">
            <a:spAutoFit/>
          </a:bodyPr>
          <a:lstStyle/>
          <a:p>
            <a:endParaRPr/>
          </a:p>
        </p:txBody>
      </p:sp>
      <p:sp>
        <p:nvSpPr>
          <p:cNvPr id="8" name="object 8"/>
          <p:cNvSpPr/>
          <p:nvPr/>
        </p:nvSpPr>
        <p:spPr>
          <a:xfrm>
            <a:off x="3559809" y="1458594"/>
            <a:ext cx="1650" cy="450722"/>
          </a:xfrm>
          <a:custGeom>
            <a:avLst/>
            <a:gdLst/>
            <a:ahLst/>
            <a:cxnLst/>
            <a:rect l="l" t="t" r="r" b="b"/>
            <a:pathLst>
              <a:path w="1650" h="450722">
                <a:moveTo>
                  <a:pt x="0" y="0"/>
                </a:moveTo>
                <a:lnTo>
                  <a:pt x="1650" y="450722"/>
                </a:lnTo>
              </a:path>
            </a:pathLst>
          </a:custGeom>
          <a:ln w="9525">
            <a:solidFill>
              <a:srgbClr val="AE3408"/>
            </a:solidFill>
          </a:ln>
        </p:spPr>
        <p:txBody>
          <a:bodyPr wrap="square" lIns="0" tIns="0" rIns="0" bIns="0" rtlCol="0">
            <a:spAutoFit/>
          </a:bodyPr>
          <a:lstStyle/>
          <a:p>
            <a:endParaRPr/>
          </a:p>
        </p:txBody>
      </p:sp>
      <p:sp>
        <p:nvSpPr>
          <p:cNvPr id="9" name="object 9"/>
          <p:cNvSpPr/>
          <p:nvPr/>
        </p:nvSpPr>
        <p:spPr>
          <a:xfrm>
            <a:off x="5159121" y="1459611"/>
            <a:ext cx="1650" cy="450850"/>
          </a:xfrm>
          <a:custGeom>
            <a:avLst/>
            <a:gdLst/>
            <a:ahLst/>
            <a:cxnLst/>
            <a:rect l="l" t="t" r="r" b="b"/>
            <a:pathLst>
              <a:path w="1650" h="450850">
                <a:moveTo>
                  <a:pt x="0" y="0"/>
                </a:moveTo>
                <a:lnTo>
                  <a:pt x="1650" y="450850"/>
                </a:lnTo>
              </a:path>
            </a:pathLst>
          </a:custGeom>
          <a:ln w="9525">
            <a:solidFill>
              <a:srgbClr val="AE3408"/>
            </a:solidFill>
          </a:ln>
        </p:spPr>
        <p:txBody>
          <a:bodyPr wrap="square" lIns="0" tIns="0" rIns="0" bIns="0" rtlCol="0">
            <a:spAutoFit/>
          </a:bodyPr>
          <a:lstStyle/>
          <a:p>
            <a:endParaRPr/>
          </a:p>
        </p:txBody>
      </p:sp>
      <p:sp>
        <p:nvSpPr>
          <p:cNvPr id="10" name="object 10"/>
          <p:cNvSpPr/>
          <p:nvPr/>
        </p:nvSpPr>
        <p:spPr>
          <a:xfrm>
            <a:off x="4771771" y="1458594"/>
            <a:ext cx="1524" cy="450722"/>
          </a:xfrm>
          <a:custGeom>
            <a:avLst/>
            <a:gdLst/>
            <a:ahLst/>
            <a:cxnLst/>
            <a:rect l="l" t="t" r="r" b="b"/>
            <a:pathLst>
              <a:path w="1524" h="450722">
                <a:moveTo>
                  <a:pt x="0" y="0"/>
                </a:moveTo>
                <a:lnTo>
                  <a:pt x="1524" y="450722"/>
                </a:lnTo>
              </a:path>
            </a:pathLst>
          </a:custGeom>
          <a:ln w="9525">
            <a:solidFill>
              <a:srgbClr val="AE3408"/>
            </a:solidFill>
          </a:ln>
        </p:spPr>
        <p:txBody>
          <a:bodyPr wrap="square" lIns="0" tIns="0" rIns="0" bIns="0" rtlCol="0">
            <a:spAutoFit/>
          </a:bodyPr>
          <a:lstStyle/>
          <a:p>
            <a:endParaRPr/>
          </a:p>
        </p:txBody>
      </p:sp>
      <p:sp>
        <p:nvSpPr>
          <p:cNvPr id="11" name="object 11"/>
          <p:cNvSpPr/>
          <p:nvPr/>
        </p:nvSpPr>
        <p:spPr>
          <a:xfrm>
            <a:off x="4375150" y="1458594"/>
            <a:ext cx="1524" cy="450722"/>
          </a:xfrm>
          <a:custGeom>
            <a:avLst/>
            <a:gdLst/>
            <a:ahLst/>
            <a:cxnLst/>
            <a:rect l="l" t="t" r="r" b="b"/>
            <a:pathLst>
              <a:path w="1524" h="450722">
                <a:moveTo>
                  <a:pt x="0" y="0"/>
                </a:moveTo>
                <a:lnTo>
                  <a:pt x="1524" y="450722"/>
                </a:lnTo>
              </a:path>
            </a:pathLst>
          </a:custGeom>
          <a:ln w="9525">
            <a:solidFill>
              <a:srgbClr val="AE3408"/>
            </a:solidFill>
          </a:ln>
        </p:spPr>
        <p:txBody>
          <a:bodyPr wrap="square" lIns="0" tIns="0" rIns="0" bIns="0" rtlCol="0">
            <a:spAutoFit/>
          </a:bodyPr>
          <a:lstStyle/>
          <a:p>
            <a:endParaRPr/>
          </a:p>
        </p:txBody>
      </p:sp>
      <p:sp>
        <p:nvSpPr>
          <p:cNvPr id="12" name="object 12"/>
          <p:cNvSpPr/>
          <p:nvPr/>
        </p:nvSpPr>
        <p:spPr>
          <a:xfrm>
            <a:off x="1493900" y="1903222"/>
            <a:ext cx="1892300" cy="606298"/>
          </a:xfrm>
          <a:prstGeom prst="rect">
            <a:avLst/>
          </a:prstGeom>
          <a:blipFill>
            <a:blip r:embed="rId4" cstate="print"/>
            <a:stretch>
              <a:fillRect/>
            </a:stretch>
          </a:blipFill>
        </p:spPr>
        <p:txBody>
          <a:bodyPr wrap="square" lIns="0" tIns="0" rIns="0" bIns="0" rtlCol="0">
            <a:spAutoFit/>
          </a:bodyPr>
          <a:lstStyle/>
          <a:p>
            <a:endParaRPr/>
          </a:p>
        </p:txBody>
      </p:sp>
      <p:sp>
        <p:nvSpPr>
          <p:cNvPr id="13" name="object 13"/>
          <p:cNvSpPr/>
          <p:nvPr/>
        </p:nvSpPr>
        <p:spPr>
          <a:xfrm>
            <a:off x="3188842" y="1884679"/>
            <a:ext cx="599820" cy="579882"/>
          </a:xfrm>
          <a:prstGeom prst="rect">
            <a:avLst/>
          </a:prstGeom>
          <a:blipFill>
            <a:blip r:embed="rId5" cstate="print"/>
            <a:stretch>
              <a:fillRect/>
            </a:stretch>
          </a:blipFill>
        </p:spPr>
        <p:txBody>
          <a:bodyPr wrap="square" lIns="0" tIns="0" rIns="0" bIns="0" rtlCol="0">
            <a:spAutoFit/>
          </a:bodyPr>
          <a:lstStyle/>
          <a:p>
            <a:endParaRPr/>
          </a:p>
        </p:txBody>
      </p:sp>
      <p:sp>
        <p:nvSpPr>
          <p:cNvPr id="14" name="object 14"/>
          <p:cNvSpPr/>
          <p:nvPr/>
        </p:nvSpPr>
        <p:spPr>
          <a:xfrm>
            <a:off x="5344159" y="1906777"/>
            <a:ext cx="578738" cy="567055"/>
          </a:xfrm>
          <a:prstGeom prst="rect">
            <a:avLst/>
          </a:prstGeom>
          <a:blipFill>
            <a:blip r:embed="rId6" cstate="print"/>
            <a:stretch>
              <a:fillRect/>
            </a:stretch>
          </a:blipFill>
        </p:spPr>
        <p:txBody>
          <a:bodyPr wrap="square" lIns="0" tIns="0" rIns="0" bIns="0" rtlCol="0">
            <a:spAutoFit/>
          </a:bodyPr>
          <a:lstStyle/>
          <a:p>
            <a:endParaRPr/>
          </a:p>
        </p:txBody>
      </p:sp>
      <p:sp>
        <p:nvSpPr>
          <p:cNvPr id="15" name="object 15"/>
          <p:cNvSpPr/>
          <p:nvPr/>
        </p:nvSpPr>
        <p:spPr>
          <a:xfrm>
            <a:off x="5735573" y="1881251"/>
            <a:ext cx="1895982" cy="631316"/>
          </a:xfrm>
          <a:prstGeom prst="rect">
            <a:avLst/>
          </a:prstGeom>
          <a:blipFill>
            <a:blip r:embed="rId7" cstate="print"/>
            <a:stretch>
              <a:fillRect/>
            </a:stretch>
          </a:blipFill>
        </p:spPr>
        <p:txBody>
          <a:bodyPr wrap="square" lIns="0" tIns="0" rIns="0" bIns="0" rtlCol="0">
            <a:spAutoFit/>
          </a:bodyPr>
          <a:lstStyle/>
          <a:p>
            <a:endParaRPr/>
          </a:p>
        </p:txBody>
      </p:sp>
      <p:sp>
        <p:nvSpPr>
          <p:cNvPr id="16" name="object 16"/>
          <p:cNvSpPr/>
          <p:nvPr/>
        </p:nvSpPr>
        <p:spPr>
          <a:xfrm>
            <a:off x="992124" y="2468879"/>
            <a:ext cx="1004315" cy="484632"/>
          </a:xfrm>
          <a:prstGeom prst="rect">
            <a:avLst/>
          </a:prstGeom>
          <a:blipFill>
            <a:blip r:embed="rId8" cstate="print"/>
            <a:stretch>
              <a:fillRect/>
            </a:stretch>
          </a:blipFill>
        </p:spPr>
        <p:txBody>
          <a:bodyPr wrap="square" lIns="0" tIns="0" rIns="0" bIns="0" rtlCol="0">
            <a:spAutoFit/>
          </a:bodyPr>
          <a:lstStyle/>
          <a:p>
            <a:endParaRPr/>
          </a:p>
        </p:txBody>
      </p:sp>
      <p:sp>
        <p:nvSpPr>
          <p:cNvPr id="17" name="object 17"/>
          <p:cNvSpPr/>
          <p:nvPr/>
        </p:nvSpPr>
        <p:spPr>
          <a:xfrm>
            <a:off x="2686811" y="2453639"/>
            <a:ext cx="1004315" cy="486155"/>
          </a:xfrm>
          <a:prstGeom prst="rect">
            <a:avLst/>
          </a:prstGeom>
          <a:blipFill>
            <a:blip r:embed="rId9" cstate="print"/>
            <a:stretch>
              <a:fillRect/>
            </a:stretch>
          </a:blipFill>
        </p:spPr>
        <p:txBody>
          <a:bodyPr wrap="square" lIns="0" tIns="0" rIns="0" bIns="0" rtlCol="0">
            <a:spAutoFit/>
          </a:bodyPr>
          <a:lstStyle/>
          <a:p>
            <a:endParaRPr/>
          </a:p>
        </p:txBody>
      </p:sp>
      <p:sp>
        <p:nvSpPr>
          <p:cNvPr id="18" name="object 18"/>
          <p:cNvSpPr/>
          <p:nvPr/>
        </p:nvSpPr>
        <p:spPr>
          <a:xfrm>
            <a:off x="5420867" y="2464307"/>
            <a:ext cx="1004315" cy="484632"/>
          </a:xfrm>
          <a:prstGeom prst="rect">
            <a:avLst/>
          </a:prstGeom>
          <a:blipFill>
            <a:blip r:embed="rId10" cstate="print"/>
            <a:stretch>
              <a:fillRect/>
            </a:stretch>
          </a:blipFill>
        </p:spPr>
        <p:txBody>
          <a:bodyPr wrap="square" lIns="0" tIns="0" rIns="0" bIns="0" rtlCol="0">
            <a:spAutoFit/>
          </a:bodyPr>
          <a:lstStyle/>
          <a:p>
            <a:endParaRPr/>
          </a:p>
        </p:txBody>
      </p:sp>
      <p:sp>
        <p:nvSpPr>
          <p:cNvPr id="19" name="object 19"/>
          <p:cNvSpPr/>
          <p:nvPr/>
        </p:nvSpPr>
        <p:spPr>
          <a:xfrm>
            <a:off x="7129271" y="2473451"/>
            <a:ext cx="1004316" cy="484632"/>
          </a:xfrm>
          <a:prstGeom prst="rect">
            <a:avLst/>
          </a:prstGeom>
          <a:blipFill>
            <a:blip r:embed="rId11" cstate="print"/>
            <a:stretch>
              <a:fillRect/>
            </a:stretch>
          </a:blipFill>
        </p:spPr>
        <p:txBody>
          <a:bodyPr wrap="square" lIns="0" tIns="0" rIns="0" bIns="0" rtlCol="0">
            <a:spAutoFit/>
          </a:bodyPr>
          <a:lstStyle/>
          <a:p>
            <a:endParaRPr/>
          </a:p>
        </p:txBody>
      </p:sp>
      <p:sp>
        <p:nvSpPr>
          <p:cNvPr id="20" name="object 20"/>
          <p:cNvSpPr/>
          <p:nvPr/>
        </p:nvSpPr>
        <p:spPr>
          <a:xfrm>
            <a:off x="1413636" y="2952242"/>
            <a:ext cx="132587" cy="505968"/>
          </a:xfrm>
          <a:custGeom>
            <a:avLst/>
            <a:gdLst/>
            <a:ahLst/>
            <a:cxnLst/>
            <a:rect l="l" t="t" r="r" b="b"/>
            <a:pathLst>
              <a:path w="132587" h="505968">
                <a:moveTo>
                  <a:pt x="16256" y="374650"/>
                </a:moveTo>
                <a:lnTo>
                  <a:pt x="9397" y="378587"/>
                </a:lnTo>
                <a:lnTo>
                  <a:pt x="2412" y="382397"/>
                </a:lnTo>
                <a:lnTo>
                  <a:pt x="0" y="391033"/>
                </a:lnTo>
                <a:lnTo>
                  <a:pt x="3809" y="398018"/>
                </a:lnTo>
                <a:lnTo>
                  <a:pt x="64134" y="505968"/>
                </a:lnTo>
                <a:lnTo>
                  <a:pt x="81238" y="477900"/>
                </a:lnTo>
                <a:lnTo>
                  <a:pt x="78993" y="477900"/>
                </a:lnTo>
                <a:lnTo>
                  <a:pt x="50418" y="477393"/>
                </a:lnTo>
                <a:lnTo>
                  <a:pt x="51404" y="424459"/>
                </a:lnTo>
                <a:lnTo>
                  <a:pt x="28828" y="384048"/>
                </a:lnTo>
                <a:lnTo>
                  <a:pt x="24891" y="377190"/>
                </a:lnTo>
                <a:lnTo>
                  <a:pt x="16256" y="374650"/>
                </a:lnTo>
                <a:close/>
              </a:path>
              <a:path w="132587" h="505968">
                <a:moveTo>
                  <a:pt x="51404" y="424459"/>
                </a:moveTo>
                <a:lnTo>
                  <a:pt x="50418" y="477393"/>
                </a:lnTo>
                <a:lnTo>
                  <a:pt x="78993" y="477900"/>
                </a:lnTo>
                <a:lnTo>
                  <a:pt x="79128" y="470662"/>
                </a:lnTo>
                <a:lnTo>
                  <a:pt x="77215" y="470662"/>
                </a:lnTo>
                <a:lnTo>
                  <a:pt x="52450" y="470281"/>
                </a:lnTo>
                <a:lnTo>
                  <a:pt x="65259" y="449259"/>
                </a:lnTo>
                <a:lnTo>
                  <a:pt x="51404" y="424459"/>
                </a:lnTo>
                <a:close/>
              </a:path>
              <a:path w="132587" h="505968">
                <a:moveTo>
                  <a:pt x="116966" y="376555"/>
                </a:moveTo>
                <a:lnTo>
                  <a:pt x="108203" y="378713"/>
                </a:lnTo>
                <a:lnTo>
                  <a:pt x="104140" y="385445"/>
                </a:lnTo>
                <a:lnTo>
                  <a:pt x="79977" y="425102"/>
                </a:lnTo>
                <a:lnTo>
                  <a:pt x="78993" y="477900"/>
                </a:lnTo>
                <a:lnTo>
                  <a:pt x="81238" y="477900"/>
                </a:lnTo>
                <a:lnTo>
                  <a:pt x="128524" y="400304"/>
                </a:lnTo>
                <a:lnTo>
                  <a:pt x="132587" y="393573"/>
                </a:lnTo>
                <a:lnTo>
                  <a:pt x="130428" y="384810"/>
                </a:lnTo>
                <a:lnTo>
                  <a:pt x="123697" y="380619"/>
                </a:lnTo>
                <a:lnTo>
                  <a:pt x="116966" y="376555"/>
                </a:lnTo>
                <a:close/>
              </a:path>
              <a:path w="132587" h="505968">
                <a:moveTo>
                  <a:pt x="65259" y="449259"/>
                </a:moveTo>
                <a:lnTo>
                  <a:pt x="52450" y="470281"/>
                </a:lnTo>
                <a:lnTo>
                  <a:pt x="77215" y="470662"/>
                </a:lnTo>
                <a:lnTo>
                  <a:pt x="65259" y="449259"/>
                </a:lnTo>
                <a:close/>
              </a:path>
              <a:path w="132587" h="505968">
                <a:moveTo>
                  <a:pt x="79977" y="425102"/>
                </a:moveTo>
                <a:lnTo>
                  <a:pt x="65259" y="449259"/>
                </a:lnTo>
                <a:lnTo>
                  <a:pt x="77215" y="470662"/>
                </a:lnTo>
                <a:lnTo>
                  <a:pt x="79128" y="470662"/>
                </a:lnTo>
                <a:lnTo>
                  <a:pt x="79977" y="425102"/>
                </a:lnTo>
                <a:close/>
              </a:path>
              <a:path w="132587" h="505968">
                <a:moveTo>
                  <a:pt x="59309" y="0"/>
                </a:moveTo>
                <a:lnTo>
                  <a:pt x="51404" y="424459"/>
                </a:lnTo>
                <a:lnTo>
                  <a:pt x="65259" y="449259"/>
                </a:lnTo>
                <a:lnTo>
                  <a:pt x="79977" y="425102"/>
                </a:lnTo>
                <a:lnTo>
                  <a:pt x="87884" y="508"/>
                </a:lnTo>
                <a:lnTo>
                  <a:pt x="59309" y="0"/>
                </a:lnTo>
                <a:close/>
              </a:path>
            </a:pathLst>
          </a:custGeom>
          <a:solidFill>
            <a:srgbClr val="AE3408"/>
          </a:solidFill>
        </p:spPr>
        <p:txBody>
          <a:bodyPr wrap="square" lIns="0" tIns="0" rIns="0" bIns="0" rtlCol="0">
            <a:spAutoFit/>
          </a:bodyPr>
          <a:lstStyle/>
          <a:p>
            <a:endParaRPr/>
          </a:p>
        </p:txBody>
      </p:sp>
      <p:sp>
        <p:nvSpPr>
          <p:cNvPr id="21" name="object 21"/>
          <p:cNvSpPr/>
          <p:nvPr/>
        </p:nvSpPr>
        <p:spPr>
          <a:xfrm>
            <a:off x="3102736" y="2930398"/>
            <a:ext cx="132714" cy="537082"/>
          </a:xfrm>
          <a:custGeom>
            <a:avLst/>
            <a:gdLst/>
            <a:ahLst/>
            <a:cxnLst/>
            <a:rect l="l" t="t" r="r" b="b"/>
            <a:pathLst>
              <a:path w="132714" h="537082">
                <a:moveTo>
                  <a:pt x="16129" y="406273"/>
                </a:moveTo>
                <a:lnTo>
                  <a:pt x="9270" y="410210"/>
                </a:lnTo>
                <a:lnTo>
                  <a:pt x="2412" y="414019"/>
                </a:lnTo>
                <a:lnTo>
                  <a:pt x="0" y="422782"/>
                </a:lnTo>
                <a:lnTo>
                  <a:pt x="65277" y="537082"/>
                </a:lnTo>
                <a:lnTo>
                  <a:pt x="82086" y="508888"/>
                </a:lnTo>
                <a:lnTo>
                  <a:pt x="79882" y="508888"/>
                </a:lnTo>
                <a:lnTo>
                  <a:pt x="51307" y="508635"/>
                </a:lnTo>
                <a:lnTo>
                  <a:pt x="51782" y="455808"/>
                </a:lnTo>
                <a:lnTo>
                  <a:pt x="28701" y="415416"/>
                </a:lnTo>
                <a:lnTo>
                  <a:pt x="24892" y="408686"/>
                </a:lnTo>
                <a:lnTo>
                  <a:pt x="16129" y="406273"/>
                </a:lnTo>
                <a:close/>
              </a:path>
              <a:path w="132714" h="537082">
                <a:moveTo>
                  <a:pt x="51782" y="455808"/>
                </a:moveTo>
                <a:lnTo>
                  <a:pt x="51307" y="508635"/>
                </a:lnTo>
                <a:lnTo>
                  <a:pt x="79882" y="508888"/>
                </a:lnTo>
                <a:lnTo>
                  <a:pt x="79948" y="501650"/>
                </a:lnTo>
                <a:lnTo>
                  <a:pt x="77977" y="501650"/>
                </a:lnTo>
                <a:lnTo>
                  <a:pt x="53339" y="501396"/>
                </a:lnTo>
                <a:lnTo>
                  <a:pt x="65845" y="480418"/>
                </a:lnTo>
                <a:lnTo>
                  <a:pt x="51782" y="455808"/>
                </a:lnTo>
                <a:close/>
              </a:path>
              <a:path w="132714" h="537082">
                <a:moveTo>
                  <a:pt x="116839" y="407162"/>
                </a:moveTo>
                <a:lnTo>
                  <a:pt x="108076" y="409321"/>
                </a:lnTo>
                <a:lnTo>
                  <a:pt x="104139" y="416178"/>
                </a:lnTo>
                <a:lnTo>
                  <a:pt x="80357" y="456073"/>
                </a:lnTo>
                <a:lnTo>
                  <a:pt x="79882" y="508888"/>
                </a:lnTo>
                <a:lnTo>
                  <a:pt x="82086" y="508888"/>
                </a:lnTo>
                <a:lnTo>
                  <a:pt x="128650" y="430784"/>
                </a:lnTo>
                <a:lnTo>
                  <a:pt x="132714" y="423925"/>
                </a:lnTo>
                <a:lnTo>
                  <a:pt x="130429" y="415163"/>
                </a:lnTo>
                <a:lnTo>
                  <a:pt x="116839" y="407162"/>
                </a:lnTo>
                <a:close/>
              </a:path>
              <a:path w="132714" h="537082">
                <a:moveTo>
                  <a:pt x="65845" y="480418"/>
                </a:moveTo>
                <a:lnTo>
                  <a:pt x="53339" y="501396"/>
                </a:lnTo>
                <a:lnTo>
                  <a:pt x="77977" y="501650"/>
                </a:lnTo>
                <a:lnTo>
                  <a:pt x="65845" y="480418"/>
                </a:lnTo>
                <a:close/>
              </a:path>
              <a:path w="132714" h="537082">
                <a:moveTo>
                  <a:pt x="80357" y="456073"/>
                </a:moveTo>
                <a:lnTo>
                  <a:pt x="65845" y="480418"/>
                </a:lnTo>
                <a:lnTo>
                  <a:pt x="77977" y="501650"/>
                </a:lnTo>
                <a:lnTo>
                  <a:pt x="79948" y="501650"/>
                </a:lnTo>
                <a:lnTo>
                  <a:pt x="80357" y="456073"/>
                </a:lnTo>
                <a:close/>
              </a:path>
              <a:path w="132714" h="537082">
                <a:moveTo>
                  <a:pt x="55880" y="0"/>
                </a:moveTo>
                <a:lnTo>
                  <a:pt x="51782" y="455808"/>
                </a:lnTo>
                <a:lnTo>
                  <a:pt x="65845" y="480418"/>
                </a:lnTo>
                <a:lnTo>
                  <a:pt x="80357" y="456073"/>
                </a:lnTo>
                <a:lnTo>
                  <a:pt x="84455" y="253"/>
                </a:lnTo>
                <a:lnTo>
                  <a:pt x="55880" y="0"/>
                </a:lnTo>
                <a:close/>
              </a:path>
            </a:pathLst>
          </a:custGeom>
          <a:solidFill>
            <a:srgbClr val="AE3408"/>
          </a:solidFill>
        </p:spPr>
        <p:txBody>
          <a:bodyPr wrap="square" lIns="0" tIns="0" rIns="0" bIns="0" rtlCol="0">
            <a:spAutoFit/>
          </a:bodyPr>
          <a:lstStyle/>
          <a:p>
            <a:endParaRPr/>
          </a:p>
        </p:txBody>
      </p:sp>
      <p:sp>
        <p:nvSpPr>
          <p:cNvPr id="22" name="object 22"/>
          <p:cNvSpPr/>
          <p:nvPr/>
        </p:nvSpPr>
        <p:spPr>
          <a:xfrm>
            <a:off x="5838697" y="2941192"/>
            <a:ext cx="132587" cy="544703"/>
          </a:xfrm>
          <a:custGeom>
            <a:avLst/>
            <a:gdLst/>
            <a:ahLst/>
            <a:cxnLst/>
            <a:rect l="l" t="t" r="r" b="b"/>
            <a:pathLst>
              <a:path w="132587" h="544703">
                <a:moveTo>
                  <a:pt x="16382" y="413131"/>
                </a:moveTo>
                <a:lnTo>
                  <a:pt x="9398" y="416941"/>
                </a:lnTo>
                <a:lnTo>
                  <a:pt x="2539" y="420751"/>
                </a:lnTo>
                <a:lnTo>
                  <a:pt x="0" y="429387"/>
                </a:lnTo>
                <a:lnTo>
                  <a:pt x="3810" y="436372"/>
                </a:lnTo>
                <a:lnTo>
                  <a:pt x="63373" y="544703"/>
                </a:lnTo>
                <a:lnTo>
                  <a:pt x="80649" y="516763"/>
                </a:lnTo>
                <a:lnTo>
                  <a:pt x="78359" y="516763"/>
                </a:lnTo>
                <a:lnTo>
                  <a:pt x="49784" y="516001"/>
                </a:lnTo>
                <a:lnTo>
                  <a:pt x="51148" y="463191"/>
                </a:lnTo>
                <a:lnTo>
                  <a:pt x="28828" y="422529"/>
                </a:lnTo>
                <a:lnTo>
                  <a:pt x="25018" y="415671"/>
                </a:lnTo>
                <a:lnTo>
                  <a:pt x="16382" y="413131"/>
                </a:lnTo>
                <a:close/>
              </a:path>
              <a:path w="132587" h="544703">
                <a:moveTo>
                  <a:pt x="51148" y="463191"/>
                </a:moveTo>
                <a:lnTo>
                  <a:pt x="49784" y="516001"/>
                </a:lnTo>
                <a:lnTo>
                  <a:pt x="78359" y="516763"/>
                </a:lnTo>
                <a:lnTo>
                  <a:pt x="78546" y="509524"/>
                </a:lnTo>
                <a:lnTo>
                  <a:pt x="76580" y="509524"/>
                </a:lnTo>
                <a:lnTo>
                  <a:pt x="51942" y="508889"/>
                </a:lnTo>
                <a:lnTo>
                  <a:pt x="64807" y="488074"/>
                </a:lnTo>
                <a:lnTo>
                  <a:pt x="51148" y="463191"/>
                </a:lnTo>
                <a:close/>
              </a:path>
              <a:path w="132587" h="544703">
                <a:moveTo>
                  <a:pt x="117093" y="415671"/>
                </a:moveTo>
                <a:lnTo>
                  <a:pt x="108203" y="417830"/>
                </a:lnTo>
                <a:lnTo>
                  <a:pt x="79723" y="463939"/>
                </a:lnTo>
                <a:lnTo>
                  <a:pt x="78359" y="516763"/>
                </a:lnTo>
                <a:lnTo>
                  <a:pt x="80649" y="516763"/>
                </a:lnTo>
                <a:lnTo>
                  <a:pt x="128397" y="439547"/>
                </a:lnTo>
                <a:lnTo>
                  <a:pt x="132587" y="432816"/>
                </a:lnTo>
                <a:lnTo>
                  <a:pt x="130555" y="424053"/>
                </a:lnTo>
                <a:lnTo>
                  <a:pt x="117093" y="415671"/>
                </a:lnTo>
                <a:close/>
              </a:path>
              <a:path w="132587" h="544703">
                <a:moveTo>
                  <a:pt x="64807" y="488074"/>
                </a:moveTo>
                <a:lnTo>
                  <a:pt x="51942" y="508889"/>
                </a:lnTo>
                <a:lnTo>
                  <a:pt x="76580" y="509524"/>
                </a:lnTo>
                <a:lnTo>
                  <a:pt x="64807" y="488074"/>
                </a:lnTo>
                <a:close/>
              </a:path>
              <a:path w="132587" h="544703">
                <a:moveTo>
                  <a:pt x="79723" y="463939"/>
                </a:moveTo>
                <a:lnTo>
                  <a:pt x="64807" y="488074"/>
                </a:lnTo>
                <a:lnTo>
                  <a:pt x="76580" y="509524"/>
                </a:lnTo>
                <a:lnTo>
                  <a:pt x="78546" y="509524"/>
                </a:lnTo>
                <a:lnTo>
                  <a:pt x="79723" y="463939"/>
                </a:lnTo>
                <a:close/>
              </a:path>
              <a:path w="132587" h="544703">
                <a:moveTo>
                  <a:pt x="63118" y="0"/>
                </a:moveTo>
                <a:lnTo>
                  <a:pt x="51148" y="463191"/>
                </a:lnTo>
                <a:lnTo>
                  <a:pt x="64807" y="488074"/>
                </a:lnTo>
                <a:lnTo>
                  <a:pt x="79723" y="463939"/>
                </a:lnTo>
                <a:lnTo>
                  <a:pt x="91693" y="635"/>
                </a:lnTo>
                <a:lnTo>
                  <a:pt x="63118" y="0"/>
                </a:lnTo>
                <a:close/>
              </a:path>
            </a:pathLst>
          </a:custGeom>
          <a:solidFill>
            <a:srgbClr val="AE3408"/>
          </a:solidFill>
        </p:spPr>
        <p:txBody>
          <a:bodyPr wrap="square" lIns="0" tIns="0" rIns="0" bIns="0" rtlCol="0">
            <a:spAutoFit/>
          </a:bodyPr>
          <a:lstStyle/>
          <a:p>
            <a:endParaRPr/>
          </a:p>
        </p:txBody>
      </p:sp>
      <p:sp>
        <p:nvSpPr>
          <p:cNvPr id="23" name="object 23"/>
          <p:cNvSpPr/>
          <p:nvPr/>
        </p:nvSpPr>
        <p:spPr>
          <a:xfrm>
            <a:off x="7554468" y="2952369"/>
            <a:ext cx="132714" cy="524382"/>
          </a:xfrm>
          <a:custGeom>
            <a:avLst/>
            <a:gdLst/>
            <a:ahLst/>
            <a:cxnLst/>
            <a:rect l="l" t="t" r="r" b="b"/>
            <a:pathLst>
              <a:path w="132714" h="524382">
                <a:moveTo>
                  <a:pt x="16001" y="393572"/>
                </a:moveTo>
                <a:lnTo>
                  <a:pt x="9271" y="397509"/>
                </a:lnTo>
                <a:lnTo>
                  <a:pt x="2412" y="401446"/>
                </a:lnTo>
                <a:lnTo>
                  <a:pt x="0" y="410209"/>
                </a:lnTo>
                <a:lnTo>
                  <a:pt x="65531" y="524382"/>
                </a:lnTo>
                <a:lnTo>
                  <a:pt x="82328" y="496061"/>
                </a:lnTo>
                <a:lnTo>
                  <a:pt x="51434" y="495934"/>
                </a:lnTo>
                <a:lnTo>
                  <a:pt x="51800" y="443041"/>
                </a:lnTo>
                <a:lnTo>
                  <a:pt x="24764" y="395985"/>
                </a:lnTo>
                <a:lnTo>
                  <a:pt x="16001" y="393572"/>
                </a:lnTo>
                <a:close/>
              </a:path>
              <a:path w="132714" h="524382">
                <a:moveTo>
                  <a:pt x="51800" y="443041"/>
                </a:moveTo>
                <a:lnTo>
                  <a:pt x="51434" y="495934"/>
                </a:lnTo>
                <a:lnTo>
                  <a:pt x="80009" y="496061"/>
                </a:lnTo>
                <a:lnTo>
                  <a:pt x="80060" y="488822"/>
                </a:lnTo>
                <a:lnTo>
                  <a:pt x="53466" y="488695"/>
                </a:lnTo>
                <a:lnTo>
                  <a:pt x="65936" y="467643"/>
                </a:lnTo>
                <a:lnTo>
                  <a:pt x="51800" y="443041"/>
                </a:lnTo>
                <a:close/>
              </a:path>
              <a:path w="132714" h="524382">
                <a:moveTo>
                  <a:pt x="116839" y="394334"/>
                </a:moveTo>
                <a:lnTo>
                  <a:pt x="108076" y="396493"/>
                </a:lnTo>
                <a:lnTo>
                  <a:pt x="80375" y="443265"/>
                </a:lnTo>
                <a:lnTo>
                  <a:pt x="80009" y="496061"/>
                </a:lnTo>
                <a:lnTo>
                  <a:pt x="82328" y="496061"/>
                </a:lnTo>
                <a:lnTo>
                  <a:pt x="132714" y="411098"/>
                </a:lnTo>
                <a:lnTo>
                  <a:pt x="130428" y="402335"/>
                </a:lnTo>
                <a:lnTo>
                  <a:pt x="116839" y="394334"/>
                </a:lnTo>
                <a:close/>
              </a:path>
              <a:path w="132714" h="524382">
                <a:moveTo>
                  <a:pt x="65936" y="467643"/>
                </a:moveTo>
                <a:lnTo>
                  <a:pt x="53466" y="488695"/>
                </a:lnTo>
                <a:lnTo>
                  <a:pt x="78104" y="488822"/>
                </a:lnTo>
                <a:lnTo>
                  <a:pt x="65936" y="467643"/>
                </a:lnTo>
                <a:close/>
              </a:path>
              <a:path w="132714" h="524382">
                <a:moveTo>
                  <a:pt x="80375" y="443265"/>
                </a:moveTo>
                <a:lnTo>
                  <a:pt x="65936" y="467643"/>
                </a:lnTo>
                <a:lnTo>
                  <a:pt x="78104" y="488822"/>
                </a:lnTo>
                <a:lnTo>
                  <a:pt x="80060" y="488822"/>
                </a:lnTo>
                <a:lnTo>
                  <a:pt x="80375" y="443265"/>
                </a:lnTo>
                <a:close/>
              </a:path>
              <a:path w="132714" h="524382">
                <a:moveTo>
                  <a:pt x="54863" y="0"/>
                </a:moveTo>
                <a:lnTo>
                  <a:pt x="51800" y="443041"/>
                </a:lnTo>
                <a:lnTo>
                  <a:pt x="65936" y="467643"/>
                </a:lnTo>
                <a:lnTo>
                  <a:pt x="80375" y="443265"/>
                </a:lnTo>
                <a:lnTo>
                  <a:pt x="83438" y="253"/>
                </a:lnTo>
                <a:lnTo>
                  <a:pt x="54863" y="0"/>
                </a:lnTo>
                <a:close/>
              </a:path>
            </a:pathLst>
          </a:custGeom>
          <a:solidFill>
            <a:srgbClr val="AE3408"/>
          </a:solidFill>
        </p:spPr>
        <p:txBody>
          <a:bodyPr wrap="square" lIns="0" tIns="0" rIns="0" bIns="0" rtlCol="0">
            <a:spAutoFit/>
          </a:bodyPr>
          <a:lstStyle/>
          <a:p>
            <a:endParaRPr/>
          </a:p>
        </p:txBody>
      </p:sp>
      <p:sp>
        <p:nvSpPr>
          <p:cNvPr id="24" name="object 24"/>
          <p:cNvSpPr txBox="1"/>
          <p:nvPr/>
        </p:nvSpPr>
        <p:spPr>
          <a:xfrm>
            <a:off x="3664965" y="2190877"/>
            <a:ext cx="1806575" cy="1278255"/>
          </a:xfrm>
          <a:prstGeom prst="rect">
            <a:avLst/>
          </a:prstGeom>
        </p:spPr>
        <p:txBody>
          <a:bodyPr vert="horz" wrap="square" lIns="0" tIns="0" rIns="0" bIns="0" rtlCol="0">
            <a:spAutoFit/>
          </a:bodyPr>
          <a:lstStyle/>
          <a:p>
            <a:pPr marR="1270" algn="ctr">
              <a:lnSpc>
                <a:spcPts val="2710"/>
              </a:lnSpc>
            </a:pPr>
            <a:r>
              <a:rPr sz="2400" dirty="0">
                <a:solidFill>
                  <a:srgbClr val="C00000"/>
                </a:solidFill>
                <a:latin typeface="宋体"/>
                <a:cs typeface="宋体"/>
              </a:rPr>
              <a:t>数据划分</a:t>
            </a:r>
            <a:endParaRPr sz="2400">
              <a:latin typeface="宋体"/>
              <a:cs typeface="宋体"/>
            </a:endParaRPr>
          </a:p>
          <a:p>
            <a:pPr marL="38735" algn="ctr">
              <a:lnSpc>
                <a:spcPts val="2230"/>
              </a:lnSpc>
            </a:pPr>
            <a:r>
              <a:rPr sz="2000" b="1" spc="-10" dirty="0">
                <a:latin typeface="宋体"/>
                <a:cs typeface="宋体"/>
              </a:rPr>
              <a:t>……</a:t>
            </a:r>
            <a:endParaRPr sz="2000">
              <a:latin typeface="宋体"/>
              <a:cs typeface="宋体"/>
            </a:endParaRPr>
          </a:p>
          <a:p>
            <a:pPr>
              <a:lnSpc>
                <a:spcPts val="2700"/>
              </a:lnSpc>
              <a:spcBef>
                <a:spcPts val="35"/>
              </a:spcBef>
            </a:pPr>
            <a:endParaRPr sz="2700"/>
          </a:p>
          <a:p>
            <a:pPr algn="ctr">
              <a:lnSpc>
                <a:spcPts val="2380"/>
              </a:lnSpc>
              <a:tabLst>
                <a:tab pos="508634" algn="l"/>
                <a:tab pos="1016635" algn="l"/>
                <a:tab pos="1525270" algn="l"/>
              </a:tabLst>
            </a:pPr>
            <a:r>
              <a:rPr sz="2000" dirty="0">
                <a:solidFill>
                  <a:srgbClr val="FF0000"/>
                </a:solidFill>
                <a:latin typeface="宋体"/>
                <a:cs typeface="宋体"/>
              </a:rPr>
              <a:t>中	间	结	果</a:t>
            </a:r>
            <a:endParaRPr sz="2000">
              <a:latin typeface="宋体"/>
              <a:cs typeface="宋体"/>
            </a:endParaRPr>
          </a:p>
        </p:txBody>
      </p:sp>
      <p:sp>
        <p:nvSpPr>
          <p:cNvPr id="25" name="object 25"/>
          <p:cNvSpPr txBox="1"/>
          <p:nvPr/>
        </p:nvSpPr>
        <p:spPr>
          <a:xfrm>
            <a:off x="1288796" y="2567178"/>
            <a:ext cx="897890" cy="897255"/>
          </a:xfrm>
          <a:prstGeom prst="rect">
            <a:avLst/>
          </a:prstGeom>
        </p:spPr>
        <p:txBody>
          <a:bodyPr vert="horz" wrap="square" lIns="0" tIns="0" rIns="0" bIns="0" rtlCol="0">
            <a:spAutoFit/>
          </a:bodyPr>
          <a:lstStyle/>
          <a:p>
            <a:pPr marL="12700">
              <a:lnSpc>
                <a:spcPct val="100000"/>
              </a:lnSpc>
            </a:pPr>
            <a:r>
              <a:rPr sz="2000" spc="5" dirty="0">
                <a:solidFill>
                  <a:srgbClr val="FFFFFF"/>
                </a:solidFill>
                <a:latin typeface="宋体"/>
                <a:cs typeface="宋体"/>
              </a:rPr>
              <a:t>Map</a:t>
            </a:r>
            <a:endParaRPr sz="2000">
              <a:latin typeface="宋体"/>
              <a:cs typeface="宋体"/>
            </a:endParaRPr>
          </a:p>
          <a:p>
            <a:pPr marL="274955">
              <a:lnSpc>
                <a:spcPts val="1370"/>
              </a:lnSpc>
              <a:spcBef>
                <a:spcPts val="600"/>
              </a:spcBef>
            </a:pPr>
            <a:r>
              <a:rPr sz="1200" b="1" spc="-10" dirty="0">
                <a:latin typeface="宋体"/>
                <a:cs typeface="宋体"/>
              </a:rPr>
              <a:t>(k1,val)</a:t>
            </a:r>
            <a:endParaRPr sz="1200">
              <a:latin typeface="宋体"/>
              <a:cs typeface="宋体"/>
            </a:endParaRPr>
          </a:p>
          <a:p>
            <a:pPr marL="274955">
              <a:lnSpc>
                <a:spcPts val="1300"/>
              </a:lnSpc>
            </a:pPr>
            <a:r>
              <a:rPr sz="1200" b="1" spc="-10" dirty="0">
                <a:latin typeface="宋体"/>
                <a:cs typeface="宋体"/>
              </a:rPr>
              <a:t>(k2,val)</a:t>
            </a:r>
            <a:endParaRPr sz="1200">
              <a:latin typeface="宋体"/>
              <a:cs typeface="宋体"/>
            </a:endParaRPr>
          </a:p>
          <a:p>
            <a:pPr marL="274955">
              <a:lnSpc>
                <a:spcPts val="1370"/>
              </a:lnSpc>
            </a:pPr>
            <a:r>
              <a:rPr sz="1200" b="1" spc="-15" dirty="0">
                <a:latin typeface="宋体"/>
                <a:cs typeface="宋体"/>
              </a:rPr>
              <a:t>(k3,val)</a:t>
            </a:r>
            <a:endParaRPr sz="1200">
              <a:latin typeface="宋体"/>
              <a:cs typeface="宋体"/>
            </a:endParaRPr>
          </a:p>
        </p:txBody>
      </p:sp>
      <p:sp>
        <p:nvSpPr>
          <p:cNvPr id="26" name="object 26"/>
          <p:cNvSpPr txBox="1"/>
          <p:nvPr/>
        </p:nvSpPr>
        <p:spPr>
          <a:xfrm>
            <a:off x="2629661" y="2553208"/>
            <a:ext cx="763905" cy="814705"/>
          </a:xfrm>
          <a:prstGeom prst="rect">
            <a:avLst/>
          </a:prstGeom>
        </p:spPr>
        <p:txBody>
          <a:bodyPr vert="horz" wrap="square" lIns="0" tIns="0" rIns="0" bIns="0" rtlCol="0">
            <a:spAutoFit/>
          </a:bodyPr>
          <a:lstStyle/>
          <a:p>
            <a:pPr marL="366395">
              <a:lnSpc>
                <a:spcPct val="100000"/>
              </a:lnSpc>
            </a:pPr>
            <a:r>
              <a:rPr sz="2000" spc="5" dirty="0">
                <a:solidFill>
                  <a:srgbClr val="FFFFFF"/>
                </a:solidFill>
                <a:latin typeface="宋体"/>
                <a:cs typeface="宋体"/>
              </a:rPr>
              <a:t>Map</a:t>
            </a:r>
            <a:endParaRPr sz="2000">
              <a:latin typeface="宋体"/>
              <a:cs typeface="宋体"/>
            </a:endParaRPr>
          </a:p>
          <a:p>
            <a:pPr marL="12700">
              <a:lnSpc>
                <a:spcPct val="100000"/>
              </a:lnSpc>
              <a:spcBef>
                <a:spcPts val="1100"/>
              </a:spcBef>
            </a:pPr>
            <a:r>
              <a:rPr sz="1200" b="1" spc="-10" dirty="0">
                <a:latin typeface="宋体"/>
                <a:cs typeface="宋体"/>
              </a:rPr>
              <a:t>(k1,val)</a:t>
            </a:r>
            <a:endParaRPr sz="1200">
              <a:latin typeface="宋体"/>
              <a:cs typeface="宋体"/>
            </a:endParaRPr>
          </a:p>
          <a:p>
            <a:pPr marL="12700">
              <a:lnSpc>
                <a:spcPct val="100000"/>
              </a:lnSpc>
            </a:pPr>
            <a:r>
              <a:rPr sz="1200" b="1" spc="-10" dirty="0">
                <a:latin typeface="宋体"/>
                <a:cs typeface="宋体"/>
              </a:rPr>
              <a:t>(k3,val)</a:t>
            </a:r>
            <a:endParaRPr sz="1200">
              <a:latin typeface="宋体"/>
              <a:cs typeface="宋体"/>
            </a:endParaRPr>
          </a:p>
        </p:txBody>
      </p:sp>
      <p:sp>
        <p:nvSpPr>
          <p:cNvPr id="27" name="object 27"/>
          <p:cNvSpPr txBox="1"/>
          <p:nvPr/>
        </p:nvSpPr>
        <p:spPr>
          <a:xfrm>
            <a:off x="5718175" y="2562605"/>
            <a:ext cx="850265" cy="825500"/>
          </a:xfrm>
          <a:prstGeom prst="rect">
            <a:avLst/>
          </a:prstGeom>
        </p:spPr>
        <p:txBody>
          <a:bodyPr vert="horz" wrap="square" lIns="0" tIns="0" rIns="0" bIns="0" rtlCol="0">
            <a:spAutoFit/>
          </a:bodyPr>
          <a:lstStyle/>
          <a:p>
            <a:pPr marL="12700">
              <a:lnSpc>
                <a:spcPct val="100000"/>
              </a:lnSpc>
            </a:pPr>
            <a:r>
              <a:rPr sz="2000" spc="5" dirty="0">
                <a:solidFill>
                  <a:srgbClr val="FFFFFF"/>
                </a:solidFill>
                <a:latin typeface="宋体"/>
                <a:cs typeface="宋体"/>
              </a:rPr>
              <a:t>Map</a:t>
            </a:r>
            <a:endParaRPr sz="2000">
              <a:latin typeface="宋体"/>
              <a:cs typeface="宋体"/>
            </a:endParaRPr>
          </a:p>
          <a:p>
            <a:pPr marL="227329">
              <a:lnSpc>
                <a:spcPct val="100000"/>
              </a:lnSpc>
              <a:spcBef>
                <a:spcPts val="1185"/>
              </a:spcBef>
            </a:pPr>
            <a:r>
              <a:rPr sz="1200" b="1" spc="-10" dirty="0">
                <a:latin typeface="宋体"/>
                <a:cs typeface="宋体"/>
              </a:rPr>
              <a:t>(k2,val)</a:t>
            </a:r>
            <a:endParaRPr sz="1200">
              <a:latin typeface="宋体"/>
              <a:cs typeface="宋体"/>
            </a:endParaRPr>
          </a:p>
          <a:p>
            <a:pPr marL="227329">
              <a:lnSpc>
                <a:spcPct val="100000"/>
              </a:lnSpc>
            </a:pPr>
            <a:r>
              <a:rPr sz="1200" b="1" spc="-10" dirty="0">
                <a:latin typeface="宋体"/>
                <a:cs typeface="宋体"/>
              </a:rPr>
              <a:t>(k3,val)</a:t>
            </a:r>
            <a:endParaRPr sz="1200">
              <a:latin typeface="宋体"/>
              <a:cs typeface="宋体"/>
            </a:endParaRPr>
          </a:p>
        </p:txBody>
      </p:sp>
      <p:sp>
        <p:nvSpPr>
          <p:cNvPr id="28" name="object 28"/>
          <p:cNvSpPr txBox="1"/>
          <p:nvPr/>
        </p:nvSpPr>
        <p:spPr>
          <a:xfrm>
            <a:off x="7046214" y="2571750"/>
            <a:ext cx="790575" cy="878205"/>
          </a:xfrm>
          <a:prstGeom prst="rect">
            <a:avLst/>
          </a:prstGeom>
        </p:spPr>
        <p:txBody>
          <a:bodyPr vert="horz" wrap="square" lIns="0" tIns="0" rIns="0" bIns="0" rtlCol="0">
            <a:spAutoFit/>
          </a:bodyPr>
          <a:lstStyle/>
          <a:p>
            <a:pPr marL="393700">
              <a:lnSpc>
                <a:spcPct val="100000"/>
              </a:lnSpc>
            </a:pPr>
            <a:r>
              <a:rPr sz="2000" spc="5" dirty="0">
                <a:solidFill>
                  <a:srgbClr val="FFFFFF"/>
                </a:solidFill>
                <a:latin typeface="宋体"/>
                <a:cs typeface="宋体"/>
              </a:rPr>
              <a:t>Map</a:t>
            </a:r>
            <a:endParaRPr sz="2000">
              <a:latin typeface="宋体"/>
              <a:cs typeface="宋体"/>
            </a:endParaRPr>
          </a:p>
          <a:p>
            <a:pPr marL="12700">
              <a:lnSpc>
                <a:spcPts val="1370"/>
              </a:lnSpc>
              <a:spcBef>
                <a:spcPts val="450"/>
              </a:spcBef>
            </a:pPr>
            <a:r>
              <a:rPr sz="1200" b="1" spc="0" dirty="0">
                <a:latin typeface="宋体"/>
                <a:cs typeface="宋体"/>
              </a:rPr>
              <a:t>(k1</a:t>
            </a:r>
            <a:r>
              <a:rPr sz="1200" b="1" spc="-10" dirty="0">
                <a:latin typeface="宋体"/>
                <a:cs typeface="宋体"/>
              </a:rPr>
              <a:t>,val)</a:t>
            </a:r>
            <a:endParaRPr sz="1200">
              <a:latin typeface="宋体"/>
              <a:cs typeface="宋体"/>
            </a:endParaRPr>
          </a:p>
          <a:p>
            <a:pPr marL="12700">
              <a:lnSpc>
                <a:spcPts val="1295"/>
              </a:lnSpc>
            </a:pPr>
            <a:r>
              <a:rPr sz="1200" b="1" spc="0" dirty="0">
                <a:latin typeface="宋体"/>
                <a:cs typeface="宋体"/>
              </a:rPr>
              <a:t>(k2</a:t>
            </a:r>
            <a:r>
              <a:rPr sz="1200" b="1" spc="-10" dirty="0">
                <a:latin typeface="宋体"/>
                <a:cs typeface="宋体"/>
              </a:rPr>
              <a:t>,val)</a:t>
            </a:r>
            <a:endParaRPr sz="1200">
              <a:latin typeface="宋体"/>
              <a:cs typeface="宋体"/>
            </a:endParaRPr>
          </a:p>
          <a:p>
            <a:pPr marL="12700">
              <a:lnSpc>
                <a:spcPts val="1370"/>
              </a:lnSpc>
            </a:pPr>
            <a:r>
              <a:rPr sz="1200" b="1" spc="0" dirty="0">
                <a:latin typeface="宋体"/>
                <a:cs typeface="宋体"/>
              </a:rPr>
              <a:t>(k3</a:t>
            </a:r>
            <a:r>
              <a:rPr sz="1200" b="1" spc="-10" dirty="0">
                <a:latin typeface="宋体"/>
                <a:cs typeface="宋体"/>
              </a:rPr>
              <a:t>,val)</a:t>
            </a:r>
            <a:endParaRPr sz="1200">
              <a:latin typeface="宋体"/>
              <a:cs typeface="宋体"/>
            </a:endParaRPr>
          </a:p>
        </p:txBody>
      </p:sp>
      <p:sp>
        <p:nvSpPr>
          <p:cNvPr id="29" name="object 29"/>
          <p:cNvSpPr txBox="1"/>
          <p:nvPr/>
        </p:nvSpPr>
        <p:spPr>
          <a:xfrm>
            <a:off x="1918842" y="2000758"/>
            <a:ext cx="488950" cy="369570"/>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p:txBody>
      </p:sp>
      <p:sp>
        <p:nvSpPr>
          <p:cNvPr id="30" name="object 30"/>
          <p:cNvSpPr txBox="1"/>
          <p:nvPr/>
        </p:nvSpPr>
        <p:spPr>
          <a:xfrm>
            <a:off x="2985897" y="2020823"/>
            <a:ext cx="488950" cy="369570"/>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p:txBody>
      </p:sp>
      <p:sp>
        <p:nvSpPr>
          <p:cNvPr id="31" name="object 31"/>
          <p:cNvSpPr txBox="1"/>
          <p:nvPr/>
        </p:nvSpPr>
        <p:spPr>
          <a:xfrm>
            <a:off x="5575172" y="1998853"/>
            <a:ext cx="488950" cy="369570"/>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p:txBody>
      </p:sp>
      <p:sp>
        <p:nvSpPr>
          <p:cNvPr id="32" name="object 32"/>
          <p:cNvSpPr txBox="1"/>
          <p:nvPr/>
        </p:nvSpPr>
        <p:spPr>
          <a:xfrm>
            <a:off x="6776466" y="2009902"/>
            <a:ext cx="488950" cy="369570"/>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p:txBody>
      </p:sp>
      <p:sp>
        <p:nvSpPr>
          <p:cNvPr id="33" name="object 33"/>
          <p:cNvSpPr/>
          <p:nvPr/>
        </p:nvSpPr>
        <p:spPr>
          <a:xfrm>
            <a:off x="1008545" y="3467480"/>
            <a:ext cx="7176604" cy="350901"/>
          </a:xfrm>
          <a:custGeom>
            <a:avLst/>
            <a:gdLst/>
            <a:ahLst/>
            <a:cxnLst/>
            <a:rect l="l" t="t" r="r" b="b"/>
            <a:pathLst>
              <a:path w="7176604" h="350900">
                <a:moveTo>
                  <a:pt x="7118184" y="0"/>
                </a:moveTo>
                <a:lnTo>
                  <a:pt x="51030" y="471"/>
                </a:lnTo>
                <a:lnTo>
                  <a:pt x="14721" y="19669"/>
                </a:lnTo>
                <a:lnTo>
                  <a:pt x="0" y="58420"/>
                </a:lnTo>
                <a:lnTo>
                  <a:pt x="471" y="299935"/>
                </a:lnTo>
                <a:lnTo>
                  <a:pt x="19691" y="336195"/>
                </a:lnTo>
                <a:lnTo>
                  <a:pt x="58496" y="350901"/>
                </a:lnTo>
                <a:lnTo>
                  <a:pt x="7125583" y="350436"/>
                </a:lnTo>
                <a:lnTo>
                  <a:pt x="7161881" y="331251"/>
                </a:lnTo>
                <a:lnTo>
                  <a:pt x="7176604" y="292481"/>
                </a:lnTo>
                <a:lnTo>
                  <a:pt x="7176140" y="51021"/>
                </a:lnTo>
                <a:lnTo>
                  <a:pt x="7156955" y="14723"/>
                </a:lnTo>
                <a:lnTo>
                  <a:pt x="7118184" y="0"/>
                </a:lnTo>
                <a:close/>
              </a:path>
            </a:pathLst>
          </a:custGeom>
          <a:solidFill>
            <a:srgbClr val="FFFF00"/>
          </a:solidFill>
        </p:spPr>
        <p:txBody>
          <a:bodyPr wrap="square" lIns="0" tIns="0" rIns="0" bIns="0" rtlCol="0">
            <a:spAutoFit/>
          </a:bodyPr>
          <a:lstStyle/>
          <a:p>
            <a:endParaRPr/>
          </a:p>
        </p:txBody>
      </p:sp>
      <p:sp>
        <p:nvSpPr>
          <p:cNvPr id="34" name="object 34"/>
          <p:cNvSpPr/>
          <p:nvPr/>
        </p:nvSpPr>
        <p:spPr>
          <a:xfrm>
            <a:off x="1008545" y="3467480"/>
            <a:ext cx="7176604" cy="350901"/>
          </a:xfrm>
          <a:custGeom>
            <a:avLst/>
            <a:gdLst/>
            <a:ahLst/>
            <a:cxnLst/>
            <a:rect l="l" t="t" r="r" b="b"/>
            <a:pathLst>
              <a:path w="7176604" h="350900">
                <a:moveTo>
                  <a:pt x="0" y="58420"/>
                </a:moveTo>
                <a:lnTo>
                  <a:pt x="14721" y="19669"/>
                </a:lnTo>
                <a:lnTo>
                  <a:pt x="51030" y="471"/>
                </a:lnTo>
                <a:lnTo>
                  <a:pt x="7118184" y="0"/>
                </a:lnTo>
                <a:lnTo>
                  <a:pt x="7132555" y="1781"/>
                </a:lnTo>
                <a:lnTo>
                  <a:pt x="7166109" y="25008"/>
                </a:lnTo>
                <a:lnTo>
                  <a:pt x="7176604" y="292481"/>
                </a:lnTo>
                <a:lnTo>
                  <a:pt x="7174823" y="306851"/>
                </a:lnTo>
                <a:lnTo>
                  <a:pt x="7151596" y="340406"/>
                </a:lnTo>
                <a:lnTo>
                  <a:pt x="58496" y="350901"/>
                </a:lnTo>
                <a:lnTo>
                  <a:pt x="44112" y="349121"/>
                </a:lnTo>
                <a:lnTo>
                  <a:pt x="10526" y="325921"/>
                </a:lnTo>
                <a:lnTo>
                  <a:pt x="0" y="58420"/>
                </a:lnTo>
                <a:close/>
              </a:path>
            </a:pathLst>
          </a:custGeom>
          <a:ln w="12699">
            <a:solidFill>
              <a:srgbClr val="9B310D"/>
            </a:solidFill>
          </a:ln>
        </p:spPr>
        <p:txBody>
          <a:bodyPr wrap="square" lIns="0" tIns="0" rIns="0" bIns="0" rtlCol="0">
            <a:spAutoFit/>
          </a:bodyPr>
          <a:lstStyle/>
          <a:p>
            <a:endParaRPr/>
          </a:p>
        </p:txBody>
      </p:sp>
      <p:sp>
        <p:nvSpPr>
          <p:cNvPr id="35" name="object 35"/>
          <p:cNvSpPr/>
          <p:nvPr/>
        </p:nvSpPr>
        <p:spPr>
          <a:xfrm>
            <a:off x="1993392" y="4401311"/>
            <a:ext cx="1004316" cy="484631"/>
          </a:xfrm>
          <a:prstGeom prst="rect">
            <a:avLst/>
          </a:prstGeom>
          <a:blipFill>
            <a:blip r:embed="rId12" cstate="print"/>
            <a:stretch>
              <a:fillRect/>
            </a:stretch>
          </a:blipFill>
        </p:spPr>
        <p:txBody>
          <a:bodyPr wrap="square" lIns="0" tIns="0" rIns="0" bIns="0" rtlCol="0">
            <a:spAutoFit/>
          </a:bodyPr>
          <a:lstStyle/>
          <a:p>
            <a:endParaRPr/>
          </a:p>
        </p:txBody>
      </p:sp>
      <p:sp>
        <p:nvSpPr>
          <p:cNvPr id="36" name="object 36"/>
          <p:cNvSpPr/>
          <p:nvPr/>
        </p:nvSpPr>
        <p:spPr>
          <a:xfrm>
            <a:off x="2432939" y="3833495"/>
            <a:ext cx="132587" cy="577596"/>
          </a:xfrm>
          <a:custGeom>
            <a:avLst/>
            <a:gdLst/>
            <a:ahLst/>
            <a:cxnLst/>
            <a:rect l="l" t="t" r="r" b="b"/>
            <a:pathLst>
              <a:path w="132587" h="577596">
                <a:moveTo>
                  <a:pt x="16383" y="445896"/>
                </a:moveTo>
                <a:lnTo>
                  <a:pt x="2540" y="453389"/>
                </a:lnTo>
                <a:lnTo>
                  <a:pt x="0" y="462152"/>
                </a:lnTo>
                <a:lnTo>
                  <a:pt x="3810" y="469010"/>
                </a:lnTo>
                <a:lnTo>
                  <a:pt x="63118" y="577595"/>
                </a:lnTo>
                <a:lnTo>
                  <a:pt x="80463" y="549655"/>
                </a:lnTo>
                <a:lnTo>
                  <a:pt x="78231" y="549655"/>
                </a:lnTo>
                <a:lnTo>
                  <a:pt x="49656" y="548893"/>
                </a:lnTo>
                <a:lnTo>
                  <a:pt x="51100" y="496036"/>
                </a:lnTo>
                <a:lnTo>
                  <a:pt x="28829" y="455294"/>
                </a:lnTo>
                <a:lnTo>
                  <a:pt x="25018" y="448436"/>
                </a:lnTo>
                <a:lnTo>
                  <a:pt x="16383" y="445896"/>
                </a:lnTo>
                <a:close/>
              </a:path>
              <a:path w="132587" h="577596">
                <a:moveTo>
                  <a:pt x="51100" y="496036"/>
                </a:moveTo>
                <a:lnTo>
                  <a:pt x="49656" y="548893"/>
                </a:lnTo>
                <a:lnTo>
                  <a:pt x="78231" y="549655"/>
                </a:lnTo>
                <a:lnTo>
                  <a:pt x="78429" y="542416"/>
                </a:lnTo>
                <a:lnTo>
                  <a:pt x="76454" y="542416"/>
                </a:lnTo>
                <a:lnTo>
                  <a:pt x="51816" y="541654"/>
                </a:lnTo>
                <a:lnTo>
                  <a:pt x="64692" y="520901"/>
                </a:lnTo>
                <a:lnTo>
                  <a:pt x="51100" y="496036"/>
                </a:lnTo>
                <a:close/>
              </a:path>
              <a:path w="132587" h="577596">
                <a:moveTo>
                  <a:pt x="117093" y="448563"/>
                </a:moveTo>
                <a:lnTo>
                  <a:pt x="108331" y="450722"/>
                </a:lnTo>
                <a:lnTo>
                  <a:pt x="104140" y="457326"/>
                </a:lnTo>
                <a:lnTo>
                  <a:pt x="79676" y="496753"/>
                </a:lnTo>
                <a:lnTo>
                  <a:pt x="78231" y="549655"/>
                </a:lnTo>
                <a:lnTo>
                  <a:pt x="80463" y="549655"/>
                </a:lnTo>
                <a:lnTo>
                  <a:pt x="132587" y="465708"/>
                </a:lnTo>
                <a:lnTo>
                  <a:pt x="130556" y="456945"/>
                </a:lnTo>
                <a:lnTo>
                  <a:pt x="117093" y="448563"/>
                </a:lnTo>
                <a:close/>
              </a:path>
              <a:path w="132587" h="577596">
                <a:moveTo>
                  <a:pt x="64692" y="520901"/>
                </a:moveTo>
                <a:lnTo>
                  <a:pt x="51816" y="541654"/>
                </a:lnTo>
                <a:lnTo>
                  <a:pt x="76454" y="542416"/>
                </a:lnTo>
                <a:lnTo>
                  <a:pt x="64692" y="520901"/>
                </a:lnTo>
                <a:close/>
              </a:path>
              <a:path w="132587" h="577596">
                <a:moveTo>
                  <a:pt x="79676" y="496753"/>
                </a:moveTo>
                <a:lnTo>
                  <a:pt x="64692" y="520901"/>
                </a:lnTo>
                <a:lnTo>
                  <a:pt x="76454" y="542416"/>
                </a:lnTo>
                <a:lnTo>
                  <a:pt x="78429" y="542416"/>
                </a:lnTo>
                <a:lnTo>
                  <a:pt x="79676" y="496753"/>
                </a:lnTo>
                <a:close/>
              </a:path>
              <a:path w="132587" h="577596">
                <a:moveTo>
                  <a:pt x="64643" y="0"/>
                </a:moveTo>
                <a:lnTo>
                  <a:pt x="51100" y="496036"/>
                </a:lnTo>
                <a:lnTo>
                  <a:pt x="64692" y="520901"/>
                </a:lnTo>
                <a:lnTo>
                  <a:pt x="79676" y="496753"/>
                </a:lnTo>
                <a:lnTo>
                  <a:pt x="93218" y="761"/>
                </a:lnTo>
                <a:lnTo>
                  <a:pt x="64643" y="0"/>
                </a:lnTo>
                <a:close/>
              </a:path>
            </a:pathLst>
          </a:custGeom>
          <a:solidFill>
            <a:srgbClr val="0066FF"/>
          </a:solidFill>
        </p:spPr>
        <p:txBody>
          <a:bodyPr wrap="square" lIns="0" tIns="0" rIns="0" bIns="0" rtlCol="0">
            <a:spAutoFit/>
          </a:bodyPr>
          <a:lstStyle/>
          <a:p>
            <a:endParaRPr/>
          </a:p>
        </p:txBody>
      </p:sp>
      <p:sp>
        <p:nvSpPr>
          <p:cNvPr id="37" name="object 37"/>
          <p:cNvSpPr/>
          <p:nvPr/>
        </p:nvSpPr>
        <p:spPr>
          <a:xfrm>
            <a:off x="4084320" y="4392167"/>
            <a:ext cx="1004315" cy="486156"/>
          </a:xfrm>
          <a:prstGeom prst="rect">
            <a:avLst/>
          </a:prstGeom>
          <a:blipFill>
            <a:blip r:embed="rId13" cstate="print"/>
            <a:stretch>
              <a:fillRect/>
            </a:stretch>
          </a:blipFill>
        </p:spPr>
        <p:txBody>
          <a:bodyPr wrap="square" lIns="0" tIns="0" rIns="0" bIns="0" rtlCol="0">
            <a:spAutoFit/>
          </a:bodyPr>
          <a:lstStyle/>
          <a:p>
            <a:endParaRPr/>
          </a:p>
        </p:txBody>
      </p:sp>
      <p:sp>
        <p:nvSpPr>
          <p:cNvPr id="38" name="object 38"/>
          <p:cNvSpPr/>
          <p:nvPr/>
        </p:nvSpPr>
        <p:spPr>
          <a:xfrm>
            <a:off x="6187440" y="4395215"/>
            <a:ext cx="1004315" cy="486156"/>
          </a:xfrm>
          <a:prstGeom prst="rect">
            <a:avLst/>
          </a:prstGeom>
          <a:blipFill>
            <a:blip r:embed="rId13" cstate="print"/>
            <a:stretch>
              <a:fillRect/>
            </a:stretch>
          </a:blipFill>
        </p:spPr>
        <p:txBody>
          <a:bodyPr wrap="square" lIns="0" tIns="0" rIns="0" bIns="0" rtlCol="0">
            <a:spAutoFit/>
          </a:bodyPr>
          <a:lstStyle/>
          <a:p>
            <a:endParaRPr/>
          </a:p>
        </p:txBody>
      </p:sp>
      <p:sp>
        <p:nvSpPr>
          <p:cNvPr id="39" name="object 39"/>
          <p:cNvSpPr/>
          <p:nvPr/>
        </p:nvSpPr>
        <p:spPr>
          <a:xfrm>
            <a:off x="4522089" y="3818128"/>
            <a:ext cx="132587" cy="584835"/>
          </a:xfrm>
          <a:custGeom>
            <a:avLst/>
            <a:gdLst/>
            <a:ahLst/>
            <a:cxnLst/>
            <a:rect l="l" t="t" r="r" b="b"/>
            <a:pathLst>
              <a:path w="132587" h="584835">
                <a:moveTo>
                  <a:pt x="16256" y="453517"/>
                </a:moveTo>
                <a:lnTo>
                  <a:pt x="2412" y="461264"/>
                </a:lnTo>
                <a:lnTo>
                  <a:pt x="0" y="469900"/>
                </a:lnTo>
                <a:lnTo>
                  <a:pt x="3810" y="476758"/>
                </a:lnTo>
                <a:lnTo>
                  <a:pt x="64262" y="584835"/>
                </a:lnTo>
                <a:lnTo>
                  <a:pt x="81388" y="556641"/>
                </a:lnTo>
                <a:lnTo>
                  <a:pt x="79121" y="556641"/>
                </a:lnTo>
                <a:lnTo>
                  <a:pt x="50546" y="556133"/>
                </a:lnTo>
                <a:lnTo>
                  <a:pt x="51486" y="503345"/>
                </a:lnTo>
                <a:lnTo>
                  <a:pt x="28828" y="462788"/>
                </a:lnTo>
                <a:lnTo>
                  <a:pt x="24891" y="455930"/>
                </a:lnTo>
                <a:lnTo>
                  <a:pt x="16256" y="453517"/>
                </a:lnTo>
                <a:close/>
              </a:path>
              <a:path w="132587" h="584835">
                <a:moveTo>
                  <a:pt x="51486" y="503345"/>
                </a:moveTo>
                <a:lnTo>
                  <a:pt x="50546" y="556133"/>
                </a:lnTo>
                <a:lnTo>
                  <a:pt x="79121" y="556641"/>
                </a:lnTo>
                <a:lnTo>
                  <a:pt x="79249" y="549402"/>
                </a:lnTo>
                <a:lnTo>
                  <a:pt x="77215" y="549402"/>
                </a:lnTo>
                <a:lnTo>
                  <a:pt x="52577" y="549021"/>
                </a:lnTo>
                <a:lnTo>
                  <a:pt x="65305" y="528081"/>
                </a:lnTo>
                <a:lnTo>
                  <a:pt x="51486" y="503345"/>
                </a:lnTo>
                <a:close/>
              </a:path>
              <a:path w="132587" h="584835">
                <a:moveTo>
                  <a:pt x="116966" y="455295"/>
                </a:moveTo>
                <a:lnTo>
                  <a:pt x="108203" y="457454"/>
                </a:lnTo>
                <a:lnTo>
                  <a:pt x="104139" y="464185"/>
                </a:lnTo>
                <a:lnTo>
                  <a:pt x="80062" y="503800"/>
                </a:lnTo>
                <a:lnTo>
                  <a:pt x="79121" y="556641"/>
                </a:lnTo>
                <a:lnTo>
                  <a:pt x="81388" y="556641"/>
                </a:lnTo>
                <a:lnTo>
                  <a:pt x="128524" y="479044"/>
                </a:lnTo>
                <a:lnTo>
                  <a:pt x="132587" y="472313"/>
                </a:lnTo>
                <a:lnTo>
                  <a:pt x="130428" y="463550"/>
                </a:lnTo>
                <a:lnTo>
                  <a:pt x="123698" y="459359"/>
                </a:lnTo>
                <a:lnTo>
                  <a:pt x="116966" y="455295"/>
                </a:lnTo>
                <a:close/>
              </a:path>
              <a:path w="132587" h="584835">
                <a:moveTo>
                  <a:pt x="65305" y="528081"/>
                </a:moveTo>
                <a:lnTo>
                  <a:pt x="52577" y="549021"/>
                </a:lnTo>
                <a:lnTo>
                  <a:pt x="77215" y="549402"/>
                </a:lnTo>
                <a:lnTo>
                  <a:pt x="65305" y="528081"/>
                </a:lnTo>
                <a:close/>
              </a:path>
              <a:path w="132587" h="584835">
                <a:moveTo>
                  <a:pt x="80062" y="503800"/>
                </a:moveTo>
                <a:lnTo>
                  <a:pt x="65305" y="528081"/>
                </a:lnTo>
                <a:lnTo>
                  <a:pt x="77215" y="549402"/>
                </a:lnTo>
                <a:lnTo>
                  <a:pt x="79249" y="549402"/>
                </a:lnTo>
                <a:lnTo>
                  <a:pt x="80062" y="503800"/>
                </a:lnTo>
                <a:close/>
              </a:path>
              <a:path w="132587" h="584835">
                <a:moveTo>
                  <a:pt x="60451" y="0"/>
                </a:moveTo>
                <a:lnTo>
                  <a:pt x="51486" y="503345"/>
                </a:lnTo>
                <a:lnTo>
                  <a:pt x="65305" y="528081"/>
                </a:lnTo>
                <a:lnTo>
                  <a:pt x="80062" y="503800"/>
                </a:lnTo>
                <a:lnTo>
                  <a:pt x="89026" y="508"/>
                </a:lnTo>
                <a:lnTo>
                  <a:pt x="60451" y="0"/>
                </a:lnTo>
                <a:close/>
              </a:path>
            </a:pathLst>
          </a:custGeom>
          <a:solidFill>
            <a:srgbClr val="0066FF"/>
          </a:solidFill>
        </p:spPr>
        <p:txBody>
          <a:bodyPr wrap="square" lIns="0" tIns="0" rIns="0" bIns="0" rtlCol="0">
            <a:spAutoFit/>
          </a:bodyPr>
          <a:lstStyle/>
          <a:p>
            <a:endParaRPr/>
          </a:p>
        </p:txBody>
      </p:sp>
      <p:sp>
        <p:nvSpPr>
          <p:cNvPr id="40" name="object 40"/>
          <p:cNvSpPr/>
          <p:nvPr/>
        </p:nvSpPr>
        <p:spPr>
          <a:xfrm>
            <a:off x="6624828" y="3811651"/>
            <a:ext cx="132588" cy="594106"/>
          </a:xfrm>
          <a:custGeom>
            <a:avLst/>
            <a:gdLst/>
            <a:ahLst/>
            <a:cxnLst/>
            <a:rect l="l" t="t" r="r" b="b"/>
            <a:pathLst>
              <a:path w="132588" h="594105">
                <a:moveTo>
                  <a:pt x="16128" y="462915"/>
                </a:moveTo>
                <a:lnTo>
                  <a:pt x="9271" y="466851"/>
                </a:lnTo>
                <a:lnTo>
                  <a:pt x="2413" y="470662"/>
                </a:lnTo>
                <a:lnTo>
                  <a:pt x="0" y="479425"/>
                </a:lnTo>
                <a:lnTo>
                  <a:pt x="3810" y="486282"/>
                </a:lnTo>
                <a:lnTo>
                  <a:pt x="64643" y="594106"/>
                </a:lnTo>
                <a:lnTo>
                  <a:pt x="81647" y="565912"/>
                </a:lnTo>
                <a:lnTo>
                  <a:pt x="79248" y="565912"/>
                </a:lnTo>
                <a:lnTo>
                  <a:pt x="50673" y="565531"/>
                </a:lnTo>
                <a:lnTo>
                  <a:pt x="51468" y="512629"/>
                </a:lnTo>
                <a:lnTo>
                  <a:pt x="28701" y="472313"/>
                </a:lnTo>
                <a:lnTo>
                  <a:pt x="24892" y="465455"/>
                </a:lnTo>
                <a:lnTo>
                  <a:pt x="16128" y="462915"/>
                </a:lnTo>
                <a:close/>
              </a:path>
              <a:path w="132588" h="594105">
                <a:moveTo>
                  <a:pt x="51468" y="512629"/>
                </a:moveTo>
                <a:lnTo>
                  <a:pt x="50673" y="565531"/>
                </a:lnTo>
                <a:lnTo>
                  <a:pt x="79248" y="565912"/>
                </a:lnTo>
                <a:lnTo>
                  <a:pt x="79356" y="558673"/>
                </a:lnTo>
                <a:lnTo>
                  <a:pt x="77470" y="558673"/>
                </a:lnTo>
                <a:lnTo>
                  <a:pt x="52831" y="558419"/>
                </a:lnTo>
                <a:lnTo>
                  <a:pt x="65467" y="537418"/>
                </a:lnTo>
                <a:lnTo>
                  <a:pt x="51468" y="512629"/>
                </a:lnTo>
                <a:close/>
              </a:path>
              <a:path w="132588" h="594105">
                <a:moveTo>
                  <a:pt x="116967" y="464438"/>
                </a:moveTo>
                <a:lnTo>
                  <a:pt x="108076" y="466598"/>
                </a:lnTo>
                <a:lnTo>
                  <a:pt x="80041" y="513195"/>
                </a:lnTo>
                <a:lnTo>
                  <a:pt x="79248" y="565912"/>
                </a:lnTo>
                <a:lnTo>
                  <a:pt x="81647" y="565912"/>
                </a:lnTo>
                <a:lnTo>
                  <a:pt x="132588" y="481456"/>
                </a:lnTo>
                <a:lnTo>
                  <a:pt x="130428" y="472567"/>
                </a:lnTo>
                <a:lnTo>
                  <a:pt x="116967" y="464438"/>
                </a:lnTo>
                <a:close/>
              </a:path>
              <a:path w="132588" h="594105">
                <a:moveTo>
                  <a:pt x="65467" y="537418"/>
                </a:moveTo>
                <a:lnTo>
                  <a:pt x="52831" y="558419"/>
                </a:lnTo>
                <a:lnTo>
                  <a:pt x="77470" y="558673"/>
                </a:lnTo>
                <a:lnTo>
                  <a:pt x="65467" y="537418"/>
                </a:lnTo>
                <a:close/>
              </a:path>
              <a:path w="132588" h="594105">
                <a:moveTo>
                  <a:pt x="80041" y="513195"/>
                </a:moveTo>
                <a:lnTo>
                  <a:pt x="65467" y="537418"/>
                </a:lnTo>
                <a:lnTo>
                  <a:pt x="77470" y="558673"/>
                </a:lnTo>
                <a:lnTo>
                  <a:pt x="79356" y="558673"/>
                </a:lnTo>
                <a:lnTo>
                  <a:pt x="80041" y="513195"/>
                </a:lnTo>
                <a:close/>
              </a:path>
              <a:path w="132588" h="594105">
                <a:moveTo>
                  <a:pt x="59181" y="0"/>
                </a:moveTo>
                <a:lnTo>
                  <a:pt x="51468" y="512629"/>
                </a:lnTo>
                <a:lnTo>
                  <a:pt x="65467" y="537418"/>
                </a:lnTo>
                <a:lnTo>
                  <a:pt x="80041" y="513195"/>
                </a:lnTo>
                <a:lnTo>
                  <a:pt x="87756" y="381"/>
                </a:lnTo>
                <a:lnTo>
                  <a:pt x="59181" y="0"/>
                </a:lnTo>
                <a:close/>
              </a:path>
            </a:pathLst>
          </a:custGeom>
          <a:solidFill>
            <a:srgbClr val="0066FF"/>
          </a:solidFill>
        </p:spPr>
        <p:txBody>
          <a:bodyPr wrap="square" lIns="0" tIns="0" rIns="0" bIns="0" rtlCol="0">
            <a:spAutoFit/>
          </a:bodyPr>
          <a:lstStyle/>
          <a:p>
            <a:endParaRPr/>
          </a:p>
        </p:txBody>
      </p:sp>
      <p:sp>
        <p:nvSpPr>
          <p:cNvPr id="41" name="object 41"/>
          <p:cNvSpPr/>
          <p:nvPr/>
        </p:nvSpPr>
        <p:spPr>
          <a:xfrm>
            <a:off x="1485646" y="3483102"/>
            <a:ext cx="1026160" cy="329946"/>
          </a:xfrm>
          <a:custGeom>
            <a:avLst/>
            <a:gdLst/>
            <a:ahLst/>
            <a:cxnLst/>
            <a:rect l="l" t="t" r="r" b="b"/>
            <a:pathLst>
              <a:path w="1026160" h="329946">
                <a:moveTo>
                  <a:pt x="952146" y="310264"/>
                </a:moveTo>
                <a:lnTo>
                  <a:pt x="945896" y="329946"/>
                </a:lnTo>
                <a:lnTo>
                  <a:pt x="1026160" y="328675"/>
                </a:lnTo>
                <a:lnTo>
                  <a:pt x="1006043" y="314071"/>
                </a:lnTo>
                <a:lnTo>
                  <a:pt x="964184" y="314071"/>
                </a:lnTo>
                <a:lnTo>
                  <a:pt x="952146" y="310264"/>
                </a:lnTo>
                <a:close/>
              </a:path>
              <a:path w="1026160" h="329946">
                <a:moveTo>
                  <a:pt x="955015" y="301229"/>
                </a:moveTo>
                <a:lnTo>
                  <a:pt x="952146" y="310264"/>
                </a:lnTo>
                <a:lnTo>
                  <a:pt x="964184" y="314071"/>
                </a:lnTo>
                <a:lnTo>
                  <a:pt x="967104" y="305054"/>
                </a:lnTo>
                <a:lnTo>
                  <a:pt x="955015" y="301229"/>
                </a:lnTo>
                <a:close/>
              </a:path>
              <a:path w="1026160" h="329946">
                <a:moveTo>
                  <a:pt x="961262" y="281559"/>
                </a:moveTo>
                <a:lnTo>
                  <a:pt x="955015" y="301229"/>
                </a:lnTo>
                <a:lnTo>
                  <a:pt x="967104" y="305054"/>
                </a:lnTo>
                <a:lnTo>
                  <a:pt x="964184" y="314071"/>
                </a:lnTo>
                <a:lnTo>
                  <a:pt x="1006043" y="314071"/>
                </a:lnTo>
                <a:lnTo>
                  <a:pt x="961262" y="281559"/>
                </a:lnTo>
                <a:close/>
              </a:path>
              <a:path w="1026160" h="329946">
                <a:moveTo>
                  <a:pt x="2793" y="0"/>
                </a:moveTo>
                <a:lnTo>
                  <a:pt x="0" y="9144"/>
                </a:lnTo>
                <a:lnTo>
                  <a:pt x="952146" y="310264"/>
                </a:lnTo>
                <a:lnTo>
                  <a:pt x="955015" y="301229"/>
                </a:lnTo>
                <a:lnTo>
                  <a:pt x="2793" y="0"/>
                </a:lnTo>
                <a:close/>
              </a:path>
            </a:pathLst>
          </a:custGeom>
          <a:solidFill>
            <a:srgbClr val="8A7A56"/>
          </a:solidFill>
        </p:spPr>
        <p:txBody>
          <a:bodyPr wrap="square" lIns="0" tIns="0" rIns="0" bIns="0" rtlCol="0">
            <a:spAutoFit/>
          </a:bodyPr>
          <a:lstStyle/>
          <a:p>
            <a:endParaRPr/>
          </a:p>
        </p:txBody>
      </p:sp>
      <p:sp>
        <p:nvSpPr>
          <p:cNvPr id="42" name="object 42"/>
          <p:cNvSpPr/>
          <p:nvPr/>
        </p:nvSpPr>
        <p:spPr>
          <a:xfrm>
            <a:off x="1551177" y="3462654"/>
            <a:ext cx="3034665" cy="372237"/>
          </a:xfrm>
          <a:custGeom>
            <a:avLst/>
            <a:gdLst/>
            <a:ahLst/>
            <a:cxnLst/>
            <a:rect l="l" t="t" r="r" b="b"/>
            <a:pathLst>
              <a:path w="3034665" h="372237">
                <a:moveTo>
                  <a:pt x="2958428" y="351728"/>
                </a:moveTo>
                <a:lnTo>
                  <a:pt x="2956052" y="372237"/>
                </a:lnTo>
                <a:lnTo>
                  <a:pt x="3034665" y="355727"/>
                </a:lnTo>
                <a:lnTo>
                  <a:pt x="3029213" y="353187"/>
                </a:lnTo>
                <a:lnTo>
                  <a:pt x="2971038" y="353187"/>
                </a:lnTo>
                <a:lnTo>
                  <a:pt x="2958428" y="351728"/>
                </a:lnTo>
                <a:close/>
              </a:path>
              <a:path w="3034665" h="372237">
                <a:moveTo>
                  <a:pt x="2959532" y="342198"/>
                </a:moveTo>
                <a:lnTo>
                  <a:pt x="2958428" y="351728"/>
                </a:lnTo>
                <a:lnTo>
                  <a:pt x="2971038" y="353187"/>
                </a:lnTo>
                <a:lnTo>
                  <a:pt x="2972181" y="343662"/>
                </a:lnTo>
                <a:lnTo>
                  <a:pt x="2959532" y="342198"/>
                </a:lnTo>
                <a:close/>
              </a:path>
              <a:path w="3034665" h="372237">
                <a:moveTo>
                  <a:pt x="2961894" y="321818"/>
                </a:moveTo>
                <a:lnTo>
                  <a:pt x="2959532" y="342198"/>
                </a:lnTo>
                <a:lnTo>
                  <a:pt x="2972181" y="343662"/>
                </a:lnTo>
                <a:lnTo>
                  <a:pt x="2971038" y="353187"/>
                </a:lnTo>
                <a:lnTo>
                  <a:pt x="3029213" y="353187"/>
                </a:lnTo>
                <a:lnTo>
                  <a:pt x="2961894" y="321818"/>
                </a:lnTo>
                <a:close/>
              </a:path>
              <a:path w="3034665" h="372237">
                <a:moveTo>
                  <a:pt x="1015" y="0"/>
                </a:moveTo>
                <a:lnTo>
                  <a:pt x="0" y="9525"/>
                </a:lnTo>
                <a:lnTo>
                  <a:pt x="2958428" y="351728"/>
                </a:lnTo>
                <a:lnTo>
                  <a:pt x="2959532" y="342198"/>
                </a:lnTo>
                <a:lnTo>
                  <a:pt x="1015" y="0"/>
                </a:lnTo>
                <a:close/>
              </a:path>
            </a:pathLst>
          </a:custGeom>
          <a:solidFill>
            <a:srgbClr val="8A7A56"/>
          </a:solidFill>
        </p:spPr>
        <p:txBody>
          <a:bodyPr wrap="square" lIns="0" tIns="0" rIns="0" bIns="0" rtlCol="0">
            <a:spAutoFit/>
          </a:bodyPr>
          <a:lstStyle/>
          <a:p>
            <a:endParaRPr/>
          </a:p>
        </p:txBody>
      </p:sp>
      <p:sp>
        <p:nvSpPr>
          <p:cNvPr id="43" name="object 43"/>
          <p:cNvSpPr/>
          <p:nvPr/>
        </p:nvSpPr>
        <p:spPr>
          <a:xfrm>
            <a:off x="1486788" y="3484753"/>
            <a:ext cx="5214239" cy="356870"/>
          </a:xfrm>
          <a:custGeom>
            <a:avLst/>
            <a:gdLst/>
            <a:ahLst/>
            <a:cxnLst/>
            <a:rect l="l" t="t" r="r" b="b"/>
            <a:pathLst>
              <a:path w="5214238" h="356870">
                <a:moveTo>
                  <a:pt x="5188475" y="326501"/>
                </a:moveTo>
                <a:lnTo>
                  <a:pt x="5150358" y="347218"/>
                </a:lnTo>
                <a:lnTo>
                  <a:pt x="5148071" y="348488"/>
                </a:lnTo>
                <a:lnTo>
                  <a:pt x="5147183" y="351409"/>
                </a:lnTo>
                <a:lnTo>
                  <a:pt x="5149722" y="355981"/>
                </a:lnTo>
                <a:lnTo>
                  <a:pt x="5152517" y="356870"/>
                </a:lnTo>
                <a:lnTo>
                  <a:pt x="5154930" y="355600"/>
                </a:lnTo>
                <a:lnTo>
                  <a:pt x="5206533" y="327533"/>
                </a:lnTo>
                <a:lnTo>
                  <a:pt x="5205349" y="327533"/>
                </a:lnTo>
                <a:lnTo>
                  <a:pt x="5188475" y="326501"/>
                </a:lnTo>
                <a:close/>
              </a:path>
              <a:path w="5214238" h="356870">
                <a:moveTo>
                  <a:pt x="5196282" y="322258"/>
                </a:moveTo>
                <a:lnTo>
                  <a:pt x="5188475" y="326501"/>
                </a:lnTo>
                <a:lnTo>
                  <a:pt x="5205349" y="327533"/>
                </a:lnTo>
                <a:lnTo>
                  <a:pt x="5205397" y="326644"/>
                </a:lnTo>
                <a:lnTo>
                  <a:pt x="5202428" y="326644"/>
                </a:lnTo>
                <a:lnTo>
                  <a:pt x="5196282" y="322258"/>
                </a:lnTo>
                <a:close/>
              </a:path>
              <a:path w="5214238" h="356870">
                <a:moveTo>
                  <a:pt x="5157089" y="282575"/>
                </a:moveTo>
                <a:lnTo>
                  <a:pt x="5154168" y="283083"/>
                </a:lnTo>
                <a:lnTo>
                  <a:pt x="5151120" y="287401"/>
                </a:lnTo>
                <a:lnTo>
                  <a:pt x="5151628" y="290322"/>
                </a:lnTo>
                <a:lnTo>
                  <a:pt x="5153660" y="291846"/>
                </a:lnTo>
                <a:lnTo>
                  <a:pt x="5189064" y="317108"/>
                </a:lnTo>
                <a:lnTo>
                  <a:pt x="5205857" y="318135"/>
                </a:lnTo>
                <a:lnTo>
                  <a:pt x="5205349" y="327533"/>
                </a:lnTo>
                <a:lnTo>
                  <a:pt x="5206533" y="327533"/>
                </a:lnTo>
                <a:lnTo>
                  <a:pt x="5214239" y="323342"/>
                </a:lnTo>
                <a:lnTo>
                  <a:pt x="5157089" y="282575"/>
                </a:lnTo>
                <a:close/>
              </a:path>
              <a:path w="5214238" h="356870">
                <a:moveTo>
                  <a:pt x="5202936" y="318643"/>
                </a:moveTo>
                <a:lnTo>
                  <a:pt x="5196282" y="322258"/>
                </a:lnTo>
                <a:lnTo>
                  <a:pt x="5202428" y="326644"/>
                </a:lnTo>
                <a:lnTo>
                  <a:pt x="5202936" y="318643"/>
                </a:lnTo>
                <a:close/>
              </a:path>
              <a:path w="5214238" h="356870">
                <a:moveTo>
                  <a:pt x="5205829" y="318643"/>
                </a:moveTo>
                <a:lnTo>
                  <a:pt x="5202936" y="318643"/>
                </a:lnTo>
                <a:lnTo>
                  <a:pt x="5202428" y="326644"/>
                </a:lnTo>
                <a:lnTo>
                  <a:pt x="5205397" y="326644"/>
                </a:lnTo>
                <a:lnTo>
                  <a:pt x="5205829" y="318643"/>
                </a:lnTo>
                <a:close/>
              </a:path>
              <a:path w="5214238" h="356870">
                <a:moveTo>
                  <a:pt x="508" y="0"/>
                </a:moveTo>
                <a:lnTo>
                  <a:pt x="0" y="9398"/>
                </a:lnTo>
                <a:lnTo>
                  <a:pt x="5188475" y="326501"/>
                </a:lnTo>
                <a:lnTo>
                  <a:pt x="5196282" y="322258"/>
                </a:lnTo>
                <a:lnTo>
                  <a:pt x="5189064" y="317108"/>
                </a:lnTo>
                <a:lnTo>
                  <a:pt x="508" y="0"/>
                </a:lnTo>
                <a:close/>
              </a:path>
              <a:path w="5214238" h="356870">
                <a:moveTo>
                  <a:pt x="5189064" y="317108"/>
                </a:moveTo>
                <a:lnTo>
                  <a:pt x="5196282" y="322258"/>
                </a:lnTo>
                <a:lnTo>
                  <a:pt x="5202936" y="318643"/>
                </a:lnTo>
                <a:lnTo>
                  <a:pt x="5205829" y="318643"/>
                </a:lnTo>
                <a:lnTo>
                  <a:pt x="5205857" y="318135"/>
                </a:lnTo>
                <a:lnTo>
                  <a:pt x="5189064" y="317108"/>
                </a:lnTo>
                <a:close/>
              </a:path>
            </a:pathLst>
          </a:custGeom>
          <a:solidFill>
            <a:srgbClr val="8A7A56"/>
          </a:solidFill>
        </p:spPr>
        <p:txBody>
          <a:bodyPr wrap="square" lIns="0" tIns="0" rIns="0" bIns="0" rtlCol="0">
            <a:spAutoFit/>
          </a:bodyPr>
          <a:lstStyle/>
          <a:p>
            <a:endParaRPr/>
          </a:p>
        </p:txBody>
      </p:sp>
      <p:sp>
        <p:nvSpPr>
          <p:cNvPr id="44" name="object 44"/>
          <p:cNvSpPr/>
          <p:nvPr/>
        </p:nvSpPr>
        <p:spPr>
          <a:xfrm>
            <a:off x="2506598" y="3487928"/>
            <a:ext cx="671702" cy="313817"/>
          </a:xfrm>
          <a:custGeom>
            <a:avLst/>
            <a:gdLst/>
            <a:ahLst/>
            <a:cxnLst/>
            <a:rect l="l" t="t" r="r" b="b"/>
            <a:pathLst>
              <a:path w="671702" h="313817">
                <a:moveTo>
                  <a:pt x="58546" y="258699"/>
                </a:moveTo>
                <a:lnTo>
                  <a:pt x="0" y="313817"/>
                </a:lnTo>
                <a:lnTo>
                  <a:pt x="79882" y="304927"/>
                </a:lnTo>
                <a:lnTo>
                  <a:pt x="73669" y="291465"/>
                </a:lnTo>
                <a:lnTo>
                  <a:pt x="59689" y="291465"/>
                </a:lnTo>
                <a:lnTo>
                  <a:pt x="55625" y="282829"/>
                </a:lnTo>
                <a:lnTo>
                  <a:pt x="67212" y="277474"/>
                </a:lnTo>
                <a:lnTo>
                  <a:pt x="58546" y="258699"/>
                </a:lnTo>
                <a:close/>
              </a:path>
              <a:path w="671702" h="313817">
                <a:moveTo>
                  <a:pt x="67212" y="277474"/>
                </a:moveTo>
                <a:lnTo>
                  <a:pt x="55625" y="282829"/>
                </a:lnTo>
                <a:lnTo>
                  <a:pt x="59689" y="291465"/>
                </a:lnTo>
                <a:lnTo>
                  <a:pt x="71212" y="286140"/>
                </a:lnTo>
                <a:lnTo>
                  <a:pt x="67212" y="277474"/>
                </a:lnTo>
                <a:close/>
              </a:path>
              <a:path w="671702" h="313817">
                <a:moveTo>
                  <a:pt x="71212" y="286140"/>
                </a:moveTo>
                <a:lnTo>
                  <a:pt x="59689" y="291465"/>
                </a:lnTo>
                <a:lnTo>
                  <a:pt x="73669" y="291465"/>
                </a:lnTo>
                <a:lnTo>
                  <a:pt x="71212" y="286140"/>
                </a:lnTo>
                <a:close/>
              </a:path>
              <a:path w="671702" h="313817">
                <a:moveTo>
                  <a:pt x="667638" y="0"/>
                </a:moveTo>
                <a:lnTo>
                  <a:pt x="67212" y="277474"/>
                </a:lnTo>
                <a:lnTo>
                  <a:pt x="71212" y="286140"/>
                </a:lnTo>
                <a:lnTo>
                  <a:pt x="671702" y="8636"/>
                </a:lnTo>
                <a:lnTo>
                  <a:pt x="667638" y="0"/>
                </a:lnTo>
                <a:close/>
              </a:path>
            </a:pathLst>
          </a:custGeom>
          <a:solidFill>
            <a:srgbClr val="8A7A56"/>
          </a:solidFill>
        </p:spPr>
        <p:txBody>
          <a:bodyPr wrap="square" lIns="0" tIns="0" rIns="0" bIns="0" rtlCol="0">
            <a:spAutoFit/>
          </a:bodyPr>
          <a:lstStyle/>
          <a:p>
            <a:endParaRPr/>
          </a:p>
        </p:txBody>
      </p:sp>
      <p:sp>
        <p:nvSpPr>
          <p:cNvPr id="45" name="object 45"/>
          <p:cNvSpPr/>
          <p:nvPr/>
        </p:nvSpPr>
        <p:spPr>
          <a:xfrm>
            <a:off x="3185414" y="3461003"/>
            <a:ext cx="1400428" cy="352933"/>
          </a:xfrm>
          <a:custGeom>
            <a:avLst/>
            <a:gdLst/>
            <a:ahLst/>
            <a:cxnLst/>
            <a:rect l="l" t="t" r="r" b="b"/>
            <a:pathLst>
              <a:path w="1400428" h="352933">
                <a:moveTo>
                  <a:pt x="1325318" y="332924"/>
                </a:moveTo>
                <a:lnTo>
                  <a:pt x="1320419" y="352933"/>
                </a:lnTo>
                <a:lnTo>
                  <a:pt x="1400428" y="346329"/>
                </a:lnTo>
                <a:lnTo>
                  <a:pt x="1383847" y="335915"/>
                </a:lnTo>
                <a:lnTo>
                  <a:pt x="1337564" y="335915"/>
                </a:lnTo>
                <a:lnTo>
                  <a:pt x="1325318" y="332924"/>
                </a:lnTo>
                <a:close/>
              </a:path>
              <a:path w="1400428" h="352933">
                <a:moveTo>
                  <a:pt x="1327588" y="323649"/>
                </a:moveTo>
                <a:lnTo>
                  <a:pt x="1325318" y="332924"/>
                </a:lnTo>
                <a:lnTo>
                  <a:pt x="1337564" y="335915"/>
                </a:lnTo>
                <a:lnTo>
                  <a:pt x="1339850" y="326644"/>
                </a:lnTo>
                <a:lnTo>
                  <a:pt x="1327588" y="323649"/>
                </a:lnTo>
                <a:close/>
              </a:path>
              <a:path w="1400428" h="352933">
                <a:moveTo>
                  <a:pt x="1332484" y="303657"/>
                </a:moveTo>
                <a:lnTo>
                  <a:pt x="1327588" y="323649"/>
                </a:lnTo>
                <a:lnTo>
                  <a:pt x="1339850" y="326644"/>
                </a:lnTo>
                <a:lnTo>
                  <a:pt x="1337564" y="335915"/>
                </a:lnTo>
                <a:lnTo>
                  <a:pt x="1383847" y="335915"/>
                </a:lnTo>
                <a:lnTo>
                  <a:pt x="1332484" y="303657"/>
                </a:lnTo>
                <a:close/>
              </a:path>
              <a:path w="1400428" h="352933">
                <a:moveTo>
                  <a:pt x="2286" y="0"/>
                </a:moveTo>
                <a:lnTo>
                  <a:pt x="0" y="9271"/>
                </a:lnTo>
                <a:lnTo>
                  <a:pt x="1325318" y="332924"/>
                </a:lnTo>
                <a:lnTo>
                  <a:pt x="1327588" y="323649"/>
                </a:lnTo>
                <a:lnTo>
                  <a:pt x="2286" y="0"/>
                </a:lnTo>
                <a:close/>
              </a:path>
            </a:pathLst>
          </a:custGeom>
          <a:solidFill>
            <a:srgbClr val="8A7A56"/>
          </a:solidFill>
        </p:spPr>
        <p:txBody>
          <a:bodyPr wrap="square" lIns="0" tIns="0" rIns="0" bIns="0" rtlCol="0">
            <a:spAutoFit/>
          </a:bodyPr>
          <a:lstStyle/>
          <a:p>
            <a:endParaRPr/>
          </a:p>
        </p:txBody>
      </p:sp>
      <p:sp>
        <p:nvSpPr>
          <p:cNvPr id="46" name="object 46"/>
          <p:cNvSpPr/>
          <p:nvPr/>
        </p:nvSpPr>
        <p:spPr>
          <a:xfrm>
            <a:off x="3176904" y="3473703"/>
            <a:ext cx="3514852" cy="341757"/>
          </a:xfrm>
          <a:custGeom>
            <a:avLst/>
            <a:gdLst/>
            <a:ahLst/>
            <a:cxnLst/>
            <a:rect l="l" t="t" r="r" b="b"/>
            <a:pathLst>
              <a:path w="3514852" h="341757">
                <a:moveTo>
                  <a:pt x="3441192" y="291211"/>
                </a:moveTo>
                <a:lnTo>
                  <a:pt x="3439331" y="311780"/>
                </a:lnTo>
                <a:lnTo>
                  <a:pt x="3451987" y="312928"/>
                </a:lnTo>
                <a:lnTo>
                  <a:pt x="3451225" y="322453"/>
                </a:lnTo>
                <a:lnTo>
                  <a:pt x="3438366" y="322453"/>
                </a:lnTo>
                <a:lnTo>
                  <a:pt x="3436620" y="341757"/>
                </a:lnTo>
                <a:lnTo>
                  <a:pt x="3514852" y="323342"/>
                </a:lnTo>
                <a:lnTo>
                  <a:pt x="3512813" y="322453"/>
                </a:lnTo>
                <a:lnTo>
                  <a:pt x="3451225" y="322453"/>
                </a:lnTo>
                <a:lnTo>
                  <a:pt x="3438470" y="321296"/>
                </a:lnTo>
                <a:lnTo>
                  <a:pt x="3510162" y="321296"/>
                </a:lnTo>
                <a:lnTo>
                  <a:pt x="3441192" y="291211"/>
                </a:lnTo>
                <a:close/>
              </a:path>
              <a:path w="3514852" h="341757">
                <a:moveTo>
                  <a:pt x="3439331" y="311780"/>
                </a:moveTo>
                <a:lnTo>
                  <a:pt x="3438470" y="321296"/>
                </a:lnTo>
                <a:lnTo>
                  <a:pt x="3451225" y="322453"/>
                </a:lnTo>
                <a:lnTo>
                  <a:pt x="3451987" y="312928"/>
                </a:lnTo>
                <a:lnTo>
                  <a:pt x="3439331" y="311780"/>
                </a:lnTo>
                <a:close/>
              </a:path>
              <a:path w="3514852" h="341757">
                <a:moveTo>
                  <a:pt x="888" y="0"/>
                </a:moveTo>
                <a:lnTo>
                  <a:pt x="0" y="9525"/>
                </a:lnTo>
                <a:lnTo>
                  <a:pt x="3438470" y="321296"/>
                </a:lnTo>
                <a:lnTo>
                  <a:pt x="3439331" y="311780"/>
                </a:lnTo>
                <a:lnTo>
                  <a:pt x="888" y="0"/>
                </a:lnTo>
                <a:close/>
              </a:path>
            </a:pathLst>
          </a:custGeom>
          <a:solidFill>
            <a:srgbClr val="8A7A56"/>
          </a:solidFill>
        </p:spPr>
        <p:txBody>
          <a:bodyPr wrap="square" lIns="0" tIns="0" rIns="0" bIns="0" rtlCol="0">
            <a:spAutoFit/>
          </a:bodyPr>
          <a:lstStyle/>
          <a:p>
            <a:endParaRPr/>
          </a:p>
        </p:txBody>
      </p:sp>
      <p:sp>
        <p:nvSpPr>
          <p:cNvPr id="47" name="object 47"/>
          <p:cNvSpPr/>
          <p:nvPr/>
        </p:nvSpPr>
        <p:spPr>
          <a:xfrm>
            <a:off x="2530729" y="3454527"/>
            <a:ext cx="3374771" cy="382650"/>
          </a:xfrm>
          <a:custGeom>
            <a:avLst/>
            <a:gdLst/>
            <a:ahLst/>
            <a:cxnLst/>
            <a:rect l="l" t="t" r="r" b="b"/>
            <a:pathLst>
              <a:path w="3374771" h="382650">
                <a:moveTo>
                  <a:pt x="80137" y="283337"/>
                </a:moveTo>
                <a:lnTo>
                  <a:pt x="77977" y="284861"/>
                </a:lnTo>
                <a:lnTo>
                  <a:pt x="0" y="341503"/>
                </a:lnTo>
                <a:lnTo>
                  <a:pt x="87629" y="381508"/>
                </a:lnTo>
                <a:lnTo>
                  <a:pt x="90043" y="382650"/>
                </a:lnTo>
                <a:lnTo>
                  <a:pt x="92837" y="381635"/>
                </a:lnTo>
                <a:lnTo>
                  <a:pt x="95122" y="376809"/>
                </a:lnTo>
                <a:lnTo>
                  <a:pt x="93979" y="374015"/>
                </a:lnTo>
                <a:lnTo>
                  <a:pt x="91693" y="372872"/>
                </a:lnTo>
                <a:lnTo>
                  <a:pt x="31217" y="345313"/>
                </a:lnTo>
                <a:lnTo>
                  <a:pt x="9778" y="345313"/>
                </a:lnTo>
                <a:lnTo>
                  <a:pt x="8889" y="335788"/>
                </a:lnTo>
                <a:lnTo>
                  <a:pt x="26509" y="334029"/>
                </a:lnTo>
                <a:lnTo>
                  <a:pt x="83565" y="292608"/>
                </a:lnTo>
                <a:lnTo>
                  <a:pt x="85725" y="291084"/>
                </a:lnTo>
                <a:lnTo>
                  <a:pt x="86232" y="288163"/>
                </a:lnTo>
                <a:lnTo>
                  <a:pt x="83184" y="283845"/>
                </a:lnTo>
                <a:lnTo>
                  <a:pt x="80137" y="283337"/>
                </a:lnTo>
                <a:close/>
              </a:path>
              <a:path w="3374771" h="382650">
                <a:moveTo>
                  <a:pt x="26509" y="334029"/>
                </a:moveTo>
                <a:lnTo>
                  <a:pt x="8889" y="335788"/>
                </a:lnTo>
                <a:lnTo>
                  <a:pt x="9778" y="345313"/>
                </a:lnTo>
                <a:lnTo>
                  <a:pt x="18687" y="344424"/>
                </a:lnTo>
                <a:lnTo>
                  <a:pt x="12191" y="344424"/>
                </a:lnTo>
                <a:lnTo>
                  <a:pt x="11429" y="336296"/>
                </a:lnTo>
                <a:lnTo>
                  <a:pt x="23387" y="336296"/>
                </a:lnTo>
                <a:lnTo>
                  <a:pt x="26509" y="334029"/>
                </a:lnTo>
                <a:close/>
              </a:path>
              <a:path w="3374771" h="382650">
                <a:moveTo>
                  <a:pt x="27366" y="343558"/>
                </a:moveTo>
                <a:lnTo>
                  <a:pt x="9778" y="345313"/>
                </a:lnTo>
                <a:lnTo>
                  <a:pt x="31217" y="345313"/>
                </a:lnTo>
                <a:lnTo>
                  <a:pt x="27366" y="343558"/>
                </a:lnTo>
                <a:close/>
              </a:path>
              <a:path w="3374771" h="382650">
                <a:moveTo>
                  <a:pt x="11429" y="336296"/>
                </a:moveTo>
                <a:lnTo>
                  <a:pt x="12191" y="344424"/>
                </a:lnTo>
                <a:lnTo>
                  <a:pt x="18776" y="339643"/>
                </a:lnTo>
                <a:lnTo>
                  <a:pt x="11429" y="336296"/>
                </a:lnTo>
                <a:close/>
              </a:path>
              <a:path w="3374771" h="382650">
                <a:moveTo>
                  <a:pt x="18776" y="339643"/>
                </a:moveTo>
                <a:lnTo>
                  <a:pt x="12191" y="344424"/>
                </a:lnTo>
                <a:lnTo>
                  <a:pt x="18687" y="344424"/>
                </a:lnTo>
                <a:lnTo>
                  <a:pt x="27366" y="343558"/>
                </a:lnTo>
                <a:lnTo>
                  <a:pt x="18776" y="339643"/>
                </a:lnTo>
                <a:close/>
              </a:path>
              <a:path w="3374771" h="382650">
                <a:moveTo>
                  <a:pt x="3373881" y="0"/>
                </a:moveTo>
                <a:lnTo>
                  <a:pt x="26509" y="334029"/>
                </a:lnTo>
                <a:lnTo>
                  <a:pt x="18776" y="339643"/>
                </a:lnTo>
                <a:lnTo>
                  <a:pt x="27366" y="343558"/>
                </a:lnTo>
                <a:lnTo>
                  <a:pt x="3374771" y="9525"/>
                </a:lnTo>
                <a:lnTo>
                  <a:pt x="3373881" y="0"/>
                </a:lnTo>
                <a:close/>
              </a:path>
              <a:path w="3374771" h="382650">
                <a:moveTo>
                  <a:pt x="23387" y="336296"/>
                </a:moveTo>
                <a:lnTo>
                  <a:pt x="11429" y="336296"/>
                </a:lnTo>
                <a:lnTo>
                  <a:pt x="18776" y="339643"/>
                </a:lnTo>
                <a:lnTo>
                  <a:pt x="23387" y="336296"/>
                </a:lnTo>
                <a:close/>
              </a:path>
            </a:pathLst>
          </a:custGeom>
          <a:solidFill>
            <a:srgbClr val="8A7A56"/>
          </a:solidFill>
        </p:spPr>
        <p:txBody>
          <a:bodyPr wrap="square" lIns="0" tIns="0" rIns="0" bIns="0" rtlCol="0">
            <a:spAutoFit/>
          </a:bodyPr>
          <a:lstStyle/>
          <a:p>
            <a:endParaRPr/>
          </a:p>
        </p:txBody>
      </p:sp>
      <p:sp>
        <p:nvSpPr>
          <p:cNvPr id="48" name="object 48"/>
          <p:cNvSpPr/>
          <p:nvPr/>
        </p:nvSpPr>
        <p:spPr>
          <a:xfrm>
            <a:off x="2567685" y="3492119"/>
            <a:ext cx="5052568" cy="321309"/>
          </a:xfrm>
          <a:custGeom>
            <a:avLst/>
            <a:gdLst/>
            <a:ahLst/>
            <a:cxnLst/>
            <a:rect l="l" t="t" r="r" b="b"/>
            <a:pathLst>
              <a:path w="5052567" h="321309">
                <a:moveTo>
                  <a:pt x="74549" y="270509"/>
                </a:moveTo>
                <a:lnTo>
                  <a:pt x="0" y="300354"/>
                </a:lnTo>
                <a:lnTo>
                  <a:pt x="77596" y="321309"/>
                </a:lnTo>
                <a:lnTo>
                  <a:pt x="76400" y="301370"/>
                </a:lnTo>
                <a:lnTo>
                  <a:pt x="63626" y="301370"/>
                </a:lnTo>
                <a:lnTo>
                  <a:pt x="63118" y="291845"/>
                </a:lnTo>
                <a:lnTo>
                  <a:pt x="75784" y="291105"/>
                </a:lnTo>
                <a:lnTo>
                  <a:pt x="74549" y="270509"/>
                </a:lnTo>
                <a:close/>
              </a:path>
              <a:path w="5052567" h="321309">
                <a:moveTo>
                  <a:pt x="75784" y="291105"/>
                </a:moveTo>
                <a:lnTo>
                  <a:pt x="63118" y="291845"/>
                </a:lnTo>
                <a:lnTo>
                  <a:pt x="63626" y="301370"/>
                </a:lnTo>
                <a:lnTo>
                  <a:pt x="76355" y="300626"/>
                </a:lnTo>
                <a:lnTo>
                  <a:pt x="75784" y="291105"/>
                </a:lnTo>
                <a:close/>
              </a:path>
              <a:path w="5052567" h="321309">
                <a:moveTo>
                  <a:pt x="76355" y="300626"/>
                </a:moveTo>
                <a:lnTo>
                  <a:pt x="63626" y="301370"/>
                </a:lnTo>
                <a:lnTo>
                  <a:pt x="76400" y="301370"/>
                </a:lnTo>
                <a:lnTo>
                  <a:pt x="76355" y="300626"/>
                </a:lnTo>
                <a:close/>
              </a:path>
              <a:path w="5052567" h="321309">
                <a:moveTo>
                  <a:pt x="5052060" y="0"/>
                </a:moveTo>
                <a:lnTo>
                  <a:pt x="75784" y="291105"/>
                </a:lnTo>
                <a:lnTo>
                  <a:pt x="76355" y="300626"/>
                </a:lnTo>
                <a:lnTo>
                  <a:pt x="5052568" y="9525"/>
                </a:lnTo>
                <a:lnTo>
                  <a:pt x="5052060" y="0"/>
                </a:lnTo>
                <a:close/>
              </a:path>
            </a:pathLst>
          </a:custGeom>
          <a:solidFill>
            <a:srgbClr val="8A7A56"/>
          </a:solidFill>
        </p:spPr>
        <p:txBody>
          <a:bodyPr wrap="square" lIns="0" tIns="0" rIns="0" bIns="0" rtlCol="0">
            <a:spAutoFit/>
          </a:bodyPr>
          <a:lstStyle/>
          <a:p>
            <a:endParaRPr/>
          </a:p>
        </p:txBody>
      </p:sp>
      <p:sp>
        <p:nvSpPr>
          <p:cNvPr id="49" name="object 49"/>
          <p:cNvSpPr/>
          <p:nvPr/>
        </p:nvSpPr>
        <p:spPr>
          <a:xfrm>
            <a:off x="5914135" y="3454908"/>
            <a:ext cx="773048" cy="345693"/>
          </a:xfrm>
          <a:custGeom>
            <a:avLst/>
            <a:gdLst/>
            <a:ahLst/>
            <a:cxnLst/>
            <a:rect l="l" t="t" r="r" b="b"/>
            <a:pathLst>
              <a:path w="773048" h="345693">
                <a:moveTo>
                  <a:pt x="724564" y="326861"/>
                </a:moveTo>
                <a:lnTo>
                  <a:pt x="716280" y="345693"/>
                </a:lnTo>
                <a:lnTo>
                  <a:pt x="773048" y="342899"/>
                </a:lnTo>
                <a:lnTo>
                  <a:pt x="763968" y="331977"/>
                </a:lnTo>
                <a:lnTo>
                  <a:pt x="736218" y="331977"/>
                </a:lnTo>
                <a:lnTo>
                  <a:pt x="724564" y="326861"/>
                </a:lnTo>
                <a:close/>
              </a:path>
              <a:path w="773048" h="345693">
                <a:moveTo>
                  <a:pt x="728411" y="318114"/>
                </a:moveTo>
                <a:lnTo>
                  <a:pt x="724564" y="326861"/>
                </a:lnTo>
                <a:lnTo>
                  <a:pt x="736218" y="331977"/>
                </a:lnTo>
                <a:lnTo>
                  <a:pt x="740029" y="323214"/>
                </a:lnTo>
                <a:lnTo>
                  <a:pt x="728411" y="318114"/>
                </a:lnTo>
                <a:close/>
              </a:path>
              <a:path w="773048" h="345693">
                <a:moveTo>
                  <a:pt x="736727" y="299211"/>
                </a:moveTo>
                <a:lnTo>
                  <a:pt x="728411" y="318114"/>
                </a:lnTo>
                <a:lnTo>
                  <a:pt x="740029" y="323214"/>
                </a:lnTo>
                <a:lnTo>
                  <a:pt x="736218" y="331977"/>
                </a:lnTo>
                <a:lnTo>
                  <a:pt x="763968" y="331977"/>
                </a:lnTo>
                <a:lnTo>
                  <a:pt x="736727" y="299211"/>
                </a:lnTo>
                <a:close/>
              </a:path>
              <a:path w="773048" h="345693">
                <a:moveTo>
                  <a:pt x="3810" y="0"/>
                </a:moveTo>
                <a:lnTo>
                  <a:pt x="0" y="8762"/>
                </a:lnTo>
                <a:lnTo>
                  <a:pt x="724564" y="326861"/>
                </a:lnTo>
                <a:lnTo>
                  <a:pt x="728411" y="318114"/>
                </a:lnTo>
                <a:lnTo>
                  <a:pt x="3810" y="0"/>
                </a:lnTo>
                <a:close/>
              </a:path>
            </a:pathLst>
          </a:custGeom>
          <a:solidFill>
            <a:srgbClr val="8A7A56"/>
          </a:solidFill>
        </p:spPr>
        <p:txBody>
          <a:bodyPr wrap="square" lIns="0" tIns="0" rIns="0" bIns="0" rtlCol="0">
            <a:spAutoFit/>
          </a:bodyPr>
          <a:lstStyle/>
          <a:p>
            <a:endParaRPr/>
          </a:p>
        </p:txBody>
      </p:sp>
      <p:sp>
        <p:nvSpPr>
          <p:cNvPr id="50" name="object 50"/>
          <p:cNvSpPr/>
          <p:nvPr/>
        </p:nvSpPr>
        <p:spPr>
          <a:xfrm>
            <a:off x="6696329" y="3498722"/>
            <a:ext cx="929767" cy="313308"/>
          </a:xfrm>
          <a:custGeom>
            <a:avLst/>
            <a:gdLst/>
            <a:ahLst/>
            <a:cxnLst/>
            <a:rect l="l" t="t" r="r" b="b"/>
            <a:pathLst>
              <a:path w="929767" h="313308">
                <a:moveTo>
                  <a:pt x="40513" y="264921"/>
                </a:moveTo>
                <a:lnTo>
                  <a:pt x="0" y="304800"/>
                </a:lnTo>
                <a:lnTo>
                  <a:pt x="56134" y="313308"/>
                </a:lnTo>
                <a:lnTo>
                  <a:pt x="51050" y="297560"/>
                </a:lnTo>
                <a:lnTo>
                  <a:pt x="37719" y="297560"/>
                </a:lnTo>
                <a:lnTo>
                  <a:pt x="34798" y="288544"/>
                </a:lnTo>
                <a:lnTo>
                  <a:pt x="46877" y="284636"/>
                </a:lnTo>
                <a:lnTo>
                  <a:pt x="40513" y="264921"/>
                </a:lnTo>
                <a:close/>
              </a:path>
              <a:path w="929767" h="313308">
                <a:moveTo>
                  <a:pt x="46877" y="284636"/>
                </a:moveTo>
                <a:lnTo>
                  <a:pt x="34798" y="288544"/>
                </a:lnTo>
                <a:lnTo>
                  <a:pt x="37719" y="297560"/>
                </a:lnTo>
                <a:lnTo>
                  <a:pt x="49790" y="293658"/>
                </a:lnTo>
                <a:lnTo>
                  <a:pt x="46877" y="284636"/>
                </a:lnTo>
                <a:close/>
              </a:path>
              <a:path w="929767" h="313308">
                <a:moveTo>
                  <a:pt x="49790" y="293658"/>
                </a:moveTo>
                <a:lnTo>
                  <a:pt x="37719" y="297560"/>
                </a:lnTo>
                <a:lnTo>
                  <a:pt x="51050" y="297560"/>
                </a:lnTo>
                <a:lnTo>
                  <a:pt x="49790" y="293658"/>
                </a:lnTo>
                <a:close/>
              </a:path>
              <a:path w="929767" h="313308">
                <a:moveTo>
                  <a:pt x="926846" y="0"/>
                </a:moveTo>
                <a:lnTo>
                  <a:pt x="46877" y="284636"/>
                </a:lnTo>
                <a:lnTo>
                  <a:pt x="49790" y="293658"/>
                </a:lnTo>
                <a:lnTo>
                  <a:pt x="929767" y="9143"/>
                </a:lnTo>
                <a:lnTo>
                  <a:pt x="926846" y="0"/>
                </a:lnTo>
                <a:close/>
              </a:path>
            </a:pathLst>
          </a:custGeom>
          <a:solidFill>
            <a:srgbClr val="8A7A56"/>
          </a:solidFill>
        </p:spPr>
        <p:txBody>
          <a:bodyPr wrap="square" lIns="0" tIns="0" rIns="0" bIns="0" rtlCol="0">
            <a:spAutoFit/>
          </a:bodyPr>
          <a:lstStyle/>
          <a:p>
            <a:endParaRPr/>
          </a:p>
        </p:txBody>
      </p:sp>
      <p:sp>
        <p:nvSpPr>
          <p:cNvPr id="51" name="object 51"/>
          <p:cNvSpPr/>
          <p:nvPr/>
        </p:nvSpPr>
        <p:spPr>
          <a:xfrm>
            <a:off x="4585842" y="3461003"/>
            <a:ext cx="1308100" cy="351663"/>
          </a:xfrm>
          <a:custGeom>
            <a:avLst/>
            <a:gdLst/>
            <a:ahLst/>
            <a:cxnLst/>
            <a:rect l="l" t="t" r="r" b="b"/>
            <a:pathLst>
              <a:path w="1308100" h="351663">
                <a:moveTo>
                  <a:pt x="67310" y="302514"/>
                </a:moveTo>
                <a:lnTo>
                  <a:pt x="0" y="346329"/>
                </a:lnTo>
                <a:lnTo>
                  <a:pt x="80137" y="351663"/>
                </a:lnTo>
                <a:lnTo>
                  <a:pt x="56950" y="338074"/>
                </a:lnTo>
                <a:lnTo>
                  <a:pt x="50419" y="338074"/>
                </a:lnTo>
                <a:lnTo>
                  <a:pt x="48006" y="328930"/>
                </a:lnTo>
                <a:lnTo>
                  <a:pt x="52520" y="327749"/>
                </a:lnTo>
                <a:lnTo>
                  <a:pt x="67310" y="302514"/>
                </a:lnTo>
                <a:close/>
              </a:path>
              <a:path w="1308100" h="351663">
                <a:moveTo>
                  <a:pt x="49224" y="333546"/>
                </a:moveTo>
                <a:lnTo>
                  <a:pt x="50419" y="338074"/>
                </a:lnTo>
                <a:lnTo>
                  <a:pt x="54935" y="336893"/>
                </a:lnTo>
                <a:lnTo>
                  <a:pt x="49224" y="333546"/>
                </a:lnTo>
                <a:close/>
              </a:path>
              <a:path w="1308100" h="351663">
                <a:moveTo>
                  <a:pt x="54935" y="336893"/>
                </a:moveTo>
                <a:lnTo>
                  <a:pt x="50419" y="338074"/>
                </a:lnTo>
                <a:lnTo>
                  <a:pt x="56950" y="338074"/>
                </a:lnTo>
                <a:lnTo>
                  <a:pt x="54935" y="336893"/>
                </a:lnTo>
                <a:close/>
              </a:path>
              <a:path w="1308100" h="351663">
                <a:moveTo>
                  <a:pt x="1305814" y="0"/>
                </a:moveTo>
                <a:lnTo>
                  <a:pt x="52520" y="327749"/>
                </a:lnTo>
                <a:lnTo>
                  <a:pt x="49192" y="333427"/>
                </a:lnTo>
                <a:lnTo>
                  <a:pt x="54935" y="336893"/>
                </a:lnTo>
                <a:lnTo>
                  <a:pt x="1308100" y="9271"/>
                </a:lnTo>
                <a:lnTo>
                  <a:pt x="1305814" y="0"/>
                </a:lnTo>
                <a:close/>
              </a:path>
              <a:path w="1308100" h="351663">
                <a:moveTo>
                  <a:pt x="52520" y="327749"/>
                </a:moveTo>
                <a:lnTo>
                  <a:pt x="48006" y="328930"/>
                </a:lnTo>
                <a:lnTo>
                  <a:pt x="49192" y="333427"/>
                </a:lnTo>
                <a:lnTo>
                  <a:pt x="52520" y="327749"/>
                </a:lnTo>
                <a:close/>
              </a:path>
            </a:pathLst>
          </a:custGeom>
          <a:solidFill>
            <a:srgbClr val="8A7A56"/>
          </a:solidFill>
        </p:spPr>
        <p:txBody>
          <a:bodyPr wrap="square" lIns="0" tIns="0" rIns="0" bIns="0" rtlCol="0">
            <a:spAutoFit/>
          </a:bodyPr>
          <a:lstStyle/>
          <a:p>
            <a:endParaRPr/>
          </a:p>
        </p:txBody>
      </p:sp>
      <p:sp>
        <p:nvSpPr>
          <p:cNvPr id="52" name="object 52"/>
          <p:cNvSpPr txBox="1"/>
          <p:nvPr/>
        </p:nvSpPr>
        <p:spPr>
          <a:xfrm>
            <a:off x="2561589" y="3514090"/>
            <a:ext cx="3902075" cy="708025"/>
          </a:xfrm>
          <a:prstGeom prst="rect">
            <a:avLst/>
          </a:prstGeom>
        </p:spPr>
        <p:txBody>
          <a:bodyPr vert="horz" wrap="square" lIns="0" tIns="0" rIns="0" bIns="0" rtlCol="0">
            <a:spAutoFit/>
          </a:bodyPr>
          <a:lstStyle/>
          <a:p>
            <a:pPr marL="182880">
              <a:lnSpc>
                <a:spcPct val="100000"/>
              </a:lnSpc>
            </a:pPr>
            <a:r>
              <a:rPr sz="1800" b="1" spc="0" dirty="0">
                <a:latin typeface="宋体"/>
                <a:cs typeface="宋体"/>
              </a:rPr>
              <a:t>Barrier</a:t>
            </a:r>
            <a:r>
              <a:rPr sz="1800" b="1" spc="-10" dirty="0">
                <a:latin typeface="宋体"/>
                <a:cs typeface="宋体"/>
              </a:rPr>
              <a:t>：</a:t>
            </a:r>
            <a:r>
              <a:rPr sz="1800" b="1" spc="0" dirty="0">
                <a:latin typeface="宋体"/>
                <a:cs typeface="宋体"/>
              </a:rPr>
              <a:t>Aggregatio</a:t>
            </a:r>
            <a:r>
              <a:rPr sz="1800" b="1" spc="-10" dirty="0">
                <a:latin typeface="宋体"/>
                <a:cs typeface="宋体"/>
              </a:rPr>
              <a:t>n</a:t>
            </a:r>
            <a:r>
              <a:rPr sz="1800" b="1" spc="25" dirty="0">
                <a:latin typeface="宋体"/>
                <a:cs typeface="宋体"/>
              </a:rPr>
              <a:t> </a:t>
            </a:r>
            <a:r>
              <a:rPr sz="1800" b="1" spc="0" dirty="0">
                <a:latin typeface="宋体"/>
                <a:cs typeface="宋体"/>
              </a:rPr>
              <a:t>an</a:t>
            </a:r>
            <a:r>
              <a:rPr sz="1800" b="1" spc="-10" dirty="0">
                <a:latin typeface="宋体"/>
                <a:cs typeface="宋体"/>
              </a:rPr>
              <a:t>d</a:t>
            </a:r>
            <a:r>
              <a:rPr sz="1800" b="1" spc="15" dirty="0">
                <a:latin typeface="宋体"/>
                <a:cs typeface="宋体"/>
              </a:rPr>
              <a:t> </a:t>
            </a:r>
            <a:r>
              <a:rPr sz="1800" b="1" spc="0" dirty="0">
                <a:latin typeface="宋体"/>
                <a:cs typeface="宋体"/>
              </a:rPr>
              <a:t>Shuffle</a:t>
            </a:r>
            <a:endParaRPr sz="1800">
              <a:latin typeface="宋体"/>
              <a:cs typeface="宋体"/>
            </a:endParaRPr>
          </a:p>
          <a:p>
            <a:pPr>
              <a:lnSpc>
                <a:spcPts val="1900"/>
              </a:lnSpc>
              <a:spcBef>
                <a:spcPts val="45"/>
              </a:spcBef>
            </a:pPr>
            <a:endParaRPr sz="1900"/>
          </a:p>
          <a:p>
            <a:pPr marL="12700">
              <a:lnSpc>
                <a:spcPct val="100000"/>
              </a:lnSpc>
              <a:tabLst>
                <a:tab pos="2092960" algn="l"/>
              </a:tabLst>
            </a:pPr>
            <a:r>
              <a:rPr sz="1200" b="1" spc="0" dirty="0">
                <a:latin typeface="宋体"/>
                <a:cs typeface="宋体"/>
              </a:rPr>
              <a:t>(</a:t>
            </a:r>
            <a:r>
              <a:rPr sz="1200" b="1" spc="-10" dirty="0">
                <a:latin typeface="宋体"/>
                <a:cs typeface="宋体"/>
              </a:rPr>
              <a:t>k1,values)</a:t>
            </a:r>
            <a:r>
              <a:rPr sz="1200" b="1" spc="0" dirty="0">
                <a:latin typeface="宋体"/>
                <a:cs typeface="宋体"/>
              </a:rPr>
              <a:t>	</a:t>
            </a:r>
            <a:r>
              <a:rPr sz="1200" b="1" spc="-10" dirty="0">
                <a:latin typeface="宋体"/>
                <a:cs typeface="宋体"/>
              </a:rPr>
              <a:t>(k2,values)</a:t>
            </a:r>
            <a:endParaRPr sz="1200">
              <a:latin typeface="宋体"/>
              <a:cs typeface="宋体"/>
            </a:endParaRPr>
          </a:p>
        </p:txBody>
      </p:sp>
      <p:sp>
        <p:nvSpPr>
          <p:cNvPr id="53" name="object 53"/>
          <p:cNvSpPr/>
          <p:nvPr/>
        </p:nvSpPr>
        <p:spPr>
          <a:xfrm>
            <a:off x="3179064" y="5586984"/>
            <a:ext cx="2840736" cy="460248"/>
          </a:xfrm>
          <a:prstGeom prst="rect">
            <a:avLst/>
          </a:prstGeom>
          <a:blipFill>
            <a:blip r:embed="rId14" cstate="print"/>
            <a:stretch>
              <a:fillRect/>
            </a:stretch>
          </a:blipFill>
        </p:spPr>
        <p:txBody>
          <a:bodyPr wrap="square" lIns="0" tIns="0" rIns="0" bIns="0" rtlCol="0">
            <a:spAutoFit/>
          </a:bodyPr>
          <a:lstStyle/>
          <a:p>
            <a:endParaRPr/>
          </a:p>
        </p:txBody>
      </p:sp>
      <p:sp>
        <p:nvSpPr>
          <p:cNvPr id="54" name="object 54"/>
          <p:cNvSpPr/>
          <p:nvPr/>
        </p:nvSpPr>
        <p:spPr>
          <a:xfrm>
            <a:off x="2491485" y="4862576"/>
            <a:ext cx="2108073" cy="759917"/>
          </a:xfrm>
          <a:prstGeom prst="rect">
            <a:avLst/>
          </a:prstGeom>
          <a:blipFill>
            <a:blip r:embed="rId15" cstate="print"/>
            <a:stretch>
              <a:fillRect/>
            </a:stretch>
          </a:blipFill>
        </p:spPr>
        <p:txBody>
          <a:bodyPr wrap="square" lIns="0" tIns="0" rIns="0" bIns="0" rtlCol="0">
            <a:spAutoFit/>
          </a:bodyPr>
          <a:lstStyle/>
          <a:p>
            <a:endParaRPr/>
          </a:p>
        </p:txBody>
      </p:sp>
      <p:sp>
        <p:nvSpPr>
          <p:cNvPr id="55" name="object 55"/>
          <p:cNvSpPr/>
          <p:nvPr/>
        </p:nvSpPr>
        <p:spPr>
          <a:xfrm>
            <a:off x="4531233" y="4867655"/>
            <a:ext cx="132587" cy="728980"/>
          </a:xfrm>
          <a:prstGeom prst="rect">
            <a:avLst/>
          </a:prstGeom>
          <a:blipFill>
            <a:blip r:embed="rId16" cstate="print"/>
            <a:stretch>
              <a:fillRect/>
            </a:stretch>
          </a:blipFill>
        </p:spPr>
        <p:txBody>
          <a:bodyPr wrap="square" lIns="0" tIns="0" rIns="0" bIns="0" rtlCol="0">
            <a:spAutoFit/>
          </a:bodyPr>
          <a:lstStyle/>
          <a:p>
            <a:endParaRPr/>
          </a:p>
        </p:txBody>
      </p:sp>
      <p:sp>
        <p:nvSpPr>
          <p:cNvPr id="56" name="object 56"/>
          <p:cNvSpPr/>
          <p:nvPr/>
        </p:nvSpPr>
        <p:spPr>
          <a:xfrm>
            <a:off x="4599432" y="4844922"/>
            <a:ext cx="2083181" cy="776109"/>
          </a:xfrm>
          <a:prstGeom prst="rect">
            <a:avLst/>
          </a:prstGeom>
          <a:blipFill>
            <a:blip r:embed="rId17" cstate="print"/>
            <a:stretch>
              <a:fillRect/>
            </a:stretch>
          </a:blipFill>
        </p:spPr>
        <p:txBody>
          <a:bodyPr wrap="square" lIns="0" tIns="0" rIns="0" bIns="0" rtlCol="0">
            <a:spAutoFit/>
          </a:bodyPr>
          <a:lstStyle/>
          <a:p>
            <a:endParaRPr/>
          </a:p>
        </p:txBody>
      </p:sp>
      <p:sp>
        <p:nvSpPr>
          <p:cNvPr id="57" name="object 57"/>
          <p:cNvSpPr txBox="1"/>
          <p:nvPr/>
        </p:nvSpPr>
        <p:spPr>
          <a:xfrm>
            <a:off x="2099817" y="4500245"/>
            <a:ext cx="2884170" cy="710565"/>
          </a:xfrm>
          <a:prstGeom prst="rect">
            <a:avLst/>
          </a:prstGeom>
        </p:spPr>
        <p:txBody>
          <a:bodyPr vert="horz" wrap="square" lIns="0" tIns="0" rIns="0" bIns="0" rtlCol="0">
            <a:spAutoFit/>
          </a:bodyPr>
          <a:lstStyle/>
          <a:p>
            <a:pPr marL="12700">
              <a:lnSpc>
                <a:spcPct val="100000"/>
              </a:lnSpc>
              <a:tabLst>
                <a:tab pos="2103120" algn="l"/>
              </a:tabLst>
            </a:pPr>
            <a:r>
              <a:rPr sz="2000" spc="5" dirty="0">
                <a:solidFill>
                  <a:srgbClr val="FFFFFF"/>
                </a:solidFill>
                <a:latin typeface="宋体"/>
                <a:cs typeface="宋体"/>
              </a:rPr>
              <a:t>Reduc</a:t>
            </a:r>
            <a:r>
              <a:rPr sz="2000" spc="0" dirty="0">
                <a:solidFill>
                  <a:srgbClr val="FFFFFF"/>
                </a:solidFill>
                <a:latin typeface="宋体"/>
                <a:cs typeface="宋体"/>
              </a:rPr>
              <a:t>e	</a:t>
            </a:r>
            <a:r>
              <a:rPr sz="3000" spc="7" baseline="1388" dirty="0">
                <a:solidFill>
                  <a:srgbClr val="FFFFFF"/>
                </a:solidFill>
                <a:latin typeface="宋体"/>
                <a:cs typeface="宋体"/>
              </a:rPr>
              <a:t>Reduce</a:t>
            </a:r>
            <a:endParaRPr sz="3000" baseline="1388">
              <a:latin typeface="宋体"/>
              <a:cs typeface="宋体"/>
            </a:endParaRPr>
          </a:p>
          <a:p>
            <a:pPr marL="1199515">
              <a:lnSpc>
                <a:spcPct val="100000"/>
              </a:lnSpc>
              <a:spcBef>
                <a:spcPts val="1720"/>
              </a:spcBef>
              <a:tabLst>
                <a:tab pos="2200275" algn="l"/>
              </a:tabLst>
            </a:pPr>
            <a:r>
              <a:rPr sz="1800" b="1" spc="-15" baseline="2314" dirty="0">
                <a:latin typeface="宋体"/>
                <a:cs typeface="宋体"/>
              </a:rPr>
              <a:t>(K1,val)	</a:t>
            </a:r>
            <a:r>
              <a:rPr sz="1200" b="1" spc="-10" dirty="0">
                <a:latin typeface="宋体"/>
                <a:cs typeface="宋体"/>
              </a:rPr>
              <a:t>(K2,val)</a:t>
            </a:r>
            <a:endParaRPr sz="1200">
              <a:latin typeface="宋体"/>
              <a:cs typeface="宋体"/>
            </a:endParaRPr>
          </a:p>
        </p:txBody>
      </p:sp>
      <p:sp>
        <p:nvSpPr>
          <p:cNvPr id="58" name="object 58"/>
          <p:cNvSpPr txBox="1"/>
          <p:nvPr/>
        </p:nvSpPr>
        <p:spPr>
          <a:xfrm>
            <a:off x="6293865" y="4494783"/>
            <a:ext cx="793750" cy="302895"/>
          </a:xfrm>
          <a:prstGeom prst="rect">
            <a:avLst/>
          </a:prstGeom>
        </p:spPr>
        <p:txBody>
          <a:bodyPr vert="horz" wrap="square" lIns="0" tIns="0" rIns="0" bIns="0" rtlCol="0">
            <a:spAutoFit/>
          </a:bodyPr>
          <a:lstStyle/>
          <a:p>
            <a:pPr marL="12700">
              <a:lnSpc>
                <a:spcPts val="2380"/>
              </a:lnSpc>
            </a:pPr>
            <a:r>
              <a:rPr sz="2000" spc="5" dirty="0">
                <a:solidFill>
                  <a:srgbClr val="FFFFFF"/>
                </a:solidFill>
                <a:latin typeface="宋体"/>
                <a:cs typeface="宋体"/>
              </a:rPr>
              <a:t>Reduce</a:t>
            </a:r>
            <a:endParaRPr sz="2000">
              <a:latin typeface="宋体"/>
              <a:cs typeface="宋体"/>
            </a:endParaRPr>
          </a:p>
        </p:txBody>
      </p:sp>
      <p:sp>
        <p:nvSpPr>
          <p:cNvPr id="59" name="object 59"/>
          <p:cNvSpPr txBox="1"/>
          <p:nvPr/>
        </p:nvSpPr>
        <p:spPr>
          <a:xfrm>
            <a:off x="6735826" y="4033773"/>
            <a:ext cx="868044" cy="186690"/>
          </a:xfrm>
          <a:prstGeom prst="rect">
            <a:avLst/>
          </a:prstGeom>
        </p:spPr>
        <p:txBody>
          <a:bodyPr vert="horz" wrap="square" lIns="0" tIns="0" rIns="0" bIns="0" rtlCol="0">
            <a:spAutoFit/>
          </a:bodyPr>
          <a:lstStyle/>
          <a:p>
            <a:pPr marL="12700">
              <a:lnSpc>
                <a:spcPct val="100000"/>
              </a:lnSpc>
            </a:pPr>
            <a:r>
              <a:rPr sz="1200" b="1" spc="0" dirty="0">
                <a:latin typeface="宋体"/>
                <a:cs typeface="宋体"/>
              </a:rPr>
              <a:t>(k3</a:t>
            </a:r>
            <a:r>
              <a:rPr sz="1200" b="1" spc="-10" dirty="0">
                <a:latin typeface="宋体"/>
                <a:cs typeface="宋体"/>
              </a:rPr>
              <a:t>,values)</a:t>
            </a:r>
            <a:endParaRPr sz="1200">
              <a:latin typeface="宋体"/>
              <a:cs typeface="宋体"/>
            </a:endParaRPr>
          </a:p>
        </p:txBody>
      </p:sp>
      <p:sp>
        <p:nvSpPr>
          <p:cNvPr id="60" name="object 60"/>
          <p:cNvSpPr txBox="1"/>
          <p:nvPr/>
        </p:nvSpPr>
        <p:spPr>
          <a:xfrm>
            <a:off x="4074414" y="5650890"/>
            <a:ext cx="1049655" cy="302895"/>
          </a:xfrm>
          <a:prstGeom prst="rect">
            <a:avLst/>
          </a:prstGeom>
        </p:spPr>
        <p:txBody>
          <a:bodyPr vert="horz" wrap="square" lIns="0" tIns="0" rIns="0" bIns="0" rtlCol="0">
            <a:spAutoFit/>
          </a:bodyPr>
          <a:lstStyle/>
          <a:p>
            <a:pPr marL="12700">
              <a:lnSpc>
                <a:spcPts val="2380"/>
              </a:lnSpc>
            </a:pPr>
            <a:r>
              <a:rPr sz="2000" b="1" spc="-10" dirty="0">
                <a:solidFill>
                  <a:srgbClr val="FFFFFF"/>
                </a:solidFill>
                <a:latin typeface="宋体"/>
                <a:cs typeface="宋体"/>
              </a:rPr>
              <a:t>计算结果</a:t>
            </a:r>
            <a:endParaRPr sz="2000">
              <a:latin typeface="宋体"/>
              <a:cs typeface="宋体"/>
            </a:endParaRPr>
          </a:p>
        </p:txBody>
      </p:sp>
      <p:sp>
        <p:nvSpPr>
          <p:cNvPr id="61" name="object 61"/>
          <p:cNvSpPr txBox="1"/>
          <p:nvPr/>
        </p:nvSpPr>
        <p:spPr>
          <a:xfrm>
            <a:off x="5325617" y="5036566"/>
            <a:ext cx="635000" cy="186690"/>
          </a:xfrm>
          <a:prstGeom prst="rect">
            <a:avLst/>
          </a:prstGeom>
        </p:spPr>
        <p:txBody>
          <a:bodyPr vert="horz" wrap="square" lIns="0" tIns="0" rIns="0" bIns="0" rtlCol="0">
            <a:spAutoFit/>
          </a:bodyPr>
          <a:lstStyle/>
          <a:p>
            <a:pPr marL="12700">
              <a:lnSpc>
                <a:spcPct val="100000"/>
              </a:lnSpc>
            </a:pPr>
            <a:r>
              <a:rPr sz="1200" b="1" spc="-10" dirty="0">
                <a:latin typeface="宋体"/>
                <a:cs typeface="宋体"/>
              </a:rPr>
              <a:t>(K3,val)</a:t>
            </a:r>
            <a:endParaRPr sz="1200">
              <a:latin typeface="宋体"/>
              <a:cs typeface="宋体"/>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5453" rIns="0" bIns="0" rtlCol="0">
            <a:spAutoFit/>
          </a:bodyPr>
          <a:lstStyle/>
          <a:p>
            <a:pPr marL="242570">
              <a:lnSpc>
                <a:spcPts val="3295"/>
              </a:lnSpc>
            </a:pPr>
            <a:r>
              <a:rPr sz="2800" spc="-10" dirty="0">
                <a:solidFill>
                  <a:srgbClr val="00AF50"/>
                </a:solidFill>
                <a:latin typeface="黑体"/>
                <a:cs typeface="黑体"/>
              </a:rPr>
              <a:t>Ma</a:t>
            </a:r>
            <a:r>
              <a:rPr sz="2800" spc="-25" dirty="0">
                <a:solidFill>
                  <a:srgbClr val="00AF50"/>
                </a:solidFill>
                <a:latin typeface="黑体"/>
                <a:cs typeface="黑体"/>
              </a:rPr>
              <a:t>p阶</a:t>
            </a:r>
            <a:r>
              <a:rPr sz="2800" spc="-30" dirty="0">
                <a:solidFill>
                  <a:srgbClr val="00AF50"/>
                </a:solidFill>
                <a:latin typeface="黑体"/>
                <a:cs typeface="黑体"/>
              </a:rPr>
              <a:t>段</a:t>
            </a:r>
            <a:r>
              <a:rPr sz="2800" spc="-25" dirty="0">
                <a:solidFill>
                  <a:srgbClr val="00AF50"/>
                </a:solidFill>
                <a:latin typeface="黑体"/>
                <a:cs typeface="黑体"/>
              </a:rPr>
              <a:t>的</a:t>
            </a:r>
            <a:r>
              <a:rPr sz="2800" spc="-30" dirty="0">
                <a:solidFill>
                  <a:srgbClr val="00AF50"/>
                </a:solidFill>
                <a:latin typeface="黑体"/>
                <a:cs typeface="黑体"/>
              </a:rPr>
              <a:t>处理</a:t>
            </a:r>
            <a:endParaRPr sz="2800">
              <a:latin typeface="黑体"/>
              <a:cs typeface="黑体"/>
            </a:endParaRPr>
          </a:p>
        </p:txBody>
      </p:sp>
      <p:sp>
        <p:nvSpPr>
          <p:cNvPr id="3" name="object 3"/>
          <p:cNvSpPr txBox="1"/>
          <p:nvPr/>
        </p:nvSpPr>
        <p:spPr>
          <a:xfrm>
            <a:off x="586841" y="1723644"/>
            <a:ext cx="7816215" cy="3236595"/>
          </a:xfrm>
          <a:prstGeom prst="rect">
            <a:avLst/>
          </a:prstGeom>
        </p:spPr>
        <p:txBody>
          <a:bodyPr vert="horz" wrap="square" lIns="0" tIns="0" rIns="0" bIns="0" rtlCol="0">
            <a:spAutoFit/>
          </a:bodyPr>
          <a:lstStyle/>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在</a:t>
            </a:r>
            <a:r>
              <a:rPr sz="2400" spc="-5" dirty="0">
                <a:latin typeface="Arial Narrow"/>
                <a:cs typeface="Arial Narrow"/>
              </a:rPr>
              <a:t>Map</a:t>
            </a:r>
            <a:r>
              <a:rPr sz="2400" spc="-5" dirty="0">
                <a:latin typeface="黑体"/>
                <a:cs typeface="黑体"/>
              </a:rPr>
              <a:t>类的初始化方</a:t>
            </a:r>
            <a:r>
              <a:rPr sz="2400" spc="0" dirty="0">
                <a:latin typeface="黑体"/>
                <a:cs typeface="黑体"/>
              </a:rPr>
              <a:t>法</a:t>
            </a:r>
            <a:r>
              <a:rPr sz="2400" spc="-5" dirty="0">
                <a:latin typeface="Arial Narrow"/>
                <a:cs typeface="Arial Narrow"/>
              </a:rPr>
              <a:t>setu</a:t>
            </a:r>
            <a:r>
              <a:rPr sz="2400" spc="-10" dirty="0">
                <a:latin typeface="Arial Narrow"/>
                <a:cs typeface="Arial Narrow"/>
              </a:rPr>
              <a:t>p</a:t>
            </a:r>
            <a:r>
              <a:rPr sz="2400" spc="-5" dirty="0">
                <a:latin typeface="黑体"/>
                <a:cs typeface="黑体"/>
              </a:rPr>
              <a:t>中读取全局的聚类中心信息</a:t>
            </a:r>
            <a:endParaRPr sz="2400">
              <a:latin typeface="黑体"/>
              <a:cs typeface="黑体"/>
            </a:endParaRPr>
          </a:p>
          <a:p>
            <a:pPr marL="12700" marR="36830" algn="just">
              <a:lnSpc>
                <a:spcPts val="2590"/>
              </a:lnSpc>
              <a:spcBef>
                <a:spcPts val="640"/>
              </a:spcBef>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对</a:t>
            </a:r>
            <a:r>
              <a:rPr sz="2400" spc="-5" dirty="0">
                <a:latin typeface="Arial Narrow"/>
                <a:cs typeface="Arial Narrow"/>
              </a:rPr>
              <a:t>Ma</a:t>
            </a:r>
            <a:r>
              <a:rPr sz="2400" spc="0" dirty="0">
                <a:latin typeface="Arial Narrow"/>
                <a:cs typeface="Arial Narrow"/>
              </a:rPr>
              <a:t>p</a:t>
            </a:r>
            <a:r>
              <a:rPr sz="2400" spc="0" dirty="0">
                <a:latin typeface="黑体"/>
                <a:cs typeface="黑体"/>
              </a:rPr>
              <a:t>方法收到的每一个数据点</a:t>
            </a:r>
            <a:r>
              <a:rPr sz="2400" spc="-5" dirty="0">
                <a:latin typeface="Arial Narrow"/>
                <a:cs typeface="Arial Narrow"/>
              </a:rPr>
              <a:t>p</a:t>
            </a:r>
            <a:r>
              <a:rPr sz="2400" spc="0" dirty="0">
                <a:latin typeface="黑体"/>
                <a:cs typeface="黑体"/>
              </a:rPr>
              <a:t>，计算</a:t>
            </a:r>
            <a:r>
              <a:rPr sz="2400" spc="-5" dirty="0">
                <a:latin typeface="Arial Narrow"/>
                <a:cs typeface="Arial Narrow"/>
              </a:rPr>
              <a:t>p</a:t>
            </a:r>
            <a:r>
              <a:rPr sz="2400" spc="0" dirty="0">
                <a:latin typeface="黑体"/>
                <a:cs typeface="黑体"/>
              </a:rPr>
              <a:t>与所有聚类中心 间的距离，并选择一个距离最小的中心作</a:t>
            </a:r>
            <a:r>
              <a:rPr sz="2400" spc="5" dirty="0">
                <a:latin typeface="黑体"/>
                <a:cs typeface="黑体"/>
              </a:rPr>
              <a:t>为</a:t>
            </a:r>
            <a:r>
              <a:rPr sz="2400" spc="-5" dirty="0">
                <a:latin typeface="Arial Narrow"/>
                <a:cs typeface="Arial Narrow"/>
              </a:rPr>
              <a:t>p</a:t>
            </a:r>
            <a:r>
              <a:rPr sz="2400" spc="0" dirty="0">
                <a:latin typeface="黑体"/>
                <a:cs typeface="黑体"/>
              </a:rPr>
              <a:t>所属的聚类， 输出</a:t>
            </a:r>
            <a:r>
              <a:rPr sz="2400" spc="0" dirty="0">
                <a:latin typeface="Arial Narrow"/>
                <a:cs typeface="Arial Narrow"/>
              </a:rPr>
              <a:t>&lt;</a:t>
            </a:r>
            <a:r>
              <a:rPr sz="2400" spc="-15" dirty="0">
                <a:latin typeface="Arial Narrow"/>
                <a:cs typeface="Arial Narrow"/>
              </a:rPr>
              <a:t>Cl</a:t>
            </a:r>
            <a:r>
              <a:rPr sz="2400" spc="-5" dirty="0">
                <a:latin typeface="Arial Narrow"/>
                <a:cs typeface="Arial Narrow"/>
              </a:rPr>
              <a:t>uster</a:t>
            </a:r>
            <a:r>
              <a:rPr sz="2400" spc="5" dirty="0">
                <a:latin typeface="Arial Narrow"/>
                <a:cs typeface="Arial Narrow"/>
              </a:rPr>
              <a:t>I</a:t>
            </a:r>
            <a:r>
              <a:rPr sz="2400" spc="-10" dirty="0">
                <a:latin typeface="Arial Narrow"/>
                <a:cs typeface="Arial Narrow"/>
              </a:rPr>
              <a:t>D,</a:t>
            </a:r>
            <a:r>
              <a:rPr sz="2400" spc="-5" dirty="0">
                <a:latin typeface="Arial Narrow"/>
                <a:cs typeface="Arial Narrow"/>
              </a:rPr>
              <a:t>(p,1)</a:t>
            </a:r>
            <a:r>
              <a:rPr sz="2400" spc="10" dirty="0">
                <a:latin typeface="Arial Narrow"/>
                <a:cs typeface="Arial Narrow"/>
              </a:rPr>
              <a:t>&gt;</a:t>
            </a:r>
            <a:r>
              <a:rPr sz="2400" spc="0" dirty="0">
                <a:latin typeface="黑体"/>
                <a:cs typeface="黑体"/>
              </a:rPr>
              <a:t>键值对</a:t>
            </a:r>
            <a:endParaRPr sz="2400">
              <a:latin typeface="黑体"/>
              <a:cs typeface="黑体"/>
            </a:endParaRPr>
          </a:p>
          <a:p>
            <a:pPr>
              <a:lnSpc>
                <a:spcPts val="3400"/>
              </a:lnSpc>
              <a:spcBef>
                <a:spcPts val="67"/>
              </a:spcBef>
            </a:pPr>
            <a:endParaRPr sz="3400"/>
          </a:p>
          <a:p>
            <a:pPr marL="12700">
              <a:lnSpc>
                <a:spcPts val="2735"/>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对每个</a:t>
            </a:r>
            <a:r>
              <a:rPr sz="2400" spc="-5" dirty="0">
                <a:latin typeface="Arial Narrow"/>
                <a:cs typeface="Arial Narrow"/>
              </a:rPr>
              <a:t>Ma</a:t>
            </a:r>
            <a:r>
              <a:rPr sz="2400" spc="0" dirty="0">
                <a:latin typeface="Arial Narrow"/>
                <a:cs typeface="Arial Narrow"/>
              </a:rPr>
              <a:t>p</a:t>
            </a:r>
            <a:r>
              <a:rPr sz="2400" spc="0" dirty="0">
                <a:latin typeface="黑体"/>
                <a:cs typeface="黑体"/>
              </a:rPr>
              <a:t>节点上即将传递到</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节点的每一个</a:t>
            </a:r>
            <a:endParaRPr sz="2400">
              <a:latin typeface="黑体"/>
              <a:cs typeface="黑体"/>
            </a:endParaRPr>
          </a:p>
          <a:p>
            <a:pPr marL="12700" marR="6350">
              <a:lnSpc>
                <a:spcPct val="90100"/>
              </a:lnSpc>
              <a:spcBef>
                <a:spcPts val="140"/>
              </a:spcBef>
            </a:pPr>
            <a:r>
              <a:rPr sz="2400" dirty="0">
                <a:latin typeface="Arial Narrow"/>
                <a:cs typeface="Arial Narrow"/>
              </a:rPr>
              <a:t>&lt;</a:t>
            </a:r>
            <a:r>
              <a:rPr sz="2400" spc="-15" dirty="0">
                <a:latin typeface="Arial Narrow"/>
                <a:cs typeface="Arial Narrow"/>
              </a:rPr>
              <a:t>Cl</a:t>
            </a:r>
            <a:r>
              <a:rPr sz="2400" spc="-5" dirty="0">
                <a:latin typeface="Arial Narrow"/>
                <a:cs typeface="Arial Narrow"/>
              </a:rPr>
              <a:t>uster</a:t>
            </a:r>
            <a:r>
              <a:rPr sz="2400" spc="5" dirty="0">
                <a:latin typeface="Arial Narrow"/>
                <a:cs typeface="Arial Narrow"/>
              </a:rPr>
              <a:t>I</a:t>
            </a:r>
            <a:r>
              <a:rPr sz="2400" spc="-10" dirty="0">
                <a:latin typeface="Arial Narrow"/>
                <a:cs typeface="Arial Narrow"/>
              </a:rPr>
              <a:t>D,</a:t>
            </a:r>
            <a:r>
              <a:rPr sz="2400" spc="-5" dirty="0">
                <a:latin typeface="Arial Narrow"/>
                <a:cs typeface="Arial Narrow"/>
              </a:rPr>
              <a:t>(p,1)</a:t>
            </a:r>
            <a:r>
              <a:rPr sz="2400" spc="10" dirty="0">
                <a:latin typeface="Arial Narrow"/>
                <a:cs typeface="Arial Narrow"/>
              </a:rPr>
              <a:t>&gt;</a:t>
            </a:r>
            <a:r>
              <a:rPr sz="2400" spc="0" dirty="0">
                <a:latin typeface="黑体"/>
                <a:cs typeface="黑体"/>
              </a:rPr>
              <a:t>键值对，用</a:t>
            </a:r>
            <a:r>
              <a:rPr sz="2400" spc="-15" dirty="0">
                <a:latin typeface="Arial Narrow"/>
                <a:cs typeface="Arial Narrow"/>
              </a:rPr>
              <a:t>C</a:t>
            </a:r>
            <a:r>
              <a:rPr sz="2400" spc="-25" dirty="0">
                <a:latin typeface="Arial Narrow"/>
                <a:cs typeface="Arial Narrow"/>
              </a:rPr>
              <a:t>o</a:t>
            </a:r>
            <a:r>
              <a:rPr sz="2400" spc="-5" dirty="0">
                <a:latin typeface="Arial Narrow"/>
                <a:cs typeface="Arial Narrow"/>
              </a:rPr>
              <a:t>mbin</a:t>
            </a:r>
            <a:r>
              <a:rPr sz="2400" spc="-10" dirty="0">
                <a:latin typeface="Arial Narrow"/>
                <a:cs typeface="Arial Narrow"/>
              </a:rPr>
              <a:t>e</a:t>
            </a:r>
            <a:r>
              <a:rPr sz="2400" spc="-5" dirty="0">
                <a:latin typeface="Arial Narrow"/>
                <a:cs typeface="Arial Narrow"/>
              </a:rPr>
              <a:t>r</a:t>
            </a:r>
            <a:r>
              <a:rPr sz="2400" spc="0" dirty="0">
                <a:latin typeface="黑体"/>
                <a:cs typeface="黑体"/>
              </a:rPr>
              <a:t>进行数据优化，合并相 同</a:t>
            </a:r>
            <a:r>
              <a:rPr sz="2400" spc="-15" dirty="0">
                <a:latin typeface="Arial Narrow"/>
                <a:cs typeface="Arial Narrow"/>
              </a:rPr>
              <a:t>Cl</a:t>
            </a:r>
            <a:r>
              <a:rPr sz="2400" spc="-5" dirty="0">
                <a:latin typeface="Arial Narrow"/>
                <a:cs typeface="Arial Narrow"/>
              </a:rPr>
              <a:t>uster</a:t>
            </a:r>
            <a:r>
              <a:rPr sz="2400" spc="5" dirty="0">
                <a:latin typeface="Arial Narrow"/>
                <a:cs typeface="Arial Narrow"/>
              </a:rPr>
              <a:t>I</a:t>
            </a:r>
            <a:r>
              <a:rPr sz="2400" spc="-15" dirty="0">
                <a:latin typeface="Arial Narrow"/>
                <a:cs typeface="Arial Narrow"/>
              </a:rPr>
              <a:t>D</a:t>
            </a:r>
            <a:r>
              <a:rPr sz="2400" spc="0" dirty="0">
                <a:latin typeface="黑体"/>
                <a:cs typeface="黑体"/>
              </a:rPr>
              <a:t>下的所有数据点并求取这些点的均</a:t>
            </a:r>
            <a:r>
              <a:rPr sz="2400" spc="5" dirty="0">
                <a:latin typeface="黑体"/>
                <a:cs typeface="黑体"/>
              </a:rPr>
              <a:t>值</a:t>
            </a:r>
            <a:r>
              <a:rPr sz="2400" spc="-5" dirty="0">
                <a:latin typeface="Arial Narrow"/>
                <a:cs typeface="Arial Narrow"/>
              </a:rPr>
              <a:t>p</a:t>
            </a:r>
            <a:r>
              <a:rPr sz="2400" spc="5" dirty="0">
                <a:latin typeface="Arial Narrow"/>
                <a:cs typeface="Arial Narrow"/>
              </a:rPr>
              <a:t>m</a:t>
            </a:r>
            <a:r>
              <a:rPr sz="2400" spc="0" dirty="0">
                <a:latin typeface="黑体"/>
                <a:cs typeface="黑体"/>
              </a:rPr>
              <a:t>以及数据 </a:t>
            </a:r>
            <a:r>
              <a:rPr sz="2400" spc="-5" dirty="0">
                <a:latin typeface="黑体"/>
                <a:cs typeface="黑体"/>
              </a:rPr>
              <a:t>点个数</a:t>
            </a:r>
            <a:r>
              <a:rPr sz="2400" spc="0" dirty="0">
                <a:latin typeface="Arial Narrow"/>
                <a:cs typeface="Arial Narrow"/>
              </a:rPr>
              <a:t>n</a:t>
            </a:r>
            <a:endParaRPr sz="2400">
              <a:latin typeface="Arial Narrow"/>
              <a:cs typeface="Arial Narrow"/>
            </a:endParaRPr>
          </a:p>
        </p:txBody>
      </p:sp>
      <p:sp>
        <p:nvSpPr>
          <p:cNvPr id="4" name="object 4"/>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781" rIns="0" bIns="0" rtlCol="0">
            <a:spAutoFit/>
          </a:bodyPr>
          <a:lstStyle/>
          <a:p>
            <a:pPr marL="242570">
              <a:lnSpc>
                <a:spcPts val="3195"/>
              </a:lnSpc>
            </a:pPr>
            <a:r>
              <a:rPr sz="2800" spc="-10" dirty="0">
                <a:solidFill>
                  <a:srgbClr val="00AF50"/>
                </a:solidFill>
                <a:latin typeface="黑体"/>
                <a:cs typeface="黑体"/>
              </a:rPr>
              <a:t>Ma</a:t>
            </a:r>
            <a:r>
              <a:rPr sz="2800" spc="-25" dirty="0">
                <a:solidFill>
                  <a:srgbClr val="00AF50"/>
                </a:solidFill>
                <a:latin typeface="黑体"/>
                <a:cs typeface="黑体"/>
              </a:rPr>
              <a:t>p阶</a:t>
            </a:r>
            <a:r>
              <a:rPr sz="2800" spc="-30" dirty="0">
                <a:solidFill>
                  <a:srgbClr val="00AF50"/>
                </a:solidFill>
                <a:latin typeface="黑体"/>
                <a:cs typeface="黑体"/>
              </a:rPr>
              <a:t>段</a:t>
            </a:r>
            <a:r>
              <a:rPr sz="2800" spc="-25" dirty="0">
                <a:solidFill>
                  <a:srgbClr val="00AF50"/>
                </a:solidFill>
                <a:latin typeface="黑体"/>
                <a:cs typeface="黑体"/>
              </a:rPr>
              <a:t>的</a:t>
            </a:r>
            <a:r>
              <a:rPr sz="2800" spc="-30" dirty="0">
                <a:solidFill>
                  <a:srgbClr val="00AF50"/>
                </a:solidFill>
                <a:latin typeface="黑体"/>
                <a:cs typeface="黑体"/>
              </a:rPr>
              <a:t>处理</a:t>
            </a:r>
            <a:endParaRPr sz="2800">
              <a:latin typeface="黑体"/>
              <a:cs typeface="黑体"/>
            </a:endParaRPr>
          </a:p>
        </p:txBody>
      </p:sp>
      <p:sp>
        <p:nvSpPr>
          <p:cNvPr id="3" name="object 3"/>
          <p:cNvSpPr txBox="1"/>
          <p:nvPr/>
        </p:nvSpPr>
        <p:spPr>
          <a:xfrm>
            <a:off x="865733" y="1187175"/>
            <a:ext cx="4648835" cy="5452745"/>
          </a:xfrm>
          <a:prstGeom prst="rect">
            <a:avLst/>
          </a:prstGeom>
        </p:spPr>
        <p:txBody>
          <a:bodyPr vert="horz" wrap="square" lIns="0" tIns="0" rIns="0" bIns="0" rtlCol="0">
            <a:spAutoFit/>
          </a:bodyPr>
          <a:lstStyle/>
          <a:p>
            <a:pPr marL="53340" marR="2512060" indent="-41275">
              <a:lnSpc>
                <a:spcPct val="104299"/>
              </a:lnSpc>
            </a:pPr>
            <a:r>
              <a:rPr sz="2600" dirty="0">
                <a:solidFill>
                  <a:srgbClr val="0000FF"/>
                </a:solidFill>
                <a:latin typeface="Arial"/>
                <a:cs typeface="Arial"/>
              </a:rPr>
              <a:t>Ma</a:t>
            </a:r>
            <a:r>
              <a:rPr sz="2600" spc="5" dirty="0">
                <a:solidFill>
                  <a:srgbClr val="0000FF"/>
                </a:solidFill>
                <a:latin typeface="Arial"/>
                <a:cs typeface="Arial"/>
              </a:rPr>
              <a:t>p</a:t>
            </a:r>
            <a:r>
              <a:rPr sz="2600" spc="0" dirty="0">
                <a:solidFill>
                  <a:srgbClr val="0000FF"/>
                </a:solidFill>
                <a:latin typeface="Arial"/>
                <a:cs typeface="Arial"/>
              </a:rPr>
              <a:t>p</a:t>
            </a:r>
            <a:r>
              <a:rPr sz="2600" spc="5" dirty="0">
                <a:solidFill>
                  <a:srgbClr val="0000FF"/>
                </a:solidFill>
                <a:latin typeface="Arial"/>
                <a:cs typeface="Arial"/>
              </a:rPr>
              <a:t>er</a:t>
            </a:r>
            <a:r>
              <a:rPr sz="2600" spc="10" dirty="0">
                <a:solidFill>
                  <a:srgbClr val="0000FF"/>
                </a:solidFill>
                <a:latin typeface="黑体"/>
                <a:cs typeface="黑体"/>
              </a:rPr>
              <a:t>伪</a:t>
            </a:r>
            <a:r>
              <a:rPr sz="2600" spc="0" dirty="0">
                <a:solidFill>
                  <a:srgbClr val="0000FF"/>
                </a:solidFill>
                <a:latin typeface="黑体"/>
                <a:cs typeface="黑体"/>
              </a:rPr>
              <a:t>代码 </a:t>
            </a:r>
            <a:r>
              <a:rPr sz="2000" b="1" spc="0" dirty="0">
                <a:solidFill>
                  <a:srgbClr val="C00000"/>
                </a:solidFill>
                <a:latin typeface="Arial"/>
                <a:cs typeface="Arial"/>
              </a:rPr>
              <a:t>class</a:t>
            </a:r>
            <a:r>
              <a:rPr sz="2000" b="1" spc="-30" dirty="0">
                <a:solidFill>
                  <a:srgbClr val="C00000"/>
                </a:solidFill>
                <a:latin typeface="Arial"/>
                <a:cs typeface="Arial"/>
              </a:rPr>
              <a:t> </a:t>
            </a:r>
            <a:r>
              <a:rPr sz="2000" b="1" spc="0" dirty="0">
                <a:solidFill>
                  <a:srgbClr val="C00000"/>
                </a:solidFill>
                <a:latin typeface="Arial"/>
                <a:cs typeface="Arial"/>
              </a:rPr>
              <a:t>Map</a:t>
            </a:r>
            <a:r>
              <a:rPr sz="2000" b="1" spc="-10" dirty="0">
                <a:solidFill>
                  <a:srgbClr val="C00000"/>
                </a:solidFill>
                <a:latin typeface="Arial"/>
                <a:cs typeface="Arial"/>
              </a:rPr>
              <a:t>p</a:t>
            </a:r>
            <a:r>
              <a:rPr sz="2000" b="1" spc="0" dirty="0">
                <a:solidFill>
                  <a:srgbClr val="C00000"/>
                </a:solidFill>
                <a:latin typeface="Arial"/>
                <a:cs typeface="Arial"/>
              </a:rPr>
              <a:t>er </a:t>
            </a:r>
            <a:r>
              <a:rPr sz="2000" spc="0" dirty="0">
                <a:solidFill>
                  <a:srgbClr val="C00000"/>
                </a:solidFill>
                <a:latin typeface="Arial"/>
                <a:cs typeface="Arial"/>
              </a:rPr>
              <a:t>s</a:t>
            </a:r>
            <a:r>
              <a:rPr sz="2000" spc="5" dirty="0">
                <a:solidFill>
                  <a:srgbClr val="C00000"/>
                </a:solidFill>
                <a:latin typeface="Arial"/>
                <a:cs typeface="Arial"/>
              </a:rPr>
              <a:t>e</a:t>
            </a:r>
            <a:r>
              <a:rPr sz="2000" spc="0" dirty="0">
                <a:solidFill>
                  <a:srgbClr val="C00000"/>
                </a:solidFill>
                <a:latin typeface="Arial"/>
                <a:cs typeface="Arial"/>
              </a:rPr>
              <a:t>tup</a:t>
            </a:r>
            <a:r>
              <a:rPr sz="2000" spc="5" dirty="0">
                <a:solidFill>
                  <a:srgbClr val="C00000"/>
                </a:solidFill>
                <a:latin typeface="Arial"/>
                <a:cs typeface="Arial"/>
              </a:rPr>
              <a:t>(</a:t>
            </a:r>
            <a:r>
              <a:rPr sz="2000" spc="0" dirty="0">
                <a:solidFill>
                  <a:srgbClr val="C00000"/>
                </a:solidFill>
                <a:latin typeface="Arial"/>
                <a:cs typeface="Arial"/>
              </a:rPr>
              <a:t>…)</a:t>
            </a:r>
            <a:endParaRPr sz="2000">
              <a:latin typeface="Arial"/>
              <a:cs typeface="Arial"/>
            </a:endParaRPr>
          </a:p>
          <a:p>
            <a:pPr marL="193675">
              <a:lnSpc>
                <a:spcPts val="1689"/>
              </a:lnSpc>
            </a:pPr>
            <a:r>
              <a:rPr sz="2000" dirty="0">
                <a:latin typeface="Arial"/>
                <a:cs typeface="Arial"/>
              </a:rPr>
              <a:t>{</a:t>
            </a:r>
            <a:endParaRPr sz="2000">
              <a:latin typeface="Arial"/>
              <a:cs typeface="Arial"/>
            </a:endParaRPr>
          </a:p>
          <a:p>
            <a:pPr marL="542925">
              <a:lnSpc>
                <a:spcPts val="1920"/>
              </a:lnSpc>
            </a:pPr>
            <a:r>
              <a:rPr sz="2000" b="1" spc="-10" dirty="0">
                <a:latin typeface="宋体"/>
                <a:cs typeface="宋体"/>
              </a:rPr>
              <a:t>读出全局的聚类中心数</a:t>
            </a:r>
            <a:r>
              <a:rPr sz="2000" b="1" spc="-20" dirty="0">
                <a:latin typeface="宋体"/>
                <a:cs typeface="宋体"/>
              </a:rPr>
              <a:t>据</a:t>
            </a:r>
            <a:r>
              <a:rPr sz="2000" b="1" spc="-490" dirty="0">
                <a:latin typeface="宋体"/>
                <a:cs typeface="宋体"/>
              </a:rPr>
              <a:t> </a:t>
            </a:r>
            <a:r>
              <a:rPr sz="2000" spc="0" dirty="0">
                <a:latin typeface="Wingdings"/>
                <a:cs typeface="Wingdings"/>
              </a:rPr>
              <a:t></a:t>
            </a:r>
            <a:r>
              <a:rPr sz="2000" spc="55" dirty="0">
                <a:latin typeface="Times New Roman"/>
                <a:cs typeface="Times New Roman"/>
              </a:rPr>
              <a:t> </a:t>
            </a:r>
            <a:r>
              <a:rPr sz="2000" spc="0" dirty="0">
                <a:latin typeface="Arial"/>
                <a:cs typeface="Arial"/>
              </a:rPr>
              <a:t>Centers</a:t>
            </a:r>
            <a:endParaRPr sz="2000">
              <a:latin typeface="Arial"/>
              <a:cs typeface="Arial"/>
            </a:endParaRPr>
          </a:p>
          <a:p>
            <a:pPr marL="193675">
              <a:lnSpc>
                <a:spcPts val="2150"/>
              </a:lnSpc>
            </a:pPr>
            <a:r>
              <a:rPr sz="2000" dirty="0">
                <a:latin typeface="Arial"/>
                <a:cs typeface="Arial"/>
              </a:rPr>
              <a:t>}</a:t>
            </a:r>
            <a:endParaRPr sz="2000">
              <a:latin typeface="Arial"/>
              <a:cs typeface="Arial"/>
            </a:endParaRPr>
          </a:p>
          <a:p>
            <a:pPr marL="193675">
              <a:lnSpc>
                <a:spcPts val="2150"/>
              </a:lnSpc>
              <a:spcBef>
                <a:spcPts val="1465"/>
              </a:spcBef>
              <a:tabLst>
                <a:tab pos="1652270" algn="l"/>
              </a:tabLst>
            </a:pPr>
            <a:r>
              <a:rPr sz="2000" spc="-5" dirty="0">
                <a:solidFill>
                  <a:srgbClr val="C00000"/>
                </a:solidFill>
                <a:latin typeface="Arial"/>
                <a:cs typeface="Arial"/>
              </a:rPr>
              <a:t>m</a:t>
            </a:r>
            <a:r>
              <a:rPr sz="2000" spc="0" dirty="0">
                <a:solidFill>
                  <a:srgbClr val="C00000"/>
                </a:solidFill>
                <a:latin typeface="Arial"/>
                <a:cs typeface="Arial"/>
              </a:rPr>
              <a:t>ap</a:t>
            </a:r>
            <a:r>
              <a:rPr sz="2000" spc="5" dirty="0">
                <a:solidFill>
                  <a:srgbClr val="C00000"/>
                </a:solidFill>
                <a:latin typeface="Arial"/>
                <a:cs typeface="Arial"/>
              </a:rPr>
              <a:t>(</a:t>
            </a:r>
            <a:r>
              <a:rPr sz="2000" spc="0" dirty="0">
                <a:solidFill>
                  <a:srgbClr val="C00000"/>
                </a:solidFill>
                <a:latin typeface="Arial"/>
                <a:cs typeface="Arial"/>
              </a:rPr>
              <a:t>k</a:t>
            </a:r>
            <a:r>
              <a:rPr sz="2000" spc="5" dirty="0">
                <a:solidFill>
                  <a:srgbClr val="C00000"/>
                </a:solidFill>
                <a:latin typeface="Arial"/>
                <a:cs typeface="Arial"/>
              </a:rPr>
              <a:t>e</a:t>
            </a:r>
            <a:r>
              <a:rPr sz="2000" spc="-150" dirty="0">
                <a:solidFill>
                  <a:srgbClr val="C00000"/>
                </a:solidFill>
                <a:latin typeface="Arial"/>
                <a:cs typeface="Arial"/>
              </a:rPr>
              <a:t>y</a:t>
            </a:r>
            <a:r>
              <a:rPr sz="2000" spc="0" dirty="0">
                <a:solidFill>
                  <a:srgbClr val="C00000"/>
                </a:solidFill>
                <a:latin typeface="Arial"/>
                <a:cs typeface="Arial"/>
              </a:rPr>
              <a:t>,</a:t>
            </a:r>
            <a:r>
              <a:rPr sz="2000" spc="-60" dirty="0">
                <a:solidFill>
                  <a:srgbClr val="C00000"/>
                </a:solidFill>
                <a:latin typeface="Arial"/>
                <a:cs typeface="Arial"/>
              </a:rPr>
              <a:t> </a:t>
            </a:r>
            <a:r>
              <a:rPr sz="2000" spc="0" dirty="0">
                <a:solidFill>
                  <a:srgbClr val="C00000"/>
                </a:solidFill>
                <a:latin typeface="Arial"/>
                <a:cs typeface="Arial"/>
              </a:rPr>
              <a:t>p)	</a:t>
            </a:r>
            <a:r>
              <a:rPr sz="2000" spc="-10" dirty="0">
                <a:solidFill>
                  <a:srgbClr val="0066FF"/>
                </a:solidFill>
                <a:latin typeface="Arial"/>
                <a:cs typeface="Arial"/>
              </a:rPr>
              <a:t>/</a:t>
            </a:r>
            <a:r>
              <a:rPr sz="2000" spc="0" dirty="0">
                <a:solidFill>
                  <a:srgbClr val="0066FF"/>
                </a:solidFill>
                <a:latin typeface="Arial"/>
                <a:cs typeface="Arial"/>
              </a:rPr>
              <a:t>/</a:t>
            </a:r>
            <a:r>
              <a:rPr sz="2000" spc="-10" dirty="0">
                <a:solidFill>
                  <a:srgbClr val="0066FF"/>
                </a:solidFill>
                <a:latin typeface="Arial"/>
                <a:cs typeface="Arial"/>
              </a:rPr>
              <a:t> </a:t>
            </a:r>
            <a:r>
              <a:rPr sz="2000" b="1" spc="-5" dirty="0">
                <a:solidFill>
                  <a:srgbClr val="0066FF"/>
                </a:solidFill>
                <a:latin typeface="Arial"/>
                <a:cs typeface="Arial"/>
              </a:rPr>
              <a:t>p</a:t>
            </a:r>
            <a:r>
              <a:rPr sz="2000" b="1" spc="-10" dirty="0">
                <a:solidFill>
                  <a:srgbClr val="0066FF"/>
                </a:solidFill>
                <a:latin typeface="宋体"/>
                <a:cs typeface="宋体"/>
              </a:rPr>
              <a:t>为一个数据点</a:t>
            </a:r>
            <a:endParaRPr sz="2000">
              <a:latin typeface="宋体"/>
              <a:cs typeface="宋体"/>
            </a:endParaRPr>
          </a:p>
          <a:p>
            <a:pPr marL="262255">
              <a:lnSpc>
                <a:spcPts val="1910"/>
              </a:lnSpc>
            </a:pPr>
            <a:r>
              <a:rPr sz="2000" dirty="0">
                <a:latin typeface="Arial"/>
                <a:cs typeface="Arial"/>
              </a:rPr>
              <a:t>{</a:t>
            </a:r>
            <a:endParaRPr sz="2000">
              <a:latin typeface="Arial"/>
              <a:cs typeface="Arial"/>
            </a:endParaRPr>
          </a:p>
          <a:p>
            <a:pPr marL="402590" marR="790575">
              <a:lnSpc>
                <a:spcPct val="80000"/>
              </a:lnSpc>
              <a:spcBef>
                <a:spcPts val="240"/>
              </a:spcBef>
            </a:pPr>
            <a:r>
              <a:rPr sz="2000" dirty="0">
                <a:latin typeface="Arial"/>
                <a:cs typeface="Arial"/>
              </a:rPr>
              <a:t>minDis</a:t>
            </a:r>
            <a:r>
              <a:rPr sz="2000" spc="-5" dirty="0">
                <a:latin typeface="Arial"/>
                <a:cs typeface="Arial"/>
              </a:rPr>
              <a:t> </a:t>
            </a:r>
            <a:r>
              <a:rPr sz="2000" spc="0" dirty="0">
                <a:latin typeface="Arial"/>
                <a:cs typeface="Arial"/>
              </a:rPr>
              <a:t>=</a:t>
            </a:r>
            <a:r>
              <a:rPr sz="2000" spc="-15" dirty="0">
                <a:latin typeface="Arial"/>
                <a:cs typeface="Arial"/>
              </a:rPr>
              <a:t> </a:t>
            </a:r>
            <a:r>
              <a:rPr sz="2000" spc="0" dirty="0">
                <a:latin typeface="Arial"/>
                <a:cs typeface="Arial"/>
              </a:rPr>
              <a:t>Double.M</a:t>
            </a:r>
            <a:r>
              <a:rPr sz="2000" spc="-10" dirty="0">
                <a:latin typeface="Arial"/>
                <a:cs typeface="Arial"/>
              </a:rPr>
              <a:t>A</a:t>
            </a:r>
            <a:r>
              <a:rPr sz="2000" spc="0" dirty="0">
                <a:latin typeface="Arial"/>
                <a:cs typeface="Arial"/>
              </a:rPr>
              <a:t>X</a:t>
            </a:r>
            <a:r>
              <a:rPr sz="2000" spc="-25" dirty="0">
                <a:latin typeface="Arial"/>
                <a:cs typeface="Arial"/>
              </a:rPr>
              <a:t> </a:t>
            </a:r>
            <a:r>
              <a:rPr sz="2000" spc="-150" dirty="0">
                <a:latin typeface="Arial"/>
                <a:cs typeface="Arial"/>
              </a:rPr>
              <a:t>V</a:t>
            </a:r>
            <a:r>
              <a:rPr sz="2000" spc="0" dirty="0">
                <a:latin typeface="Arial"/>
                <a:cs typeface="Arial"/>
              </a:rPr>
              <a:t>ALUE; index</a:t>
            </a:r>
            <a:r>
              <a:rPr sz="2000" spc="-5" dirty="0">
                <a:latin typeface="Arial"/>
                <a:cs typeface="Arial"/>
              </a:rPr>
              <a:t> </a:t>
            </a:r>
            <a:r>
              <a:rPr sz="2000" spc="0" dirty="0">
                <a:latin typeface="Arial"/>
                <a:cs typeface="Arial"/>
              </a:rPr>
              <a:t>=</a:t>
            </a:r>
            <a:r>
              <a:rPr sz="2000" spc="-10" dirty="0">
                <a:latin typeface="Arial"/>
                <a:cs typeface="Arial"/>
              </a:rPr>
              <a:t> </a:t>
            </a:r>
            <a:r>
              <a:rPr sz="2000" spc="0" dirty="0">
                <a:latin typeface="Arial"/>
                <a:cs typeface="Arial"/>
              </a:rPr>
              <a:t>-1;</a:t>
            </a:r>
            <a:endParaRPr sz="2000">
              <a:latin typeface="Arial"/>
              <a:cs typeface="Arial"/>
            </a:endParaRPr>
          </a:p>
          <a:p>
            <a:pPr marL="402590">
              <a:lnSpc>
                <a:spcPts val="1680"/>
              </a:lnSpc>
            </a:pPr>
            <a:r>
              <a:rPr sz="2000" dirty="0">
                <a:latin typeface="Arial"/>
                <a:cs typeface="Arial"/>
              </a:rPr>
              <a:t>for</a:t>
            </a:r>
            <a:r>
              <a:rPr sz="2000" spc="-15" dirty="0">
                <a:latin typeface="Arial"/>
                <a:cs typeface="Arial"/>
              </a:rPr>
              <a:t> </a:t>
            </a:r>
            <a:r>
              <a:rPr sz="2000" spc="-5" dirty="0">
                <a:latin typeface="Arial"/>
                <a:cs typeface="Arial"/>
              </a:rPr>
              <a:t>i</a:t>
            </a:r>
            <a:r>
              <a:rPr sz="2000" spc="0" dirty="0">
                <a:latin typeface="Arial"/>
                <a:cs typeface="Arial"/>
              </a:rPr>
              <a:t>=0</a:t>
            </a:r>
            <a:r>
              <a:rPr sz="2000" spc="-15" dirty="0">
                <a:latin typeface="Arial"/>
                <a:cs typeface="Arial"/>
              </a:rPr>
              <a:t> </a:t>
            </a:r>
            <a:r>
              <a:rPr sz="2000" spc="0" dirty="0">
                <a:latin typeface="Arial"/>
                <a:cs typeface="Arial"/>
              </a:rPr>
              <a:t>to</a:t>
            </a:r>
            <a:r>
              <a:rPr sz="2000" spc="-20" dirty="0">
                <a:latin typeface="Arial"/>
                <a:cs typeface="Arial"/>
              </a:rPr>
              <a:t> </a:t>
            </a:r>
            <a:r>
              <a:rPr sz="2000" spc="0" dirty="0">
                <a:latin typeface="Arial"/>
                <a:cs typeface="Arial"/>
              </a:rPr>
              <a:t>Center</a:t>
            </a:r>
            <a:r>
              <a:rPr sz="2000" spc="5" dirty="0">
                <a:latin typeface="Arial"/>
                <a:cs typeface="Arial"/>
              </a:rPr>
              <a:t>s</a:t>
            </a:r>
            <a:r>
              <a:rPr sz="2000" spc="0" dirty="0">
                <a:latin typeface="Arial"/>
                <a:cs typeface="Arial"/>
              </a:rPr>
              <a:t>.length</a:t>
            </a:r>
            <a:endParaRPr sz="2000">
              <a:latin typeface="Arial"/>
              <a:cs typeface="Arial"/>
            </a:endParaRPr>
          </a:p>
          <a:p>
            <a:pPr marL="402590">
              <a:lnSpc>
                <a:spcPts val="1920"/>
              </a:lnSpc>
            </a:pPr>
            <a:r>
              <a:rPr sz="2000" dirty="0">
                <a:latin typeface="Arial"/>
                <a:cs typeface="Arial"/>
              </a:rPr>
              <a:t>{</a:t>
            </a:r>
            <a:endParaRPr sz="2000">
              <a:latin typeface="Arial"/>
              <a:cs typeface="Arial"/>
            </a:endParaRPr>
          </a:p>
          <a:p>
            <a:pPr marL="612775" marR="406400">
              <a:lnSpc>
                <a:spcPct val="80000"/>
              </a:lnSpc>
              <a:spcBef>
                <a:spcPts val="240"/>
              </a:spcBef>
            </a:pPr>
            <a:r>
              <a:rPr sz="2000" dirty="0">
                <a:latin typeface="Arial"/>
                <a:cs typeface="Arial"/>
              </a:rPr>
              <a:t>di</a:t>
            </a:r>
            <a:r>
              <a:rPr sz="2000" spc="5" dirty="0">
                <a:latin typeface="Arial"/>
                <a:cs typeface="Arial"/>
              </a:rPr>
              <a:t>s</a:t>
            </a:r>
            <a:r>
              <a:rPr sz="2000" spc="0" dirty="0">
                <a:latin typeface="Arial"/>
                <a:cs typeface="Arial"/>
              </a:rPr>
              <a:t>=</a:t>
            </a:r>
            <a:r>
              <a:rPr sz="2000" spc="-25" dirty="0">
                <a:latin typeface="Arial"/>
                <a:cs typeface="Arial"/>
              </a:rPr>
              <a:t> </a:t>
            </a:r>
            <a:r>
              <a:rPr sz="2000" spc="0" dirty="0">
                <a:latin typeface="Arial"/>
                <a:cs typeface="Arial"/>
              </a:rPr>
              <a:t>ComputeDi</a:t>
            </a:r>
            <a:r>
              <a:rPr sz="2000" spc="5" dirty="0">
                <a:latin typeface="Arial"/>
                <a:cs typeface="Arial"/>
              </a:rPr>
              <a:t>s</a:t>
            </a:r>
            <a:r>
              <a:rPr sz="2000" spc="0" dirty="0">
                <a:latin typeface="Arial"/>
                <a:cs typeface="Arial"/>
              </a:rPr>
              <a:t>t(p,</a:t>
            </a:r>
            <a:r>
              <a:rPr sz="2000" spc="-55" dirty="0">
                <a:latin typeface="Arial"/>
                <a:cs typeface="Arial"/>
              </a:rPr>
              <a:t> </a:t>
            </a:r>
            <a:r>
              <a:rPr sz="2000" spc="0" dirty="0">
                <a:latin typeface="Arial"/>
                <a:cs typeface="Arial"/>
              </a:rPr>
              <a:t>Center</a:t>
            </a:r>
            <a:r>
              <a:rPr sz="2000" spc="5" dirty="0">
                <a:latin typeface="Arial"/>
                <a:cs typeface="Arial"/>
              </a:rPr>
              <a:t>s</a:t>
            </a:r>
            <a:r>
              <a:rPr sz="2000" spc="-5" dirty="0">
                <a:latin typeface="Arial"/>
                <a:cs typeface="Arial"/>
              </a:rPr>
              <a:t>[i</a:t>
            </a:r>
            <a:r>
              <a:rPr sz="2000" spc="0" dirty="0">
                <a:latin typeface="Arial"/>
                <a:cs typeface="Arial"/>
              </a:rPr>
              <a:t>]); if</a:t>
            </a:r>
            <a:r>
              <a:rPr sz="2000" spc="-10" dirty="0">
                <a:latin typeface="Arial"/>
                <a:cs typeface="Arial"/>
              </a:rPr>
              <a:t> </a:t>
            </a:r>
            <a:r>
              <a:rPr sz="2000" spc="0" dirty="0">
                <a:latin typeface="Arial"/>
                <a:cs typeface="Arial"/>
              </a:rPr>
              <a:t>dis</a:t>
            </a:r>
            <a:r>
              <a:rPr sz="2000" spc="-10" dirty="0">
                <a:latin typeface="Arial"/>
                <a:cs typeface="Arial"/>
              </a:rPr>
              <a:t> </a:t>
            </a:r>
            <a:r>
              <a:rPr sz="2000" spc="0" dirty="0">
                <a:latin typeface="Arial"/>
                <a:cs typeface="Arial"/>
              </a:rPr>
              <a:t>&lt;</a:t>
            </a:r>
            <a:r>
              <a:rPr sz="2000" spc="-15" dirty="0">
                <a:latin typeface="Arial"/>
                <a:cs typeface="Arial"/>
              </a:rPr>
              <a:t> </a:t>
            </a:r>
            <a:r>
              <a:rPr sz="2000" spc="0" dirty="0">
                <a:latin typeface="Arial"/>
                <a:cs typeface="Arial"/>
              </a:rPr>
              <a:t>minDis</a:t>
            </a:r>
            <a:endParaRPr sz="2000">
              <a:latin typeface="Arial"/>
              <a:cs typeface="Arial"/>
            </a:endParaRPr>
          </a:p>
          <a:p>
            <a:pPr marL="892175" marR="2273300" indent="-279400">
              <a:lnSpc>
                <a:spcPct val="80000"/>
              </a:lnSpc>
              <a:tabLst>
                <a:tab pos="905510" algn="l"/>
              </a:tabLst>
            </a:pPr>
            <a:r>
              <a:rPr sz="2000" dirty="0">
                <a:latin typeface="Arial"/>
                <a:cs typeface="Arial"/>
              </a:rPr>
              <a:t>{		minDis</a:t>
            </a:r>
            <a:r>
              <a:rPr sz="2000" spc="5" dirty="0">
                <a:latin typeface="Arial"/>
                <a:cs typeface="Arial"/>
              </a:rPr>
              <a:t> </a:t>
            </a:r>
            <a:r>
              <a:rPr sz="2000" spc="0" dirty="0">
                <a:latin typeface="Arial"/>
                <a:cs typeface="Arial"/>
              </a:rPr>
              <a:t>=</a:t>
            </a:r>
            <a:r>
              <a:rPr sz="2000" spc="-25" dirty="0">
                <a:latin typeface="Arial"/>
                <a:cs typeface="Arial"/>
              </a:rPr>
              <a:t> </a:t>
            </a:r>
            <a:r>
              <a:rPr sz="2000" spc="0" dirty="0">
                <a:latin typeface="Arial"/>
                <a:cs typeface="Arial"/>
              </a:rPr>
              <a:t>di</a:t>
            </a:r>
            <a:r>
              <a:rPr sz="2000" spc="5" dirty="0">
                <a:latin typeface="Arial"/>
                <a:cs typeface="Arial"/>
              </a:rPr>
              <a:t>s</a:t>
            </a:r>
            <a:r>
              <a:rPr sz="2000" spc="0" dirty="0">
                <a:latin typeface="Arial"/>
                <a:cs typeface="Arial"/>
              </a:rPr>
              <a:t>; index</a:t>
            </a:r>
            <a:r>
              <a:rPr sz="2000" spc="-5" dirty="0">
                <a:latin typeface="Arial"/>
                <a:cs typeface="Arial"/>
              </a:rPr>
              <a:t> </a:t>
            </a:r>
            <a:r>
              <a:rPr sz="2000" spc="0" dirty="0">
                <a:latin typeface="Arial"/>
                <a:cs typeface="Arial"/>
              </a:rPr>
              <a:t>=</a:t>
            </a:r>
            <a:r>
              <a:rPr sz="2000" spc="-15" dirty="0">
                <a:latin typeface="Arial"/>
                <a:cs typeface="Arial"/>
              </a:rPr>
              <a:t> </a:t>
            </a:r>
            <a:r>
              <a:rPr sz="2000" spc="-5" dirty="0">
                <a:latin typeface="Arial"/>
                <a:cs typeface="Arial"/>
              </a:rPr>
              <a:t>i</a:t>
            </a:r>
            <a:r>
              <a:rPr sz="2000" spc="0" dirty="0">
                <a:latin typeface="Arial"/>
                <a:cs typeface="Arial"/>
              </a:rPr>
              <a:t>;</a:t>
            </a:r>
            <a:endParaRPr sz="2000">
              <a:latin typeface="Arial"/>
              <a:cs typeface="Arial"/>
            </a:endParaRPr>
          </a:p>
          <a:p>
            <a:pPr marL="612775">
              <a:lnSpc>
                <a:spcPts val="1680"/>
              </a:lnSpc>
            </a:pPr>
            <a:r>
              <a:rPr sz="2000" dirty="0">
                <a:latin typeface="Arial"/>
                <a:cs typeface="Arial"/>
              </a:rPr>
              <a:t>}</a:t>
            </a:r>
            <a:endParaRPr sz="2000">
              <a:latin typeface="Arial"/>
              <a:cs typeface="Arial"/>
            </a:endParaRPr>
          </a:p>
          <a:p>
            <a:pPr marL="402590">
              <a:lnSpc>
                <a:spcPts val="1920"/>
              </a:lnSpc>
            </a:pPr>
            <a:r>
              <a:rPr sz="2000" dirty="0">
                <a:latin typeface="Arial"/>
                <a:cs typeface="Arial"/>
              </a:rPr>
              <a:t>}</a:t>
            </a:r>
            <a:endParaRPr sz="2000">
              <a:latin typeface="Arial"/>
              <a:cs typeface="Arial"/>
            </a:endParaRPr>
          </a:p>
          <a:p>
            <a:pPr marL="402590">
              <a:lnSpc>
                <a:spcPts val="1920"/>
              </a:lnSpc>
            </a:pPr>
            <a:r>
              <a:rPr sz="2000" dirty="0">
                <a:latin typeface="Arial"/>
                <a:cs typeface="Arial"/>
              </a:rPr>
              <a:t>emi</a:t>
            </a:r>
            <a:r>
              <a:rPr sz="2000" spc="-10" dirty="0">
                <a:latin typeface="Arial"/>
                <a:cs typeface="Arial"/>
              </a:rPr>
              <a:t>t</a:t>
            </a:r>
            <a:r>
              <a:rPr sz="2000" spc="0" dirty="0">
                <a:latin typeface="Arial"/>
                <a:cs typeface="Arial"/>
              </a:rPr>
              <a:t>(</a:t>
            </a:r>
            <a:r>
              <a:rPr sz="2000" spc="5" dirty="0">
                <a:latin typeface="Arial"/>
                <a:cs typeface="Arial"/>
              </a:rPr>
              <a:t>C</a:t>
            </a:r>
            <a:r>
              <a:rPr sz="2000" spc="0" dirty="0">
                <a:latin typeface="Arial"/>
                <a:cs typeface="Arial"/>
              </a:rPr>
              <a:t>enter</a:t>
            </a:r>
            <a:r>
              <a:rPr sz="2000" spc="-10" dirty="0">
                <a:latin typeface="Arial"/>
                <a:cs typeface="Arial"/>
              </a:rPr>
              <a:t>s</a:t>
            </a:r>
            <a:r>
              <a:rPr sz="2000" spc="-5" dirty="0">
                <a:latin typeface="Arial"/>
                <a:cs typeface="Arial"/>
              </a:rPr>
              <a:t>[i</a:t>
            </a:r>
            <a:r>
              <a:rPr sz="2000" spc="-10" dirty="0">
                <a:latin typeface="Arial"/>
                <a:cs typeface="Arial"/>
              </a:rPr>
              <a:t>].</a:t>
            </a:r>
            <a:r>
              <a:rPr sz="2000" spc="0" dirty="0">
                <a:latin typeface="Arial"/>
                <a:cs typeface="Arial"/>
              </a:rPr>
              <a:t>Clu</a:t>
            </a:r>
            <a:r>
              <a:rPr sz="2000" spc="5" dirty="0">
                <a:latin typeface="Arial"/>
                <a:cs typeface="Arial"/>
              </a:rPr>
              <a:t>s</a:t>
            </a:r>
            <a:r>
              <a:rPr sz="2000" spc="0" dirty="0">
                <a:latin typeface="Arial"/>
                <a:cs typeface="Arial"/>
              </a:rPr>
              <a:t>t</a:t>
            </a:r>
            <a:r>
              <a:rPr sz="2000" spc="-20" dirty="0">
                <a:latin typeface="Arial"/>
                <a:cs typeface="Arial"/>
              </a:rPr>
              <a:t>e</a:t>
            </a:r>
            <a:r>
              <a:rPr sz="2000" spc="-10" dirty="0">
                <a:latin typeface="Arial"/>
                <a:cs typeface="Arial"/>
              </a:rPr>
              <a:t>r</a:t>
            </a:r>
            <a:r>
              <a:rPr sz="2000" spc="0" dirty="0">
                <a:latin typeface="Arial"/>
                <a:cs typeface="Arial"/>
              </a:rPr>
              <a:t>ID,</a:t>
            </a:r>
            <a:r>
              <a:rPr sz="2000" spc="-50" dirty="0">
                <a:latin typeface="Arial"/>
                <a:cs typeface="Arial"/>
              </a:rPr>
              <a:t> </a:t>
            </a:r>
            <a:r>
              <a:rPr sz="2000" spc="0" dirty="0">
                <a:latin typeface="Arial"/>
                <a:cs typeface="Arial"/>
              </a:rPr>
              <a:t>(p,1));</a:t>
            </a:r>
            <a:endParaRPr sz="2000">
              <a:latin typeface="Arial"/>
              <a:cs typeface="Arial"/>
            </a:endParaRPr>
          </a:p>
          <a:p>
            <a:pPr marL="193675">
              <a:lnSpc>
                <a:spcPts val="2160"/>
              </a:lnSpc>
            </a:pPr>
            <a:r>
              <a:rPr sz="2000" dirty="0">
                <a:latin typeface="Arial"/>
                <a:cs typeface="Arial"/>
              </a:rPr>
              <a:t>}</a:t>
            </a:r>
            <a:endParaRPr sz="2000">
              <a:latin typeface="Arial"/>
              <a:cs typeface="Arial"/>
            </a:endParaRPr>
          </a:p>
        </p:txBody>
      </p:sp>
      <p:sp>
        <p:nvSpPr>
          <p:cNvPr id="4" name="object 4"/>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8125" rIns="0" bIns="0" rtlCol="0">
            <a:spAutoFit/>
          </a:bodyPr>
          <a:lstStyle/>
          <a:p>
            <a:pPr marL="242570">
              <a:lnSpc>
                <a:spcPts val="3195"/>
              </a:lnSpc>
            </a:pPr>
            <a:r>
              <a:rPr sz="2800" spc="-10" dirty="0">
                <a:solidFill>
                  <a:srgbClr val="00AF50"/>
                </a:solidFill>
                <a:latin typeface="黑体"/>
                <a:cs typeface="黑体"/>
              </a:rPr>
              <a:t>Ma</a:t>
            </a:r>
            <a:r>
              <a:rPr sz="2800" spc="-25" dirty="0">
                <a:solidFill>
                  <a:srgbClr val="00AF50"/>
                </a:solidFill>
                <a:latin typeface="黑体"/>
                <a:cs typeface="黑体"/>
              </a:rPr>
              <a:t>p阶</a:t>
            </a:r>
            <a:r>
              <a:rPr sz="2800" spc="-30" dirty="0">
                <a:solidFill>
                  <a:srgbClr val="00AF50"/>
                </a:solidFill>
                <a:latin typeface="黑体"/>
                <a:cs typeface="黑体"/>
              </a:rPr>
              <a:t>段</a:t>
            </a:r>
            <a:r>
              <a:rPr sz="2800" spc="-25" dirty="0">
                <a:solidFill>
                  <a:srgbClr val="00AF50"/>
                </a:solidFill>
                <a:latin typeface="黑体"/>
                <a:cs typeface="黑体"/>
              </a:rPr>
              <a:t>的</a:t>
            </a:r>
            <a:r>
              <a:rPr sz="2800" spc="-30" dirty="0">
                <a:solidFill>
                  <a:srgbClr val="00AF50"/>
                </a:solidFill>
                <a:latin typeface="黑体"/>
                <a:cs typeface="黑体"/>
              </a:rPr>
              <a:t>处理</a:t>
            </a:r>
            <a:endParaRPr sz="2800">
              <a:latin typeface="黑体"/>
              <a:cs typeface="黑体"/>
            </a:endParaRPr>
          </a:p>
        </p:txBody>
      </p:sp>
      <p:sp>
        <p:nvSpPr>
          <p:cNvPr id="3" name="object 3"/>
          <p:cNvSpPr txBox="1"/>
          <p:nvPr/>
        </p:nvSpPr>
        <p:spPr>
          <a:xfrm>
            <a:off x="862685" y="1368805"/>
            <a:ext cx="7031990" cy="4557395"/>
          </a:xfrm>
          <a:prstGeom prst="rect">
            <a:avLst/>
          </a:prstGeom>
        </p:spPr>
        <p:txBody>
          <a:bodyPr vert="horz" wrap="square" lIns="0" tIns="0" rIns="0" bIns="0" rtlCol="0">
            <a:spAutoFit/>
          </a:bodyPr>
          <a:lstStyle/>
          <a:p>
            <a:pPr marR="4572000" algn="ctr">
              <a:lnSpc>
                <a:spcPct val="100000"/>
              </a:lnSpc>
            </a:pPr>
            <a:r>
              <a:rPr sz="2600" dirty="0">
                <a:solidFill>
                  <a:srgbClr val="0000FF"/>
                </a:solidFill>
                <a:latin typeface="Arial"/>
                <a:cs typeface="Arial"/>
              </a:rPr>
              <a:t>C</a:t>
            </a:r>
            <a:r>
              <a:rPr sz="2600" spc="5" dirty="0">
                <a:solidFill>
                  <a:srgbClr val="0000FF"/>
                </a:solidFill>
                <a:latin typeface="Arial"/>
                <a:cs typeface="Arial"/>
              </a:rPr>
              <a:t>o</a:t>
            </a:r>
            <a:r>
              <a:rPr sz="2600" spc="0" dirty="0">
                <a:solidFill>
                  <a:srgbClr val="0000FF"/>
                </a:solidFill>
                <a:latin typeface="Arial"/>
                <a:cs typeface="Arial"/>
              </a:rPr>
              <a:t>mbi</a:t>
            </a:r>
            <a:r>
              <a:rPr sz="2600" spc="5" dirty="0">
                <a:solidFill>
                  <a:srgbClr val="0000FF"/>
                </a:solidFill>
                <a:latin typeface="Arial"/>
                <a:cs typeface="Arial"/>
              </a:rPr>
              <a:t>n</a:t>
            </a:r>
            <a:r>
              <a:rPr sz="2600" spc="0" dirty="0">
                <a:solidFill>
                  <a:srgbClr val="0000FF"/>
                </a:solidFill>
                <a:latin typeface="Arial"/>
                <a:cs typeface="Arial"/>
              </a:rPr>
              <a:t>e</a:t>
            </a:r>
            <a:r>
              <a:rPr sz="2600" spc="5" dirty="0">
                <a:solidFill>
                  <a:srgbClr val="0000FF"/>
                </a:solidFill>
                <a:latin typeface="Arial"/>
                <a:cs typeface="Arial"/>
              </a:rPr>
              <a:t>r</a:t>
            </a:r>
            <a:r>
              <a:rPr sz="2600" spc="0" dirty="0">
                <a:solidFill>
                  <a:srgbClr val="0000FF"/>
                </a:solidFill>
                <a:latin typeface="黑体"/>
                <a:cs typeface="黑体"/>
              </a:rPr>
              <a:t>伪代码</a:t>
            </a:r>
            <a:endParaRPr sz="2600">
              <a:latin typeface="黑体"/>
              <a:cs typeface="黑体"/>
            </a:endParaRPr>
          </a:p>
          <a:p>
            <a:pPr marR="4641215" algn="ctr">
              <a:lnSpc>
                <a:spcPct val="100000"/>
              </a:lnSpc>
              <a:spcBef>
                <a:spcPts val="380"/>
              </a:spcBef>
            </a:pPr>
            <a:r>
              <a:rPr sz="2400" b="1" dirty="0">
                <a:solidFill>
                  <a:srgbClr val="C00000"/>
                </a:solidFill>
                <a:latin typeface="Arial"/>
                <a:cs typeface="Arial"/>
              </a:rPr>
              <a:t>class Combiner</a:t>
            </a:r>
            <a:endParaRPr sz="2400">
              <a:latin typeface="Arial"/>
              <a:cs typeface="Arial"/>
            </a:endParaRPr>
          </a:p>
          <a:p>
            <a:pPr marL="225425">
              <a:lnSpc>
                <a:spcPct val="100000"/>
              </a:lnSpc>
              <a:spcBef>
                <a:spcPts val="395"/>
              </a:spcBef>
            </a:pPr>
            <a:r>
              <a:rPr sz="2400" dirty="0">
                <a:solidFill>
                  <a:srgbClr val="C00000"/>
                </a:solidFill>
                <a:latin typeface="Arial"/>
                <a:cs typeface="Arial"/>
              </a:rPr>
              <a:t>reduce(C</a:t>
            </a:r>
            <a:r>
              <a:rPr sz="2400" spc="-10" dirty="0">
                <a:solidFill>
                  <a:srgbClr val="C00000"/>
                </a:solidFill>
                <a:latin typeface="Arial"/>
                <a:cs typeface="Arial"/>
              </a:rPr>
              <a:t>l</a:t>
            </a:r>
            <a:r>
              <a:rPr sz="2400" spc="0" dirty="0">
                <a:solidFill>
                  <a:srgbClr val="C00000"/>
                </a:solidFill>
                <a:latin typeface="Arial"/>
                <a:cs typeface="Arial"/>
              </a:rPr>
              <a:t>uster</a:t>
            </a:r>
            <a:r>
              <a:rPr sz="2400" spc="5" dirty="0">
                <a:solidFill>
                  <a:srgbClr val="C00000"/>
                </a:solidFill>
                <a:latin typeface="Arial"/>
                <a:cs typeface="Arial"/>
              </a:rPr>
              <a:t>I</a:t>
            </a:r>
            <a:r>
              <a:rPr sz="2400" spc="0" dirty="0">
                <a:solidFill>
                  <a:srgbClr val="C00000"/>
                </a:solidFill>
                <a:latin typeface="Arial"/>
                <a:cs typeface="Arial"/>
              </a:rPr>
              <a:t>D,</a:t>
            </a:r>
            <a:r>
              <a:rPr sz="2400" spc="10" dirty="0">
                <a:solidFill>
                  <a:srgbClr val="C00000"/>
                </a:solidFill>
                <a:latin typeface="Arial"/>
                <a:cs typeface="Arial"/>
              </a:rPr>
              <a:t> </a:t>
            </a:r>
            <a:r>
              <a:rPr sz="2400" spc="0" dirty="0">
                <a:solidFill>
                  <a:srgbClr val="C00000"/>
                </a:solidFill>
                <a:latin typeface="Arial Narrow"/>
                <a:cs typeface="Arial Narrow"/>
              </a:rPr>
              <a:t>[</a:t>
            </a:r>
            <a:r>
              <a:rPr sz="2400" spc="5" dirty="0">
                <a:solidFill>
                  <a:srgbClr val="C00000"/>
                </a:solidFill>
                <a:latin typeface="Arial Narrow"/>
                <a:cs typeface="Arial Narrow"/>
              </a:rPr>
              <a:t>(</a:t>
            </a:r>
            <a:r>
              <a:rPr sz="2400" spc="0" dirty="0">
                <a:solidFill>
                  <a:srgbClr val="C00000"/>
                </a:solidFill>
                <a:latin typeface="Arial Narrow"/>
                <a:cs typeface="Arial Narrow"/>
              </a:rPr>
              <a:t>p1,1), </a:t>
            </a:r>
            <a:r>
              <a:rPr sz="2400" spc="5" dirty="0">
                <a:solidFill>
                  <a:srgbClr val="C00000"/>
                </a:solidFill>
                <a:latin typeface="Arial Narrow"/>
                <a:cs typeface="Arial Narrow"/>
              </a:rPr>
              <a:t>(</a:t>
            </a:r>
            <a:r>
              <a:rPr sz="2400" spc="0" dirty="0">
                <a:solidFill>
                  <a:srgbClr val="C00000"/>
                </a:solidFill>
                <a:latin typeface="Arial Narrow"/>
                <a:cs typeface="Arial Narrow"/>
              </a:rPr>
              <a:t>p2,1), …</a:t>
            </a:r>
            <a:r>
              <a:rPr sz="2400" spc="20" dirty="0">
                <a:solidFill>
                  <a:srgbClr val="C00000"/>
                </a:solidFill>
                <a:latin typeface="Arial Narrow"/>
                <a:cs typeface="Arial Narrow"/>
              </a:rPr>
              <a:t>]</a:t>
            </a:r>
            <a:r>
              <a:rPr sz="2400" spc="0" dirty="0">
                <a:solidFill>
                  <a:srgbClr val="C00000"/>
                </a:solidFill>
                <a:latin typeface="Arial"/>
                <a:cs typeface="Arial"/>
              </a:rPr>
              <a:t>)</a:t>
            </a:r>
            <a:endParaRPr sz="2400">
              <a:latin typeface="Arial"/>
              <a:cs typeface="Arial"/>
            </a:endParaRPr>
          </a:p>
          <a:p>
            <a:pPr marL="225425">
              <a:lnSpc>
                <a:spcPct val="100000"/>
              </a:lnSpc>
              <a:spcBef>
                <a:spcPts val="405"/>
              </a:spcBef>
            </a:pPr>
            <a:r>
              <a:rPr sz="2400" dirty="0">
                <a:latin typeface="Arial"/>
                <a:cs typeface="Arial"/>
              </a:rPr>
              <a:t>{</a:t>
            </a:r>
            <a:endParaRPr sz="2400">
              <a:latin typeface="Arial"/>
              <a:cs typeface="Arial"/>
            </a:endParaRPr>
          </a:p>
          <a:p>
            <a:pPr marL="477520">
              <a:lnSpc>
                <a:spcPct val="100000"/>
              </a:lnSpc>
              <a:spcBef>
                <a:spcPts val="420"/>
              </a:spcBef>
            </a:pPr>
            <a:r>
              <a:rPr sz="2400" dirty="0">
                <a:latin typeface="Arial"/>
                <a:cs typeface="Arial"/>
              </a:rPr>
              <a:t>pm</a:t>
            </a:r>
            <a:r>
              <a:rPr sz="2400" spc="-10" dirty="0">
                <a:latin typeface="Arial"/>
                <a:cs typeface="Arial"/>
              </a:rPr>
              <a:t> </a:t>
            </a:r>
            <a:r>
              <a:rPr sz="2400" spc="0" dirty="0">
                <a:latin typeface="Arial"/>
                <a:cs typeface="Arial"/>
              </a:rPr>
              <a:t>= </a:t>
            </a:r>
            <a:r>
              <a:rPr sz="2400" spc="-10" dirty="0">
                <a:latin typeface="Arial"/>
                <a:cs typeface="Arial"/>
              </a:rPr>
              <a:t>0</a:t>
            </a:r>
            <a:r>
              <a:rPr sz="2400" spc="0" dirty="0">
                <a:latin typeface="Arial"/>
                <a:cs typeface="Arial"/>
              </a:rPr>
              <a:t>.0</a:t>
            </a:r>
            <a:r>
              <a:rPr sz="2400" spc="0" dirty="0">
                <a:latin typeface="宋体"/>
                <a:cs typeface="宋体"/>
              </a:rPr>
              <a:t>；</a:t>
            </a:r>
            <a:endParaRPr sz="2400">
              <a:latin typeface="宋体"/>
              <a:cs typeface="宋体"/>
            </a:endParaRPr>
          </a:p>
          <a:p>
            <a:pPr marL="477520" marR="6350">
              <a:lnSpc>
                <a:spcPct val="113300"/>
              </a:lnSpc>
              <a:spcBef>
                <a:spcPts val="10"/>
              </a:spcBef>
            </a:pPr>
            <a:r>
              <a:rPr sz="2400" dirty="0">
                <a:latin typeface="Arial"/>
                <a:cs typeface="Arial"/>
              </a:rPr>
              <a:t>n =</a:t>
            </a:r>
            <a:r>
              <a:rPr sz="2400" spc="-5" dirty="0">
                <a:latin typeface="Arial"/>
                <a:cs typeface="Arial"/>
              </a:rPr>
              <a:t> </a:t>
            </a:r>
            <a:r>
              <a:rPr sz="2400" spc="0" dirty="0">
                <a:latin typeface="宋体"/>
                <a:cs typeface="宋体"/>
              </a:rPr>
              <a:t>数据点列表</a:t>
            </a:r>
            <a:r>
              <a:rPr sz="2400" spc="0" dirty="0">
                <a:latin typeface="Arial Narrow"/>
                <a:cs typeface="Arial Narrow"/>
              </a:rPr>
              <a:t>[</a:t>
            </a:r>
            <a:r>
              <a:rPr sz="2400" spc="5" dirty="0">
                <a:latin typeface="Arial Narrow"/>
                <a:cs typeface="Arial Narrow"/>
              </a:rPr>
              <a:t>(</a:t>
            </a:r>
            <a:r>
              <a:rPr sz="2400" spc="0" dirty="0">
                <a:latin typeface="Arial Narrow"/>
                <a:cs typeface="Arial Narrow"/>
              </a:rPr>
              <a:t>p1,1), (p</a:t>
            </a:r>
            <a:r>
              <a:rPr sz="2400" spc="-10" dirty="0">
                <a:latin typeface="Arial Narrow"/>
                <a:cs typeface="Arial Narrow"/>
              </a:rPr>
              <a:t>2</a:t>
            </a:r>
            <a:r>
              <a:rPr sz="2400" spc="0" dirty="0">
                <a:latin typeface="Arial Narrow"/>
                <a:cs typeface="Arial Narrow"/>
              </a:rPr>
              <a:t>,1),</a:t>
            </a:r>
            <a:r>
              <a:rPr sz="2400" spc="5" dirty="0">
                <a:latin typeface="Arial Narrow"/>
                <a:cs typeface="Arial Narrow"/>
              </a:rPr>
              <a:t> </a:t>
            </a:r>
            <a:r>
              <a:rPr sz="2400" spc="0" dirty="0">
                <a:latin typeface="Arial Narrow"/>
                <a:cs typeface="Arial Narrow"/>
              </a:rPr>
              <a:t>…</a:t>
            </a:r>
            <a:r>
              <a:rPr sz="2400" spc="15" dirty="0">
                <a:latin typeface="Arial Narrow"/>
                <a:cs typeface="Arial Narrow"/>
              </a:rPr>
              <a:t>]</a:t>
            </a:r>
            <a:r>
              <a:rPr sz="2400" spc="0" dirty="0">
                <a:latin typeface="宋体"/>
                <a:cs typeface="宋体"/>
              </a:rPr>
              <a:t>中数据点的总个数</a:t>
            </a:r>
            <a:r>
              <a:rPr sz="2400" spc="0" dirty="0">
                <a:latin typeface="Arial"/>
                <a:cs typeface="Arial"/>
              </a:rPr>
              <a:t>; for </a:t>
            </a:r>
            <a:r>
              <a:rPr sz="2400" spc="-5" dirty="0">
                <a:latin typeface="Arial"/>
                <a:cs typeface="Arial"/>
              </a:rPr>
              <a:t>i</a:t>
            </a:r>
            <a:r>
              <a:rPr sz="2400" spc="0" dirty="0">
                <a:latin typeface="Arial"/>
                <a:cs typeface="Arial"/>
              </a:rPr>
              <a:t>=0 </a:t>
            </a:r>
            <a:r>
              <a:rPr sz="2400" spc="5" dirty="0">
                <a:latin typeface="Arial"/>
                <a:cs typeface="Arial"/>
              </a:rPr>
              <a:t>t</a:t>
            </a:r>
            <a:r>
              <a:rPr sz="2400" spc="0" dirty="0">
                <a:latin typeface="Arial"/>
                <a:cs typeface="Arial"/>
              </a:rPr>
              <a:t>o</a:t>
            </a:r>
            <a:r>
              <a:rPr sz="2400" spc="-10" dirty="0">
                <a:latin typeface="Arial"/>
                <a:cs typeface="Arial"/>
              </a:rPr>
              <a:t> </a:t>
            </a:r>
            <a:r>
              <a:rPr sz="2400" spc="0" dirty="0">
                <a:latin typeface="Arial"/>
                <a:cs typeface="Arial"/>
              </a:rPr>
              <a:t>n</a:t>
            </a:r>
            <a:endParaRPr sz="2400">
              <a:latin typeface="Arial"/>
              <a:cs typeface="Arial"/>
            </a:endParaRPr>
          </a:p>
          <a:p>
            <a:pPr marL="814069">
              <a:lnSpc>
                <a:spcPct val="100000"/>
              </a:lnSpc>
              <a:spcBef>
                <a:spcPts val="395"/>
              </a:spcBef>
            </a:pPr>
            <a:r>
              <a:rPr sz="2400" dirty="0">
                <a:latin typeface="Arial"/>
                <a:cs typeface="Arial"/>
              </a:rPr>
              <a:t>pm += </a:t>
            </a:r>
            <a:r>
              <a:rPr sz="2400" spc="-10" dirty="0">
                <a:latin typeface="Arial"/>
                <a:cs typeface="Arial"/>
              </a:rPr>
              <a:t>p</a:t>
            </a:r>
            <a:r>
              <a:rPr sz="2400" spc="0" dirty="0">
                <a:latin typeface="Arial"/>
                <a:cs typeface="Arial"/>
              </a:rPr>
              <a:t>[</a:t>
            </a:r>
            <a:r>
              <a:rPr sz="2400" spc="-5" dirty="0">
                <a:latin typeface="Arial"/>
                <a:cs typeface="Arial"/>
              </a:rPr>
              <a:t>i</a:t>
            </a:r>
            <a:r>
              <a:rPr sz="2400" spc="0" dirty="0">
                <a:latin typeface="Arial"/>
                <a:cs typeface="Arial"/>
              </a:rPr>
              <a:t>];</a:t>
            </a:r>
            <a:endParaRPr sz="2400">
              <a:latin typeface="Arial"/>
              <a:cs typeface="Arial"/>
            </a:endParaRPr>
          </a:p>
          <a:p>
            <a:pPr marL="477520">
              <a:lnSpc>
                <a:spcPct val="100000"/>
              </a:lnSpc>
              <a:spcBef>
                <a:spcPts val="420"/>
              </a:spcBef>
              <a:tabLst>
                <a:tab pos="2346960" algn="l"/>
              </a:tabLst>
            </a:pPr>
            <a:r>
              <a:rPr sz="2400" dirty="0">
                <a:latin typeface="Arial"/>
                <a:cs typeface="Arial"/>
              </a:rPr>
              <a:t>pm =</a:t>
            </a:r>
            <a:r>
              <a:rPr sz="2400" spc="-10" dirty="0">
                <a:latin typeface="Arial"/>
                <a:cs typeface="Arial"/>
              </a:rPr>
              <a:t> </a:t>
            </a:r>
            <a:r>
              <a:rPr sz="2400" spc="0" dirty="0">
                <a:latin typeface="Arial"/>
                <a:cs typeface="Arial"/>
              </a:rPr>
              <a:t>pm /</a:t>
            </a:r>
            <a:r>
              <a:rPr sz="2400" spc="-15" dirty="0">
                <a:latin typeface="Arial"/>
                <a:cs typeface="Arial"/>
              </a:rPr>
              <a:t> </a:t>
            </a:r>
            <a:r>
              <a:rPr sz="2400" spc="0" dirty="0">
                <a:latin typeface="Arial"/>
                <a:cs typeface="Arial"/>
              </a:rPr>
              <a:t>n;	//</a:t>
            </a:r>
            <a:r>
              <a:rPr sz="2400" spc="-15" dirty="0">
                <a:latin typeface="Arial"/>
                <a:cs typeface="Arial"/>
              </a:rPr>
              <a:t> </a:t>
            </a:r>
            <a:r>
              <a:rPr sz="2400" spc="0" dirty="0">
                <a:latin typeface="宋体"/>
                <a:cs typeface="宋体"/>
              </a:rPr>
              <a:t>求得这些数据点的平均值</a:t>
            </a:r>
            <a:endParaRPr sz="2400">
              <a:latin typeface="宋体"/>
              <a:cs typeface="宋体"/>
            </a:endParaRPr>
          </a:p>
          <a:p>
            <a:pPr marL="477520">
              <a:lnSpc>
                <a:spcPct val="100000"/>
              </a:lnSpc>
              <a:spcBef>
                <a:spcPts val="384"/>
              </a:spcBef>
            </a:pPr>
            <a:r>
              <a:rPr sz="2400" dirty="0">
                <a:latin typeface="Arial"/>
                <a:cs typeface="Arial"/>
              </a:rPr>
              <a:t>emit</a:t>
            </a:r>
            <a:r>
              <a:rPr sz="2400" spc="5" dirty="0">
                <a:latin typeface="Arial"/>
                <a:cs typeface="Arial"/>
              </a:rPr>
              <a:t>(</a:t>
            </a:r>
            <a:r>
              <a:rPr sz="2400" spc="0" dirty="0">
                <a:latin typeface="Arial"/>
                <a:cs typeface="Arial"/>
              </a:rPr>
              <a:t>C</a:t>
            </a:r>
            <a:r>
              <a:rPr sz="2400" spc="-10" dirty="0">
                <a:latin typeface="Arial"/>
                <a:cs typeface="Arial"/>
              </a:rPr>
              <a:t>l</a:t>
            </a:r>
            <a:r>
              <a:rPr sz="2400" spc="0" dirty="0">
                <a:latin typeface="Arial"/>
                <a:cs typeface="Arial"/>
              </a:rPr>
              <a:t>uster</a:t>
            </a:r>
            <a:r>
              <a:rPr sz="2400" spc="5" dirty="0">
                <a:latin typeface="Arial"/>
                <a:cs typeface="Arial"/>
              </a:rPr>
              <a:t>I</a:t>
            </a:r>
            <a:r>
              <a:rPr sz="2400" spc="-5" dirty="0">
                <a:latin typeface="Arial"/>
                <a:cs typeface="Arial"/>
              </a:rPr>
              <a:t>D</a:t>
            </a:r>
            <a:r>
              <a:rPr sz="2400" spc="0" dirty="0">
                <a:latin typeface="Arial"/>
                <a:cs typeface="Arial"/>
              </a:rPr>
              <a:t>,</a:t>
            </a:r>
            <a:r>
              <a:rPr sz="2400" spc="5" dirty="0">
                <a:latin typeface="Arial"/>
                <a:cs typeface="Arial"/>
              </a:rPr>
              <a:t> </a:t>
            </a:r>
            <a:r>
              <a:rPr sz="2400" spc="0" dirty="0">
                <a:latin typeface="Arial"/>
                <a:cs typeface="Arial"/>
              </a:rPr>
              <a:t>(pm,</a:t>
            </a:r>
            <a:r>
              <a:rPr sz="2400" spc="-15" dirty="0">
                <a:latin typeface="Arial"/>
                <a:cs typeface="Arial"/>
              </a:rPr>
              <a:t> </a:t>
            </a:r>
            <a:r>
              <a:rPr sz="2400" spc="0" dirty="0">
                <a:latin typeface="Arial"/>
                <a:cs typeface="Arial"/>
              </a:rPr>
              <a:t>n));</a:t>
            </a:r>
            <a:endParaRPr sz="2400">
              <a:latin typeface="Arial"/>
              <a:cs typeface="Arial"/>
            </a:endParaRPr>
          </a:p>
          <a:p>
            <a:pPr marL="225425">
              <a:lnSpc>
                <a:spcPts val="2855"/>
              </a:lnSpc>
              <a:spcBef>
                <a:spcPts val="395"/>
              </a:spcBef>
            </a:pPr>
            <a:r>
              <a:rPr sz="2400" dirty="0">
                <a:latin typeface="Arial"/>
                <a:cs typeface="Arial"/>
              </a:rPr>
              <a:t>}</a:t>
            </a:r>
            <a:endParaRPr sz="2400">
              <a:latin typeface="Arial"/>
              <a:cs typeface="Arial"/>
            </a:endParaRPr>
          </a:p>
        </p:txBody>
      </p:sp>
      <p:sp>
        <p:nvSpPr>
          <p:cNvPr id="4" name="object 4"/>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8125" rIns="0" bIns="0" rtlCol="0">
            <a:spAutoFit/>
          </a:bodyPr>
          <a:lstStyle/>
          <a:p>
            <a:pPr marL="242570">
              <a:lnSpc>
                <a:spcPts val="3295"/>
              </a:lnSpc>
            </a:pPr>
            <a:r>
              <a:rPr sz="2800" spc="-15" dirty="0">
                <a:solidFill>
                  <a:srgbClr val="00AF50"/>
                </a:solidFill>
                <a:latin typeface="黑体"/>
                <a:cs typeface="黑体"/>
              </a:rPr>
              <a:t>R</a:t>
            </a:r>
            <a:r>
              <a:rPr sz="2800" spc="-10" dirty="0">
                <a:solidFill>
                  <a:srgbClr val="00AF50"/>
                </a:solidFill>
                <a:latin typeface="黑体"/>
                <a:cs typeface="黑体"/>
              </a:rPr>
              <a:t>e</a:t>
            </a:r>
            <a:r>
              <a:rPr sz="2800" spc="-15" dirty="0">
                <a:solidFill>
                  <a:srgbClr val="00AF50"/>
                </a:solidFill>
                <a:latin typeface="黑体"/>
                <a:cs typeface="黑体"/>
              </a:rPr>
              <a:t>duc</a:t>
            </a:r>
            <a:r>
              <a:rPr sz="2800" spc="-10" dirty="0">
                <a:solidFill>
                  <a:srgbClr val="00AF50"/>
                </a:solidFill>
                <a:latin typeface="黑体"/>
                <a:cs typeface="黑体"/>
              </a:rPr>
              <a:t>e</a:t>
            </a:r>
            <a:r>
              <a:rPr sz="2800" spc="-30" dirty="0">
                <a:solidFill>
                  <a:srgbClr val="00AF50"/>
                </a:solidFill>
                <a:latin typeface="黑体"/>
                <a:cs typeface="黑体"/>
              </a:rPr>
              <a:t>阶</a:t>
            </a:r>
            <a:r>
              <a:rPr sz="2800" spc="-25" dirty="0">
                <a:solidFill>
                  <a:srgbClr val="00AF50"/>
                </a:solidFill>
                <a:latin typeface="黑体"/>
                <a:cs typeface="黑体"/>
              </a:rPr>
              <a:t>段</a:t>
            </a:r>
            <a:r>
              <a:rPr sz="2800" spc="-30" dirty="0">
                <a:solidFill>
                  <a:srgbClr val="00AF50"/>
                </a:solidFill>
                <a:latin typeface="黑体"/>
                <a:cs typeface="黑体"/>
              </a:rPr>
              <a:t>的处理</a:t>
            </a:r>
            <a:endParaRPr sz="2800">
              <a:latin typeface="黑体"/>
              <a:cs typeface="黑体"/>
            </a:endParaRPr>
          </a:p>
        </p:txBody>
      </p:sp>
      <p:sp>
        <p:nvSpPr>
          <p:cNvPr id="3" name="object 3"/>
          <p:cNvSpPr txBox="1"/>
          <p:nvPr/>
        </p:nvSpPr>
        <p:spPr>
          <a:xfrm>
            <a:off x="586841" y="1842515"/>
            <a:ext cx="7872095" cy="1899920"/>
          </a:xfrm>
          <a:prstGeom prst="rect">
            <a:avLst/>
          </a:prstGeom>
        </p:spPr>
        <p:txBody>
          <a:bodyPr vert="horz" wrap="square" lIns="0" tIns="0" rIns="0" bIns="0" rtlCol="0">
            <a:spAutoFit/>
          </a:bodyPr>
          <a:lstStyle/>
          <a:p>
            <a:pPr marL="287020" marR="6350" indent="-274320">
              <a:lnSpc>
                <a:spcPct val="100000"/>
              </a:lnSpc>
              <a:buClr>
                <a:srgbClr val="D24717"/>
              </a:buClr>
              <a:buSzPct val="83333"/>
              <a:buFont typeface="Wingdings 2"/>
              <a:buChar char=""/>
              <a:tabLst>
                <a:tab pos="287020" algn="l"/>
              </a:tabLst>
            </a:pPr>
            <a:r>
              <a:rPr sz="2400" dirty="0">
                <a:latin typeface="黑体"/>
                <a:cs typeface="黑体"/>
              </a:rPr>
              <a:t>经过</a:t>
            </a:r>
            <a:r>
              <a:rPr sz="2400" spc="-5" dirty="0">
                <a:latin typeface="Arial Narrow"/>
                <a:cs typeface="Arial Narrow"/>
              </a:rPr>
              <a:t>Ma</a:t>
            </a:r>
            <a:r>
              <a:rPr sz="2400" spc="0" dirty="0">
                <a:latin typeface="Arial Narrow"/>
                <a:cs typeface="Arial Narrow"/>
              </a:rPr>
              <a:t>p</a:t>
            </a:r>
            <a:r>
              <a:rPr sz="2400" spc="0" dirty="0">
                <a:latin typeface="黑体"/>
                <a:cs typeface="黑体"/>
              </a:rPr>
              <a:t>和</a:t>
            </a:r>
            <a:r>
              <a:rPr sz="2400" spc="-15" dirty="0">
                <a:latin typeface="Arial Narrow"/>
                <a:cs typeface="Arial Narrow"/>
              </a:rPr>
              <a:t>C</a:t>
            </a:r>
            <a:r>
              <a:rPr sz="2400" spc="-25" dirty="0">
                <a:latin typeface="Arial Narrow"/>
                <a:cs typeface="Arial Narrow"/>
              </a:rPr>
              <a:t>o</a:t>
            </a:r>
            <a:r>
              <a:rPr sz="2400" spc="-5" dirty="0">
                <a:latin typeface="Arial Narrow"/>
                <a:cs typeface="Arial Narrow"/>
              </a:rPr>
              <a:t>mbin</a:t>
            </a:r>
            <a:r>
              <a:rPr sz="2400" spc="-10" dirty="0">
                <a:latin typeface="Arial Narrow"/>
                <a:cs typeface="Arial Narrow"/>
              </a:rPr>
              <a:t>e</a:t>
            </a:r>
            <a:r>
              <a:rPr sz="2400" spc="0" dirty="0">
                <a:latin typeface="黑体"/>
                <a:cs typeface="黑体"/>
              </a:rPr>
              <a:t>后从</a:t>
            </a:r>
            <a:r>
              <a:rPr sz="2400" spc="-5" dirty="0">
                <a:latin typeface="Arial Narrow"/>
                <a:cs typeface="Arial Narrow"/>
              </a:rPr>
              <a:t>Ma</a:t>
            </a:r>
            <a:r>
              <a:rPr sz="2400" spc="0" dirty="0">
                <a:latin typeface="Arial Narrow"/>
                <a:cs typeface="Arial Narrow"/>
              </a:rPr>
              <a:t>p</a:t>
            </a:r>
            <a:r>
              <a:rPr sz="2400" spc="0" dirty="0">
                <a:latin typeface="黑体"/>
                <a:cs typeface="黑体"/>
              </a:rPr>
              <a:t>节点输出的所</a:t>
            </a:r>
            <a:r>
              <a:rPr sz="2400" spc="10" dirty="0">
                <a:latin typeface="黑体"/>
                <a:cs typeface="黑体"/>
              </a:rPr>
              <a:t>有</a:t>
            </a:r>
            <a:r>
              <a:rPr sz="2400" spc="0" dirty="0">
                <a:latin typeface="Arial Narrow"/>
                <a:cs typeface="Arial Narrow"/>
              </a:rPr>
              <a:t>Clus</a:t>
            </a:r>
            <a:r>
              <a:rPr sz="2400" spc="10" dirty="0">
                <a:latin typeface="Arial Narrow"/>
                <a:cs typeface="Arial Narrow"/>
              </a:rPr>
              <a:t>t</a:t>
            </a:r>
            <a:r>
              <a:rPr sz="2400" spc="-5" dirty="0">
                <a:latin typeface="Arial Narrow"/>
                <a:cs typeface="Arial Narrow"/>
              </a:rPr>
              <a:t>er</a:t>
            </a:r>
            <a:r>
              <a:rPr sz="2400" spc="5" dirty="0">
                <a:latin typeface="Arial Narrow"/>
                <a:cs typeface="Arial Narrow"/>
              </a:rPr>
              <a:t>I</a:t>
            </a:r>
            <a:r>
              <a:rPr sz="2400" spc="-15" dirty="0">
                <a:latin typeface="Arial Narrow"/>
                <a:cs typeface="Arial Narrow"/>
              </a:rPr>
              <a:t>D</a:t>
            </a:r>
            <a:r>
              <a:rPr sz="2400" spc="0" dirty="0">
                <a:latin typeface="黑体"/>
                <a:cs typeface="黑体"/>
              </a:rPr>
              <a:t>相同 的中间结果</a:t>
            </a:r>
            <a:r>
              <a:rPr sz="2400" spc="0" dirty="0">
                <a:latin typeface="Arial Narrow"/>
                <a:cs typeface="Arial Narrow"/>
              </a:rPr>
              <a:t>&lt;C</a:t>
            </a:r>
            <a:r>
              <a:rPr sz="2400" spc="-10" dirty="0">
                <a:latin typeface="Arial Narrow"/>
                <a:cs typeface="Arial Narrow"/>
              </a:rPr>
              <a:t>l</a:t>
            </a:r>
            <a:r>
              <a:rPr sz="2400" spc="0" dirty="0">
                <a:latin typeface="Arial Narrow"/>
                <a:cs typeface="Arial Narrow"/>
              </a:rPr>
              <a:t>uster</a:t>
            </a:r>
            <a:r>
              <a:rPr sz="2400" spc="5" dirty="0">
                <a:latin typeface="Arial Narrow"/>
                <a:cs typeface="Arial Narrow"/>
              </a:rPr>
              <a:t>I</a:t>
            </a:r>
            <a:r>
              <a:rPr sz="2400" spc="0" dirty="0">
                <a:latin typeface="Arial Narrow"/>
                <a:cs typeface="Arial Narrow"/>
              </a:rPr>
              <a:t>D,</a:t>
            </a:r>
            <a:r>
              <a:rPr sz="2400" spc="25" dirty="0">
                <a:latin typeface="Arial Narrow"/>
                <a:cs typeface="Arial Narrow"/>
              </a:rPr>
              <a:t> </a:t>
            </a:r>
            <a:r>
              <a:rPr sz="2400" spc="0" dirty="0">
                <a:latin typeface="Arial Narrow"/>
                <a:cs typeface="Arial Narrow"/>
              </a:rPr>
              <a:t>[</a:t>
            </a:r>
            <a:r>
              <a:rPr sz="2400" spc="5" dirty="0">
                <a:latin typeface="Arial Narrow"/>
                <a:cs typeface="Arial Narrow"/>
              </a:rPr>
              <a:t>(</a:t>
            </a:r>
            <a:r>
              <a:rPr sz="2400" spc="0" dirty="0">
                <a:latin typeface="Arial Narrow"/>
                <a:cs typeface="Arial Narrow"/>
              </a:rPr>
              <a:t>pm1, n</a:t>
            </a:r>
            <a:r>
              <a:rPr sz="2400" spc="-10" dirty="0">
                <a:latin typeface="Arial Narrow"/>
                <a:cs typeface="Arial Narrow"/>
              </a:rPr>
              <a:t>1</a:t>
            </a:r>
            <a:r>
              <a:rPr sz="2400" spc="0" dirty="0">
                <a:latin typeface="Arial Narrow"/>
                <a:cs typeface="Arial Narrow"/>
              </a:rPr>
              <a:t>),</a:t>
            </a:r>
            <a:r>
              <a:rPr sz="2400" spc="20" dirty="0">
                <a:latin typeface="Arial Narrow"/>
                <a:cs typeface="Arial Narrow"/>
              </a:rPr>
              <a:t> </a:t>
            </a:r>
            <a:r>
              <a:rPr sz="2400" spc="0" dirty="0">
                <a:latin typeface="Arial Narrow"/>
                <a:cs typeface="Arial Narrow"/>
              </a:rPr>
              <a:t>(pm2, </a:t>
            </a:r>
            <a:r>
              <a:rPr sz="2400" spc="-10" dirty="0">
                <a:latin typeface="Arial Narrow"/>
                <a:cs typeface="Arial Narrow"/>
              </a:rPr>
              <a:t>n</a:t>
            </a:r>
            <a:r>
              <a:rPr sz="2400" spc="0" dirty="0">
                <a:latin typeface="Arial Narrow"/>
                <a:cs typeface="Arial Narrow"/>
              </a:rPr>
              <a:t>3)…]&gt;</a:t>
            </a:r>
            <a:r>
              <a:rPr sz="2400" spc="25" dirty="0">
                <a:latin typeface="Arial Narrow"/>
                <a:cs typeface="Arial Narrow"/>
              </a:rPr>
              <a:t>,</a:t>
            </a:r>
            <a:r>
              <a:rPr sz="2400" spc="0" dirty="0">
                <a:latin typeface="黑体"/>
                <a:cs typeface="黑体"/>
              </a:rPr>
              <a:t>计算新的均值 </a:t>
            </a:r>
            <a:r>
              <a:rPr sz="2400" spc="-5" dirty="0">
                <a:latin typeface="Arial Narrow"/>
                <a:cs typeface="Arial Narrow"/>
              </a:rPr>
              <a:t>p</a:t>
            </a:r>
            <a:r>
              <a:rPr sz="2400" spc="0" dirty="0">
                <a:latin typeface="Arial Narrow"/>
                <a:cs typeface="Arial Narrow"/>
              </a:rPr>
              <a:t>m</a:t>
            </a:r>
            <a:r>
              <a:rPr sz="2400" spc="0" dirty="0">
                <a:latin typeface="黑体"/>
                <a:cs typeface="黑体"/>
              </a:rPr>
              <a:t>，输出</a:t>
            </a:r>
            <a:r>
              <a:rPr sz="2400" spc="-15" dirty="0">
                <a:latin typeface="Arial Narrow"/>
                <a:cs typeface="Arial Narrow"/>
              </a:rPr>
              <a:t>&lt;Cl</a:t>
            </a:r>
            <a:r>
              <a:rPr sz="2400" spc="-5" dirty="0">
                <a:latin typeface="Arial Narrow"/>
                <a:cs typeface="Arial Narrow"/>
              </a:rPr>
              <a:t>uster</a:t>
            </a:r>
            <a:r>
              <a:rPr sz="2400" spc="5" dirty="0">
                <a:latin typeface="Arial Narrow"/>
                <a:cs typeface="Arial Narrow"/>
              </a:rPr>
              <a:t>I</a:t>
            </a:r>
            <a:r>
              <a:rPr sz="2400" spc="-10" dirty="0">
                <a:latin typeface="Arial Narrow"/>
                <a:cs typeface="Arial Narrow"/>
              </a:rPr>
              <a:t>D,</a:t>
            </a:r>
            <a:r>
              <a:rPr sz="2400" spc="25" dirty="0">
                <a:latin typeface="Arial Narrow"/>
                <a:cs typeface="Arial Narrow"/>
              </a:rPr>
              <a:t> </a:t>
            </a:r>
            <a:r>
              <a:rPr sz="2400" spc="-5" dirty="0">
                <a:latin typeface="Arial Narrow"/>
                <a:cs typeface="Arial Narrow"/>
              </a:rPr>
              <a:t>pm&gt;</a:t>
            </a:r>
            <a:endParaRPr sz="2400">
              <a:latin typeface="Arial Narrow"/>
              <a:cs typeface="Arial Narrow"/>
            </a:endParaRPr>
          </a:p>
          <a:p>
            <a:pPr marL="12700">
              <a:lnSpc>
                <a:spcPct val="100000"/>
              </a:lnSpc>
              <a:spcBef>
                <a:spcPts val="600"/>
              </a:spcBef>
              <a:tabLst>
                <a:tab pos="286385" algn="l"/>
              </a:tabLst>
            </a:pPr>
            <a:r>
              <a:rPr sz="2000" spc="20" dirty="0">
                <a:solidFill>
                  <a:srgbClr val="D24717"/>
                </a:solidFill>
                <a:latin typeface="Wingdings 2"/>
                <a:cs typeface="Wingdings 2"/>
              </a:rPr>
              <a:t></a:t>
            </a:r>
            <a:r>
              <a:rPr sz="2000" spc="20" dirty="0">
                <a:solidFill>
                  <a:srgbClr val="D24717"/>
                </a:solidFill>
                <a:latin typeface="Times New Roman"/>
                <a:cs typeface="Times New Roman"/>
              </a:rPr>
              <a:t>	</a:t>
            </a:r>
            <a:r>
              <a:rPr sz="2400" spc="-5" dirty="0">
                <a:latin typeface="黑体"/>
                <a:cs typeface="黑体"/>
              </a:rPr>
              <a:t>所有输出的</a:t>
            </a:r>
            <a:r>
              <a:rPr sz="2400" spc="0" dirty="0">
                <a:latin typeface="Arial Narrow"/>
                <a:cs typeface="Arial Narrow"/>
              </a:rPr>
              <a:t>&lt;C</a:t>
            </a:r>
            <a:r>
              <a:rPr sz="2400" spc="-10" dirty="0">
                <a:latin typeface="Arial Narrow"/>
                <a:cs typeface="Arial Narrow"/>
              </a:rPr>
              <a:t>l</a:t>
            </a:r>
            <a:r>
              <a:rPr sz="2400" spc="-5" dirty="0">
                <a:latin typeface="Arial Narrow"/>
                <a:cs typeface="Arial Narrow"/>
              </a:rPr>
              <a:t>usterID</a:t>
            </a:r>
            <a:r>
              <a:rPr sz="2400" spc="0" dirty="0">
                <a:latin typeface="Arial Narrow"/>
                <a:cs typeface="Arial Narrow"/>
              </a:rPr>
              <a:t>,</a:t>
            </a:r>
            <a:r>
              <a:rPr sz="2400" spc="30" dirty="0">
                <a:latin typeface="Arial Narrow"/>
                <a:cs typeface="Arial Narrow"/>
              </a:rPr>
              <a:t> </a:t>
            </a:r>
            <a:r>
              <a:rPr sz="2400" spc="0" dirty="0">
                <a:latin typeface="Arial Narrow"/>
                <a:cs typeface="Arial Narrow"/>
              </a:rPr>
              <a:t>(pm,</a:t>
            </a:r>
            <a:r>
              <a:rPr sz="2400" spc="-5" dirty="0">
                <a:latin typeface="Arial Narrow"/>
                <a:cs typeface="Arial Narrow"/>
              </a:rPr>
              <a:t>n)</a:t>
            </a:r>
            <a:r>
              <a:rPr sz="2400" spc="10" dirty="0">
                <a:latin typeface="Arial Narrow"/>
                <a:cs typeface="Arial Narrow"/>
              </a:rPr>
              <a:t>&gt;</a:t>
            </a:r>
            <a:r>
              <a:rPr sz="2400" spc="-5" dirty="0">
                <a:latin typeface="黑体"/>
                <a:cs typeface="黑体"/>
              </a:rPr>
              <a:t>形成新的聚类中心，供下一</a:t>
            </a:r>
            <a:endParaRPr sz="2400">
              <a:latin typeface="黑体"/>
              <a:cs typeface="黑体"/>
            </a:endParaRPr>
          </a:p>
          <a:p>
            <a:pPr marL="287020">
              <a:lnSpc>
                <a:spcPts val="2835"/>
              </a:lnSpc>
            </a:pPr>
            <a:r>
              <a:rPr sz="2400" dirty="0">
                <a:latin typeface="黑体"/>
                <a:cs typeface="黑体"/>
              </a:rPr>
              <a:t>次迭代计算</a:t>
            </a:r>
            <a:endParaRPr sz="2400">
              <a:latin typeface="黑体"/>
              <a:cs typeface="黑体"/>
            </a:endParaRPr>
          </a:p>
        </p:txBody>
      </p:sp>
      <p:sp>
        <p:nvSpPr>
          <p:cNvPr id="4" name="object 4"/>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8125" rIns="0" bIns="0" rtlCol="0">
            <a:spAutoFit/>
          </a:bodyPr>
          <a:lstStyle/>
          <a:p>
            <a:pPr marL="242570">
              <a:lnSpc>
                <a:spcPts val="3195"/>
              </a:lnSpc>
            </a:pPr>
            <a:r>
              <a:rPr sz="2800" spc="-15" dirty="0">
                <a:solidFill>
                  <a:srgbClr val="00AF50"/>
                </a:solidFill>
                <a:latin typeface="黑体"/>
                <a:cs typeface="黑体"/>
              </a:rPr>
              <a:t>R</a:t>
            </a:r>
            <a:r>
              <a:rPr sz="2800" spc="-10" dirty="0">
                <a:solidFill>
                  <a:srgbClr val="00AF50"/>
                </a:solidFill>
                <a:latin typeface="黑体"/>
                <a:cs typeface="黑体"/>
              </a:rPr>
              <a:t>e</a:t>
            </a:r>
            <a:r>
              <a:rPr sz="2800" spc="-15" dirty="0">
                <a:solidFill>
                  <a:srgbClr val="00AF50"/>
                </a:solidFill>
                <a:latin typeface="黑体"/>
                <a:cs typeface="黑体"/>
              </a:rPr>
              <a:t>duc</a:t>
            </a:r>
            <a:r>
              <a:rPr sz="2800" spc="-10" dirty="0">
                <a:solidFill>
                  <a:srgbClr val="00AF50"/>
                </a:solidFill>
                <a:latin typeface="黑体"/>
                <a:cs typeface="黑体"/>
              </a:rPr>
              <a:t>e</a:t>
            </a:r>
            <a:r>
              <a:rPr sz="2800" spc="-30" dirty="0">
                <a:solidFill>
                  <a:srgbClr val="00AF50"/>
                </a:solidFill>
                <a:latin typeface="黑体"/>
                <a:cs typeface="黑体"/>
              </a:rPr>
              <a:t>阶</a:t>
            </a:r>
            <a:r>
              <a:rPr sz="2800" spc="-25" dirty="0">
                <a:solidFill>
                  <a:srgbClr val="00AF50"/>
                </a:solidFill>
                <a:latin typeface="黑体"/>
                <a:cs typeface="黑体"/>
              </a:rPr>
              <a:t>段</a:t>
            </a:r>
            <a:r>
              <a:rPr sz="2800" spc="-30" dirty="0">
                <a:solidFill>
                  <a:srgbClr val="00AF50"/>
                </a:solidFill>
                <a:latin typeface="黑体"/>
                <a:cs typeface="黑体"/>
              </a:rPr>
              <a:t>的处理</a:t>
            </a:r>
            <a:endParaRPr sz="2800">
              <a:latin typeface="黑体"/>
              <a:cs typeface="黑体"/>
            </a:endParaRP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438150">
              <a:lnSpc>
                <a:spcPct val="100000"/>
              </a:lnSpc>
            </a:pPr>
            <a:r>
              <a:rPr sz="2600" dirty="0">
                <a:solidFill>
                  <a:srgbClr val="0000FF"/>
                </a:solidFill>
                <a:latin typeface="Arial"/>
                <a:cs typeface="Arial"/>
              </a:rPr>
              <a:t>R</a:t>
            </a:r>
            <a:r>
              <a:rPr sz="2600" spc="5" dirty="0">
                <a:solidFill>
                  <a:srgbClr val="0000FF"/>
                </a:solidFill>
                <a:latin typeface="Arial"/>
                <a:cs typeface="Arial"/>
              </a:rPr>
              <a:t>e</a:t>
            </a:r>
            <a:r>
              <a:rPr sz="2600" spc="0" dirty="0">
                <a:solidFill>
                  <a:srgbClr val="0000FF"/>
                </a:solidFill>
                <a:latin typeface="Arial"/>
                <a:cs typeface="Arial"/>
              </a:rPr>
              <a:t>d</a:t>
            </a:r>
            <a:r>
              <a:rPr sz="2600" spc="5" dirty="0">
                <a:solidFill>
                  <a:srgbClr val="0000FF"/>
                </a:solidFill>
                <a:latin typeface="Arial"/>
                <a:cs typeface="Arial"/>
              </a:rPr>
              <a:t>u</a:t>
            </a:r>
            <a:r>
              <a:rPr sz="2600" spc="0" dirty="0">
                <a:solidFill>
                  <a:srgbClr val="0000FF"/>
                </a:solidFill>
                <a:latin typeface="Arial"/>
                <a:cs typeface="Arial"/>
              </a:rPr>
              <a:t>c</a:t>
            </a:r>
            <a:r>
              <a:rPr sz="2600" spc="5" dirty="0">
                <a:solidFill>
                  <a:srgbClr val="0000FF"/>
                </a:solidFill>
                <a:latin typeface="Arial"/>
                <a:cs typeface="Arial"/>
              </a:rPr>
              <a:t>er</a:t>
            </a:r>
            <a:r>
              <a:rPr sz="2600" spc="0" dirty="0">
                <a:solidFill>
                  <a:srgbClr val="0000FF"/>
                </a:solidFill>
                <a:latin typeface="黑体"/>
                <a:cs typeface="黑体"/>
              </a:rPr>
              <a:t>伪代码</a:t>
            </a:r>
            <a:endParaRPr sz="2600">
              <a:latin typeface="黑体"/>
              <a:cs typeface="黑体"/>
            </a:endParaRPr>
          </a:p>
          <a:p>
            <a:pPr marL="482600">
              <a:lnSpc>
                <a:spcPct val="100000"/>
              </a:lnSpc>
              <a:spcBef>
                <a:spcPts val="380"/>
              </a:spcBef>
            </a:pPr>
            <a:r>
              <a:rPr sz="2400" b="1" dirty="0">
                <a:solidFill>
                  <a:srgbClr val="C00000"/>
                </a:solidFill>
                <a:latin typeface="Arial"/>
                <a:cs typeface="Arial"/>
              </a:rPr>
              <a:t>class Re</a:t>
            </a:r>
            <a:r>
              <a:rPr sz="2400" b="1" spc="-10" dirty="0">
                <a:solidFill>
                  <a:srgbClr val="C00000"/>
                </a:solidFill>
                <a:latin typeface="Arial"/>
                <a:cs typeface="Arial"/>
              </a:rPr>
              <a:t>d</a:t>
            </a:r>
            <a:r>
              <a:rPr sz="2400" b="1" spc="0" dirty="0">
                <a:solidFill>
                  <a:srgbClr val="C00000"/>
                </a:solidFill>
                <a:latin typeface="Arial"/>
                <a:cs typeface="Arial"/>
              </a:rPr>
              <a:t>uc</a:t>
            </a:r>
            <a:r>
              <a:rPr sz="2400" b="1" spc="-10" dirty="0">
                <a:solidFill>
                  <a:srgbClr val="C00000"/>
                </a:solidFill>
                <a:latin typeface="Arial"/>
                <a:cs typeface="Arial"/>
              </a:rPr>
              <a:t>e</a:t>
            </a:r>
            <a:r>
              <a:rPr sz="2400" b="1" spc="0" dirty="0">
                <a:solidFill>
                  <a:srgbClr val="C00000"/>
                </a:solidFill>
                <a:latin typeface="Arial"/>
                <a:cs typeface="Arial"/>
              </a:rPr>
              <a:t>r</a:t>
            </a:r>
            <a:endParaRPr sz="2400">
              <a:latin typeface="Arial"/>
              <a:cs typeface="Arial"/>
            </a:endParaRPr>
          </a:p>
          <a:p>
            <a:pPr marL="650875">
              <a:lnSpc>
                <a:spcPct val="100000"/>
              </a:lnSpc>
              <a:spcBef>
                <a:spcPts val="395"/>
              </a:spcBef>
            </a:pPr>
            <a:r>
              <a:rPr sz="2400" dirty="0">
                <a:solidFill>
                  <a:srgbClr val="C00000"/>
                </a:solidFill>
                <a:latin typeface="Arial"/>
                <a:cs typeface="Arial"/>
              </a:rPr>
              <a:t>reduce(C</a:t>
            </a:r>
            <a:r>
              <a:rPr sz="2400" spc="-10" dirty="0">
                <a:solidFill>
                  <a:srgbClr val="C00000"/>
                </a:solidFill>
                <a:latin typeface="Arial"/>
                <a:cs typeface="Arial"/>
              </a:rPr>
              <a:t>l</a:t>
            </a:r>
            <a:r>
              <a:rPr sz="2400" spc="0" dirty="0">
                <a:solidFill>
                  <a:srgbClr val="C00000"/>
                </a:solidFill>
                <a:latin typeface="Arial"/>
                <a:cs typeface="Arial"/>
              </a:rPr>
              <a:t>uster</a:t>
            </a:r>
            <a:r>
              <a:rPr sz="2400" spc="5" dirty="0">
                <a:solidFill>
                  <a:srgbClr val="C00000"/>
                </a:solidFill>
                <a:latin typeface="Arial"/>
                <a:cs typeface="Arial"/>
              </a:rPr>
              <a:t>I</a:t>
            </a:r>
            <a:r>
              <a:rPr sz="2400" spc="0" dirty="0">
                <a:solidFill>
                  <a:srgbClr val="C00000"/>
                </a:solidFill>
                <a:latin typeface="Arial"/>
                <a:cs typeface="Arial"/>
              </a:rPr>
              <a:t>D, value</a:t>
            </a:r>
            <a:r>
              <a:rPr sz="2400" spc="15" dirty="0">
                <a:solidFill>
                  <a:srgbClr val="C00000"/>
                </a:solidFill>
                <a:latin typeface="Arial"/>
                <a:cs typeface="Arial"/>
              </a:rPr>
              <a:t> </a:t>
            </a:r>
            <a:r>
              <a:rPr sz="2400" spc="0" dirty="0">
                <a:solidFill>
                  <a:srgbClr val="C00000"/>
                </a:solidFill>
                <a:latin typeface="Arial"/>
                <a:cs typeface="Arial"/>
              </a:rPr>
              <a:t>=</a:t>
            </a:r>
            <a:r>
              <a:rPr sz="2400" spc="5" dirty="0">
                <a:solidFill>
                  <a:srgbClr val="C00000"/>
                </a:solidFill>
                <a:latin typeface="Arial"/>
                <a:cs typeface="Arial"/>
              </a:rPr>
              <a:t> </a:t>
            </a:r>
            <a:r>
              <a:rPr sz="2400" spc="0" dirty="0">
                <a:solidFill>
                  <a:srgbClr val="C00000"/>
                </a:solidFill>
                <a:latin typeface="Arial Narrow"/>
                <a:cs typeface="Arial Narrow"/>
              </a:rPr>
              <a:t>[</a:t>
            </a:r>
            <a:r>
              <a:rPr sz="2400" spc="5" dirty="0">
                <a:solidFill>
                  <a:srgbClr val="C00000"/>
                </a:solidFill>
                <a:latin typeface="Arial Narrow"/>
                <a:cs typeface="Arial Narrow"/>
              </a:rPr>
              <a:t>(</a:t>
            </a:r>
            <a:r>
              <a:rPr sz="2400" spc="0" dirty="0">
                <a:solidFill>
                  <a:srgbClr val="C00000"/>
                </a:solidFill>
                <a:latin typeface="Arial Narrow"/>
                <a:cs typeface="Arial Narrow"/>
              </a:rPr>
              <a:t>pm1,n1)</a:t>
            </a:r>
            <a:r>
              <a:rPr sz="2400" spc="5" dirty="0">
                <a:solidFill>
                  <a:srgbClr val="C00000"/>
                </a:solidFill>
                <a:latin typeface="Arial Narrow"/>
                <a:cs typeface="Arial Narrow"/>
              </a:rPr>
              <a:t>,</a:t>
            </a:r>
            <a:r>
              <a:rPr sz="2400" spc="0" dirty="0">
                <a:solidFill>
                  <a:srgbClr val="C00000"/>
                </a:solidFill>
                <a:latin typeface="Arial Narrow"/>
                <a:cs typeface="Arial Narrow"/>
              </a:rPr>
              <a:t>(pm2,n2) …</a:t>
            </a:r>
            <a:r>
              <a:rPr sz="2400" spc="15" dirty="0">
                <a:solidFill>
                  <a:srgbClr val="C00000"/>
                </a:solidFill>
                <a:latin typeface="Arial Narrow"/>
                <a:cs typeface="Arial Narrow"/>
              </a:rPr>
              <a:t>]</a:t>
            </a:r>
            <a:r>
              <a:rPr sz="2400" spc="0" dirty="0">
                <a:solidFill>
                  <a:srgbClr val="C00000"/>
                </a:solidFill>
                <a:latin typeface="Arial"/>
                <a:cs typeface="Arial"/>
              </a:rPr>
              <a:t>)</a:t>
            </a:r>
            <a:endParaRPr sz="2400">
              <a:latin typeface="Arial"/>
              <a:cs typeface="Arial"/>
            </a:endParaRPr>
          </a:p>
          <a:p>
            <a:pPr marL="650875">
              <a:lnSpc>
                <a:spcPct val="100000"/>
              </a:lnSpc>
              <a:spcBef>
                <a:spcPts val="405"/>
              </a:spcBef>
            </a:pPr>
            <a:r>
              <a:rPr sz="2400" dirty="0">
                <a:latin typeface="Arial"/>
                <a:cs typeface="Arial"/>
              </a:rPr>
              <a:t>{</a:t>
            </a:r>
            <a:endParaRPr sz="2400">
              <a:latin typeface="Arial"/>
              <a:cs typeface="Arial"/>
            </a:endParaRPr>
          </a:p>
          <a:p>
            <a:pPr marL="902969">
              <a:lnSpc>
                <a:spcPct val="100000"/>
              </a:lnSpc>
              <a:spcBef>
                <a:spcPts val="420"/>
              </a:spcBef>
            </a:pPr>
            <a:r>
              <a:rPr sz="2400" dirty="0">
                <a:latin typeface="Arial"/>
                <a:cs typeface="Arial"/>
              </a:rPr>
              <a:t>pm</a:t>
            </a:r>
            <a:r>
              <a:rPr sz="2400" spc="-10" dirty="0">
                <a:latin typeface="Arial"/>
                <a:cs typeface="Arial"/>
              </a:rPr>
              <a:t> </a:t>
            </a:r>
            <a:r>
              <a:rPr sz="2400" spc="0" dirty="0">
                <a:latin typeface="Arial"/>
                <a:cs typeface="Arial"/>
              </a:rPr>
              <a:t>= </a:t>
            </a:r>
            <a:r>
              <a:rPr sz="2400" spc="-10" dirty="0">
                <a:latin typeface="Arial"/>
                <a:cs typeface="Arial"/>
              </a:rPr>
              <a:t>0</a:t>
            </a:r>
            <a:r>
              <a:rPr sz="2400" spc="0" dirty="0">
                <a:latin typeface="Arial"/>
                <a:cs typeface="Arial"/>
              </a:rPr>
              <a:t>.0</a:t>
            </a:r>
            <a:r>
              <a:rPr sz="2400" spc="0" dirty="0">
                <a:latin typeface="宋体"/>
                <a:cs typeface="宋体"/>
              </a:rPr>
              <a:t>；</a:t>
            </a:r>
            <a:r>
              <a:rPr sz="2400" spc="-535" dirty="0">
                <a:latin typeface="宋体"/>
                <a:cs typeface="宋体"/>
              </a:rPr>
              <a:t> </a:t>
            </a:r>
            <a:r>
              <a:rPr sz="2400" spc="0" dirty="0">
                <a:latin typeface="Arial"/>
                <a:cs typeface="Arial"/>
              </a:rPr>
              <a:t>n=0;</a:t>
            </a:r>
            <a:endParaRPr sz="2400">
              <a:latin typeface="Arial"/>
              <a:cs typeface="Arial"/>
            </a:endParaRPr>
          </a:p>
          <a:p>
            <a:pPr marL="902969" marR="2813685">
              <a:lnSpc>
                <a:spcPct val="113300"/>
              </a:lnSpc>
              <a:spcBef>
                <a:spcPts val="10"/>
              </a:spcBef>
            </a:pPr>
            <a:r>
              <a:rPr sz="2400" dirty="0">
                <a:latin typeface="Arial"/>
                <a:cs typeface="Arial"/>
              </a:rPr>
              <a:t>k</a:t>
            </a:r>
            <a:r>
              <a:rPr sz="2400" spc="-10" dirty="0">
                <a:latin typeface="Arial"/>
                <a:cs typeface="Arial"/>
              </a:rPr>
              <a:t> </a:t>
            </a:r>
            <a:r>
              <a:rPr sz="2400" spc="0" dirty="0">
                <a:latin typeface="Arial"/>
                <a:cs typeface="Arial"/>
              </a:rPr>
              <a:t>=</a:t>
            </a:r>
            <a:r>
              <a:rPr sz="2400" spc="-5" dirty="0">
                <a:latin typeface="Arial"/>
                <a:cs typeface="Arial"/>
              </a:rPr>
              <a:t> </a:t>
            </a:r>
            <a:r>
              <a:rPr sz="2400" spc="0" dirty="0">
                <a:latin typeface="宋体"/>
                <a:cs typeface="宋体"/>
              </a:rPr>
              <a:t>数据点列表中数据项的总个数</a:t>
            </a:r>
            <a:r>
              <a:rPr sz="2400" spc="0" dirty="0">
                <a:latin typeface="Arial"/>
                <a:cs typeface="Arial"/>
              </a:rPr>
              <a:t>; for i=0 to k</a:t>
            </a:r>
            <a:endParaRPr sz="2400">
              <a:latin typeface="Arial"/>
              <a:cs typeface="Arial"/>
            </a:endParaRPr>
          </a:p>
          <a:p>
            <a:pPr marL="902969">
              <a:lnSpc>
                <a:spcPct val="100000"/>
              </a:lnSpc>
              <a:spcBef>
                <a:spcPts val="395"/>
              </a:spcBef>
              <a:tabLst>
                <a:tab pos="1341755" algn="l"/>
                <a:tab pos="3728720" algn="l"/>
              </a:tabLst>
            </a:pPr>
            <a:r>
              <a:rPr sz="2400" dirty="0">
                <a:latin typeface="Arial"/>
                <a:cs typeface="Arial"/>
              </a:rPr>
              <a:t>{	pm +=</a:t>
            </a:r>
            <a:r>
              <a:rPr sz="2400" spc="-25" dirty="0">
                <a:latin typeface="Arial"/>
                <a:cs typeface="Arial"/>
              </a:rPr>
              <a:t> </a:t>
            </a:r>
            <a:r>
              <a:rPr sz="2400" spc="0" dirty="0">
                <a:latin typeface="Arial"/>
                <a:cs typeface="Arial"/>
              </a:rPr>
              <a:t>pm[i</a:t>
            </a:r>
            <a:r>
              <a:rPr sz="2400" spc="5" dirty="0">
                <a:latin typeface="Arial"/>
                <a:cs typeface="Arial"/>
              </a:rPr>
              <a:t>]</a:t>
            </a:r>
            <a:r>
              <a:rPr sz="2400" spc="0" dirty="0">
                <a:latin typeface="Arial"/>
                <a:cs typeface="Arial"/>
              </a:rPr>
              <a:t>*n[i];	n+=</a:t>
            </a:r>
            <a:r>
              <a:rPr sz="2400" spc="-15" dirty="0">
                <a:latin typeface="Arial"/>
                <a:cs typeface="Arial"/>
              </a:rPr>
              <a:t> </a:t>
            </a:r>
            <a:r>
              <a:rPr sz="2400" spc="0" dirty="0">
                <a:latin typeface="Arial"/>
                <a:cs typeface="Arial"/>
              </a:rPr>
              <a:t>n[i];</a:t>
            </a:r>
            <a:r>
              <a:rPr sz="2400" spc="-15" dirty="0">
                <a:latin typeface="Arial"/>
                <a:cs typeface="Arial"/>
              </a:rPr>
              <a:t> </a:t>
            </a:r>
            <a:r>
              <a:rPr sz="2400" spc="0" dirty="0">
                <a:latin typeface="Arial"/>
                <a:cs typeface="Arial"/>
              </a:rPr>
              <a:t>}</a:t>
            </a:r>
            <a:endParaRPr sz="2400">
              <a:latin typeface="Arial"/>
              <a:cs typeface="Arial"/>
            </a:endParaRPr>
          </a:p>
          <a:p>
            <a:pPr marL="902969">
              <a:lnSpc>
                <a:spcPct val="100000"/>
              </a:lnSpc>
              <a:spcBef>
                <a:spcPts val="420"/>
              </a:spcBef>
              <a:tabLst>
                <a:tab pos="2773045" algn="l"/>
              </a:tabLst>
            </a:pPr>
            <a:r>
              <a:rPr sz="2400" dirty="0">
                <a:latin typeface="Arial"/>
                <a:cs typeface="Arial"/>
              </a:rPr>
              <a:t>pm =</a:t>
            </a:r>
            <a:r>
              <a:rPr sz="2400" spc="-10" dirty="0">
                <a:latin typeface="Arial"/>
                <a:cs typeface="Arial"/>
              </a:rPr>
              <a:t> </a:t>
            </a:r>
            <a:r>
              <a:rPr sz="2400" spc="0" dirty="0">
                <a:latin typeface="Arial"/>
                <a:cs typeface="Arial"/>
              </a:rPr>
              <a:t>pm /</a:t>
            </a:r>
            <a:r>
              <a:rPr sz="2400" spc="-15" dirty="0">
                <a:latin typeface="Arial"/>
                <a:cs typeface="Arial"/>
              </a:rPr>
              <a:t> </a:t>
            </a:r>
            <a:r>
              <a:rPr sz="2400" spc="0" dirty="0">
                <a:latin typeface="Arial"/>
                <a:cs typeface="Arial"/>
              </a:rPr>
              <a:t>n;	//</a:t>
            </a:r>
            <a:r>
              <a:rPr sz="2400" spc="-15" dirty="0">
                <a:latin typeface="Arial"/>
                <a:cs typeface="Arial"/>
              </a:rPr>
              <a:t> </a:t>
            </a:r>
            <a:r>
              <a:rPr sz="2400" spc="0" dirty="0">
                <a:latin typeface="宋体"/>
                <a:cs typeface="宋体"/>
              </a:rPr>
              <a:t>求得所有属于</a:t>
            </a:r>
            <a:r>
              <a:rPr sz="2400" spc="0" dirty="0">
                <a:latin typeface="Arial"/>
                <a:cs typeface="Arial"/>
              </a:rPr>
              <a:t>C</a:t>
            </a:r>
            <a:r>
              <a:rPr sz="2400" spc="-10" dirty="0">
                <a:latin typeface="Arial"/>
                <a:cs typeface="Arial"/>
              </a:rPr>
              <a:t>l</a:t>
            </a:r>
            <a:r>
              <a:rPr sz="2400" spc="0" dirty="0">
                <a:latin typeface="Arial"/>
                <a:cs typeface="Arial"/>
              </a:rPr>
              <a:t>uster</a:t>
            </a:r>
            <a:r>
              <a:rPr sz="2400" spc="5" dirty="0">
                <a:latin typeface="Arial"/>
                <a:cs typeface="Arial"/>
              </a:rPr>
              <a:t>I</a:t>
            </a:r>
            <a:r>
              <a:rPr sz="2400" spc="-5" dirty="0">
                <a:latin typeface="Arial"/>
                <a:cs typeface="Arial"/>
              </a:rPr>
              <a:t>D</a:t>
            </a:r>
            <a:r>
              <a:rPr sz="2400" spc="0" dirty="0">
                <a:latin typeface="宋体"/>
                <a:cs typeface="宋体"/>
              </a:rPr>
              <a:t>的数据点的均值</a:t>
            </a:r>
            <a:endParaRPr sz="2400">
              <a:latin typeface="宋体"/>
              <a:cs typeface="宋体"/>
            </a:endParaRPr>
          </a:p>
          <a:p>
            <a:pPr marL="902969">
              <a:lnSpc>
                <a:spcPct val="100000"/>
              </a:lnSpc>
              <a:spcBef>
                <a:spcPts val="405"/>
              </a:spcBef>
            </a:pPr>
            <a:r>
              <a:rPr sz="2400" dirty="0">
                <a:latin typeface="Arial"/>
                <a:cs typeface="Arial"/>
              </a:rPr>
              <a:t>emit(C</a:t>
            </a:r>
            <a:r>
              <a:rPr sz="2400" spc="-10" dirty="0">
                <a:latin typeface="Arial"/>
                <a:cs typeface="Arial"/>
              </a:rPr>
              <a:t>l</a:t>
            </a:r>
            <a:r>
              <a:rPr sz="2400" spc="0" dirty="0">
                <a:latin typeface="Arial"/>
                <a:cs typeface="Arial"/>
              </a:rPr>
              <a:t>uster</a:t>
            </a:r>
            <a:r>
              <a:rPr sz="2400" spc="5" dirty="0">
                <a:latin typeface="Arial"/>
                <a:cs typeface="Arial"/>
              </a:rPr>
              <a:t>I</a:t>
            </a:r>
            <a:r>
              <a:rPr sz="2400" spc="0" dirty="0">
                <a:latin typeface="Arial"/>
                <a:cs typeface="Arial"/>
              </a:rPr>
              <a:t>D, </a:t>
            </a:r>
            <a:r>
              <a:rPr sz="2400" spc="5" dirty="0">
                <a:latin typeface="Arial"/>
                <a:cs typeface="Arial"/>
              </a:rPr>
              <a:t>(</a:t>
            </a:r>
            <a:r>
              <a:rPr sz="2400" spc="0" dirty="0">
                <a:latin typeface="Arial"/>
                <a:cs typeface="Arial"/>
              </a:rPr>
              <a:t>pm,n));</a:t>
            </a:r>
            <a:r>
              <a:rPr sz="2400" spc="-30" dirty="0">
                <a:latin typeface="Arial"/>
                <a:cs typeface="Arial"/>
              </a:rPr>
              <a:t> </a:t>
            </a:r>
            <a:r>
              <a:rPr sz="2400" spc="0" dirty="0">
                <a:latin typeface="Arial"/>
                <a:cs typeface="Arial"/>
              </a:rPr>
              <a:t>//</a:t>
            </a:r>
            <a:r>
              <a:rPr sz="2400" spc="-5" dirty="0">
                <a:latin typeface="Arial"/>
                <a:cs typeface="Arial"/>
              </a:rPr>
              <a:t> </a:t>
            </a:r>
            <a:r>
              <a:rPr sz="2400" spc="0" dirty="0">
                <a:latin typeface="宋体"/>
                <a:cs typeface="宋体"/>
              </a:rPr>
              <a:t>输出新的聚类中心的数据值</a:t>
            </a:r>
            <a:endParaRPr sz="2400">
              <a:latin typeface="宋体"/>
              <a:cs typeface="宋体"/>
            </a:endParaRPr>
          </a:p>
          <a:p>
            <a:pPr marL="650875">
              <a:lnSpc>
                <a:spcPct val="100000"/>
              </a:lnSpc>
              <a:spcBef>
                <a:spcPts val="370"/>
              </a:spcBef>
            </a:pPr>
            <a:r>
              <a:rPr sz="2400" dirty="0">
                <a:latin typeface="Arial"/>
                <a:cs typeface="Arial"/>
              </a:rPr>
              <a:t>}</a:t>
            </a:r>
            <a:endParaRPr sz="2400">
              <a:latin typeface="Arial"/>
              <a:cs typeface="Arial"/>
            </a:endParaRPr>
          </a:p>
        </p:txBody>
      </p:sp>
      <p:sp>
        <p:nvSpPr>
          <p:cNvPr id="4" name="object 4"/>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8591" y="1655317"/>
            <a:ext cx="8529955" cy="3700779"/>
          </a:xfrm>
          <a:prstGeom prst="rect">
            <a:avLst/>
          </a:prstGeom>
        </p:spPr>
        <p:txBody>
          <a:bodyPr vert="horz" wrap="square" lIns="0" tIns="0" rIns="0" bIns="0" rtlCol="0">
            <a:spAutoFit/>
          </a:bodyPr>
          <a:lstStyle/>
          <a:p>
            <a:pPr marL="12700">
              <a:lnSpc>
                <a:spcPct val="100000"/>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在第i次迭代后，已经生成</a:t>
            </a:r>
            <a:r>
              <a:rPr sz="2400" spc="5" dirty="0">
                <a:latin typeface="黑体"/>
                <a:cs typeface="黑体"/>
              </a:rPr>
              <a:t>了</a:t>
            </a:r>
            <a:r>
              <a:rPr sz="2400" spc="0" dirty="0">
                <a:latin typeface="黑体"/>
                <a:cs typeface="黑体"/>
              </a:rPr>
              <a:t>K个聚类。如果满足了终止条件，</a:t>
            </a:r>
            <a:endParaRPr sz="2400">
              <a:latin typeface="黑体"/>
              <a:cs typeface="黑体"/>
            </a:endParaRPr>
          </a:p>
          <a:p>
            <a:pPr marL="287020">
              <a:lnSpc>
                <a:spcPct val="100000"/>
              </a:lnSpc>
            </a:pPr>
            <a:r>
              <a:rPr sz="2400" spc="-5" dirty="0">
                <a:latin typeface="黑体"/>
                <a:cs typeface="黑体"/>
              </a:rPr>
              <a:t>即可停止迭代，输出</a:t>
            </a:r>
            <a:r>
              <a:rPr sz="2400" spc="0" dirty="0">
                <a:latin typeface="黑体"/>
                <a:cs typeface="黑体"/>
              </a:rPr>
              <a:t>K</a:t>
            </a:r>
            <a:r>
              <a:rPr sz="2400" spc="-5" dirty="0">
                <a:latin typeface="黑体"/>
                <a:cs typeface="黑体"/>
              </a:rPr>
              <a:t>个聚类</a:t>
            </a:r>
            <a:endParaRPr sz="2400">
              <a:latin typeface="黑体"/>
              <a:cs typeface="黑体"/>
            </a:endParaRPr>
          </a:p>
          <a:p>
            <a:pPr>
              <a:lnSpc>
                <a:spcPts val="1650"/>
              </a:lnSpc>
              <a:spcBef>
                <a:spcPts val="29"/>
              </a:spcBef>
            </a:pPr>
            <a:endParaRPr sz="1650"/>
          </a:p>
          <a:p>
            <a:pPr>
              <a:lnSpc>
                <a:spcPts val="2400"/>
              </a:lnSpc>
            </a:pPr>
            <a:endParaRPr sz="2400"/>
          </a:p>
          <a:p>
            <a:pPr marL="12700">
              <a:lnSpc>
                <a:spcPct val="100000"/>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solidFill>
                  <a:srgbClr val="0000FF"/>
                </a:solidFill>
                <a:latin typeface="黑体"/>
                <a:cs typeface="黑体"/>
              </a:rPr>
              <a:t>终止条件：</a:t>
            </a:r>
            <a:endParaRPr sz="2400">
              <a:latin typeface="黑体"/>
              <a:cs typeface="黑体"/>
            </a:endParaRPr>
          </a:p>
          <a:p>
            <a:pPr marL="332105">
              <a:lnSpc>
                <a:spcPct val="100000"/>
              </a:lnSpc>
              <a:spcBef>
                <a:spcPts val="405"/>
              </a:spcBef>
            </a:pPr>
            <a:r>
              <a:rPr sz="2000" spc="15" dirty="0">
                <a:solidFill>
                  <a:srgbClr val="9B2C1F"/>
                </a:solidFill>
                <a:latin typeface="Wingdings"/>
                <a:cs typeface="Wingdings"/>
              </a:rPr>
              <a:t></a:t>
            </a:r>
            <a:r>
              <a:rPr sz="2000" spc="-320" dirty="0">
                <a:solidFill>
                  <a:srgbClr val="9B2C1F"/>
                </a:solidFill>
                <a:latin typeface="Times New Roman"/>
                <a:cs typeface="Times New Roman"/>
              </a:rPr>
              <a:t> </a:t>
            </a:r>
            <a:r>
              <a:rPr sz="2400" spc="0" dirty="0">
                <a:latin typeface="黑体"/>
                <a:cs typeface="黑体"/>
              </a:rPr>
              <a:t>设定迭代次数;</a:t>
            </a:r>
            <a:endParaRPr sz="2400">
              <a:latin typeface="黑体"/>
              <a:cs typeface="黑体"/>
            </a:endParaRPr>
          </a:p>
          <a:p>
            <a:pPr marL="332105">
              <a:lnSpc>
                <a:spcPct val="100000"/>
              </a:lnSpc>
              <a:spcBef>
                <a:spcPts val="395"/>
              </a:spcBef>
            </a:pPr>
            <a:r>
              <a:rPr sz="2000" spc="15" dirty="0">
                <a:solidFill>
                  <a:srgbClr val="9B2C1F"/>
                </a:solidFill>
                <a:latin typeface="Wingdings"/>
                <a:cs typeface="Wingdings"/>
              </a:rPr>
              <a:t></a:t>
            </a:r>
            <a:r>
              <a:rPr sz="2000" spc="-320" dirty="0">
                <a:solidFill>
                  <a:srgbClr val="9B2C1F"/>
                </a:solidFill>
                <a:latin typeface="Times New Roman"/>
                <a:cs typeface="Times New Roman"/>
              </a:rPr>
              <a:t> </a:t>
            </a:r>
            <a:r>
              <a:rPr sz="2400" spc="0" dirty="0">
                <a:latin typeface="黑体"/>
                <a:cs typeface="黑体"/>
              </a:rPr>
              <a:t>均方差的变化（非充分条件）</a:t>
            </a:r>
            <a:endParaRPr sz="2400">
              <a:latin typeface="黑体"/>
              <a:cs typeface="黑体"/>
            </a:endParaRPr>
          </a:p>
          <a:p>
            <a:pPr marL="332105">
              <a:lnSpc>
                <a:spcPct val="100000"/>
              </a:lnSpc>
              <a:spcBef>
                <a:spcPts val="395"/>
              </a:spcBef>
            </a:pPr>
            <a:r>
              <a:rPr sz="2050" spc="-20" dirty="0">
                <a:solidFill>
                  <a:srgbClr val="9B2C1F"/>
                </a:solidFill>
                <a:latin typeface="Wingdings"/>
                <a:cs typeface="Wingdings"/>
              </a:rPr>
              <a:t></a:t>
            </a:r>
            <a:r>
              <a:rPr sz="2050" spc="-335" dirty="0">
                <a:solidFill>
                  <a:srgbClr val="9B2C1F"/>
                </a:solidFill>
                <a:latin typeface="Times New Roman"/>
                <a:cs typeface="Times New Roman"/>
              </a:rPr>
              <a:t> </a:t>
            </a:r>
            <a:r>
              <a:rPr sz="2400" spc="0" dirty="0">
                <a:latin typeface="黑体"/>
                <a:cs typeface="黑体"/>
              </a:rPr>
              <a:t>每个点固定地属于某个聚类</a:t>
            </a:r>
            <a:endParaRPr sz="2400">
              <a:latin typeface="黑体"/>
              <a:cs typeface="黑体"/>
            </a:endParaRPr>
          </a:p>
          <a:p>
            <a:pPr marL="332105">
              <a:lnSpc>
                <a:spcPct val="100000"/>
              </a:lnSpc>
              <a:spcBef>
                <a:spcPts val="405"/>
              </a:spcBef>
              <a:tabLst>
                <a:tab pos="3152140" algn="l"/>
              </a:tabLst>
            </a:pPr>
            <a:r>
              <a:rPr sz="2050" spc="-20" dirty="0">
                <a:solidFill>
                  <a:srgbClr val="9B2C1F"/>
                </a:solidFill>
                <a:latin typeface="Wingdings"/>
                <a:cs typeface="Wingdings"/>
              </a:rPr>
              <a:t></a:t>
            </a:r>
            <a:r>
              <a:rPr sz="2050" spc="-335" dirty="0">
                <a:solidFill>
                  <a:srgbClr val="9B2C1F"/>
                </a:solidFill>
                <a:latin typeface="Times New Roman"/>
                <a:cs typeface="Times New Roman"/>
              </a:rPr>
              <a:t> </a:t>
            </a:r>
            <a:r>
              <a:rPr sz="2400" spc="0" dirty="0">
                <a:latin typeface="黑体"/>
                <a:cs typeface="黑体"/>
              </a:rPr>
              <a:t>其他设定条件 ...	...</a:t>
            </a:r>
            <a:endParaRPr sz="2400">
              <a:latin typeface="黑体"/>
              <a:cs typeface="黑体"/>
            </a:endParaRPr>
          </a:p>
          <a:p>
            <a:pPr marL="332105">
              <a:lnSpc>
                <a:spcPct val="100000"/>
              </a:lnSpc>
              <a:spcBef>
                <a:spcPts val="395"/>
              </a:spcBef>
            </a:pPr>
            <a:r>
              <a:rPr sz="2050" spc="-20" dirty="0">
                <a:solidFill>
                  <a:srgbClr val="9B2C1F"/>
                </a:solidFill>
                <a:latin typeface="Wingdings"/>
                <a:cs typeface="Wingdings"/>
              </a:rPr>
              <a:t></a:t>
            </a:r>
            <a:r>
              <a:rPr sz="2050" spc="-335" dirty="0">
                <a:solidFill>
                  <a:srgbClr val="9B2C1F"/>
                </a:solidFill>
                <a:latin typeface="Times New Roman"/>
                <a:cs typeface="Times New Roman"/>
              </a:rPr>
              <a:t> </a:t>
            </a:r>
            <a:r>
              <a:rPr sz="2400" spc="-5" dirty="0">
                <a:solidFill>
                  <a:srgbClr val="FF0000"/>
                </a:solidFill>
                <a:latin typeface="黑体"/>
                <a:cs typeface="黑体"/>
              </a:rPr>
              <a:t>与具体的应用高度相关</a:t>
            </a:r>
            <a:endParaRPr sz="2400">
              <a:latin typeface="黑体"/>
              <a:cs typeface="黑体"/>
            </a:endParaRPr>
          </a:p>
        </p:txBody>
      </p:sp>
      <p:sp>
        <p:nvSpPr>
          <p:cNvPr id="3" name="object 3"/>
          <p:cNvSpPr/>
          <p:nvPr/>
        </p:nvSpPr>
        <p:spPr>
          <a:xfrm>
            <a:off x="3639311" y="292608"/>
            <a:ext cx="5186172" cy="323088"/>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a:spLocks noGrp="1"/>
          </p:cNvSpPr>
          <p:nvPr>
            <p:ph type="title"/>
          </p:nvPr>
        </p:nvSpPr>
        <p:spPr>
          <a:prstGeom prst="rect">
            <a:avLst/>
          </a:prstGeom>
        </p:spPr>
        <p:txBody>
          <a:bodyPr vert="horz" wrap="square" lIns="0" tIns="112334" rIns="0" bIns="0" rtlCol="0">
            <a:spAutoFit/>
          </a:bodyPr>
          <a:lstStyle/>
          <a:p>
            <a:pPr marL="90170">
              <a:lnSpc>
                <a:spcPts val="3295"/>
              </a:lnSpc>
            </a:pPr>
            <a:r>
              <a:rPr sz="2800" spc="-25" dirty="0">
                <a:solidFill>
                  <a:srgbClr val="00AF50"/>
                </a:solidFill>
                <a:latin typeface="黑体"/>
                <a:cs typeface="黑体"/>
              </a:rPr>
              <a:t>终</a:t>
            </a:r>
            <a:r>
              <a:rPr sz="2800" spc="-30" dirty="0">
                <a:solidFill>
                  <a:srgbClr val="00AF50"/>
                </a:solidFill>
                <a:latin typeface="黑体"/>
                <a:cs typeface="黑体"/>
              </a:rPr>
              <a:t>止迭代</a:t>
            </a:r>
            <a:endParaRPr sz="2800">
              <a:latin typeface="黑体"/>
              <a:cs typeface="黑体"/>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0116" y="938529"/>
            <a:ext cx="8392795" cy="3759200"/>
          </a:xfrm>
          <a:prstGeom prst="rect">
            <a:avLst/>
          </a:prstGeom>
        </p:spPr>
        <p:txBody>
          <a:bodyPr vert="horz" wrap="square" lIns="0" tIns="0" rIns="0" bIns="0" rtlCol="0">
            <a:spAutoFit/>
          </a:bodyPr>
          <a:lstStyle/>
          <a:p>
            <a:pPr marL="12700">
              <a:lnSpc>
                <a:spcPct val="100000"/>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5" dirty="0">
                <a:latin typeface="黑体"/>
                <a:cs typeface="黑体"/>
              </a:rPr>
              <a:t>分类</a:t>
            </a:r>
            <a:r>
              <a:rPr sz="2400" spc="0" dirty="0">
                <a:latin typeface="Arial"/>
                <a:cs typeface="Arial"/>
              </a:rPr>
              <a:t>(C</a:t>
            </a:r>
            <a:r>
              <a:rPr sz="2400" spc="-10" dirty="0">
                <a:latin typeface="Arial"/>
                <a:cs typeface="Arial"/>
              </a:rPr>
              <a:t>l</a:t>
            </a:r>
            <a:r>
              <a:rPr sz="2400" spc="0" dirty="0">
                <a:latin typeface="Arial"/>
                <a:cs typeface="Arial"/>
              </a:rPr>
              <a:t>ass</a:t>
            </a:r>
            <a:r>
              <a:rPr sz="2400" spc="-15" dirty="0">
                <a:latin typeface="Arial"/>
                <a:cs typeface="Arial"/>
              </a:rPr>
              <a:t>i</a:t>
            </a:r>
            <a:r>
              <a:rPr sz="2400" spc="0" dirty="0">
                <a:latin typeface="Arial"/>
                <a:cs typeface="Arial"/>
              </a:rPr>
              <a:t>ficat</a:t>
            </a:r>
            <a:r>
              <a:rPr sz="2400" spc="-10" dirty="0">
                <a:latin typeface="Arial"/>
                <a:cs typeface="Arial"/>
              </a:rPr>
              <a:t>i</a:t>
            </a:r>
            <a:r>
              <a:rPr sz="2400" spc="0" dirty="0">
                <a:latin typeface="Arial"/>
                <a:cs typeface="Arial"/>
              </a:rPr>
              <a:t>o</a:t>
            </a:r>
            <a:r>
              <a:rPr sz="2400" spc="-10" dirty="0">
                <a:latin typeface="Arial"/>
                <a:cs typeface="Arial"/>
              </a:rPr>
              <a:t>n</a:t>
            </a:r>
            <a:r>
              <a:rPr sz="2400" spc="5" dirty="0">
                <a:latin typeface="Arial"/>
                <a:cs typeface="Arial"/>
              </a:rPr>
              <a:t>)</a:t>
            </a:r>
            <a:r>
              <a:rPr sz="2400" spc="-5" dirty="0">
                <a:latin typeface="黑体"/>
                <a:cs typeface="黑体"/>
              </a:rPr>
              <a:t>是机器学习和数据挖掘中最重要、最频繁</a:t>
            </a:r>
            <a:endParaRPr sz="2400">
              <a:latin typeface="黑体"/>
              <a:cs typeface="黑体"/>
            </a:endParaRPr>
          </a:p>
          <a:p>
            <a:pPr marL="287020">
              <a:lnSpc>
                <a:spcPct val="100000"/>
              </a:lnSpc>
            </a:pPr>
            <a:r>
              <a:rPr sz="2400" dirty="0">
                <a:latin typeface="黑体"/>
                <a:cs typeface="黑体"/>
              </a:rPr>
              <a:t>使用的算法。</a:t>
            </a:r>
            <a:endParaRPr sz="2400">
              <a:latin typeface="黑体"/>
              <a:cs typeface="黑体"/>
            </a:endParaRPr>
          </a:p>
          <a:p>
            <a:pPr marL="287020" marR="173990" indent="-274320">
              <a:lnSpc>
                <a:spcPts val="2770"/>
              </a:lnSpc>
              <a:spcBef>
                <a:spcPts val="89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分类算法的基本作用是：从一组已经带有分类标记的训练样 本数据集来预测一个测试样本的分类结果。</a:t>
            </a:r>
            <a:endParaRPr sz="2400">
              <a:latin typeface="黑体"/>
              <a:cs typeface="黑体"/>
            </a:endParaRPr>
          </a:p>
          <a:p>
            <a:pPr marL="350520" marR="2226310" indent="-338455">
              <a:lnSpc>
                <a:spcPts val="3479"/>
              </a:lnSpc>
              <a:spcBef>
                <a:spcPts val="145"/>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分类算法的基本描述是： </a:t>
            </a:r>
            <a:r>
              <a:rPr sz="2400" spc="0" dirty="0">
                <a:latin typeface="黑体"/>
                <a:cs typeface="黑体"/>
              </a:rPr>
              <a:t>一个训练数据集</a:t>
            </a:r>
            <a:r>
              <a:rPr sz="2400" spc="0" dirty="0">
                <a:latin typeface="Arial"/>
                <a:cs typeface="Arial"/>
              </a:rPr>
              <a:t>TR</a:t>
            </a:r>
            <a:r>
              <a:rPr sz="2400" spc="-15" dirty="0">
                <a:latin typeface="Arial"/>
                <a:cs typeface="Arial"/>
              </a:rPr>
              <a:t> </a:t>
            </a:r>
            <a:r>
              <a:rPr sz="2400" spc="0" dirty="0">
                <a:latin typeface="Arial"/>
                <a:cs typeface="Arial"/>
              </a:rPr>
              <a:t>= {tr1</a:t>
            </a:r>
            <a:r>
              <a:rPr sz="2400" spc="0" dirty="0">
                <a:latin typeface="黑体"/>
                <a:cs typeface="黑体"/>
              </a:rPr>
              <a:t>，</a:t>
            </a:r>
            <a:r>
              <a:rPr sz="2400" spc="0" dirty="0">
                <a:latin typeface="Arial"/>
                <a:cs typeface="Arial"/>
              </a:rPr>
              <a:t>t</a:t>
            </a:r>
            <a:r>
              <a:rPr sz="2400" spc="5" dirty="0">
                <a:latin typeface="Arial"/>
                <a:cs typeface="Arial"/>
              </a:rPr>
              <a:t>r</a:t>
            </a:r>
            <a:r>
              <a:rPr sz="2400" spc="0" dirty="0">
                <a:latin typeface="Arial"/>
                <a:cs typeface="Arial"/>
              </a:rPr>
              <a:t>2,</a:t>
            </a:r>
            <a:r>
              <a:rPr sz="2400" spc="-45" dirty="0">
                <a:latin typeface="Arial"/>
                <a:cs typeface="Arial"/>
              </a:rPr>
              <a:t> </a:t>
            </a:r>
            <a:r>
              <a:rPr sz="2400" spc="0" dirty="0">
                <a:latin typeface="Arial"/>
                <a:cs typeface="Arial"/>
              </a:rPr>
              <a:t>t</a:t>
            </a:r>
            <a:r>
              <a:rPr sz="2400" spc="5" dirty="0">
                <a:latin typeface="Arial"/>
                <a:cs typeface="Arial"/>
              </a:rPr>
              <a:t>r</a:t>
            </a:r>
            <a:r>
              <a:rPr sz="2400" spc="0" dirty="0">
                <a:latin typeface="Arial"/>
                <a:cs typeface="Arial"/>
              </a:rPr>
              <a:t>3,…} </a:t>
            </a:r>
            <a:r>
              <a:rPr sz="2400" spc="0" dirty="0">
                <a:latin typeface="黑体"/>
                <a:cs typeface="黑体"/>
              </a:rPr>
              <a:t>每个训练样本</a:t>
            </a:r>
            <a:r>
              <a:rPr sz="2400" spc="0" dirty="0">
                <a:latin typeface="Arial"/>
                <a:cs typeface="Arial"/>
              </a:rPr>
              <a:t>tr</a:t>
            </a:r>
            <a:r>
              <a:rPr sz="2400" spc="-5" dirty="0">
                <a:latin typeface="Arial"/>
                <a:cs typeface="Arial"/>
              </a:rPr>
              <a:t>i</a:t>
            </a:r>
            <a:r>
              <a:rPr sz="2400" spc="0" dirty="0">
                <a:latin typeface="黑体"/>
                <a:cs typeface="黑体"/>
              </a:rPr>
              <a:t>是一个三元组（</a:t>
            </a:r>
            <a:r>
              <a:rPr sz="2400" spc="0" dirty="0">
                <a:latin typeface="Arial"/>
                <a:cs typeface="Arial"/>
              </a:rPr>
              <a:t>ti</a:t>
            </a:r>
            <a:r>
              <a:rPr sz="2400" spc="-5" dirty="0">
                <a:latin typeface="Arial"/>
                <a:cs typeface="Arial"/>
              </a:rPr>
              <a:t>d</a:t>
            </a:r>
            <a:r>
              <a:rPr sz="2400" spc="0" dirty="0">
                <a:latin typeface="黑体"/>
                <a:cs typeface="黑体"/>
              </a:rPr>
              <a:t>，</a:t>
            </a:r>
            <a:r>
              <a:rPr sz="2400" spc="-5" dirty="0">
                <a:latin typeface="Arial"/>
                <a:cs typeface="Arial"/>
              </a:rPr>
              <a:t>A</a:t>
            </a:r>
            <a:r>
              <a:rPr sz="2400" spc="0" dirty="0">
                <a:latin typeface="黑体"/>
                <a:cs typeface="黑体"/>
              </a:rPr>
              <a:t>，</a:t>
            </a:r>
            <a:r>
              <a:rPr sz="2400" spc="0" dirty="0">
                <a:latin typeface="Arial"/>
                <a:cs typeface="Arial"/>
              </a:rPr>
              <a:t>y</a:t>
            </a:r>
            <a:r>
              <a:rPr sz="2400" spc="0" dirty="0">
                <a:latin typeface="黑体"/>
                <a:cs typeface="黑体"/>
              </a:rPr>
              <a:t>）</a:t>
            </a:r>
            <a:endParaRPr sz="2400">
              <a:latin typeface="黑体"/>
              <a:cs typeface="黑体"/>
            </a:endParaRPr>
          </a:p>
          <a:p>
            <a:pPr marL="350520">
              <a:lnSpc>
                <a:spcPct val="100000"/>
              </a:lnSpc>
              <a:spcBef>
                <a:spcPts val="385"/>
              </a:spcBef>
            </a:pPr>
            <a:r>
              <a:rPr sz="2400" dirty="0">
                <a:latin typeface="黑体"/>
                <a:cs typeface="黑体"/>
              </a:rPr>
              <a:t>其中</a:t>
            </a:r>
            <a:r>
              <a:rPr sz="2400" dirty="0">
                <a:latin typeface="Arial"/>
                <a:cs typeface="Arial"/>
              </a:rPr>
              <a:t>ti</a:t>
            </a:r>
            <a:r>
              <a:rPr sz="2400" spc="-5" dirty="0">
                <a:latin typeface="Arial"/>
                <a:cs typeface="Arial"/>
              </a:rPr>
              <a:t>d</a:t>
            </a:r>
            <a:r>
              <a:rPr sz="2400" spc="0" dirty="0">
                <a:latin typeface="黑体"/>
                <a:cs typeface="黑体"/>
              </a:rPr>
              <a:t>是每个训练样本的标识符</a:t>
            </a:r>
            <a:r>
              <a:rPr sz="2400" spc="5" dirty="0">
                <a:latin typeface="黑体"/>
                <a:cs typeface="黑体"/>
              </a:rPr>
              <a:t>，</a:t>
            </a:r>
            <a:r>
              <a:rPr sz="2400" spc="-5" dirty="0">
                <a:latin typeface="Arial"/>
                <a:cs typeface="Arial"/>
              </a:rPr>
              <a:t>A</a:t>
            </a:r>
            <a:r>
              <a:rPr sz="2400" spc="0" dirty="0">
                <a:latin typeface="黑体"/>
                <a:cs typeface="黑体"/>
              </a:rPr>
              <a:t>是一组特征属性值：</a:t>
            </a:r>
            <a:endParaRPr sz="2400">
              <a:latin typeface="黑体"/>
              <a:cs typeface="黑体"/>
            </a:endParaRPr>
          </a:p>
          <a:p>
            <a:pPr marL="2540" algn="ctr">
              <a:lnSpc>
                <a:spcPct val="100000"/>
              </a:lnSpc>
              <a:spcBef>
                <a:spcPts val="600"/>
              </a:spcBef>
            </a:pPr>
            <a:r>
              <a:rPr sz="2400" dirty="0">
                <a:latin typeface="Arial"/>
                <a:cs typeface="Arial"/>
              </a:rPr>
              <a:t>A</a:t>
            </a:r>
            <a:r>
              <a:rPr sz="2400" spc="-140" dirty="0">
                <a:latin typeface="Arial"/>
                <a:cs typeface="Arial"/>
              </a:rPr>
              <a:t> </a:t>
            </a:r>
            <a:r>
              <a:rPr sz="2400" spc="0" dirty="0">
                <a:latin typeface="Arial"/>
                <a:cs typeface="Arial"/>
              </a:rPr>
              <a:t>=</a:t>
            </a:r>
            <a:r>
              <a:rPr sz="2400" spc="-15" dirty="0">
                <a:latin typeface="Arial"/>
                <a:cs typeface="Arial"/>
              </a:rPr>
              <a:t> </a:t>
            </a:r>
            <a:r>
              <a:rPr sz="2400" spc="0" dirty="0">
                <a:latin typeface="Arial"/>
                <a:cs typeface="Arial"/>
              </a:rPr>
              <a:t>{a</a:t>
            </a:r>
            <a:r>
              <a:rPr sz="2400" spc="-5" dirty="0">
                <a:latin typeface="Arial"/>
                <a:cs typeface="Arial"/>
              </a:rPr>
              <a:t>1</a:t>
            </a:r>
            <a:r>
              <a:rPr sz="2400" spc="0" dirty="0">
                <a:latin typeface="黑体"/>
                <a:cs typeface="黑体"/>
              </a:rPr>
              <a:t>，</a:t>
            </a:r>
            <a:r>
              <a:rPr sz="2400" spc="-5" dirty="0">
                <a:latin typeface="Arial"/>
                <a:cs typeface="Arial"/>
              </a:rPr>
              <a:t>a2</a:t>
            </a:r>
            <a:r>
              <a:rPr sz="2400" spc="0" dirty="0">
                <a:latin typeface="黑体"/>
                <a:cs typeface="黑体"/>
              </a:rPr>
              <a:t>，</a:t>
            </a:r>
            <a:r>
              <a:rPr sz="2400" spc="0" dirty="0">
                <a:latin typeface="Arial"/>
                <a:cs typeface="Arial"/>
              </a:rPr>
              <a:t>a3,…</a:t>
            </a:r>
            <a:r>
              <a:rPr sz="2400" spc="5" dirty="0">
                <a:latin typeface="Arial"/>
                <a:cs typeface="Arial"/>
              </a:rPr>
              <a:t>}</a:t>
            </a:r>
            <a:r>
              <a:rPr sz="2400" spc="0" dirty="0">
                <a:latin typeface="黑体"/>
                <a:cs typeface="黑体"/>
              </a:rPr>
              <a:t>，</a:t>
            </a:r>
            <a:r>
              <a:rPr sz="2400" spc="-520" dirty="0">
                <a:latin typeface="黑体"/>
                <a:cs typeface="黑体"/>
              </a:rPr>
              <a:t> </a:t>
            </a:r>
            <a:r>
              <a:rPr sz="2400" spc="0" dirty="0">
                <a:latin typeface="黑体"/>
                <a:cs typeface="黑体"/>
              </a:rPr>
              <a:t>而</a:t>
            </a:r>
            <a:r>
              <a:rPr sz="2400" spc="0" dirty="0">
                <a:latin typeface="Arial"/>
                <a:cs typeface="Arial"/>
              </a:rPr>
              <a:t>y</a:t>
            </a:r>
            <a:r>
              <a:rPr sz="2400" spc="0" dirty="0">
                <a:latin typeface="黑体"/>
                <a:cs typeface="黑体"/>
              </a:rPr>
              <a:t>是训练样本已知的分类标记。</a:t>
            </a:r>
            <a:endParaRPr sz="2400">
              <a:latin typeface="黑体"/>
              <a:cs typeface="黑体"/>
            </a:endParaRPr>
          </a:p>
        </p:txBody>
      </p:sp>
      <p:sp>
        <p:nvSpPr>
          <p:cNvPr id="4" name="object 4"/>
          <p:cNvSpPr/>
          <p:nvPr/>
        </p:nvSpPr>
        <p:spPr>
          <a:xfrm>
            <a:off x="385572" y="284988"/>
            <a:ext cx="3246119" cy="408431"/>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3" name="object 3"/>
          <p:cNvGraphicFramePr>
            <a:graphicFrameLocks noGrp="1"/>
          </p:cNvGraphicFramePr>
          <p:nvPr/>
        </p:nvGraphicFramePr>
        <p:xfrm>
          <a:off x="2152650" y="4921250"/>
          <a:ext cx="3975098" cy="1676399"/>
        </p:xfrm>
        <a:graphic>
          <a:graphicData uri="http://schemas.openxmlformats.org/drawingml/2006/table">
            <a:tbl>
              <a:tblPr firstRow="1" bandRow="1">
                <a:tableStyleId>{2D5ABB26-0587-4C30-8999-92F81FD0307C}</a:tableStyleId>
              </a:tblPr>
              <a:tblGrid>
                <a:gridCol w="662558">
                  <a:extLst>
                    <a:ext uri="{9D8B030D-6E8A-4147-A177-3AD203B41FA5}">
                      <a16:colId xmlns:a16="http://schemas.microsoft.com/office/drawing/2014/main" val="20000"/>
                    </a:ext>
                  </a:extLst>
                </a:gridCol>
                <a:gridCol w="662432">
                  <a:extLst>
                    <a:ext uri="{9D8B030D-6E8A-4147-A177-3AD203B41FA5}">
                      <a16:colId xmlns:a16="http://schemas.microsoft.com/office/drawing/2014/main" val="20001"/>
                    </a:ext>
                  </a:extLst>
                </a:gridCol>
                <a:gridCol w="662559">
                  <a:extLst>
                    <a:ext uri="{9D8B030D-6E8A-4147-A177-3AD203B41FA5}">
                      <a16:colId xmlns:a16="http://schemas.microsoft.com/office/drawing/2014/main" val="20002"/>
                    </a:ext>
                  </a:extLst>
                </a:gridCol>
                <a:gridCol w="662559">
                  <a:extLst>
                    <a:ext uri="{9D8B030D-6E8A-4147-A177-3AD203B41FA5}">
                      <a16:colId xmlns:a16="http://schemas.microsoft.com/office/drawing/2014/main" val="20003"/>
                    </a:ext>
                  </a:extLst>
                </a:gridCol>
                <a:gridCol w="662431">
                  <a:extLst>
                    <a:ext uri="{9D8B030D-6E8A-4147-A177-3AD203B41FA5}">
                      <a16:colId xmlns:a16="http://schemas.microsoft.com/office/drawing/2014/main" val="20004"/>
                    </a:ext>
                  </a:extLst>
                </a:gridCol>
                <a:gridCol w="662559">
                  <a:extLst>
                    <a:ext uri="{9D8B030D-6E8A-4147-A177-3AD203B41FA5}">
                      <a16:colId xmlns:a16="http://schemas.microsoft.com/office/drawing/2014/main" val="20005"/>
                    </a:ext>
                  </a:extLst>
                </a:gridCol>
              </a:tblGrid>
              <a:tr h="335280">
                <a:tc>
                  <a:txBody>
                    <a:bodyPr/>
                    <a:lstStyle/>
                    <a:p>
                      <a:pPr marL="201295">
                        <a:lnSpc>
                          <a:spcPct val="100000"/>
                        </a:lnSpc>
                      </a:pPr>
                      <a:r>
                        <a:rPr sz="1600" b="1" dirty="0">
                          <a:latin typeface="Arial"/>
                          <a:cs typeface="Arial"/>
                        </a:rPr>
                        <a:t>tid</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66FF"/>
                    </a:solidFill>
                  </a:tcPr>
                </a:tc>
                <a:tc>
                  <a:txBody>
                    <a:bodyPr/>
                    <a:lstStyle/>
                    <a:p>
                      <a:pPr marL="151130">
                        <a:lnSpc>
                          <a:spcPct val="100000"/>
                        </a:lnSpc>
                      </a:pPr>
                      <a:r>
                        <a:rPr sz="1600" b="1" dirty="0">
                          <a:latin typeface="Arial"/>
                          <a:cs typeface="Arial"/>
                        </a:rPr>
                        <a:t>age</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55575">
                        <a:lnSpc>
                          <a:spcPct val="100000"/>
                        </a:lnSpc>
                      </a:pPr>
                      <a:r>
                        <a:rPr sz="1600" b="1" dirty="0">
                          <a:latin typeface="Arial"/>
                          <a:cs typeface="Arial"/>
                        </a:rPr>
                        <a:t>sex</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78435">
                        <a:lnSpc>
                          <a:spcPct val="100000"/>
                        </a:lnSpc>
                      </a:pPr>
                      <a:r>
                        <a:rPr sz="1600" b="1" dirty="0">
                          <a:latin typeface="Arial"/>
                          <a:cs typeface="Arial"/>
                        </a:rPr>
                        <a:t>cm</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91135">
                        <a:lnSpc>
                          <a:spcPct val="100000"/>
                        </a:lnSpc>
                      </a:pPr>
                      <a:r>
                        <a:rPr sz="1600" b="1" spc="-5" dirty="0">
                          <a:latin typeface="Arial"/>
                          <a:cs typeface="Arial"/>
                        </a:rPr>
                        <a:t>Kg</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21285">
                        <a:lnSpc>
                          <a:spcPct val="100000"/>
                        </a:lnSpc>
                      </a:pPr>
                      <a:r>
                        <a:rPr sz="1600" b="1" spc="10" dirty="0">
                          <a:latin typeface="宋体"/>
                          <a:cs typeface="宋体"/>
                        </a:rPr>
                        <a:t>发育</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0"/>
                  </a:ext>
                </a:extLst>
              </a:tr>
              <a:tr h="335279">
                <a:tc>
                  <a:txBody>
                    <a:bodyPr/>
                    <a:lstStyle/>
                    <a:p>
                      <a:pPr algn="ctr">
                        <a:lnSpc>
                          <a:spcPct val="100000"/>
                        </a:lnSpc>
                      </a:pPr>
                      <a:r>
                        <a:rPr sz="1600" dirty="0">
                          <a:latin typeface="Arial"/>
                          <a:cs typeface="Arial"/>
                        </a:rPr>
                        <a:t>1</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0"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70" algn="ctr">
                        <a:lnSpc>
                          <a:spcPct val="100000"/>
                        </a:lnSpc>
                      </a:pPr>
                      <a:r>
                        <a:rPr sz="1600" dirty="0">
                          <a:latin typeface="Arial"/>
                          <a:cs typeface="Arial"/>
                        </a:rPr>
                        <a:t>M</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80</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14</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2555">
                        <a:lnSpc>
                          <a:spcPct val="100000"/>
                        </a:lnSpc>
                      </a:pPr>
                      <a:r>
                        <a:rPr sz="1600" dirty="0">
                          <a:latin typeface="宋体"/>
                          <a:cs typeface="宋体"/>
                        </a:rPr>
                        <a:t>良好</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extLst>
                  <a:ext uri="{0D108BD9-81ED-4DB2-BD59-A6C34878D82A}">
                    <a16:rowId xmlns:a16="http://schemas.microsoft.com/office/drawing/2014/main" val="10001"/>
                  </a:ext>
                </a:extLst>
              </a:tr>
              <a:tr h="335280">
                <a:tc>
                  <a:txBody>
                    <a:bodyPr/>
                    <a:lstStyle/>
                    <a:p>
                      <a:pPr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0" algn="ctr">
                        <a:lnSpc>
                          <a:spcPct val="100000"/>
                        </a:lnSpc>
                      </a:pPr>
                      <a:r>
                        <a:rPr sz="1600" dirty="0">
                          <a:latin typeface="Arial"/>
                          <a:cs typeface="Arial"/>
                        </a:rPr>
                        <a:t>3</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270" algn="ctr">
                        <a:lnSpc>
                          <a:spcPct val="100000"/>
                        </a:lnSpc>
                      </a:pPr>
                      <a:r>
                        <a:rPr sz="1600" dirty="0">
                          <a:latin typeface="Arial"/>
                          <a:cs typeface="Arial"/>
                        </a:rPr>
                        <a:t>M</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12090">
                        <a:lnSpc>
                          <a:spcPct val="100000"/>
                        </a:lnSpc>
                      </a:pPr>
                      <a:r>
                        <a:rPr sz="1600" spc="-5" dirty="0">
                          <a:latin typeface="Arial"/>
                          <a:cs typeface="Arial"/>
                        </a:rPr>
                        <a:t>82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12090">
                        <a:lnSpc>
                          <a:spcPct val="100000"/>
                        </a:lnSpc>
                      </a:pPr>
                      <a:r>
                        <a:rPr sz="1600" spc="-5" dirty="0">
                          <a:latin typeface="Arial"/>
                          <a:cs typeface="Arial"/>
                        </a:rPr>
                        <a:t>12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22555">
                        <a:lnSpc>
                          <a:spcPct val="100000"/>
                        </a:lnSpc>
                      </a:pPr>
                      <a:r>
                        <a:rPr sz="1600" spc="-5" dirty="0">
                          <a:latin typeface="宋体"/>
                          <a:cs typeface="宋体"/>
                        </a:rPr>
                        <a:t>不良</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2"/>
                  </a:ext>
                </a:extLst>
              </a:tr>
              <a:tr h="335280">
                <a:tc>
                  <a:txBody>
                    <a:bodyPr/>
                    <a:lstStyle/>
                    <a:p>
                      <a:pPr algn="ctr">
                        <a:lnSpc>
                          <a:spcPct val="100000"/>
                        </a:lnSpc>
                      </a:pPr>
                      <a:r>
                        <a:rPr sz="1600" dirty="0">
                          <a:latin typeface="Arial"/>
                          <a:cs typeface="Arial"/>
                        </a:rPr>
                        <a:t>3</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0"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905" algn="ctr">
                        <a:lnSpc>
                          <a:spcPct val="100000"/>
                        </a:lnSpc>
                      </a:pPr>
                      <a:r>
                        <a:rPr sz="1600" dirty="0">
                          <a:latin typeface="Arial"/>
                          <a:cs typeface="Arial"/>
                        </a:rPr>
                        <a:t>F</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68</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12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2555">
                        <a:lnSpc>
                          <a:spcPct val="100000"/>
                        </a:lnSpc>
                      </a:pPr>
                      <a:r>
                        <a:rPr sz="1600" dirty="0">
                          <a:latin typeface="宋体"/>
                          <a:cs typeface="宋体"/>
                        </a:rPr>
                        <a:t>良好</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extLst>
                  <a:ext uri="{0D108BD9-81ED-4DB2-BD59-A6C34878D82A}">
                    <a16:rowId xmlns:a16="http://schemas.microsoft.com/office/drawing/2014/main" val="10003"/>
                  </a:ext>
                </a:extLst>
              </a:tr>
              <a:tr h="335280">
                <a:tc>
                  <a:txBody>
                    <a:bodyPr/>
                    <a:lstStyle/>
                    <a:p>
                      <a:pPr marL="1270"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270"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905"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905"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905"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540"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6516" y="925703"/>
            <a:ext cx="6674484" cy="363220"/>
          </a:xfrm>
          <a:prstGeom prst="rect">
            <a:avLst/>
          </a:prstGeom>
        </p:spPr>
        <p:txBody>
          <a:bodyPr vert="horz" wrap="square" lIns="0" tIns="0" rIns="0" bIns="0" rtlCol="0">
            <a:spAutoFit/>
          </a:bodyPr>
          <a:lstStyle/>
          <a:p>
            <a:pPr marL="12700">
              <a:lnSpc>
                <a:spcPts val="2855"/>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对于一个测试样本数据集</a:t>
            </a:r>
            <a:r>
              <a:rPr sz="2400" spc="-15" dirty="0">
                <a:latin typeface="Arial"/>
                <a:cs typeface="Arial"/>
              </a:rPr>
              <a:t>TS</a:t>
            </a:r>
            <a:r>
              <a:rPr sz="2400" spc="-10" dirty="0">
                <a:latin typeface="Arial"/>
                <a:cs typeface="Arial"/>
              </a:rPr>
              <a:t> </a:t>
            </a:r>
            <a:r>
              <a:rPr sz="2400" spc="0" dirty="0">
                <a:latin typeface="Arial"/>
                <a:cs typeface="Arial"/>
              </a:rPr>
              <a:t>=</a:t>
            </a:r>
            <a:r>
              <a:rPr sz="2400" spc="-15" dirty="0">
                <a:latin typeface="Arial"/>
                <a:cs typeface="Arial"/>
              </a:rPr>
              <a:t> </a:t>
            </a:r>
            <a:r>
              <a:rPr sz="2400" spc="0" dirty="0">
                <a:latin typeface="Arial"/>
                <a:cs typeface="Arial"/>
              </a:rPr>
              <a:t>{ts1</a:t>
            </a:r>
            <a:r>
              <a:rPr sz="2400" spc="0" dirty="0">
                <a:latin typeface="黑体"/>
                <a:cs typeface="黑体"/>
              </a:rPr>
              <a:t>，</a:t>
            </a:r>
            <a:r>
              <a:rPr sz="2400" spc="0" dirty="0">
                <a:latin typeface="Arial"/>
                <a:cs typeface="Arial"/>
              </a:rPr>
              <a:t>ts2,</a:t>
            </a:r>
            <a:r>
              <a:rPr sz="2400" spc="-15" dirty="0">
                <a:latin typeface="Arial"/>
                <a:cs typeface="Arial"/>
              </a:rPr>
              <a:t> </a:t>
            </a:r>
            <a:r>
              <a:rPr sz="2400" spc="0" dirty="0">
                <a:latin typeface="Arial"/>
                <a:cs typeface="Arial"/>
              </a:rPr>
              <a:t>ts3,…}</a:t>
            </a:r>
            <a:endParaRPr sz="2400">
              <a:latin typeface="Arial"/>
              <a:cs typeface="Arial"/>
            </a:endParaRPr>
          </a:p>
        </p:txBody>
      </p:sp>
      <p:sp>
        <p:nvSpPr>
          <p:cNvPr id="3" name="object 3"/>
          <p:cNvSpPr txBox="1"/>
          <p:nvPr/>
        </p:nvSpPr>
        <p:spPr>
          <a:xfrm>
            <a:off x="426516" y="1367663"/>
            <a:ext cx="8463915" cy="1607185"/>
          </a:xfrm>
          <a:prstGeom prst="rect">
            <a:avLst/>
          </a:prstGeom>
        </p:spPr>
        <p:txBody>
          <a:bodyPr vert="horz" wrap="square" lIns="0" tIns="0" rIns="0" bIns="0" rtlCol="0">
            <a:spAutoFit/>
          </a:bodyPr>
          <a:lstStyle/>
          <a:p>
            <a:pPr marL="433070">
              <a:lnSpc>
                <a:spcPct val="100000"/>
              </a:lnSpc>
            </a:pPr>
            <a:r>
              <a:rPr sz="2400" dirty="0">
                <a:latin typeface="黑体"/>
                <a:cs typeface="黑体"/>
              </a:rPr>
              <a:t>每个测试样本</a:t>
            </a:r>
            <a:r>
              <a:rPr sz="2400" dirty="0">
                <a:latin typeface="Arial"/>
                <a:cs typeface="Arial"/>
              </a:rPr>
              <a:t>ts</a:t>
            </a:r>
            <a:r>
              <a:rPr sz="2400" dirty="0">
                <a:latin typeface="黑体"/>
                <a:cs typeface="黑体"/>
              </a:rPr>
              <a:t>也是一个三元组</a:t>
            </a:r>
            <a:r>
              <a:rPr sz="2400" spc="5" dirty="0">
                <a:latin typeface="黑体"/>
                <a:cs typeface="黑体"/>
              </a:rPr>
              <a:t>（</a:t>
            </a:r>
            <a:r>
              <a:rPr sz="2400" spc="0" dirty="0">
                <a:latin typeface="Arial"/>
                <a:cs typeface="Arial"/>
              </a:rPr>
              <a:t>ti</a:t>
            </a:r>
            <a:r>
              <a:rPr sz="2400" spc="-5" dirty="0">
                <a:latin typeface="Arial"/>
                <a:cs typeface="Arial"/>
              </a:rPr>
              <a:t>d</a:t>
            </a:r>
            <a:r>
              <a:rPr sz="2400" spc="0" dirty="0">
                <a:latin typeface="黑体"/>
                <a:cs typeface="黑体"/>
              </a:rPr>
              <a:t>，</a:t>
            </a:r>
            <a:r>
              <a:rPr sz="2400" spc="-5" dirty="0">
                <a:latin typeface="Arial"/>
                <a:cs typeface="Arial"/>
              </a:rPr>
              <a:t>A</a:t>
            </a:r>
            <a:r>
              <a:rPr sz="2400" spc="0" dirty="0">
                <a:latin typeface="黑体"/>
                <a:cs typeface="黑体"/>
              </a:rPr>
              <a:t>，</a:t>
            </a:r>
            <a:r>
              <a:rPr sz="2400" spc="0" dirty="0">
                <a:latin typeface="Arial"/>
                <a:cs typeface="Arial"/>
              </a:rPr>
              <a:t>y’)</a:t>
            </a:r>
            <a:r>
              <a:rPr sz="2400" spc="0" dirty="0">
                <a:latin typeface="黑体"/>
                <a:cs typeface="黑体"/>
              </a:rPr>
              <a:t>，其中</a:t>
            </a:r>
            <a:r>
              <a:rPr sz="2400" spc="0" dirty="0">
                <a:latin typeface="Arial"/>
                <a:cs typeface="Arial"/>
              </a:rPr>
              <a:t>y’</a:t>
            </a:r>
            <a:r>
              <a:rPr sz="2400" spc="-85" dirty="0">
                <a:latin typeface="Arial"/>
                <a:cs typeface="Arial"/>
              </a:rPr>
              <a:t> </a:t>
            </a:r>
            <a:r>
              <a:rPr sz="2400" spc="0" dirty="0">
                <a:latin typeface="黑体"/>
                <a:cs typeface="黑体"/>
              </a:rPr>
              <a:t>未知</a:t>
            </a:r>
            <a:endParaRPr sz="2400">
              <a:latin typeface="黑体"/>
              <a:cs typeface="黑体"/>
            </a:endParaRPr>
          </a:p>
          <a:p>
            <a:pPr marL="287020" marR="6350" indent="-274320">
              <a:lnSpc>
                <a:spcPct val="100099"/>
              </a:lnSpc>
              <a:spcBef>
                <a:spcPts val="595"/>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需要解决的问题是：根据训练数据集来预测出每</a:t>
            </a:r>
            <a:r>
              <a:rPr sz="2400" spc="5" dirty="0">
                <a:latin typeface="黑体"/>
                <a:cs typeface="黑体"/>
              </a:rPr>
              <a:t>个</a:t>
            </a:r>
            <a:r>
              <a:rPr sz="2400" spc="0" dirty="0">
                <a:latin typeface="Arial"/>
                <a:cs typeface="Arial"/>
              </a:rPr>
              <a:t>ts</a:t>
            </a:r>
            <a:r>
              <a:rPr sz="2400" spc="0" dirty="0">
                <a:latin typeface="黑体"/>
                <a:cs typeface="黑体"/>
              </a:rPr>
              <a:t>的未知的 分类标记</a:t>
            </a:r>
            <a:r>
              <a:rPr sz="2400" spc="0" dirty="0">
                <a:latin typeface="Arial"/>
                <a:cs typeface="Arial"/>
              </a:rPr>
              <a:t>y’</a:t>
            </a:r>
            <a:endParaRPr sz="2400">
              <a:latin typeface="Arial"/>
              <a:cs typeface="Arial"/>
            </a:endParaRPr>
          </a:p>
          <a:p>
            <a:pPr marL="12700">
              <a:lnSpc>
                <a:spcPts val="2810"/>
              </a:lnSpc>
              <a:spcBef>
                <a:spcPts val="60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训练数据集越大，对测试样本分类标记的预测越准确</a:t>
            </a:r>
            <a:endParaRPr sz="2400">
              <a:latin typeface="黑体"/>
              <a:cs typeface="黑体"/>
            </a:endParaRPr>
          </a:p>
        </p:txBody>
      </p:sp>
      <p:sp>
        <p:nvSpPr>
          <p:cNvPr id="6" name="object 6"/>
          <p:cNvSpPr/>
          <p:nvPr/>
        </p:nvSpPr>
        <p:spPr>
          <a:xfrm>
            <a:off x="4356100" y="4876800"/>
            <a:ext cx="482600" cy="330200"/>
          </a:xfrm>
          <a:custGeom>
            <a:avLst/>
            <a:gdLst/>
            <a:ahLst/>
            <a:cxnLst/>
            <a:rect l="l" t="t" r="r" b="b"/>
            <a:pathLst>
              <a:path w="482600" h="330200">
                <a:moveTo>
                  <a:pt x="317500" y="0"/>
                </a:moveTo>
                <a:lnTo>
                  <a:pt x="317500" y="82550"/>
                </a:lnTo>
                <a:lnTo>
                  <a:pt x="0" y="82550"/>
                </a:lnTo>
                <a:lnTo>
                  <a:pt x="0" y="247650"/>
                </a:lnTo>
                <a:lnTo>
                  <a:pt x="317500" y="247650"/>
                </a:lnTo>
                <a:lnTo>
                  <a:pt x="317500" y="330200"/>
                </a:lnTo>
                <a:lnTo>
                  <a:pt x="482600" y="165100"/>
                </a:lnTo>
                <a:lnTo>
                  <a:pt x="317500" y="0"/>
                </a:lnTo>
                <a:close/>
              </a:path>
            </a:pathLst>
          </a:custGeom>
          <a:solidFill>
            <a:srgbClr val="D24717"/>
          </a:solidFill>
        </p:spPr>
        <p:txBody>
          <a:bodyPr wrap="square" lIns="0" tIns="0" rIns="0" bIns="0" rtlCol="0">
            <a:spAutoFit/>
          </a:bodyPr>
          <a:lstStyle/>
          <a:p>
            <a:endParaRPr/>
          </a:p>
        </p:txBody>
      </p:sp>
      <p:sp>
        <p:nvSpPr>
          <p:cNvPr id="7" name="object 7"/>
          <p:cNvSpPr/>
          <p:nvPr/>
        </p:nvSpPr>
        <p:spPr>
          <a:xfrm>
            <a:off x="4356100" y="4876800"/>
            <a:ext cx="482600" cy="330200"/>
          </a:xfrm>
          <a:custGeom>
            <a:avLst/>
            <a:gdLst/>
            <a:ahLst/>
            <a:cxnLst/>
            <a:rect l="l" t="t" r="r" b="b"/>
            <a:pathLst>
              <a:path w="482600" h="330200">
                <a:moveTo>
                  <a:pt x="0" y="82550"/>
                </a:moveTo>
                <a:lnTo>
                  <a:pt x="317500" y="82550"/>
                </a:lnTo>
                <a:lnTo>
                  <a:pt x="317500" y="0"/>
                </a:lnTo>
                <a:lnTo>
                  <a:pt x="482600" y="165100"/>
                </a:lnTo>
                <a:lnTo>
                  <a:pt x="317500" y="330200"/>
                </a:lnTo>
                <a:lnTo>
                  <a:pt x="317500" y="247650"/>
                </a:lnTo>
                <a:lnTo>
                  <a:pt x="0" y="247650"/>
                </a:lnTo>
                <a:lnTo>
                  <a:pt x="0" y="82550"/>
                </a:lnTo>
                <a:close/>
              </a:path>
            </a:pathLst>
          </a:custGeom>
          <a:ln w="12700">
            <a:solidFill>
              <a:srgbClr val="9B310D"/>
            </a:solidFill>
          </a:ln>
        </p:spPr>
        <p:txBody>
          <a:bodyPr wrap="square" lIns="0" tIns="0" rIns="0" bIns="0" rtlCol="0">
            <a:spAutoFit/>
          </a:bodyPr>
          <a:lstStyle/>
          <a:p>
            <a:endParaRPr/>
          </a:p>
        </p:txBody>
      </p:sp>
      <p:sp>
        <p:nvSpPr>
          <p:cNvPr id="8" name="object 8"/>
          <p:cNvSpPr txBox="1"/>
          <p:nvPr/>
        </p:nvSpPr>
        <p:spPr>
          <a:xfrm>
            <a:off x="409143" y="3559809"/>
            <a:ext cx="1397000" cy="273685"/>
          </a:xfrm>
          <a:prstGeom prst="rect">
            <a:avLst/>
          </a:prstGeom>
        </p:spPr>
        <p:txBody>
          <a:bodyPr vert="horz" wrap="square" lIns="0" tIns="0" rIns="0" bIns="0" rtlCol="0">
            <a:spAutoFit/>
          </a:bodyPr>
          <a:lstStyle/>
          <a:p>
            <a:pPr marL="12700">
              <a:lnSpc>
                <a:spcPts val="2155"/>
              </a:lnSpc>
            </a:pPr>
            <a:r>
              <a:rPr sz="1800" dirty="0">
                <a:latin typeface="宋体"/>
                <a:cs typeface="宋体"/>
              </a:rPr>
              <a:t>训练样本数据</a:t>
            </a:r>
            <a:endParaRPr sz="1800">
              <a:latin typeface="宋体"/>
              <a:cs typeface="宋体"/>
            </a:endParaRPr>
          </a:p>
        </p:txBody>
      </p:sp>
      <p:sp>
        <p:nvSpPr>
          <p:cNvPr id="9" name="object 9"/>
          <p:cNvSpPr txBox="1"/>
          <p:nvPr/>
        </p:nvSpPr>
        <p:spPr>
          <a:xfrm>
            <a:off x="3381247" y="3559809"/>
            <a:ext cx="1397000" cy="273685"/>
          </a:xfrm>
          <a:prstGeom prst="rect">
            <a:avLst/>
          </a:prstGeom>
        </p:spPr>
        <p:txBody>
          <a:bodyPr vert="horz" wrap="square" lIns="0" tIns="0" rIns="0" bIns="0" rtlCol="0">
            <a:spAutoFit/>
          </a:bodyPr>
          <a:lstStyle/>
          <a:p>
            <a:pPr marL="12700">
              <a:lnSpc>
                <a:spcPts val="2155"/>
              </a:lnSpc>
            </a:pPr>
            <a:r>
              <a:rPr sz="1800" dirty="0">
                <a:latin typeface="宋体"/>
                <a:cs typeface="宋体"/>
              </a:rPr>
              <a:t>测试样本数据</a:t>
            </a:r>
            <a:endParaRPr sz="1800">
              <a:latin typeface="宋体"/>
              <a:cs typeface="宋体"/>
            </a:endParaRPr>
          </a:p>
        </p:txBody>
      </p:sp>
      <p:sp>
        <p:nvSpPr>
          <p:cNvPr id="10" name="object 10"/>
          <p:cNvSpPr/>
          <p:nvPr/>
        </p:nvSpPr>
        <p:spPr>
          <a:xfrm>
            <a:off x="6385559" y="441959"/>
            <a:ext cx="2441447" cy="315467"/>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4" name="object 4"/>
          <p:cNvGraphicFramePr>
            <a:graphicFrameLocks noGrp="1"/>
          </p:cNvGraphicFramePr>
          <p:nvPr/>
        </p:nvGraphicFramePr>
        <p:xfrm>
          <a:off x="234950" y="4044950"/>
          <a:ext cx="3975098" cy="2011679"/>
        </p:xfrm>
        <a:graphic>
          <a:graphicData uri="http://schemas.openxmlformats.org/drawingml/2006/table">
            <a:tbl>
              <a:tblPr firstRow="1" bandRow="1">
                <a:tableStyleId>{2D5ABB26-0587-4C30-8999-92F81FD0307C}</a:tableStyleId>
              </a:tblPr>
              <a:tblGrid>
                <a:gridCol w="662520">
                  <a:extLst>
                    <a:ext uri="{9D8B030D-6E8A-4147-A177-3AD203B41FA5}">
                      <a16:colId xmlns:a16="http://schemas.microsoft.com/office/drawing/2014/main" val="20000"/>
                    </a:ext>
                  </a:extLst>
                </a:gridCol>
                <a:gridCol w="662470">
                  <a:extLst>
                    <a:ext uri="{9D8B030D-6E8A-4147-A177-3AD203B41FA5}">
                      <a16:colId xmlns:a16="http://schemas.microsoft.com/office/drawing/2014/main" val="20001"/>
                    </a:ext>
                  </a:extLst>
                </a:gridCol>
                <a:gridCol w="662559">
                  <a:extLst>
                    <a:ext uri="{9D8B030D-6E8A-4147-A177-3AD203B41FA5}">
                      <a16:colId xmlns:a16="http://schemas.microsoft.com/office/drawing/2014/main" val="20002"/>
                    </a:ext>
                  </a:extLst>
                </a:gridCol>
                <a:gridCol w="662558">
                  <a:extLst>
                    <a:ext uri="{9D8B030D-6E8A-4147-A177-3AD203B41FA5}">
                      <a16:colId xmlns:a16="http://schemas.microsoft.com/office/drawing/2014/main" val="20003"/>
                    </a:ext>
                  </a:extLst>
                </a:gridCol>
                <a:gridCol w="662432">
                  <a:extLst>
                    <a:ext uri="{9D8B030D-6E8A-4147-A177-3AD203B41FA5}">
                      <a16:colId xmlns:a16="http://schemas.microsoft.com/office/drawing/2014/main" val="20004"/>
                    </a:ext>
                  </a:extLst>
                </a:gridCol>
                <a:gridCol w="662559">
                  <a:extLst>
                    <a:ext uri="{9D8B030D-6E8A-4147-A177-3AD203B41FA5}">
                      <a16:colId xmlns:a16="http://schemas.microsoft.com/office/drawing/2014/main" val="20005"/>
                    </a:ext>
                  </a:extLst>
                </a:gridCol>
              </a:tblGrid>
              <a:tr h="335280">
                <a:tc>
                  <a:txBody>
                    <a:bodyPr/>
                    <a:lstStyle/>
                    <a:p>
                      <a:pPr marL="200660">
                        <a:lnSpc>
                          <a:spcPct val="100000"/>
                        </a:lnSpc>
                      </a:pPr>
                      <a:r>
                        <a:rPr sz="1600" b="1" dirty="0">
                          <a:solidFill>
                            <a:srgbClr val="FFFFFF"/>
                          </a:solidFill>
                          <a:latin typeface="Arial"/>
                          <a:cs typeface="Arial"/>
                        </a:rPr>
                        <a:t>tid</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66FF"/>
                    </a:solidFill>
                  </a:tcPr>
                </a:tc>
                <a:tc>
                  <a:txBody>
                    <a:bodyPr/>
                    <a:lstStyle/>
                    <a:p>
                      <a:pPr marL="150495">
                        <a:lnSpc>
                          <a:spcPct val="100000"/>
                        </a:lnSpc>
                      </a:pPr>
                      <a:r>
                        <a:rPr sz="1600" b="1" dirty="0">
                          <a:latin typeface="Arial"/>
                          <a:cs typeface="Arial"/>
                        </a:rPr>
                        <a:t>a</a:t>
                      </a:r>
                      <a:r>
                        <a:rPr sz="1600" b="1" spc="-5" dirty="0">
                          <a:latin typeface="Arial"/>
                          <a:cs typeface="Arial"/>
                        </a:rPr>
                        <a:t>g</a:t>
                      </a:r>
                      <a:r>
                        <a:rPr sz="1600" b="1" spc="0" dirty="0">
                          <a:latin typeface="Arial"/>
                          <a:cs typeface="Arial"/>
                        </a:rPr>
                        <a:t>e</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54940">
                        <a:lnSpc>
                          <a:spcPct val="100000"/>
                        </a:lnSpc>
                      </a:pPr>
                      <a:r>
                        <a:rPr sz="1600" b="1" spc="-5" dirty="0">
                          <a:latin typeface="Arial"/>
                          <a:cs typeface="Arial"/>
                        </a:rPr>
                        <a:t>sex</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78435">
                        <a:lnSpc>
                          <a:spcPct val="100000"/>
                        </a:lnSpc>
                      </a:pPr>
                      <a:r>
                        <a:rPr sz="1600" b="1" spc="-5" dirty="0">
                          <a:latin typeface="Arial"/>
                          <a:cs typeface="Arial"/>
                        </a:rPr>
                        <a:t>cm</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90500">
                        <a:lnSpc>
                          <a:spcPct val="100000"/>
                        </a:lnSpc>
                      </a:pPr>
                      <a:r>
                        <a:rPr sz="1600" b="1" spc="-5" dirty="0">
                          <a:latin typeface="Arial"/>
                          <a:cs typeface="Arial"/>
                        </a:rPr>
                        <a:t>Kg</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22B11F"/>
                    </a:solidFill>
                  </a:tcPr>
                </a:tc>
                <a:tc>
                  <a:txBody>
                    <a:bodyPr/>
                    <a:lstStyle/>
                    <a:p>
                      <a:pPr marL="120650">
                        <a:lnSpc>
                          <a:spcPct val="100000"/>
                        </a:lnSpc>
                      </a:pPr>
                      <a:r>
                        <a:rPr sz="1600" b="1" spc="5" dirty="0">
                          <a:latin typeface="宋体"/>
                          <a:cs typeface="宋体"/>
                        </a:rPr>
                        <a:t>发育</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00"/>
                    </a:solidFill>
                  </a:tcPr>
                </a:tc>
                <a:extLst>
                  <a:ext uri="{0D108BD9-81ED-4DB2-BD59-A6C34878D82A}">
                    <a16:rowId xmlns:a16="http://schemas.microsoft.com/office/drawing/2014/main" val="10000"/>
                  </a:ext>
                </a:extLst>
              </a:tr>
              <a:tr h="335280">
                <a:tc>
                  <a:txBody>
                    <a:bodyPr/>
                    <a:lstStyle/>
                    <a:p>
                      <a:pPr algn="ctr">
                        <a:lnSpc>
                          <a:spcPct val="100000"/>
                        </a:lnSpc>
                      </a:pPr>
                      <a:r>
                        <a:rPr sz="1600" dirty="0">
                          <a:latin typeface="Arial"/>
                          <a:cs typeface="Arial"/>
                        </a:rPr>
                        <a:t>1</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635" algn="ctr">
                        <a:lnSpc>
                          <a:spcPct val="100000"/>
                        </a:lnSpc>
                      </a:pPr>
                      <a:r>
                        <a:rPr sz="1600" dirty="0">
                          <a:latin typeface="Arial"/>
                          <a:cs typeface="Arial"/>
                        </a:rPr>
                        <a:t>M</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80</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14</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1920">
                        <a:lnSpc>
                          <a:spcPct val="100000"/>
                        </a:lnSpc>
                      </a:pPr>
                      <a:r>
                        <a:rPr sz="1600" dirty="0">
                          <a:latin typeface="宋体"/>
                          <a:cs typeface="宋体"/>
                        </a:rPr>
                        <a:t>良好</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extLst>
                  <a:ext uri="{0D108BD9-81ED-4DB2-BD59-A6C34878D82A}">
                    <a16:rowId xmlns:a16="http://schemas.microsoft.com/office/drawing/2014/main" val="10001"/>
                  </a:ext>
                </a:extLst>
              </a:tr>
              <a:tr h="335279">
                <a:tc>
                  <a:txBody>
                    <a:bodyPr/>
                    <a:lstStyle/>
                    <a:p>
                      <a:pPr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ctr">
                        <a:lnSpc>
                          <a:spcPct val="100000"/>
                        </a:lnSpc>
                      </a:pPr>
                      <a:r>
                        <a:rPr sz="1600" dirty="0">
                          <a:latin typeface="Arial"/>
                          <a:cs typeface="Arial"/>
                        </a:rPr>
                        <a:t>3</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635" algn="ctr">
                        <a:lnSpc>
                          <a:spcPct val="100000"/>
                        </a:lnSpc>
                      </a:pPr>
                      <a:r>
                        <a:rPr sz="1600" dirty="0">
                          <a:latin typeface="Arial"/>
                          <a:cs typeface="Arial"/>
                        </a:rPr>
                        <a:t>M</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12090">
                        <a:lnSpc>
                          <a:spcPct val="100000"/>
                        </a:lnSpc>
                      </a:pPr>
                      <a:r>
                        <a:rPr sz="1600" dirty="0">
                          <a:latin typeface="Arial"/>
                          <a:cs typeface="Arial"/>
                        </a:rPr>
                        <a:t>82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12090">
                        <a:lnSpc>
                          <a:spcPct val="100000"/>
                        </a:lnSpc>
                      </a:pPr>
                      <a:r>
                        <a:rPr sz="1600" dirty="0">
                          <a:latin typeface="Arial"/>
                          <a:cs typeface="Arial"/>
                        </a:rPr>
                        <a:t>12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21920">
                        <a:lnSpc>
                          <a:spcPct val="100000"/>
                        </a:lnSpc>
                      </a:pPr>
                      <a:r>
                        <a:rPr sz="1600" dirty="0">
                          <a:latin typeface="宋体"/>
                          <a:cs typeface="宋体"/>
                        </a:rPr>
                        <a:t>不良</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2"/>
                  </a:ext>
                </a:extLst>
              </a:tr>
              <a:tr h="335280">
                <a:tc>
                  <a:txBody>
                    <a:bodyPr/>
                    <a:lstStyle/>
                    <a:p>
                      <a:pPr algn="ctr">
                        <a:lnSpc>
                          <a:spcPct val="100000"/>
                        </a:lnSpc>
                      </a:pPr>
                      <a:r>
                        <a:rPr sz="1600" dirty="0">
                          <a:latin typeface="Arial"/>
                          <a:cs typeface="Arial"/>
                        </a:rPr>
                        <a:t>3</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70" algn="ctr">
                        <a:lnSpc>
                          <a:spcPct val="100000"/>
                        </a:lnSpc>
                      </a:pPr>
                      <a:r>
                        <a:rPr sz="1600" dirty="0">
                          <a:latin typeface="Arial"/>
                          <a:cs typeface="Arial"/>
                        </a:rPr>
                        <a:t>F</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68</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212090">
                        <a:lnSpc>
                          <a:spcPct val="100000"/>
                        </a:lnSpc>
                      </a:pPr>
                      <a:r>
                        <a:rPr sz="1600" dirty="0">
                          <a:latin typeface="Arial"/>
                          <a:cs typeface="Arial"/>
                        </a:rPr>
                        <a:t>12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1920">
                        <a:lnSpc>
                          <a:spcPct val="100000"/>
                        </a:lnSpc>
                      </a:pPr>
                      <a:r>
                        <a:rPr sz="1600" dirty="0">
                          <a:latin typeface="宋体"/>
                          <a:cs typeface="宋体"/>
                        </a:rPr>
                        <a:t>良好</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extLst>
                  <a:ext uri="{0D108BD9-81ED-4DB2-BD59-A6C34878D82A}">
                    <a16:rowId xmlns:a16="http://schemas.microsoft.com/office/drawing/2014/main" val="10003"/>
                  </a:ext>
                </a:extLst>
              </a:tr>
              <a:tr h="335280">
                <a:tc>
                  <a:txBody>
                    <a:bodyPr/>
                    <a:lstStyle/>
                    <a:p>
                      <a:pPr algn="ctr">
                        <a:lnSpc>
                          <a:spcPct val="100000"/>
                        </a:lnSpc>
                      </a:pPr>
                      <a:r>
                        <a:rPr sz="1600" dirty="0">
                          <a:latin typeface="Arial"/>
                          <a:cs typeface="Arial"/>
                        </a:rPr>
                        <a:t>4</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algn="ctr">
                        <a:lnSpc>
                          <a:spcPct val="100000"/>
                        </a:lnSpc>
                      </a:pPr>
                      <a:r>
                        <a:rPr sz="1600" dirty="0">
                          <a:latin typeface="Arial"/>
                          <a:cs typeface="Arial"/>
                        </a:rPr>
                        <a:t>2</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270" algn="ctr">
                        <a:lnSpc>
                          <a:spcPct val="100000"/>
                        </a:lnSpc>
                      </a:pPr>
                      <a:r>
                        <a:rPr sz="1600" dirty="0">
                          <a:latin typeface="Arial"/>
                          <a:cs typeface="Arial"/>
                        </a:rPr>
                        <a:t>F</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12090">
                        <a:lnSpc>
                          <a:spcPct val="100000"/>
                        </a:lnSpc>
                      </a:pPr>
                      <a:r>
                        <a:rPr sz="1600" dirty="0">
                          <a:latin typeface="Arial"/>
                          <a:cs typeface="Arial"/>
                        </a:rPr>
                        <a:t>75</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212090">
                        <a:lnSpc>
                          <a:spcPct val="100000"/>
                        </a:lnSpc>
                      </a:pPr>
                      <a:r>
                        <a:rPr sz="1600" dirty="0">
                          <a:latin typeface="Arial"/>
                          <a:cs typeface="Arial"/>
                        </a:rPr>
                        <a:t>17</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tc>
                  <a:txBody>
                    <a:bodyPr/>
                    <a:lstStyle/>
                    <a:p>
                      <a:pPr marL="121920">
                        <a:lnSpc>
                          <a:spcPct val="100000"/>
                        </a:lnSpc>
                      </a:pPr>
                      <a:r>
                        <a:rPr sz="1600" dirty="0">
                          <a:latin typeface="宋体"/>
                          <a:cs typeface="宋体"/>
                        </a:rPr>
                        <a:t>肥胖</a:t>
                      </a:r>
                      <a:endParaRPr sz="1600">
                        <a:latin typeface="宋体"/>
                        <a:cs typeface="宋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7E7E7"/>
                    </a:solidFill>
                  </a:tcPr>
                </a:tc>
                <a:extLst>
                  <a:ext uri="{0D108BD9-81ED-4DB2-BD59-A6C34878D82A}">
                    <a16:rowId xmlns:a16="http://schemas.microsoft.com/office/drawing/2014/main" val="10004"/>
                  </a:ext>
                </a:extLst>
              </a:tr>
              <a:tr h="335280">
                <a:tc>
                  <a:txBody>
                    <a:bodyPr/>
                    <a:lstStyle/>
                    <a:p>
                      <a:pPr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635"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635"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70"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270"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tc>
                  <a:txBody>
                    <a:bodyPr/>
                    <a:lstStyle/>
                    <a:p>
                      <a:pPr marL="1905" algn="ctr">
                        <a:lnSpc>
                          <a:spcPct val="100000"/>
                        </a:lnSpc>
                      </a:pPr>
                      <a:r>
                        <a:rPr sz="1600" dirty="0">
                          <a:latin typeface="Arial"/>
                          <a:cs typeface="Arial"/>
                        </a:rPr>
                        <a:t>…</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ACACA"/>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4984750" y="4019550"/>
          <a:ext cx="3975097" cy="2087879"/>
        </p:xfrm>
        <a:graphic>
          <a:graphicData uri="http://schemas.openxmlformats.org/drawingml/2006/table">
            <a:tbl>
              <a:tblPr firstRow="1" bandRow="1">
                <a:tableStyleId>{2D5ABB26-0587-4C30-8999-92F81FD0307C}</a:tableStyleId>
              </a:tblPr>
              <a:tblGrid>
                <a:gridCol w="662559">
                  <a:extLst>
                    <a:ext uri="{9D8B030D-6E8A-4147-A177-3AD203B41FA5}">
                      <a16:colId xmlns:a16="http://schemas.microsoft.com/office/drawing/2014/main" val="20000"/>
                    </a:ext>
                  </a:extLst>
                </a:gridCol>
                <a:gridCol w="662431">
                  <a:extLst>
                    <a:ext uri="{9D8B030D-6E8A-4147-A177-3AD203B41FA5}">
                      <a16:colId xmlns:a16="http://schemas.microsoft.com/office/drawing/2014/main" val="20001"/>
                    </a:ext>
                  </a:extLst>
                </a:gridCol>
                <a:gridCol w="662559">
                  <a:extLst>
                    <a:ext uri="{9D8B030D-6E8A-4147-A177-3AD203B41FA5}">
                      <a16:colId xmlns:a16="http://schemas.microsoft.com/office/drawing/2014/main" val="20002"/>
                    </a:ext>
                  </a:extLst>
                </a:gridCol>
                <a:gridCol w="662558">
                  <a:extLst>
                    <a:ext uri="{9D8B030D-6E8A-4147-A177-3AD203B41FA5}">
                      <a16:colId xmlns:a16="http://schemas.microsoft.com/office/drawing/2014/main" val="20003"/>
                    </a:ext>
                  </a:extLst>
                </a:gridCol>
                <a:gridCol w="662432">
                  <a:extLst>
                    <a:ext uri="{9D8B030D-6E8A-4147-A177-3AD203B41FA5}">
                      <a16:colId xmlns:a16="http://schemas.microsoft.com/office/drawing/2014/main" val="20004"/>
                    </a:ext>
                  </a:extLst>
                </a:gridCol>
                <a:gridCol w="662558">
                  <a:extLst>
                    <a:ext uri="{9D8B030D-6E8A-4147-A177-3AD203B41FA5}">
                      <a16:colId xmlns:a16="http://schemas.microsoft.com/office/drawing/2014/main" val="20005"/>
                    </a:ext>
                  </a:extLst>
                </a:gridCol>
              </a:tblGrid>
              <a:tr h="347980">
                <a:tc>
                  <a:txBody>
                    <a:bodyPr/>
                    <a:lstStyle/>
                    <a:p>
                      <a:pPr marL="201295">
                        <a:lnSpc>
                          <a:spcPct val="100000"/>
                        </a:lnSpc>
                      </a:pPr>
                      <a:r>
                        <a:rPr sz="1600" b="1" dirty="0">
                          <a:solidFill>
                            <a:srgbClr val="FFFFFF"/>
                          </a:solidFill>
                          <a:latin typeface="Arial"/>
                          <a:cs typeface="Arial"/>
                        </a:rPr>
                        <a:t>tid</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6FF"/>
                    </a:solidFill>
                  </a:tcPr>
                </a:tc>
                <a:tc>
                  <a:txBody>
                    <a:bodyPr/>
                    <a:lstStyle/>
                    <a:p>
                      <a:pPr marL="151130">
                        <a:lnSpc>
                          <a:spcPct val="100000"/>
                        </a:lnSpc>
                      </a:pPr>
                      <a:r>
                        <a:rPr sz="1600" b="1" dirty="0">
                          <a:solidFill>
                            <a:srgbClr val="FFFFFF"/>
                          </a:solidFill>
                          <a:latin typeface="Arial"/>
                          <a:cs typeface="Arial"/>
                        </a:rPr>
                        <a:t>age</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156210">
                        <a:lnSpc>
                          <a:spcPct val="100000"/>
                        </a:lnSpc>
                      </a:pPr>
                      <a:r>
                        <a:rPr sz="1600" b="1" dirty="0">
                          <a:solidFill>
                            <a:srgbClr val="FFFFFF"/>
                          </a:solidFill>
                          <a:latin typeface="Arial"/>
                          <a:cs typeface="Arial"/>
                        </a:rPr>
                        <a:t>sex</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179070">
                        <a:lnSpc>
                          <a:spcPct val="100000"/>
                        </a:lnSpc>
                      </a:pPr>
                      <a:r>
                        <a:rPr sz="1600" b="1" dirty="0">
                          <a:solidFill>
                            <a:srgbClr val="FFFFFF"/>
                          </a:solidFill>
                          <a:latin typeface="Arial"/>
                          <a:cs typeface="Arial"/>
                        </a:rPr>
                        <a:t>cm</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191135">
                        <a:lnSpc>
                          <a:spcPct val="100000"/>
                        </a:lnSpc>
                      </a:pPr>
                      <a:r>
                        <a:rPr sz="1600" b="1" spc="-5" dirty="0">
                          <a:solidFill>
                            <a:srgbClr val="FFFFFF"/>
                          </a:solidFill>
                          <a:latin typeface="Arial"/>
                          <a:cs typeface="Arial"/>
                        </a:rPr>
                        <a:t>Kg</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D24717"/>
                    </a:solidFill>
                  </a:tcPr>
                </a:tc>
                <a:tc>
                  <a:txBody>
                    <a:bodyPr/>
                    <a:lstStyle/>
                    <a:p>
                      <a:pPr marL="121285">
                        <a:lnSpc>
                          <a:spcPct val="100000"/>
                        </a:lnSpc>
                      </a:pPr>
                      <a:r>
                        <a:rPr sz="1600" b="1" spc="10" dirty="0">
                          <a:latin typeface="宋体"/>
                          <a:cs typeface="宋体"/>
                        </a:rPr>
                        <a:t>发育</a:t>
                      </a:r>
                      <a:endParaRPr sz="1600">
                        <a:latin typeface="宋体"/>
                        <a:cs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FF00"/>
                    </a:solidFill>
                  </a:tcPr>
                </a:tc>
                <a:extLst>
                  <a:ext uri="{0D108BD9-81ED-4DB2-BD59-A6C34878D82A}">
                    <a16:rowId xmlns:a16="http://schemas.microsoft.com/office/drawing/2014/main" val="10000"/>
                  </a:ext>
                </a:extLst>
              </a:tr>
              <a:tr h="347980">
                <a:tc>
                  <a:txBody>
                    <a:bodyPr/>
                    <a:lstStyle/>
                    <a:p>
                      <a:pPr marL="0" algn="ctr">
                        <a:lnSpc>
                          <a:spcPct val="100000"/>
                        </a:lnSpc>
                      </a:pPr>
                      <a:r>
                        <a:rPr sz="1600" dirty="0">
                          <a:latin typeface="Arial"/>
                          <a:cs typeface="Arial"/>
                        </a:rPr>
                        <a:t>1</a:t>
                      </a:r>
                      <a:endParaRPr sz="16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635" algn="ctr">
                        <a:lnSpc>
                          <a:spcPct val="100000"/>
                        </a:lnSpc>
                      </a:pPr>
                      <a:r>
                        <a:rPr sz="1600" dirty="0">
                          <a:latin typeface="Arial"/>
                          <a:cs typeface="Arial"/>
                        </a:rPr>
                        <a:t>2</a:t>
                      </a:r>
                      <a:endParaRPr sz="16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2540" algn="ctr">
                        <a:lnSpc>
                          <a:spcPct val="100000"/>
                        </a:lnSpc>
                      </a:pPr>
                      <a:r>
                        <a:rPr sz="1600" dirty="0">
                          <a:latin typeface="Arial"/>
                          <a:cs typeface="Arial"/>
                        </a:rPr>
                        <a:t>F</a:t>
                      </a:r>
                      <a:endParaRPr sz="16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212725">
                        <a:lnSpc>
                          <a:spcPct val="100000"/>
                        </a:lnSpc>
                      </a:pPr>
                      <a:r>
                        <a:rPr sz="1600" dirty="0">
                          <a:latin typeface="Arial"/>
                          <a:cs typeface="Arial"/>
                        </a:rPr>
                        <a:t>70</a:t>
                      </a:r>
                      <a:endParaRPr sz="16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212725">
                        <a:lnSpc>
                          <a:spcPct val="100000"/>
                        </a:lnSpc>
                      </a:pPr>
                      <a:r>
                        <a:rPr sz="1600" dirty="0">
                          <a:latin typeface="Arial"/>
                          <a:cs typeface="Arial"/>
                        </a:rPr>
                        <a:t>15</a:t>
                      </a:r>
                      <a:endParaRPr sz="1600">
                        <a:latin typeface="Arial"/>
                        <a:cs typeface="Arial"/>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tc>
                  <a:txBody>
                    <a:bodyPr/>
                    <a:lstStyle/>
                    <a:p>
                      <a:pPr marL="3175" algn="ctr">
                        <a:lnSpc>
                          <a:spcPct val="100000"/>
                        </a:lnSpc>
                      </a:pPr>
                      <a:r>
                        <a:rPr sz="1600" dirty="0">
                          <a:latin typeface="宋体"/>
                          <a:cs typeface="宋体"/>
                        </a:rPr>
                        <a:t>？</a:t>
                      </a:r>
                      <a:endParaRPr sz="1600">
                        <a:latin typeface="宋体"/>
                        <a:cs typeface="宋体"/>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1"/>
                  </a:ext>
                </a:extLst>
              </a:tr>
              <a:tr h="347979">
                <a:tc>
                  <a:txBody>
                    <a:bodyPr/>
                    <a:lstStyle/>
                    <a:p>
                      <a:pPr marL="0" algn="ctr">
                        <a:lnSpc>
                          <a:spcPct val="100000"/>
                        </a:lnSpc>
                      </a:pPr>
                      <a:r>
                        <a:rPr sz="1600" dirty="0">
                          <a:latin typeface="Arial"/>
                          <a:cs typeface="Arial"/>
                        </a:rPr>
                        <a:t>2</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635" algn="ctr">
                        <a:lnSpc>
                          <a:spcPct val="100000"/>
                        </a:lnSpc>
                      </a:pPr>
                      <a:r>
                        <a:rPr sz="1600" dirty="0">
                          <a:latin typeface="Arial"/>
                          <a:cs typeface="Arial"/>
                        </a:rPr>
                        <a:t>2</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1905" algn="ctr">
                        <a:lnSpc>
                          <a:spcPct val="100000"/>
                        </a:lnSpc>
                      </a:pPr>
                      <a:r>
                        <a:rPr sz="1600" dirty="0">
                          <a:latin typeface="Arial"/>
                          <a:cs typeface="Arial"/>
                        </a:rPr>
                        <a:t>M</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212725">
                        <a:lnSpc>
                          <a:spcPct val="100000"/>
                        </a:lnSpc>
                      </a:pPr>
                      <a:r>
                        <a:rPr sz="1600" dirty="0">
                          <a:latin typeface="Arial"/>
                          <a:cs typeface="Arial"/>
                        </a:rPr>
                        <a:t>82</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212725">
                        <a:lnSpc>
                          <a:spcPct val="100000"/>
                        </a:lnSpc>
                      </a:pPr>
                      <a:r>
                        <a:rPr sz="1600" dirty="0">
                          <a:latin typeface="Arial"/>
                          <a:cs typeface="Arial"/>
                        </a:rPr>
                        <a:t>12</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3175" algn="ctr">
                        <a:lnSpc>
                          <a:spcPct val="100000"/>
                        </a:lnSpc>
                      </a:pPr>
                      <a:r>
                        <a:rPr sz="1600" dirty="0">
                          <a:latin typeface="宋体"/>
                          <a:cs typeface="宋体"/>
                        </a:rPr>
                        <a:t>？</a:t>
                      </a:r>
                      <a:endParaRPr sz="1600">
                        <a:latin typeface="宋体"/>
                        <a:cs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2"/>
                  </a:ext>
                </a:extLst>
              </a:tr>
              <a:tr h="347980">
                <a:tc>
                  <a:txBody>
                    <a:bodyPr/>
                    <a:lstStyle/>
                    <a:p>
                      <a:pPr marL="0" algn="ctr">
                        <a:lnSpc>
                          <a:spcPct val="100000"/>
                        </a:lnSpc>
                      </a:pPr>
                      <a:r>
                        <a:rPr sz="1600" dirty="0">
                          <a:latin typeface="Arial"/>
                          <a:cs typeface="Arial"/>
                        </a:rPr>
                        <a:t>3</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635" algn="ctr">
                        <a:lnSpc>
                          <a:spcPct val="100000"/>
                        </a:lnSpc>
                      </a:pPr>
                      <a:r>
                        <a:rPr sz="1600" dirty="0">
                          <a:latin typeface="Arial"/>
                          <a:cs typeface="Arial"/>
                        </a:rPr>
                        <a:t>3</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2540" algn="ctr">
                        <a:lnSpc>
                          <a:spcPct val="100000"/>
                        </a:lnSpc>
                      </a:pPr>
                      <a:r>
                        <a:rPr sz="1600" dirty="0">
                          <a:latin typeface="Arial"/>
                          <a:cs typeface="Arial"/>
                        </a:rPr>
                        <a:t>F</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212725">
                        <a:lnSpc>
                          <a:spcPct val="100000"/>
                        </a:lnSpc>
                      </a:pPr>
                      <a:r>
                        <a:rPr sz="1600" dirty="0">
                          <a:latin typeface="Arial"/>
                          <a:cs typeface="Arial"/>
                        </a:rPr>
                        <a:t>68</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212725">
                        <a:lnSpc>
                          <a:spcPct val="100000"/>
                        </a:lnSpc>
                      </a:pPr>
                      <a:r>
                        <a:rPr sz="1600" dirty="0">
                          <a:latin typeface="Arial"/>
                          <a:cs typeface="Arial"/>
                        </a:rPr>
                        <a:t>12</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3175" algn="ctr">
                        <a:lnSpc>
                          <a:spcPct val="100000"/>
                        </a:lnSpc>
                      </a:pPr>
                      <a:r>
                        <a:rPr sz="1600" dirty="0">
                          <a:latin typeface="宋体"/>
                          <a:cs typeface="宋体"/>
                        </a:rPr>
                        <a:t>？</a:t>
                      </a:r>
                      <a:endParaRPr sz="1600">
                        <a:latin typeface="宋体"/>
                        <a:cs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3"/>
                  </a:ext>
                </a:extLst>
              </a:tr>
              <a:tr h="347980">
                <a:tc>
                  <a:txBody>
                    <a:bodyPr/>
                    <a:lstStyle/>
                    <a:p>
                      <a:pPr marL="0" algn="ctr">
                        <a:lnSpc>
                          <a:spcPct val="100000"/>
                        </a:lnSpc>
                      </a:pPr>
                      <a:r>
                        <a:rPr sz="1600" dirty="0">
                          <a:latin typeface="Arial"/>
                          <a:cs typeface="Arial"/>
                        </a:rPr>
                        <a:t>4</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635" algn="ctr">
                        <a:lnSpc>
                          <a:spcPct val="100000"/>
                        </a:lnSpc>
                      </a:pPr>
                      <a:r>
                        <a:rPr sz="1600" dirty="0">
                          <a:latin typeface="Arial"/>
                          <a:cs typeface="Arial"/>
                        </a:rPr>
                        <a:t>2</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1905" algn="ctr">
                        <a:lnSpc>
                          <a:spcPct val="100000"/>
                        </a:lnSpc>
                      </a:pPr>
                      <a:r>
                        <a:rPr sz="1600" dirty="0">
                          <a:latin typeface="Arial"/>
                          <a:cs typeface="Arial"/>
                        </a:rPr>
                        <a:t>M</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212725">
                        <a:lnSpc>
                          <a:spcPct val="100000"/>
                        </a:lnSpc>
                      </a:pPr>
                      <a:r>
                        <a:rPr sz="1600" dirty="0">
                          <a:latin typeface="Arial"/>
                          <a:cs typeface="Arial"/>
                        </a:rPr>
                        <a:t>75</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212725">
                        <a:lnSpc>
                          <a:spcPct val="100000"/>
                        </a:lnSpc>
                      </a:pPr>
                      <a:r>
                        <a:rPr sz="1600" dirty="0">
                          <a:latin typeface="Arial"/>
                          <a:cs typeface="Arial"/>
                        </a:rPr>
                        <a:t>17</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tc>
                  <a:txBody>
                    <a:bodyPr/>
                    <a:lstStyle/>
                    <a:p>
                      <a:pPr marL="3175" algn="ctr">
                        <a:lnSpc>
                          <a:spcPct val="100000"/>
                        </a:lnSpc>
                      </a:pPr>
                      <a:r>
                        <a:rPr sz="1600" dirty="0">
                          <a:latin typeface="宋体"/>
                          <a:cs typeface="宋体"/>
                        </a:rPr>
                        <a:t>？</a:t>
                      </a:r>
                      <a:endParaRPr sz="1600">
                        <a:latin typeface="宋体"/>
                        <a:cs typeface="宋体"/>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7E9E7"/>
                    </a:solidFill>
                  </a:tcPr>
                </a:tc>
                <a:extLst>
                  <a:ext uri="{0D108BD9-81ED-4DB2-BD59-A6C34878D82A}">
                    <a16:rowId xmlns:a16="http://schemas.microsoft.com/office/drawing/2014/main" val="10004"/>
                  </a:ext>
                </a:extLst>
              </a:tr>
              <a:tr h="347980">
                <a:tc>
                  <a:txBody>
                    <a:bodyPr/>
                    <a:lstStyle/>
                    <a:p>
                      <a:pPr marL="1905" algn="ctr">
                        <a:lnSpc>
                          <a:spcPct val="100000"/>
                        </a:lnSpc>
                      </a:pPr>
                      <a:r>
                        <a:rPr sz="1600" dirty="0">
                          <a:latin typeface="Arial"/>
                          <a:cs typeface="Arial"/>
                        </a:rPr>
                        <a:t>…</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1905" algn="ctr">
                        <a:lnSpc>
                          <a:spcPct val="100000"/>
                        </a:lnSpc>
                      </a:pPr>
                      <a:r>
                        <a:rPr sz="1600" dirty="0">
                          <a:latin typeface="Arial"/>
                          <a:cs typeface="Arial"/>
                        </a:rPr>
                        <a:t>…</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2540" algn="ctr">
                        <a:lnSpc>
                          <a:spcPct val="100000"/>
                        </a:lnSpc>
                      </a:pPr>
                      <a:r>
                        <a:rPr sz="1600" dirty="0">
                          <a:latin typeface="Arial"/>
                          <a:cs typeface="Arial"/>
                        </a:rPr>
                        <a:t>…</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2540" algn="ctr">
                        <a:lnSpc>
                          <a:spcPct val="100000"/>
                        </a:lnSpc>
                      </a:pPr>
                      <a:r>
                        <a:rPr sz="1600" dirty="0">
                          <a:latin typeface="Arial"/>
                          <a:cs typeface="Arial"/>
                        </a:rPr>
                        <a:t>…</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3175" algn="ctr">
                        <a:lnSpc>
                          <a:spcPct val="100000"/>
                        </a:lnSpc>
                      </a:pPr>
                      <a:r>
                        <a:rPr sz="1600" dirty="0">
                          <a:latin typeface="Arial"/>
                          <a:cs typeface="Arial"/>
                        </a:rPr>
                        <a:t>…</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tc>
                  <a:txBody>
                    <a:bodyPr/>
                    <a:lstStyle/>
                    <a:p>
                      <a:pPr marL="3175" algn="ctr">
                        <a:lnSpc>
                          <a:spcPct val="100000"/>
                        </a:lnSpc>
                      </a:pPr>
                      <a:r>
                        <a:rPr sz="1600" dirty="0">
                          <a:latin typeface="Arial"/>
                          <a:cs typeface="Arial"/>
                        </a:rPr>
                        <a:t>…</a:t>
                      </a:r>
                      <a:endParaRPr sz="1600">
                        <a:latin typeface="Arial"/>
                        <a:cs typeface="Arial"/>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ECF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014" y="1076959"/>
            <a:ext cx="2870200" cy="405765"/>
          </a:xfrm>
          <a:prstGeom prst="rect">
            <a:avLst/>
          </a:prstGeom>
        </p:spPr>
        <p:txBody>
          <a:bodyPr vert="horz" wrap="square" lIns="0" tIns="0" rIns="0" bIns="0" rtlCol="0">
            <a:spAutoFit/>
          </a:bodyPr>
          <a:lstStyle/>
          <a:p>
            <a:pPr marL="12700">
              <a:lnSpc>
                <a:spcPts val="3195"/>
              </a:lnSpc>
            </a:pPr>
            <a:r>
              <a:rPr sz="2800" spc="-20" dirty="0">
                <a:solidFill>
                  <a:srgbClr val="00AF50"/>
                </a:solidFill>
                <a:latin typeface="黑体"/>
                <a:cs typeface="黑体"/>
              </a:rPr>
              <a:t>基</a:t>
            </a:r>
            <a:r>
              <a:rPr sz="2800" spc="-30" dirty="0">
                <a:solidFill>
                  <a:srgbClr val="00AF50"/>
                </a:solidFill>
                <a:latin typeface="黑体"/>
                <a:cs typeface="黑体"/>
              </a:rPr>
              <a:t>本算法</a:t>
            </a:r>
            <a:r>
              <a:rPr sz="2800" spc="-15" dirty="0">
                <a:solidFill>
                  <a:srgbClr val="00AF50"/>
                </a:solidFill>
                <a:latin typeface="黑体"/>
                <a:cs typeface="黑体"/>
              </a:rPr>
              <a:t>设</a:t>
            </a:r>
            <a:r>
              <a:rPr sz="2800" spc="-30" dirty="0">
                <a:solidFill>
                  <a:srgbClr val="00AF50"/>
                </a:solidFill>
                <a:latin typeface="黑体"/>
                <a:cs typeface="黑体"/>
              </a:rPr>
              <a:t>计思想</a:t>
            </a:r>
            <a:endParaRPr sz="2800">
              <a:latin typeface="黑体"/>
              <a:cs typeface="黑体"/>
            </a:endParaRPr>
          </a:p>
        </p:txBody>
      </p:sp>
      <p:sp>
        <p:nvSpPr>
          <p:cNvPr id="3" name="object 3"/>
          <p:cNvSpPr txBox="1"/>
          <p:nvPr/>
        </p:nvSpPr>
        <p:spPr>
          <a:xfrm>
            <a:off x="293014" y="1582673"/>
            <a:ext cx="8529320" cy="4409440"/>
          </a:xfrm>
          <a:prstGeom prst="rect">
            <a:avLst/>
          </a:prstGeom>
        </p:spPr>
        <p:txBody>
          <a:bodyPr vert="horz" wrap="square" lIns="0" tIns="0" rIns="0" bIns="0" rtlCol="0">
            <a:spAutoFit/>
          </a:bodyPr>
          <a:lstStyle/>
          <a:p>
            <a:pPr marL="286385" marR="309245" indent="-274320" algn="just">
              <a:lnSpc>
                <a:spcPts val="259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K</a:t>
            </a:r>
            <a:r>
              <a:rPr sz="2400" spc="-5" dirty="0">
                <a:latin typeface="黑体"/>
                <a:cs typeface="黑体"/>
              </a:rPr>
              <a:t>-最近邻是分类器算法中最通俗易懂的一种，计算测试样本 </a:t>
            </a:r>
            <a:r>
              <a:rPr sz="2400" spc="0" dirty="0">
                <a:latin typeface="黑体"/>
                <a:cs typeface="黑体"/>
              </a:rPr>
              <a:t>到各训练样本的距离，取其中距离最小</a:t>
            </a:r>
            <a:r>
              <a:rPr sz="2400" spc="5" dirty="0">
                <a:latin typeface="黑体"/>
                <a:cs typeface="黑体"/>
              </a:rPr>
              <a:t>的</a:t>
            </a:r>
            <a:r>
              <a:rPr sz="2400" spc="0" dirty="0">
                <a:latin typeface="黑体"/>
                <a:cs typeface="黑体"/>
              </a:rPr>
              <a:t>K个，并根据这K个 训练样本的标记进行投票得到测试样本的标记。</a:t>
            </a:r>
            <a:endParaRPr sz="2400">
              <a:latin typeface="黑体"/>
              <a:cs typeface="黑体"/>
            </a:endParaRPr>
          </a:p>
          <a:p>
            <a:pPr marL="286385" marR="6350" indent="-274320">
              <a:lnSpc>
                <a:spcPct val="89100"/>
              </a:lnSpc>
              <a:spcBef>
                <a:spcPts val="585"/>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加权K-最近邻分类算法的思路是，在根据测试样本的标记进 </a:t>
            </a:r>
            <a:r>
              <a:rPr sz="2400" spc="-5" dirty="0">
                <a:latin typeface="黑体"/>
                <a:cs typeface="黑体"/>
              </a:rPr>
              <a:t>行投票表决时，将根据测试样本与每个训练样本间距离（或 </a:t>
            </a:r>
            <a:r>
              <a:rPr sz="2400" spc="0" dirty="0">
                <a:latin typeface="黑体"/>
                <a:cs typeface="黑体"/>
              </a:rPr>
              <a:t>相似度）的大小决定训练样本标记的作用大小，基本原则是： 距离越近的训练样本其标记的作用权重越大，反之则越小。 据此，可以建立一个带加权的投票表</a:t>
            </a:r>
            <a:r>
              <a:rPr sz="2400" spc="5" dirty="0">
                <a:latin typeface="黑体"/>
                <a:cs typeface="黑体"/>
              </a:rPr>
              <a:t>决</a:t>
            </a:r>
            <a:r>
              <a:rPr sz="2400" spc="0" dirty="0">
                <a:latin typeface="黑体"/>
                <a:cs typeface="黑体"/>
              </a:rPr>
              <a:t>计算模型</a:t>
            </a:r>
            <a:r>
              <a:rPr sz="2400" spc="0" dirty="0">
                <a:latin typeface="Arial"/>
                <a:cs typeface="Arial"/>
              </a:rPr>
              <a:t>(</a:t>
            </a:r>
            <a:r>
              <a:rPr sz="2400" spc="0" dirty="0">
                <a:latin typeface="黑体"/>
                <a:cs typeface="黑体"/>
              </a:rPr>
              <a:t>比如</a:t>
            </a:r>
            <a:r>
              <a:rPr sz="2400" spc="0" dirty="0">
                <a:latin typeface="Arial"/>
                <a:cs typeface="Arial"/>
              </a:rPr>
              <a:t>y’</a:t>
            </a:r>
            <a:r>
              <a:rPr sz="2400" spc="-90" dirty="0">
                <a:latin typeface="Arial"/>
                <a:cs typeface="Arial"/>
              </a:rPr>
              <a:t> </a:t>
            </a:r>
            <a:r>
              <a:rPr sz="2400" spc="0" dirty="0">
                <a:latin typeface="Arial"/>
                <a:cs typeface="Arial"/>
              </a:rPr>
              <a:t>=</a:t>
            </a:r>
            <a:endParaRPr sz="2400">
              <a:latin typeface="Arial"/>
              <a:cs typeface="Arial"/>
            </a:endParaRPr>
          </a:p>
          <a:p>
            <a:pPr marL="286385" marR="203200" indent="0">
              <a:lnSpc>
                <a:spcPts val="2590"/>
              </a:lnSpc>
              <a:spcBef>
                <a:spcPts val="40"/>
              </a:spcBef>
            </a:pPr>
            <a:r>
              <a:rPr sz="2400" dirty="0">
                <a:latin typeface="Arial"/>
                <a:cs typeface="Arial"/>
              </a:rPr>
              <a:t>∑Si*yi/∑S</a:t>
            </a:r>
            <a:r>
              <a:rPr sz="2400" spc="-10" dirty="0">
                <a:latin typeface="Arial"/>
                <a:cs typeface="Arial"/>
              </a:rPr>
              <a:t>i</a:t>
            </a:r>
            <a:r>
              <a:rPr sz="2400" spc="0" dirty="0">
                <a:latin typeface="Arial"/>
                <a:cs typeface="Arial"/>
              </a:rPr>
              <a:t>,</a:t>
            </a:r>
            <a:r>
              <a:rPr sz="2400" spc="5" dirty="0">
                <a:latin typeface="Arial"/>
                <a:cs typeface="Arial"/>
              </a:rPr>
              <a:t> </a:t>
            </a:r>
            <a:r>
              <a:rPr sz="2400" spc="0" dirty="0">
                <a:latin typeface="Arial"/>
                <a:cs typeface="Arial"/>
              </a:rPr>
              <a:t>k=[0,</a:t>
            </a:r>
            <a:r>
              <a:rPr sz="2400" spc="10" dirty="0">
                <a:latin typeface="Arial"/>
                <a:cs typeface="Arial"/>
              </a:rPr>
              <a:t>k</a:t>
            </a:r>
            <a:r>
              <a:rPr sz="2400" spc="0" dirty="0">
                <a:latin typeface="Arial"/>
                <a:cs typeface="Arial"/>
              </a:rPr>
              <a:t>-1],S</a:t>
            </a:r>
            <a:r>
              <a:rPr sz="2400" spc="-10" dirty="0">
                <a:latin typeface="Arial"/>
                <a:cs typeface="Arial"/>
              </a:rPr>
              <a:t>i</a:t>
            </a:r>
            <a:r>
              <a:rPr sz="2400" spc="0" dirty="0">
                <a:latin typeface="黑体"/>
                <a:cs typeface="黑体"/>
              </a:rPr>
              <a:t>为取值</a:t>
            </a:r>
            <a:r>
              <a:rPr sz="2400" spc="-5" dirty="0">
                <a:latin typeface="Arial"/>
                <a:cs typeface="Arial"/>
              </a:rPr>
              <a:t>0</a:t>
            </a:r>
            <a:r>
              <a:rPr sz="2400" spc="0" dirty="0">
                <a:latin typeface="Arial"/>
                <a:cs typeface="Arial"/>
              </a:rPr>
              <a:t>-</a:t>
            </a:r>
            <a:r>
              <a:rPr sz="2400" spc="-5" dirty="0">
                <a:latin typeface="Arial"/>
                <a:cs typeface="Arial"/>
              </a:rPr>
              <a:t>1</a:t>
            </a:r>
            <a:r>
              <a:rPr sz="2400" spc="0" dirty="0">
                <a:latin typeface="黑体"/>
                <a:cs typeface="黑体"/>
              </a:rPr>
              <a:t>的相似度数值，</a:t>
            </a:r>
            <a:r>
              <a:rPr sz="2400" spc="0" dirty="0">
                <a:latin typeface="Arial"/>
                <a:cs typeface="Arial"/>
              </a:rPr>
              <a:t>y</a:t>
            </a:r>
            <a:r>
              <a:rPr sz="2400" spc="-5" dirty="0">
                <a:latin typeface="Arial"/>
                <a:cs typeface="Arial"/>
              </a:rPr>
              <a:t>i</a:t>
            </a:r>
            <a:r>
              <a:rPr sz="2400" spc="0" dirty="0">
                <a:latin typeface="黑体"/>
                <a:cs typeface="黑体"/>
              </a:rPr>
              <a:t>为选取出 的最邻近训练样本的分类标记</a:t>
            </a:r>
            <a:r>
              <a:rPr sz="2400" spc="5" dirty="0">
                <a:latin typeface="黑体"/>
                <a:cs typeface="黑体"/>
              </a:rPr>
              <a:t>值</a:t>
            </a:r>
            <a:r>
              <a:rPr sz="2400" spc="0" dirty="0">
                <a:latin typeface="Arial"/>
                <a:cs typeface="Arial"/>
              </a:rPr>
              <a:t>)</a:t>
            </a:r>
            <a:r>
              <a:rPr sz="2400" spc="0" dirty="0">
                <a:latin typeface="黑体"/>
                <a:cs typeface="黑体"/>
              </a:rPr>
              <a:t>决定以最终的测试样本的分</a:t>
            </a:r>
            <a:endParaRPr sz="2400">
              <a:latin typeface="黑体"/>
              <a:cs typeface="黑体"/>
            </a:endParaRPr>
          </a:p>
          <a:p>
            <a:pPr marL="287020">
              <a:lnSpc>
                <a:spcPts val="2660"/>
              </a:lnSpc>
            </a:pPr>
            <a:r>
              <a:rPr sz="2400" dirty="0">
                <a:latin typeface="黑体"/>
                <a:cs typeface="黑体"/>
              </a:rPr>
              <a:t>类标记。</a:t>
            </a:r>
            <a:endParaRPr sz="2400">
              <a:latin typeface="黑体"/>
              <a:cs typeface="黑体"/>
            </a:endParaRPr>
          </a:p>
          <a:p>
            <a:pPr marL="287020" marR="310515" indent="-274320">
              <a:lnSpc>
                <a:spcPts val="2590"/>
              </a:lnSpc>
              <a:spcBef>
                <a:spcPts val="64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算法的思路清晰简单，然而对于海量数据计算量很大，耗费 时间较长。</a:t>
            </a:r>
            <a:endParaRPr sz="2400">
              <a:latin typeface="黑体"/>
              <a:cs typeface="黑体"/>
            </a:endParaRPr>
          </a:p>
        </p:txBody>
      </p:sp>
      <p:sp>
        <p:nvSpPr>
          <p:cNvPr id="4" name="object 4"/>
          <p:cNvSpPr/>
          <p:nvPr/>
        </p:nvSpPr>
        <p:spPr>
          <a:xfrm>
            <a:off x="377952" y="495300"/>
            <a:ext cx="5481828" cy="414527"/>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0871" y="336804"/>
            <a:ext cx="4117848" cy="318516"/>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225999" rIns="0" bIns="0" rtlCol="0">
            <a:spAutoFit/>
          </a:bodyPr>
          <a:lstStyle/>
          <a:p>
            <a:pPr marL="76200">
              <a:lnSpc>
                <a:spcPts val="3195"/>
              </a:lnSpc>
            </a:pPr>
            <a:r>
              <a:rPr sz="2800" spc="-15" dirty="0">
                <a:solidFill>
                  <a:srgbClr val="00AF50"/>
                </a:solidFill>
                <a:latin typeface="黑体"/>
                <a:cs typeface="黑体"/>
              </a:rPr>
              <a:t>M</a:t>
            </a:r>
            <a:r>
              <a:rPr sz="2800" spc="-10" dirty="0">
                <a:solidFill>
                  <a:srgbClr val="00AF50"/>
                </a:solidFill>
                <a:latin typeface="黑体"/>
                <a:cs typeface="黑体"/>
              </a:rPr>
              <a:t>a</a:t>
            </a:r>
            <a:r>
              <a:rPr sz="2800" spc="-15" dirty="0">
                <a:solidFill>
                  <a:srgbClr val="00AF50"/>
                </a:solidFill>
                <a:latin typeface="黑体"/>
                <a:cs typeface="黑体"/>
              </a:rPr>
              <a:t>pRe</a:t>
            </a:r>
            <a:r>
              <a:rPr sz="2800" spc="-10" dirty="0">
                <a:solidFill>
                  <a:srgbClr val="00AF50"/>
                </a:solidFill>
                <a:latin typeface="黑体"/>
                <a:cs typeface="黑体"/>
              </a:rPr>
              <a:t>d</a:t>
            </a:r>
            <a:r>
              <a:rPr sz="2800" spc="-15" dirty="0">
                <a:solidFill>
                  <a:srgbClr val="00AF50"/>
                </a:solidFill>
                <a:latin typeface="黑体"/>
                <a:cs typeface="黑体"/>
              </a:rPr>
              <a:t>u</a:t>
            </a:r>
            <a:r>
              <a:rPr sz="2800" spc="-30" dirty="0">
                <a:solidFill>
                  <a:srgbClr val="00AF50"/>
                </a:solidFill>
                <a:latin typeface="黑体"/>
                <a:cs typeface="黑体"/>
              </a:rPr>
              <a:t>c</a:t>
            </a:r>
            <a:r>
              <a:rPr sz="2800" spc="-5" dirty="0">
                <a:solidFill>
                  <a:srgbClr val="00AF50"/>
                </a:solidFill>
                <a:latin typeface="黑体"/>
                <a:cs typeface="黑体"/>
              </a:rPr>
              <a:t>e</a:t>
            </a:r>
            <a:r>
              <a:rPr sz="2800" spc="-30" dirty="0">
                <a:solidFill>
                  <a:srgbClr val="00AF50"/>
                </a:solidFill>
                <a:latin typeface="黑体"/>
                <a:cs typeface="黑体"/>
              </a:rPr>
              <a:t>并</a:t>
            </a:r>
            <a:r>
              <a:rPr sz="2800" spc="-25" dirty="0">
                <a:solidFill>
                  <a:srgbClr val="00AF50"/>
                </a:solidFill>
                <a:latin typeface="黑体"/>
                <a:cs typeface="黑体"/>
              </a:rPr>
              <a:t>行</a:t>
            </a:r>
            <a:r>
              <a:rPr sz="2800" spc="-30" dirty="0">
                <a:solidFill>
                  <a:srgbClr val="00AF50"/>
                </a:solidFill>
                <a:latin typeface="黑体"/>
                <a:cs typeface="黑体"/>
              </a:rPr>
              <a:t>化</a:t>
            </a:r>
            <a:r>
              <a:rPr sz="2800" spc="-25" dirty="0">
                <a:solidFill>
                  <a:srgbClr val="00AF50"/>
                </a:solidFill>
                <a:latin typeface="黑体"/>
                <a:cs typeface="黑体"/>
              </a:rPr>
              <a:t>算</a:t>
            </a:r>
            <a:r>
              <a:rPr sz="2800" spc="-30" dirty="0">
                <a:solidFill>
                  <a:srgbClr val="00AF50"/>
                </a:solidFill>
                <a:latin typeface="黑体"/>
                <a:cs typeface="黑体"/>
              </a:rPr>
              <a:t>法设计</a:t>
            </a:r>
            <a:r>
              <a:rPr sz="2800" spc="-25" dirty="0">
                <a:solidFill>
                  <a:srgbClr val="00AF50"/>
                </a:solidFill>
                <a:latin typeface="黑体"/>
                <a:cs typeface="黑体"/>
              </a:rPr>
              <a:t>思</a:t>
            </a:r>
            <a:r>
              <a:rPr sz="2800" spc="-30" dirty="0">
                <a:solidFill>
                  <a:srgbClr val="00AF50"/>
                </a:solidFill>
                <a:latin typeface="黑体"/>
                <a:cs typeface="黑体"/>
              </a:rPr>
              <a:t>路</a:t>
            </a:r>
            <a:endParaRPr sz="2800">
              <a:latin typeface="黑体"/>
              <a:cs typeface="黑体"/>
            </a:endParaRPr>
          </a:p>
        </p:txBody>
      </p:sp>
      <p:sp>
        <p:nvSpPr>
          <p:cNvPr id="4" name="object 4"/>
          <p:cNvSpPr txBox="1"/>
          <p:nvPr/>
        </p:nvSpPr>
        <p:spPr>
          <a:xfrm>
            <a:off x="420116" y="1391665"/>
            <a:ext cx="8376920" cy="4761865"/>
          </a:xfrm>
          <a:prstGeom prst="rect">
            <a:avLst/>
          </a:prstGeom>
        </p:spPr>
        <p:txBody>
          <a:bodyPr vert="horz" wrap="square" lIns="0" tIns="0" rIns="0" bIns="0" rtlCol="0">
            <a:spAutoFit/>
          </a:bodyPr>
          <a:lstStyle/>
          <a:p>
            <a:pPr marL="285115" marR="158115" indent="-273050" algn="just">
              <a:lnSpc>
                <a:spcPct val="100000"/>
              </a:lnSpc>
              <a:tabLst>
                <a:tab pos="28511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基本处理思路是：将测试样本数据分块后分布在不同的节点 上进行处理，将训练样本数据文件放</a:t>
            </a:r>
            <a:r>
              <a:rPr sz="2400" spc="5" dirty="0">
                <a:latin typeface="黑体"/>
                <a:cs typeface="黑体"/>
              </a:rPr>
              <a:t>在</a:t>
            </a:r>
            <a:r>
              <a:rPr sz="2400" spc="0" dirty="0">
                <a:latin typeface="黑体"/>
                <a:cs typeface="黑体"/>
              </a:rPr>
              <a:t>DistributedCache中 供每个节点共享访问</a:t>
            </a:r>
            <a:endParaRPr sz="2400">
              <a:latin typeface="黑体"/>
              <a:cs typeface="黑体"/>
            </a:endParaRPr>
          </a:p>
          <a:p>
            <a:pPr marL="12700">
              <a:lnSpc>
                <a:spcPct val="100000"/>
              </a:lnSpc>
              <a:spcBef>
                <a:spcPts val="600"/>
              </a:spcBef>
              <a:tabLst>
                <a:tab pos="28511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Map阶段对每个读出的测试样本数</a:t>
            </a:r>
            <a:r>
              <a:rPr sz="2400" spc="5" dirty="0">
                <a:latin typeface="黑体"/>
                <a:cs typeface="黑体"/>
              </a:rPr>
              <a:t>据</a:t>
            </a:r>
            <a:r>
              <a:rPr sz="2400" spc="0" dirty="0">
                <a:latin typeface="黑体"/>
                <a:cs typeface="黑体"/>
              </a:rPr>
              <a:t>ts(trid,A</a:t>
            </a:r>
            <a:r>
              <a:rPr sz="2400" spc="0" dirty="0">
                <a:latin typeface="宋体"/>
                <a:cs typeface="宋体"/>
              </a:rPr>
              <a:t>’</a:t>
            </a:r>
            <a:r>
              <a:rPr sz="2400" spc="0" dirty="0">
                <a:latin typeface="黑体"/>
                <a:cs typeface="黑体"/>
              </a:rPr>
              <a:t>,y</a:t>
            </a:r>
            <a:r>
              <a:rPr sz="2400" spc="0" dirty="0">
                <a:latin typeface="宋体"/>
                <a:cs typeface="宋体"/>
              </a:rPr>
              <a:t>’</a:t>
            </a:r>
            <a:r>
              <a:rPr sz="2400" spc="0" dirty="0">
                <a:latin typeface="黑体"/>
                <a:cs typeface="黑体"/>
              </a:rPr>
              <a:t>）</a:t>
            </a:r>
            <a:endParaRPr sz="2400">
              <a:latin typeface="黑体"/>
              <a:cs typeface="黑体"/>
            </a:endParaRPr>
          </a:p>
          <a:p>
            <a:pPr marL="469900">
              <a:lnSpc>
                <a:spcPct val="100000"/>
              </a:lnSpc>
              <a:spcBef>
                <a:spcPts val="600"/>
              </a:spcBef>
              <a:tabLst>
                <a:tab pos="74231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5" dirty="0">
                <a:latin typeface="黑体"/>
                <a:cs typeface="黑体"/>
              </a:rPr>
              <a:t>计算其与每个训练样本数</a:t>
            </a:r>
            <a:r>
              <a:rPr sz="2400" spc="0" dirty="0">
                <a:latin typeface="黑体"/>
                <a:cs typeface="黑体"/>
              </a:rPr>
              <a:t>据</a:t>
            </a:r>
            <a:r>
              <a:rPr sz="2400" spc="-5" dirty="0">
                <a:latin typeface="黑体"/>
                <a:cs typeface="黑体"/>
              </a:rPr>
              <a:t>tr(trid,A,y</a:t>
            </a:r>
            <a:r>
              <a:rPr sz="2400" spc="0" dirty="0">
                <a:latin typeface="黑体"/>
                <a:cs typeface="黑体"/>
              </a:rPr>
              <a:t>)</a:t>
            </a:r>
            <a:r>
              <a:rPr sz="2400" spc="-5" dirty="0">
                <a:latin typeface="黑体"/>
                <a:cs typeface="黑体"/>
              </a:rPr>
              <a:t>之间的相似度</a:t>
            </a:r>
            <a:endParaRPr sz="2400">
              <a:latin typeface="黑体"/>
              <a:cs typeface="黑体"/>
            </a:endParaRPr>
          </a:p>
          <a:p>
            <a:pPr marL="742315">
              <a:lnSpc>
                <a:spcPct val="100000"/>
              </a:lnSpc>
            </a:pPr>
            <a:r>
              <a:rPr sz="2400" dirty="0">
                <a:latin typeface="黑体"/>
                <a:cs typeface="黑体"/>
              </a:rPr>
              <a:t>S=Sim(A</a:t>
            </a:r>
            <a:r>
              <a:rPr sz="2400" dirty="0">
                <a:latin typeface="宋体"/>
                <a:cs typeface="宋体"/>
              </a:rPr>
              <a:t>’</a:t>
            </a:r>
            <a:r>
              <a:rPr sz="2400" dirty="0">
                <a:latin typeface="黑体"/>
                <a:cs typeface="黑体"/>
              </a:rPr>
              <a:t>,A）（1：相似度最大，0：相似度最小）</a:t>
            </a:r>
            <a:endParaRPr sz="2400">
              <a:latin typeface="黑体"/>
              <a:cs typeface="黑体"/>
            </a:endParaRPr>
          </a:p>
          <a:p>
            <a:pPr marL="742315" marR="6350" indent="-273050">
              <a:lnSpc>
                <a:spcPct val="100000"/>
              </a:lnSpc>
              <a:spcBef>
                <a:spcPts val="600"/>
              </a:spcBef>
              <a:tabLst>
                <a:tab pos="74231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检查S是否比目前的k个S值中最小的大，若是则</a:t>
            </a:r>
            <a:r>
              <a:rPr sz="2400" spc="5" dirty="0">
                <a:latin typeface="黑体"/>
                <a:cs typeface="黑体"/>
              </a:rPr>
              <a:t>将</a:t>
            </a:r>
            <a:r>
              <a:rPr sz="2400" spc="0" dirty="0">
                <a:latin typeface="黑体"/>
                <a:cs typeface="黑体"/>
              </a:rPr>
              <a:t>(S,y)计 入k个最大者</a:t>
            </a:r>
            <a:endParaRPr sz="2400">
              <a:latin typeface="黑体"/>
              <a:cs typeface="黑体"/>
            </a:endParaRPr>
          </a:p>
          <a:p>
            <a:pPr marL="469900">
              <a:lnSpc>
                <a:spcPct val="100000"/>
              </a:lnSpc>
              <a:spcBef>
                <a:spcPts val="600"/>
              </a:spcBef>
              <a:tabLst>
                <a:tab pos="74231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根据所保留的k</a:t>
            </a:r>
            <a:r>
              <a:rPr sz="2400" spc="0" dirty="0">
                <a:latin typeface="黑体"/>
                <a:cs typeface="黑体"/>
              </a:rPr>
              <a:t>个</a:t>
            </a:r>
            <a:r>
              <a:rPr sz="2400" spc="-5" dirty="0">
                <a:latin typeface="黑体"/>
                <a:cs typeface="黑体"/>
              </a:rPr>
              <a:t>S值最大的(S,y</a:t>
            </a:r>
            <a:r>
              <a:rPr sz="2400" spc="0" dirty="0">
                <a:latin typeface="黑体"/>
                <a:cs typeface="黑体"/>
              </a:rPr>
              <a:t>)</a:t>
            </a:r>
            <a:r>
              <a:rPr sz="2400" spc="-5" dirty="0">
                <a:latin typeface="黑体"/>
                <a:cs typeface="黑体"/>
              </a:rPr>
              <a:t>，根据模</a:t>
            </a:r>
            <a:r>
              <a:rPr sz="2400" spc="0" dirty="0">
                <a:latin typeface="黑体"/>
                <a:cs typeface="黑体"/>
              </a:rPr>
              <a:t>型</a:t>
            </a:r>
            <a:r>
              <a:rPr sz="2400" spc="-5" dirty="0">
                <a:latin typeface="黑体"/>
                <a:cs typeface="黑体"/>
              </a:rPr>
              <a:t>y</a:t>
            </a:r>
            <a:r>
              <a:rPr sz="2400" spc="0" dirty="0">
                <a:latin typeface="宋体"/>
                <a:cs typeface="宋体"/>
              </a:rPr>
              <a:t>’</a:t>
            </a:r>
            <a:endParaRPr sz="2400">
              <a:latin typeface="宋体"/>
              <a:cs typeface="宋体"/>
            </a:endParaRPr>
          </a:p>
          <a:p>
            <a:pPr marL="742315" marR="6350">
              <a:lnSpc>
                <a:spcPct val="100000"/>
              </a:lnSpc>
            </a:pPr>
            <a:r>
              <a:rPr sz="2400" dirty="0">
                <a:latin typeface="宋体"/>
                <a:cs typeface="宋体"/>
              </a:rPr>
              <a:t>=∑Si*yi/∑Si</a:t>
            </a:r>
            <a:r>
              <a:rPr sz="2400" dirty="0">
                <a:latin typeface="黑体"/>
                <a:cs typeface="黑体"/>
              </a:rPr>
              <a:t>计算出ts的分类标记值y</a:t>
            </a:r>
            <a:r>
              <a:rPr sz="2400" dirty="0">
                <a:latin typeface="宋体"/>
                <a:cs typeface="宋体"/>
              </a:rPr>
              <a:t>’</a:t>
            </a:r>
            <a:r>
              <a:rPr sz="2400" dirty="0">
                <a:latin typeface="黑体"/>
                <a:cs typeface="黑体"/>
              </a:rPr>
              <a:t>，发射出</a:t>
            </a:r>
            <a:r>
              <a:rPr sz="2400" dirty="0">
                <a:latin typeface="宋体"/>
                <a:cs typeface="宋体"/>
              </a:rPr>
              <a:t>(tsid, y’)</a:t>
            </a:r>
            <a:endParaRPr sz="2400">
              <a:latin typeface="宋体"/>
              <a:cs typeface="宋体"/>
            </a:endParaRPr>
          </a:p>
          <a:p>
            <a:pPr marL="285115" indent="-273050">
              <a:lnSpc>
                <a:spcPts val="2810"/>
              </a:lnSpc>
              <a:spcBef>
                <a:spcPts val="600"/>
              </a:spcBef>
              <a:buClr>
                <a:srgbClr val="D24717"/>
              </a:buClr>
              <a:buSzPct val="83333"/>
              <a:buFont typeface="Wingdings 2"/>
              <a:buChar char=""/>
              <a:tabLst>
                <a:tab pos="285115" algn="l"/>
                <a:tab pos="4095750" algn="l"/>
              </a:tabLst>
            </a:pPr>
            <a:r>
              <a:rPr sz="2400" dirty="0">
                <a:latin typeface="黑体"/>
                <a:cs typeface="黑体"/>
              </a:rPr>
              <a:t>Reduce阶段直接输出</a:t>
            </a:r>
            <a:r>
              <a:rPr sz="2400" dirty="0">
                <a:latin typeface="宋体"/>
                <a:cs typeface="宋体"/>
              </a:rPr>
              <a:t>(tsid,	y’)</a:t>
            </a:r>
            <a:endParaRPr sz="2400">
              <a:latin typeface="宋体"/>
              <a:cs typeface="宋体"/>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894" y="875284"/>
            <a:ext cx="8192134" cy="4643120"/>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基于</a:t>
            </a:r>
            <a:r>
              <a:rPr sz="2600" b="1" spc="-15" dirty="0">
                <a:solidFill>
                  <a:srgbClr val="00AF50"/>
                </a:solidFill>
                <a:latin typeface="黑体"/>
                <a:cs typeface="黑体"/>
              </a:rPr>
              <a:t>M</a:t>
            </a:r>
            <a:r>
              <a:rPr sz="2600" b="1" spc="0" dirty="0">
                <a:solidFill>
                  <a:srgbClr val="00AF50"/>
                </a:solidFill>
                <a:latin typeface="黑体"/>
                <a:cs typeface="黑体"/>
              </a:rPr>
              <a:t>a</a:t>
            </a:r>
            <a:r>
              <a:rPr sz="2600" b="1" spc="-10" dirty="0">
                <a:solidFill>
                  <a:srgbClr val="00AF50"/>
                </a:solidFill>
                <a:latin typeface="黑体"/>
                <a:cs typeface="黑体"/>
              </a:rPr>
              <a:t>p</a:t>
            </a:r>
            <a:r>
              <a:rPr sz="2600" b="1" spc="-30" dirty="0">
                <a:solidFill>
                  <a:srgbClr val="00AF50"/>
                </a:solidFill>
                <a:latin typeface="黑体"/>
                <a:cs typeface="黑体"/>
              </a:rPr>
              <a:t>和</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5" dirty="0">
                <a:solidFill>
                  <a:srgbClr val="00AF50"/>
                </a:solidFill>
                <a:latin typeface="黑体"/>
                <a:cs typeface="黑体"/>
              </a:rPr>
              <a:t>d</a:t>
            </a:r>
            <a:r>
              <a:rPr sz="2600" b="1" spc="0" dirty="0">
                <a:solidFill>
                  <a:srgbClr val="00AF50"/>
                </a:solidFill>
                <a:latin typeface="黑体"/>
                <a:cs typeface="黑体"/>
              </a:rPr>
              <a:t>u</a:t>
            </a:r>
            <a:r>
              <a:rPr sz="2600" b="1" spc="-1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的并行计</a:t>
            </a:r>
            <a:r>
              <a:rPr sz="2600" b="1" spc="-30" dirty="0">
                <a:solidFill>
                  <a:srgbClr val="00AF50"/>
                </a:solidFill>
                <a:latin typeface="黑体"/>
                <a:cs typeface="黑体"/>
              </a:rPr>
              <a:t>算</a:t>
            </a:r>
            <a:r>
              <a:rPr sz="2600" b="1" spc="-20" dirty="0">
                <a:solidFill>
                  <a:srgbClr val="00AF50"/>
                </a:solidFill>
                <a:latin typeface="黑体"/>
                <a:cs typeface="黑体"/>
              </a:rPr>
              <a:t>模</a:t>
            </a:r>
            <a:r>
              <a:rPr sz="2600" b="1" spc="-30" dirty="0">
                <a:solidFill>
                  <a:srgbClr val="00AF50"/>
                </a:solidFill>
                <a:latin typeface="黑体"/>
                <a:cs typeface="黑体"/>
              </a:rPr>
              <a:t>型</a:t>
            </a:r>
            <a:endParaRPr sz="2600" dirty="0">
              <a:latin typeface="黑体"/>
              <a:cs typeface="黑体"/>
            </a:endParaRPr>
          </a:p>
          <a:p>
            <a:pPr marL="12700">
              <a:lnSpc>
                <a:spcPct val="100000"/>
              </a:lnSpc>
              <a:spcBef>
                <a:spcPts val="1689"/>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5" dirty="0">
                <a:latin typeface="黑体"/>
                <a:cs typeface="黑体"/>
              </a:rPr>
              <a:t>各</a:t>
            </a:r>
            <a:r>
              <a:rPr sz="2600" spc="10" dirty="0">
                <a:latin typeface="黑体"/>
                <a:cs typeface="黑体"/>
              </a:rPr>
              <a:t>个</a:t>
            </a:r>
            <a:r>
              <a:rPr sz="2600" spc="-5" dirty="0">
                <a:latin typeface="Arial Narrow"/>
                <a:cs typeface="Arial Narrow"/>
              </a:rPr>
              <a:t>ma</a:t>
            </a:r>
            <a:r>
              <a:rPr sz="2600" spc="-10" dirty="0">
                <a:latin typeface="Arial Narrow"/>
                <a:cs typeface="Arial Narrow"/>
              </a:rPr>
              <a:t>p</a:t>
            </a:r>
            <a:r>
              <a:rPr sz="2600" spc="0" dirty="0">
                <a:latin typeface="黑体"/>
                <a:cs typeface="黑体"/>
              </a:rPr>
              <a:t>函数</a:t>
            </a:r>
            <a:r>
              <a:rPr sz="2600" spc="-20" dirty="0">
                <a:latin typeface="黑体"/>
                <a:cs typeface="黑体"/>
              </a:rPr>
              <a:t>对</a:t>
            </a:r>
            <a:r>
              <a:rPr sz="2600" spc="0" dirty="0">
                <a:latin typeface="黑体"/>
                <a:cs typeface="黑体"/>
              </a:rPr>
              <a:t>所划</a:t>
            </a:r>
            <a:r>
              <a:rPr sz="2600" spc="-20" dirty="0">
                <a:latin typeface="黑体"/>
                <a:cs typeface="黑体"/>
              </a:rPr>
              <a:t>分</a:t>
            </a:r>
            <a:r>
              <a:rPr sz="2600" spc="0" dirty="0">
                <a:latin typeface="黑体"/>
                <a:cs typeface="黑体"/>
              </a:rPr>
              <a:t>的数</a:t>
            </a:r>
            <a:r>
              <a:rPr sz="2600" spc="-20" dirty="0">
                <a:latin typeface="黑体"/>
                <a:cs typeface="黑体"/>
              </a:rPr>
              <a:t>据</a:t>
            </a:r>
            <a:r>
              <a:rPr sz="2600" spc="0" dirty="0">
                <a:latin typeface="黑体"/>
                <a:cs typeface="黑体"/>
              </a:rPr>
              <a:t>并行</a:t>
            </a:r>
            <a:r>
              <a:rPr sz="2600" spc="-20" dirty="0">
                <a:latin typeface="黑体"/>
                <a:cs typeface="黑体"/>
              </a:rPr>
              <a:t>处</a:t>
            </a:r>
            <a:r>
              <a:rPr sz="2600" spc="0" dirty="0">
                <a:latin typeface="黑体"/>
                <a:cs typeface="黑体"/>
              </a:rPr>
              <a:t>理，</a:t>
            </a:r>
            <a:r>
              <a:rPr sz="2600" spc="-20" dirty="0">
                <a:latin typeface="黑体"/>
                <a:cs typeface="黑体"/>
              </a:rPr>
              <a:t>从</a:t>
            </a:r>
            <a:r>
              <a:rPr sz="2600" spc="0" dirty="0">
                <a:latin typeface="黑体"/>
                <a:cs typeface="黑体"/>
              </a:rPr>
              <a:t>不同</a:t>
            </a:r>
            <a:r>
              <a:rPr sz="2600" spc="-20" dirty="0">
                <a:latin typeface="黑体"/>
                <a:cs typeface="黑体"/>
              </a:rPr>
              <a:t>的</a:t>
            </a:r>
            <a:r>
              <a:rPr sz="2600" spc="0" dirty="0">
                <a:latin typeface="黑体"/>
                <a:cs typeface="黑体"/>
              </a:rPr>
              <a:t>输入</a:t>
            </a:r>
            <a:endParaRPr sz="2600" dirty="0">
              <a:latin typeface="黑体"/>
              <a:cs typeface="黑体"/>
            </a:endParaRPr>
          </a:p>
          <a:p>
            <a:pPr marL="287020">
              <a:lnSpc>
                <a:spcPct val="100000"/>
              </a:lnSpc>
            </a:pPr>
            <a:r>
              <a:rPr sz="2600" dirty="0">
                <a:latin typeface="黑体"/>
                <a:cs typeface="黑体"/>
              </a:rPr>
              <a:t>数据产</a:t>
            </a:r>
            <a:r>
              <a:rPr sz="2600" spc="-15" dirty="0">
                <a:latin typeface="黑体"/>
                <a:cs typeface="黑体"/>
              </a:rPr>
              <a:t>生</a:t>
            </a:r>
            <a:r>
              <a:rPr sz="2600" spc="0" dirty="0">
                <a:latin typeface="黑体"/>
                <a:cs typeface="黑体"/>
              </a:rPr>
              <a:t>不同的</a:t>
            </a:r>
            <a:r>
              <a:rPr sz="2600" spc="-15" dirty="0">
                <a:latin typeface="黑体"/>
                <a:cs typeface="黑体"/>
              </a:rPr>
              <a:t>中</a:t>
            </a:r>
            <a:r>
              <a:rPr sz="2600" spc="0" dirty="0">
                <a:latin typeface="黑体"/>
                <a:cs typeface="黑体"/>
              </a:rPr>
              <a:t>间结果</a:t>
            </a:r>
            <a:r>
              <a:rPr sz="2600" spc="-15" dirty="0">
                <a:latin typeface="黑体"/>
                <a:cs typeface="黑体"/>
              </a:rPr>
              <a:t>输</a:t>
            </a:r>
            <a:r>
              <a:rPr sz="2600" spc="0" dirty="0">
                <a:latin typeface="黑体"/>
                <a:cs typeface="黑体"/>
              </a:rPr>
              <a:t>出</a:t>
            </a:r>
            <a:endParaRPr sz="2600" dirty="0">
              <a:latin typeface="黑体"/>
              <a:cs typeface="黑体"/>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10" dirty="0">
                <a:latin typeface="黑体"/>
                <a:cs typeface="黑体"/>
              </a:rPr>
              <a:t>各个</a:t>
            </a:r>
            <a:r>
              <a:rPr sz="2600" spc="0" dirty="0">
                <a:latin typeface="Arial Narrow"/>
                <a:cs typeface="Arial Narrow"/>
              </a:rPr>
              <a:t>reduc</a:t>
            </a:r>
            <a:r>
              <a:rPr sz="2600" spc="-5" dirty="0">
                <a:latin typeface="Arial Narrow"/>
                <a:cs typeface="Arial Narrow"/>
              </a:rPr>
              <a:t>e</a:t>
            </a:r>
            <a:r>
              <a:rPr sz="2600" spc="0" dirty="0">
                <a:latin typeface="黑体"/>
                <a:cs typeface="黑体"/>
              </a:rPr>
              <a:t>也</a:t>
            </a:r>
            <a:r>
              <a:rPr sz="2600" spc="-15" dirty="0">
                <a:latin typeface="黑体"/>
                <a:cs typeface="黑体"/>
              </a:rPr>
              <a:t>各</a:t>
            </a:r>
            <a:r>
              <a:rPr sz="2600" spc="0" dirty="0">
                <a:latin typeface="黑体"/>
                <a:cs typeface="黑体"/>
              </a:rPr>
              <a:t>自并</a:t>
            </a:r>
            <a:r>
              <a:rPr sz="2600" spc="-15" dirty="0">
                <a:latin typeface="黑体"/>
                <a:cs typeface="黑体"/>
              </a:rPr>
              <a:t>行</a:t>
            </a:r>
            <a:r>
              <a:rPr sz="2600" spc="0" dirty="0">
                <a:latin typeface="黑体"/>
                <a:cs typeface="黑体"/>
              </a:rPr>
              <a:t>计算</a:t>
            </a:r>
            <a:r>
              <a:rPr sz="2600" spc="-15" dirty="0">
                <a:latin typeface="黑体"/>
                <a:cs typeface="黑体"/>
              </a:rPr>
              <a:t>，</a:t>
            </a:r>
            <a:r>
              <a:rPr sz="2600" spc="0" dirty="0">
                <a:latin typeface="黑体"/>
                <a:cs typeface="黑体"/>
              </a:rPr>
              <a:t>各自</a:t>
            </a:r>
            <a:r>
              <a:rPr sz="2600" spc="-15" dirty="0">
                <a:latin typeface="黑体"/>
                <a:cs typeface="黑体"/>
              </a:rPr>
              <a:t>负</a:t>
            </a:r>
            <a:r>
              <a:rPr sz="2600" spc="0" dirty="0">
                <a:latin typeface="黑体"/>
                <a:cs typeface="黑体"/>
              </a:rPr>
              <a:t>责处</a:t>
            </a:r>
            <a:r>
              <a:rPr sz="2600" spc="-15" dirty="0">
                <a:latin typeface="黑体"/>
                <a:cs typeface="黑体"/>
              </a:rPr>
              <a:t>理</a:t>
            </a:r>
            <a:r>
              <a:rPr sz="2600" spc="0" dirty="0">
                <a:latin typeface="黑体"/>
                <a:cs typeface="黑体"/>
              </a:rPr>
              <a:t>不同</a:t>
            </a:r>
            <a:r>
              <a:rPr sz="2600" spc="-15" dirty="0">
                <a:latin typeface="黑体"/>
                <a:cs typeface="黑体"/>
              </a:rPr>
              <a:t>的</a:t>
            </a:r>
            <a:r>
              <a:rPr sz="2600" spc="0" dirty="0">
                <a:latin typeface="黑体"/>
                <a:cs typeface="黑体"/>
              </a:rPr>
              <a:t>中间</a:t>
            </a:r>
            <a:endParaRPr sz="2600" dirty="0">
              <a:latin typeface="黑体"/>
              <a:cs typeface="黑体"/>
            </a:endParaRPr>
          </a:p>
          <a:p>
            <a:pPr marL="287020">
              <a:lnSpc>
                <a:spcPct val="100000"/>
              </a:lnSpc>
            </a:pPr>
            <a:r>
              <a:rPr sz="2600" dirty="0">
                <a:latin typeface="黑体"/>
                <a:cs typeface="黑体"/>
              </a:rPr>
              <a:t>结果数</a:t>
            </a:r>
            <a:r>
              <a:rPr sz="2600" spc="-25" dirty="0">
                <a:latin typeface="黑体"/>
                <a:cs typeface="黑体"/>
              </a:rPr>
              <a:t>据</a:t>
            </a:r>
            <a:r>
              <a:rPr sz="2600" spc="0" dirty="0">
                <a:latin typeface="黑体"/>
                <a:cs typeface="黑体"/>
              </a:rPr>
              <a:t>集合</a:t>
            </a:r>
            <a:endParaRPr sz="2600" dirty="0">
              <a:latin typeface="黑体"/>
              <a:cs typeface="黑体"/>
            </a:endParaRPr>
          </a:p>
          <a:p>
            <a:pPr marL="287020" marR="6350" indent="-27432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10" dirty="0">
                <a:latin typeface="黑体"/>
                <a:cs typeface="黑体"/>
              </a:rPr>
              <a:t>进行</a:t>
            </a:r>
            <a:r>
              <a:rPr sz="2600" spc="0" dirty="0">
                <a:latin typeface="Arial Narrow"/>
                <a:cs typeface="Arial Narrow"/>
              </a:rPr>
              <a:t>reduc</a:t>
            </a:r>
            <a:r>
              <a:rPr sz="2600" spc="-5" dirty="0">
                <a:latin typeface="Arial Narrow"/>
                <a:cs typeface="Arial Narrow"/>
              </a:rPr>
              <a:t>e</a:t>
            </a:r>
            <a:r>
              <a:rPr sz="2600" spc="0" dirty="0">
                <a:latin typeface="黑体"/>
                <a:cs typeface="黑体"/>
              </a:rPr>
              <a:t>处</a:t>
            </a:r>
            <a:r>
              <a:rPr sz="2600" spc="-15" dirty="0">
                <a:latin typeface="黑体"/>
                <a:cs typeface="黑体"/>
              </a:rPr>
              <a:t>理</a:t>
            </a:r>
            <a:r>
              <a:rPr sz="2600" spc="0" dirty="0">
                <a:latin typeface="黑体"/>
                <a:cs typeface="黑体"/>
              </a:rPr>
              <a:t>之前</a:t>
            </a:r>
            <a:r>
              <a:rPr sz="2600" spc="-20" dirty="0">
                <a:latin typeface="Arial Narrow"/>
                <a:cs typeface="Arial Narrow"/>
              </a:rPr>
              <a:t>,</a:t>
            </a:r>
            <a:r>
              <a:rPr sz="2600" spc="0" dirty="0">
                <a:latin typeface="黑体"/>
                <a:cs typeface="黑体"/>
              </a:rPr>
              <a:t>必须等</a:t>
            </a:r>
            <a:r>
              <a:rPr sz="2600" spc="-15" dirty="0">
                <a:latin typeface="黑体"/>
                <a:cs typeface="黑体"/>
              </a:rPr>
              <a:t>到</a:t>
            </a:r>
            <a:r>
              <a:rPr sz="2600" spc="0" dirty="0">
                <a:latin typeface="黑体"/>
                <a:cs typeface="黑体"/>
              </a:rPr>
              <a:t>所有</a:t>
            </a:r>
            <a:r>
              <a:rPr sz="2600" spc="-10" dirty="0">
                <a:latin typeface="黑体"/>
                <a:cs typeface="黑体"/>
              </a:rPr>
              <a:t>的</a:t>
            </a:r>
            <a:r>
              <a:rPr sz="2600" spc="-5" dirty="0">
                <a:latin typeface="Arial Narrow"/>
                <a:cs typeface="Arial Narrow"/>
              </a:rPr>
              <a:t>ma</a:t>
            </a:r>
            <a:r>
              <a:rPr sz="2600" spc="0" dirty="0">
                <a:latin typeface="Arial Narrow"/>
                <a:cs typeface="Arial Narrow"/>
              </a:rPr>
              <a:t>p</a:t>
            </a:r>
            <a:r>
              <a:rPr sz="2600" spc="0" dirty="0">
                <a:latin typeface="黑体"/>
                <a:cs typeface="黑体"/>
              </a:rPr>
              <a:t>函数</a:t>
            </a:r>
            <a:r>
              <a:rPr sz="2600" spc="-15" dirty="0">
                <a:latin typeface="黑体"/>
                <a:cs typeface="黑体"/>
              </a:rPr>
              <a:t>做</a:t>
            </a:r>
            <a:r>
              <a:rPr sz="2600" spc="0" dirty="0">
                <a:latin typeface="黑体"/>
                <a:cs typeface="黑体"/>
              </a:rPr>
              <a:t>完，因 </a:t>
            </a:r>
            <a:r>
              <a:rPr sz="2600" spc="10" dirty="0">
                <a:latin typeface="黑体"/>
                <a:cs typeface="黑体"/>
              </a:rPr>
              <a:t>此</a:t>
            </a:r>
            <a:r>
              <a:rPr sz="2600" spc="-10" dirty="0">
                <a:latin typeface="Arial Narrow"/>
                <a:cs typeface="Arial Narrow"/>
              </a:rPr>
              <a:t>,</a:t>
            </a:r>
            <a:r>
              <a:rPr sz="2600" spc="10" dirty="0">
                <a:latin typeface="黑体"/>
                <a:cs typeface="黑体"/>
              </a:rPr>
              <a:t>在</a:t>
            </a:r>
            <a:r>
              <a:rPr sz="2600" spc="0" dirty="0">
                <a:latin typeface="黑体"/>
                <a:cs typeface="黑体"/>
              </a:rPr>
              <a:t>进入</a:t>
            </a:r>
            <a:r>
              <a:rPr sz="2600" spc="0" dirty="0">
                <a:latin typeface="Arial Narrow"/>
                <a:cs typeface="Arial Narrow"/>
              </a:rPr>
              <a:t>redu</a:t>
            </a:r>
            <a:r>
              <a:rPr sz="2600" spc="-15" dirty="0">
                <a:latin typeface="Arial Narrow"/>
                <a:cs typeface="Arial Narrow"/>
              </a:rPr>
              <a:t>c</a:t>
            </a:r>
            <a:r>
              <a:rPr sz="2600" spc="0" dirty="0">
                <a:latin typeface="Arial Narrow"/>
                <a:cs typeface="Arial Narrow"/>
              </a:rPr>
              <a:t>e</a:t>
            </a:r>
            <a:r>
              <a:rPr sz="2600" spc="0" dirty="0">
                <a:latin typeface="黑体"/>
                <a:cs typeface="黑体"/>
              </a:rPr>
              <a:t>前需</a:t>
            </a:r>
            <a:r>
              <a:rPr sz="2600" spc="-15" dirty="0">
                <a:latin typeface="黑体"/>
                <a:cs typeface="黑体"/>
              </a:rPr>
              <a:t>要</a:t>
            </a:r>
            <a:r>
              <a:rPr sz="2600" spc="0" dirty="0">
                <a:latin typeface="黑体"/>
                <a:cs typeface="黑体"/>
              </a:rPr>
              <a:t>有一</a:t>
            </a:r>
            <a:r>
              <a:rPr sz="2600" spc="-10" dirty="0">
                <a:latin typeface="黑体"/>
                <a:cs typeface="黑体"/>
              </a:rPr>
              <a:t>个</a:t>
            </a:r>
            <a:r>
              <a:rPr sz="2600" spc="0" dirty="0">
                <a:solidFill>
                  <a:srgbClr val="C00000"/>
                </a:solidFill>
                <a:latin typeface="黑体"/>
                <a:cs typeface="黑体"/>
              </a:rPr>
              <a:t>同步</a:t>
            </a:r>
            <a:r>
              <a:rPr sz="2600" spc="-15" dirty="0">
                <a:solidFill>
                  <a:srgbClr val="C00000"/>
                </a:solidFill>
                <a:latin typeface="黑体"/>
                <a:cs typeface="黑体"/>
              </a:rPr>
              <a:t>障</a:t>
            </a:r>
            <a:r>
              <a:rPr sz="2600" spc="0" dirty="0">
                <a:solidFill>
                  <a:srgbClr val="C00000"/>
                </a:solidFill>
                <a:latin typeface="Arial Narrow"/>
                <a:cs typeface="Arial Narrow"/>
              </a:rPr>
              <a:t>(barrier</a:t>
            </a:r>
            <a:r>
              <a:rPr sz="2600" spc="-5" dirty="0">
                <a:solidFill>
                  <a:srgbClr val="C00000"/>
                </a:solidFill>
                <a:latin typeface="Arial Narrow"/>
                <a:cs typeface="Arial Narrow"/>
              </a:rPr>
              <a:t>)</a:t>
            </a:r>
            <a:r>
              <a:rPr sz="2600" spc="-10" dirty="0">
                <a:latin typeface="Arial Narrow"/>
                <a:cs typeface="Arial Narrow"/>
              </a:rPr>
              <a:t>;</a:t>
            </a:r>
            <a:r>
              <a:rPr sz="2600" spc="10" dirty="0">
                <a:latin typeface="黑体"/>
                <a:cs typeface="黑体"/>
              </a:rPr>
              <a:t>这</a:t>
            </a:r>
            <a:r>
              <a:rPr sz="2600" spc="0" dirty="0">
                <a:latin typeface="黑体"/>
                <a:cs typeface="黑体"/>
              </a:rPr>
              <a:t>个阶</a:t>
            </a:r>
            <a:r>
              <a:rPr sz="2600" spc="-15" dirty="0">
                <a:latin typeface="黑体"/>
                <a:cs typeface="黑体"/>
              </a:rPr>
              <a:t>段</a:t>
            </a:r>
            <a:r>
              <a:rPr sz="2600" spc="0" dirty="0">
                <a:latin typeface="黑体"/>
                <a:cs typeface="黑体"/>
              </a:rPr>
              <a:t>也 </a:t>
            </a:r>
            <a:r>
              <a:rPr sz="2600" spc="10" dirty="0">
                <a:latin typeface="黑体"/>
                <a:cs typeface="黑体"/>
              </a:rPr>
              <a:t>负责</a:t>
            </a:r>
            <a:r>
              <a:rPr sz="2600" spc="0" dirty="0">
                <a:latin typeface="黑体"/>
                <a:cs typeface="黑体"/>
              </a:rPr>
              <a:t>对</a:t>
            </a:r>
            <a:r>
              <a:rPr sz="2600" spc="-5" dirty="0">
                <a:latin typeface="Arial Narrow"/>
                <a:cs typeface="Arial Narrow"/>
              </a:rPr>
              <a:t>map</a:t>
            </a:r>
            <a:r>
              <a:rPr sz="2600" spc="0" dirty="0">
                <a:latin typeface="黑体"/>
                <a:cs typeface="黑体"/>
              </a:rPr>
              <a:t>的</a:t>
            </a:r>
            <a:r>
              <a:rPr sz="2600" spc="-15" dirty="0">
                <a:latin typeface="黑体"/>
                <a:cs typeface="黑体"/>
              </a:rPr>
              <a:t>中</a:t>
            </a:r>
            <a:r>
              <a:rPr sz="2600" spc="0" dirty="0">
                <a:latin typeface="黑体"/>
                <a:cs typeface="黑体"/>
              </a:rPr>
              <a:t>间结</a:t>
            </a:r>
            <a:r>
              <a:rPr sz="2600" spc="-15" dirty="0">
                <a:latin typeface="黑体"/>
                <a:cs typeface="黑体"/>
              </a:rPr>
              <a:t>果</a:t>
            </a:r>
            <a:r>
              <a:rPr sz="2600" spc="0" dirty="0">
                <a:latin typeface="黑体"/>
                <a:cs typeface="黑体"/>
              </a:rPr>
              <a:t>数据</a:t>
            </a:r>
            <a:r>
              <a:rPr sz="2600" spc="-15" dirty="0">
                <a:latin typeface="黑体"/>
                <a:cs typeface="黑体"/>
              </a:rPr>
              <a:t>进</a:t>
            </a:r>
            <a:r>
              <a:rPr sz="2600" spc="0" dirty="0">
                <a:latin typeface="黑体"/>
                <a:cs typeface="黑体"/>
              </a:rPr>
              <a:t>行收</a:t>
            </a:r>
            <a:r>
              <a:rPr sz="2600" spc="-15" dirty="0">
                <a:latin typeface="黑体"/>
                <a:cs typeface="黑体"/>
              </a:rPr>
              <a:t>集</a:t>
            </a:r>
            <a:r>
              <a:rPr sz="2600" spc="0" dirty="0">
                <a:latin typeface="黑体"/>
                <a:cs typeface="黑体"/>
              </a:rPr>
              <a:t>整</a:t>
            </a:r>
            <a:r>
              <a:rPr sz="2600" spc="10" dirty="0">
                <a:latin typeface="黑体"/>
                <a:cs typeface="黑体"/>
              </a:rPr>
              <a:t>理</a:t>
            </a:r>
            <a:r>
              <a:rPr sz="2600" spc="0" dirty="0">
                <a:latin typeface="Arial Narrow"/>
                <a:cs typeface="Arial Narrow"/>
              </a:rPr>
              <a:t>(aggrega</a:t>
            </a:r>
            <a:r>
              <a:rPr sz="2600" spc="-10" dirty="0">
                <a:latin typeface="Arial Narrow"/>
                <a:cs typeface="Arial Narrow"/>
              </a:rPr>
              <a:t>t</a:t>
            </a:r>
            <a:r>
              <a:rPr sz="2600" spc="-5" dirty="0">
                <a:latin typeface="Arial Narrow"/>
                <a:cs typeface="Arial Narrow"/>
              </a:rPr>
              <a:t>io</a:t>
            </a:r>
            <a:r>
              <a:rPr sz="2600" spc="0" dirty="0">
                <a:latin typeface="Arial Narrow"/>
                <a:cs typeface="Arial Narrow"/>
              </a:rPr>
              <a:t>n</a:t>
            </a:r>
            <a:r>
              <a:rPr sz="2600" spc="-50" dirty="0">
                <a:latin typeface="Arial Narrow"/>
                <a:cs typeface="Arial Narrow"/>
              </a:rPr>
              <a:t> </a:t>
            </a:r>
            <a:r>
              <a:rPr sz="2600" spc="0" dirty="0">
                <a:latin typeface="Arial Narrow"/>
                <a:cs typeface="Arial Narrow"/>
              </a:rPr>
              <a:t>&amp; </a:t>
            </a:r>
            <a:r>
              <a:rPr sz="2600" spc="-5" dirty="0">
                <a:latin typeface="Arial Narrow"/>
                <a:cs typeface="Arial Narrow"/>
              </a:rPr>
              <a:t>shu</a:t>
            </a:r>
            <a:r>
              <a:rPr sz="2600" spc="-45" dirty="0">
                <a:latin typeface="Arial Narrow"/>
                <a:cs typeface="Arial Narrow"/>
              </a:rPr>
              <a:t>f</a:t>
            </a:r>
            <a:r>
              <a:rPr sz="2600" spc="0" dirty="0">
                <a:latin typeface="Arial Narrow"/>
                <a:cs typeface="Arial Narrow"/>
              </a:rPr>
              <a:t>fle</a:t>
            </a:r>
            <a:r>
              <a:rPr sz="2600" spc="-5" dirty="0">
                <a:latin typeface="Arial Narrow"/>
                <a:cs typeface="Arial Narrow"/>
              </a:rPr>
              <a:t>)</a:t>
            </a:r>
            <a:r>
              <a:rPr sz="2600" spc="5" dirty="0">
                <a:latin typeface="黑体"/>
                <a:cs typeface="黑体"/>
              </a:rPr>
              <a:t>处理</a:t>
            </a:r>
            <a:r>
              <a:rPr sz="2600" spc="-20" dirty="0">
                <a:latin typeface="Arial Narrow"/>
                <a:cs typeface="Arial Narrow"/>
              </a:rPr>
              <a:t>,</a:t>
            </a:r>
            <a:r>
              <a:rPr sz="2600" spc="-5" dirty="0">
                <a:latin typeface="黑体"/>
                <a:cs typeface="黑体"/>
              </a:rPr>
              <a:t>以便</a:t>
            </a:r>
            <a:r>
              <a:rPr sz="2600" spc="0" dirty="0">
                <a:latin typeface="Arial Narrow"/>
                <a:cs typeface="Arial Narrow"/>
              </a:rPr>
              <a:t>reduc</a:t>
            </a:r>
            <a:r>
              <a:rPr sz="2600" spc="-20" dirty="0">
                <a:latin typeface="Arial Narrow"/>
                <a:cs typeface="Arial Narrow"/>
              </a:rPr>
              <a:t>e</a:t>
            </a:r>
            <a:r>
              <a:rPr sz="2600" spc="0" dirty="0">
                <a:latin typeface="黑体"/>
                <a:cs typeface="黑体"/>
              </a:rPr>
              <a:t>更有效</a:t>
            </a:r>
            <a:r>
              <a:rPr sz="2600" spc="-25" dirty="0">
                <a:latin typeface="黑体"/>
                <a:cs typeface="黑体"/>
              </a:rPr>
              <a:t>地</a:t>
            </a:r>
            <a:r>
              <a:rPr sz="2600" spc="0" dirty="0">
                <a:latin typeface="黑体"/>
                <a:cs typeface="黑体"/>
              </a:rPr>
              <a:t>计算</a:t>
            </a:r>
            <a:r>
              <a:rPr sz="2600" spc="-20" dirty="0">
                <a:latin typeface="黑体"/>
                <a:cs typeface="黑体"/>
              </a:rPr>
              <a:t>最</a:t>
            </a:r>
            <a:r>
              <a:rPr sz="2600" spc="0" dirty="0">
                <a:latin typeface="黑体"/>
                <a:cs typeface="黑体"/>
              </a:rPr>
              <a:t>终结果</a:t>
            </a:r>
            <a:endParaRPr sz="2600" dirty="0">
              <a:latin typeface="黑体"/>
              <a:cs typeface="黑体"/>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10" dirty="0">
                <a:latin typeface="黑体"/>
                <a:cs typeface="黑体"/>
              </a:rPr>
              <a:t>最终</a:t>
            </a:r>
            <a:r>
              <a:rPr sz="2600" spc="0" dirty="0">
                <a:latin typeface="黑体"/>
                <a:cs typeface="黑体"/>
              </a:rPr>
              <a:t>汇总</a:t>
            </a:r>
            <a:r>
              <a:rPr sz="2600" spc="-15" dirty="0">
                <a:latin typeface="黑体"/>
                <a:cs typeface="黑体"/>
              </a:rPr>
              <a:t>所</a:t>
            </a:r>
            <a:r>
              <a:rPr sz="2600" spc="5" dirty="0">
                <a:latin typeface="黑体"/>
                <a:cs typeface="黑体"/>
              </a:rPr>
              <a:t>有</a:t>
            </a:r>
            <a:r>
              <a:rPr sz="2600" spc="0" dirty="0">
                <a:latin typeface="Arial Narrow"/>
                <a:cs typeface="Arial Narrow"/>
              </a:rPr>
              <a:t>reduc</a:t>
            </a:r>
            <a:r>
              <a:rPr sz="2600" spc="-15" dirty="0">
                <a:latin typeface="Arial Narrow"/>
                <a:cs typeface="Arial Narrow"/>
              </a:rPr>
              <a:t>e</a:t>
            </a:r>
            <a:r>
              <a:rPr sz="2600" spc="0" dirty="0">
                <a:latin typeface="黑体"/>
                <a:cs typeface="黑体"/>
              </a:rPr>
              <a:t>的输出</a:t>
            </a:r>
            <a:r>
              <a:rPr sz="2600" spc="-15" dirty="0">
                <a:latin typeface="黑体"/>
                <a:cs typeface="黑体"/>
              </a:rPr>
              <a:t>结</a:t>
            </a:r>
            <a:r>
              <a:rPr sz="2600" spc="0" dirty="0">
                <a:latin typeface="黑体"/>
                <a:cs typeface="黑体"/>
              </a:rPr>
              <a:t>果即</a:t>
            </a:r>
            <a:r>
              <a:rPr sz="2600" spc="-15" dirty="0">
                <a:latin typeface="黑体"/>
                <a:cs typeface="黑体"/>
              </a:rPr>
              <a:t>可</a:t>
            </a:r>
            <a:r>
              <a:rPr sz="2600" spc="0" dirty="0">
                <a:latin typeface="黑体"/>
                <a:cs typeface="黑体"/>
              </a:rPr>
              <a:t>获得</a:t>
            </a:r>
            <a:r>
              <a:rPr sz="2600" spc="-15" dirty="0">
                <a:latin typeface="黑体"/>
                <a:cs typeface="黑体"/>
              </a:rPr>
              <a:t>最</a:t>
            </a:r>
            <a:r>
              <a:rPr sz="2600" spc="0" dirty="0">
                <a:latin typeface="黑体"/>
                <a:cs typeface="黑体"/>
              </a:rPr>
              <a:t>终结果</a:t>
            </a:r>
            <a:endParaRPr sz="2600" dirty="0">
              <a:latin typeface="黑体"/>
              <a:cs typeface="黑体"/>
            </a:endParaRPr>
          </a:p>
        </p:txBody>
      </p:sp>
      <p:sp>
        <p:nvSpPr>
          <p:cNvPr id="3" name="object 3"/>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0871" y="336804"/>
            <a:ext cx="4117848" cy="318516"/>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238826" rIns="0" bIns="0" rtlCol="0">
            <a:spAutoFit/>
          </a:bodyPr>
          <a:lstStyle/>
          <a:p>
            <a:pPr marL="63500">
              <a:lnSpc>
                <a:spcPts val="3195"/>
              </a:lnSpc>
            </a:pPr>
            <a:r>
              <a:rPr sz="2800" spc="-15" dirty="0">
                <a:solidFill>
                  <a:srgbClr val="00AF50"/>
                </a:solidFill>
                <a:latin typeface="黑体"/>
                <a:cs typeface="黑体"/>
              </a:rPr>
              <a:t>M</a:t>
            </a:r>
            <a:r>
              <a:rPr sz="2800" spc="-10" dirty="0">
                <a:solidFill>
                  <a:srgbClr val="00AF50"/>
                </a:solidFill>
                <a:latin typeface="黑体"/>
                <a:cs typeface="黑体"/>
              </a:rPr>
              <a:t>a</a:t>
            </a:r>
            <a:r>
              <a:rPr sz="2800" spc="-15" dirty="0">
                <a:solidFill>
                  <a:srgbClr val="00AF50"/>
                </a:solidFill>
                <a:latin typeface="黑体"/>
                <a:cs typeface="黑体"/>
              </a:rPr>
              <a:t>pRe</a:t>
            </a:r>
            <a:r>
              <a:rPr sz="2800" spc="-10" dirty="0">
                <a:solidFill>
                  <a:srgbClr val="00AF50"/>
                </a:solidFill>
                <a:latin typeface="黑体"/>
                <a:cs typeface="黑体"/>
              </a:rPr>
              <a:t>d</a:t>
            </a:r>
            <a:r>
              <a:rPr sz="2800" spc="-15" dirty="0">
                <a:solidFill>
                  <a:srgbClr val="00AF50"/>
                </a:solidFill>
                <a:latin typeface="黑体"/>
                <a:cs typeface="黑体"/>
              </a:rPr>
              <a:t>u</a:t>
            </a:r>
            <a:r>
              <a:rPr sz="2800" spc="-30" dirty="0">
                <a:solidFill>
                  <a:srgbClr val="00AF50"/>
                </a:solidFill>
                <a:latin typeface="黑体"/>
                <a:cs typeface="黑体"/>
              </a:rPr>
              <a:t>c</a:t>
            </a:r>
            <a:r>
              <a:rPr sz="2800" spc="0" dirty="0">
                <a:solidFill>
                  <a:srgbClr val="00AF50"/>
                </a:solidFill>
                <a:latin typeface="黑体"/>
                <a:cs typeface="黑体"/>
              </a:rPr>
              <a:t>e</a:t>
            </a:r>
            <a:r>
              <a:rPr sz="2800" spc="-30" dirty="0">
                <a:solidFill>
                  <a:srgbClr val="00AF50"/>
                </a:solidFill>
                <a:latin typeface="黑体"/>
                <a:cs typeface="黑体"/>
              </a:rPr>
              <a:t>并</a:t>
            </a:r>
            <a:r>
              <a:rPr sz="2800" spc="-20" dirty="0">
                <a:solidFill>
                  <a:srgbClr val="00AF50"/>
                </a:solidFill>
                <a:latin typeface="黑体"/>
                <a:cs typeface="黑体"/>
              </a:rPr>
              <a:t>行</a:t>
            </a:r>
            <a:r>
              <a:rPr sz="2800" spc="-30" dirty="0">
                <a:solidFill>
                  <a:srgbClr val="00AF50"/>
                </a:solidFill>
                <a:latin typeface="黑体"/>
                <a:cs typeface="黑体"/>
              </a:rPr>
              <a:t>化</a:t>
            </a:r>
            <a:r>
              <a:rPr sz="2800" spc="-20" dirty="0">
                <a:solidFill>
                  <a:srgbClr val="00AF50"/>
                </a:solidFill>
                <a:latin typeface="黑体"/>
                <a:cs typeface="黑体"/>
              </a:rPr>
              <a:t>算</a:t>
            </a:r>
            <a:r>
              <a:rPr sz="2800" spc="-30" dirty="0">
                <a:solidFill>
                  <a:srgbClr val="00AF50"/>
                </a:solidFill>
                <a:latin typeface="黑体"/>
                <a:cs typeface="黑体"/>
              </a:rPr>
              <a:t>法实现</a:t>
            </a:r>
            <a:endParaRPr sz="2800">
              <a:latin typeface="黑体"/>
              <a:cs typeface="黑体"/>
            </a:endParaRPr>
          </a:p>
        </p:txBody>
      </p:sp>
      <p:sp>
        <p:nvSpPr>
          <p:cNvPr id="4" name="object 4"/>
          <p:cNvSpPr txBox="1"/>
          <p:nvPr/>
        </p:nvSpPr>
        <p:spPr>
          <a:xfrm>
            <a:off x="712419" y="1404239"/>
            <a:ext cx="7553959" cy="4097654"/>
          </a:xfrm>
          <a:prstGeom prst="rect">
            <a:avLst/>
          </a:prstGeom>
        </p:spPr>
        <p:txBody>
          <a:bodyPr vert="horz" wrap="square" lIns="0" tIns="0" rIns="0" bIns="0" rtlCol="0">
            <a:spAutoFit/>
          </a:bodyPr>
          <a:lstStyle/>
          <a:p>
            <a:pPr marL="12700">
              <a:lnSpc>
                <a:spcPct val="100000"/>
              </a:lnSpc>
            </a:pPr>
            <a:r>
              <a:rPr sz="2400" dirty="0">
                <a:solidFill>
                  <a:srgbClr val="0000FF"/>
                </a:solidFill>
                <a:latin typeface="宋体"/>
                <a:cs typeface="宋体"/>
              </a:rPr>
              <a:t>Mapper</a:t>
            </a:r>
            <a:r>
              <a:rPr sz="2400" dirty="0">
                <a:solidFill>
                  <a:srgbClr val="0000FF"/>
                </a:solidFill>
                <a:latin typeface="黑体"/>
                <a:cs typeface="黑体"/>
              </a:rPr>
              <a:t>伪代码</a:t>
            </a:r>
            <a:endParaRPr sz="2400">
              <a:latin typeface="黑体"/>
              <a:cs typeface="黑体"/>
            </a:endParaRPr>
          </a:p>
          <a:p>
            <a:pPr marL="510540" marR="5746750" indent="-254635">
              <a:lnSpc>
                <a:spcPct val="100099"/>
              </a:lnSpc>
              <a:spcBef>
                <a:spcPts val="590"/>
              </a:spcBef>
            </a:pPr>
            <a:r>
              <a:rPr sz="2000" b="1" spc="0" dirty="0">
                <a:solidFill>
                  <a:srgbClr val="C00000"/>
                </a:solidFill>
                <a:latin typeface="宋体"/>
                <a:cs typeface="宋体"/>
              </a:rPr>
              <a:t>clas</a:t>
            </a:r>
            <a:r>
              <a:rPr sz="2000" b="1" spc="-10" dirty="0">
                <a:solidFill>
                  <a:srgbClr val="C00000"/>
                </a:solidFill>
                <a:latin typeface="宋体"/>
                <a:cs typeface="宋体"/>
              </a:rPr>
              <a:t>s</a:t>
            </a:r>
            <a:r>
              <a:rPr sz="2000" b="1" spc="-20" dirty="0">
                <a:solidFill>
                  <a:srgbClr val="C00000"/>
                </a:solidFill>
                <a:latin typeface="宋体"/>
                <a:cs typeface="宋体"/>
              </a:rPr>
              <a:t> </a:t>
            </a:r>
            <a:r>
              <a:rPr sz="2000" b="1" spc="0" dirty="0">
                <a:solidFill>
                  <a:srgbClr val="C00000"/>
                </a:solidFill>
                <a:latin typeface="宋体"/>
                <a:cs typeface="宋体"/>
              </a:rPr>
              <a:t>Mappe</a:t>
            </a:r>
            <a:r>
              <a:rPr sz="2000" b="1" spc="-10" dirty="0">
                <a:solidFill>
                  <a:srgbClr val="C00000"/>
                </a:solidFill>
                <a:latin typeface="宋体"/>
                <a:cs typeface="宋体"/>
              </a:rPr>
              <a:t>r </a:t>
            </a:r>
            <a:r>
              <a:rPr sz="2000" spc="0" dirty="0">
                <a:solidFill>
                  <a:srgbClr val="C00000"/>
                </a:solidFill>
                <a:latin typeface="宋体"/>
                <a:cs typeface="宋体"/>
              </a:rPr>
              <a:t>s</a:t>
            </a:r>
            <a:r>
              <a:rPr sz="2000" spc="10" dirty="0">
                <a:solidFill>
                  <a:srgbClr val="C00000"/>
                </a:solidFill>
                <a:latin typeface="宋体"/>
                <a:cs typeface="宋体"/>
              </a:rPr>
              <a:t>e</a:t>
            </a:r>
            <a:r>
              <a:rPr sz="2000" spc="0" dirty="0">
                <a:solidFill>
                  <a:srgbClr val="C00000"/>
                </a:solidFill>
                <a:latin typeface="宋体"/>
                <a:cs typeface="宋体"/>
              </a:rPr>
              <a:t>t</a:t>
            </a:r>
            <a:r>
              <a:rPr sz="2000" spc="10" dirty="0">
                <a:solidFill>
                  <a:srgbClr val="C00000"/>
                </a:solidFill>
                <a:latin typeface="宋体"/>
                <a:cs typeface="宋体"/>
              </a:rPr>
              <a:t>u</a:t>
            </a:r>
            <a:r>
              <a:rPr sz="2000" spc="0" dirty="0">
                <a:solidFill>
                  <a:srgbClr val="C00000"/>
                </a:solidFill>
                <a:latin typeface="宋体"/>
                <a:cs typeface="宋体"/>
              </a:rPr>
              <a:t>p(</a:t>
            </a:r>
            <a:r>
              <a:rPr sz="2000" spc="-10" dirty="0">
                <a:solidFill>
                  <a:srgbClr val="C00000"/>
                </a:solidFill>
                <a:latin typeface="宋体"/>
                <a:cs typeface="宋体"/>
              </a:rPr>
              <a:t>…)</a:t>
            </a:r>
            <a:endParaRPr sz="2000">
              <a:latin typeface="宋体"/>
              <a:cs typeface="宋体"/>
            </a:endParaRPr>
          </a:p>
          <a:p>
            <a:pPr marL="510540">
              <a:lnSpc>
                <a:spcPct val="100000"/>
              </a:lnSpc>
            </a:pPr>
            <a:r>
              <a:rPr sz="2000" dirty="0">
                <a:latin typeface="宋体"/>
                <a:cs typeface="宋体"/>
              </a:rPr>
              <a:t>{</a:t>
            </a:r>
            <a:endParaRPr sz="2000">
              <a:latin typeface="宋体"/>
              <a:cs typeface="宋体"/>
            </a:endParaRPr>
          </a:p>
          <a:p>
            <a:pPr marL="1144905">
              <a:lnSpc>
                <a:spcPct val="100000"/>
              </a:lnSpc>
            </a:pPr>
            <a:r>
              <a:rPr sz="2000" b="1" spc="0" dirty="0">
                <a:latin typeface="黑体"/>
                <a:cs typeface="黑体"/>
              </a:rPr>
              <a:t>读取</a:t>
            </a:r>
            <a:r>
              <a:rPr sz="2000" b="1" spc="-10" dirty="0">
                <a:latin typeface="黑体"/>
                <a:cs typeface="黑体"/>
              </a:rPr>
              <a:t>全局训练</a:t>
            </a:r>
            <a:r>
              <a:rPr sz="2000" b="1" spc="-20" dirty="0">
                <a:latin typeface="黑体"/>
                <a:cs typeface="黑体"/>
              </a:rPr>
              <a:t>样</a:t>
            </a:r>
            <a:r>
              <a:rPr sz="2000" b="1" spc="-10" dirty="0">
                <a:latin typeface="黑体"/>
                <a:cs typeface="黑体"/>
              </a:rPr>
              <a:t>本数</a:t>
            </a:r>
            <a:r>
              <a:rPr sz="2000" b="1" spc="-20" dirty="0">
                <a:latin typeface="黑体"/>
                <a:cs typeface="黑体"/>
              </a:rPr>
              <a:t>据</a:t>
            </a:r>
            <a:r>
              <a:rPr sz="2000" b="1" spc="-10" dirty="0">
                <a:latin typeface="黑体"/>
                <a:cs typeface="黑体"/>
              </a:rPr>
              <a:t>文件，</a:t>
            </a:r>
            <a:r>
              <a:rPr sz="2000" b="1" spc="-20" dirty="0">
                <a:latin typeface="黑体"/>
                <a:cs typeface="黑体"/>
              </a:rPr>
              <a:t>转</a:t>
            </a:r>
            <a:r>
              <a:rPr sz="2000" b="1" spc="-10" dirty="0">
                <a:latin typeface="黑体"/>
                <a:cs typeface="黑体"/>
              </a:rPr>
              <a:t>入本</a:t>
            </a:r>
            <a:r>
              <a:rPr sz="2000" b="1" spc="-20" dirty="0">
                <a:latin typeface="黑体"/>
                <a:cs typeface="黑体"/>
              </a:rPr>
              <a:t>地</a:t>
            </a:r>
            <a:r>
              <a:rPr sz="2000" b="1" spc="-10" dirty="0">
                <a:latin typeface="黑体"/>
                <a:cs typeface="黑体"/>
              </a:rPr>
              <a:t>内存的</a:t>
            </a:r>
            <a:r>
              <a:rPr sz="2000" b="1" spc="-20" dirty="0">
                <a:latin typeface="黑体"/>
                <a:cs typeface="黑体"/>
              </a:rPr>
              <a:t>数</a:t>
            </a:r>
            <a:r>
              <a:rPr sz="2000" b="1" spc="-10" dirty="0">
                <a:latin typeface="黑体"/>
                <a:cs typeface="黑体"/>
              </a:rPr>
              <a:t>据</a:t>
            </a:r>
            <a:r>
              <a:rPr sz="2000" b="1" spc="-15" dirty="0">
                <a:latin typeface="黑体"/>
                <a:cs typeface="黑体"/>
              </a:rPr>
              <a:t>表</a:t>
            </a:r>
            <a:r>
              <a:rPr sz="2000" b="1" spc="-5" dirty="0">
                <a:latin typeface="宋体"/>
                <a:cs typeface="宋体"/>
              </a:rPr>
              <a:t>TR</a:t>
            </a:r>
            <a:r>
              <a:rPr sz="2000" b="1" spc="-20" dirty="0">
                <a:latin typeface="黑体"/>
                <a:cs typeface="黑体"/>
              </a:rPr>
              <a:t>中</a:t>
            </a:r>
            <a:endParaRPr sz="2000">
              <a:latin typeface="黑体"/>
              <a:cs typeface="黑体"/>
            </a:endParaRPr>
          </a:p>
          <a:p>
            <a:pPr marL="510540">
              <a:lnSpc>
                <a:spcPct val="100000"/>
              </a:lnSpc>
            </a:pPr>
            <a:r>
              <a:rPr sz="2000" dirty="0">
                <a:latin typeface="宋体"/>
                <a:cs typeface="宋体"/>
              </a:rPr>
              <a:t>}</a:t>
            </a:r>
            <a:endParaRPr sz="2000">
              <a:latin typeface="宋体"/>
              <a:cs typeface="宋体"/>
            </a:endParaRPr>
          </a:p>
          <a:p>
            <a:pPr marL="510540">
              <a:lnSpc>
                <a:spcPts val="2355"/>
              </a:lnSpc>
              <a:tabLst>
                <a:tab pos="2289175" algn="l"/>
              </a:tabLst>
            </a:pPr>
            <a:r>
              <a:rPr sz="2000" spc="5" dirty="0">
                <a:solidFill>
                  <a:srgbClr val="C00000"/>
                </a:solidFill>
                <a:latin typeface="宋体"/>
                <a:cs typeface="宋体"/>
              </a:rPr>
              <a:t>map(</a:t>
            </a:r>
            <a:r>
              <a:rPr sz="2000" spc="0" dirty="0">
                <a:solidFill>
                  <a:srgbClr val="C00000"/>
                </a:solidFill>
                <a:latin typeface="宋体"/>
                <a:cs typeface="宋体"/>
              </a:rPr>
              <a:t>ke</a:t>
            </a:r>
            <a:r>
              <a:rPr sz="2000" spc="-10" dirty="0">
                <a:solidFill>
                  <a:srgbClr val="C00000"/>
                </a:solidFill>
                <a:latin typeface="宋体"/>
                <a:cs typeface="宋体"/>
              </a:rPr>
              <a:t>y</a:t>
            </a:r>
            <a:r>
              <a:rPr sz="2000" spc="0" dirty="0">
                <a:solidFill>
                  <a:srgbClr val="C00000"/>
                </a:solidFill>
                <a:latin typeface="宋体"/>
                <a:cs typeface="宋体"/>
              </a:rPr>
              <a:t>,</a:t>
            </a:r>
            <a:r>
              <a:rPr sz="2000" spc="-35" dirty="0">
                <a:solidFill>
                  <a:srgbClr val="C00000"/>
                </a:solidFill>
                <a:latin typeface="宋体"/>
                <a:cs typeface="宋体"/>
              </a:rPr>
              <a:t> </a:t>
            </a:r>
            <a:r>
              <a:rPr sz="2000" spc="5" dirty="0">
                <a:solidFill>
                  <a:srgbClr val="C00000"/>
                </a:solidFill>
                <a:latin typeface="宋体"/>
                <a:cs typeface="宋体"/>
              </a:rPr>
              <a:t>ts</a:t>
            </a:r>
            <a:r>
              <a:rPr sz="2000" spc="0" dirty="0">
                <a:solidFill>
                  <a:srgbClr val="C00000"/>
                </a:solidFill>
                <a:latin typeface="宋体"/>
                <a:cs typeface="宋体"/>
              </a:rPr>
              <a:t>)	</a:t>
            </a:r>
            <a:r>
              <a:rPr sz="2000" spc="5" dirty="0">
                <a:solidFill>
                  <a:srgbClr val="0066FF"/>
                </a:solidFill>
                <a:latin typeface="宋体"/>
                <a:cs typeface="宋体"/>
              </a:rPr>
              <a:t>/</a:t>
            </a:r>
            <a:r>
              <a:rPr sz="2000" spc="0" dirty="0">
                <a:solidFill>
                  <a:srgbClr val="0066FF"/>
                </a:solidFill>
                <a:latin typeface="宋体"/>
                <a:cs typeface="宋体"/>
              </a:rPr>
              <a:t>/</a:t>
            </a:r>
            <a:r>
              <a:rPr sz="2000" spc="-25" dirty="0">
                <a:solidFill>
                  <a:srgbClr val="0066FF"/>
                </a:solidFill>
                <a:latin typeface="宋体"/>
                <a:cs typeface="宋体"/>
              </a:rPr>
              <a:t> </a:t>
            </a:r>
            <a:r>
              <a:rPr sz="2000" spc="5" dirty="0">
                <a:solidFill>
                  <a:srgbClr val="0066FF"/>
                </a:solidFill>
                <a:latin typeface="宋体"/>
                <a:cs typeface="宋体"/>
              </a:rPr>
              <a:t>ts</a:t>
            </a:r>
            <a:r>
              <a:rPr sz="2000" b="1" spc="0" dirty="0">
                <a:solidFill>
                  <a:srgbClr val="0066FF"/>
                </a:solidFill>
                <a:latin typeface="黑体"/>
                <a:cs typeface="黑体"/>
              </a:rPr>
              <a:t>为</a:t>
            </a:r>
            <a:r>
              <a:rPr sz="2000" b="1" spc="-10" dirty="0">
                <a:solidFill>
                  <a:srgbClr val="0066FF"/>
                </a:solidFill>
                <a:latin typeface="黑体"/>
                <a:cs typeface="黑体"/>
              </a:rPr>
              <a:t>一个测试</a:t>
            </a:r>
            <a:r>
              <a:rPr sz="2000" b="1" spc="-20" dirty="0">
                <a:solidFill>
                  <a:srgbClr val="0066FF"/>
                </a:solidFill>
                <a:latin typeface="黑体"/>
                <a:cs typeface="黑体"/>
              </a:rPr>
              <a:t>样本</a:t>
            </a:r>
            <a:endParaRPr sz="2000">
              <a:latin typeface="黑体"/>
              <a:cs typeface="黑体"/>
            </a:endParaRPr>
          </a:p>
          <a:p>
            <a:pPr marL="637540">
              <a:lnSpc>
                <a:spcPts val="2355"/>
              </a:lnSpc>
              <a:tabLst>
                <a:tab pos="1019810" algn="l"/>
              </a:tabLst>
            </a:pPr>
            <a:r>
              <a:rPr sz="2000" dirty="0">
                <a:latin typeface="宋体"/>
                <a:cs typeface="宋体"/>
              </a:rPr>
              <a:t>{	</a:t>
            </a:r>
            <a:r>
              <a:rPr sz="2000" spc="-65" dirty="0">
                <a:latin typeface="Arial"/>
                <a:cs typeface="Arial"/>
              </a:rPr>
              <a:t>Φ</a:t>
            </a:r>
            <a:r>
              <a:rPr sz="2000" spc="80" dirty="0">
                <a:latin typeface="Arial"/>
                <a:cs typeface="Arial"/>
              </a:rPr>
              <a:t> </a:t>
            </a:r>
            <a:r>
              <a:rPr sz="2000" spc="0" dirty="0">
                <a:latin typeface="Wingdings"/>
                <a:cs typeface="Wingdings"/>
              </a:rPr>
              <a:t></a:t>
            </a:r>
            <a:r>
              <a:rPr sz="2000" spc="165" dirty="0">
                <a:latin typeface="Times New Roman"/>
                <a:cs typeface="Times New Roman"/>
              </a:rPr>
              <a:t> </a:t>
            </a:r>
            <a:r>
              <a:rPr sz="2000" spc="0" dirty="0">
                <a:latin typeface="宋体"/>
                <a:cs typeface="宋体"/>
              </a:rPr>
              <a:t>M</a:t>
            </a:r>
            <a:r>
              <a:rPr sz="2000" spc="10" dirty="0">
                <a:latin typeface="宋体"/>
                <a:cs typeface="宋体"/>
              </a:rPr>
              <a:t>a</a:t>
            </a:r>
            <a:r>
              <a:rPr sz="2000" spc="0" dirty="0">
                <a:latin typeface="宋体"/>
                <a:cs typeface="宋体"/>
              </a:rPr>
              <a:t>xS</a:t>
            </a:r>
            <a:r>
              <a:rPr sz="2000" spc="-20" dirty="0">
                <a:latin typeface="宋体"/>
                <a:cs typeface="宋体"/>
              </a:rPr>
              <a:t> </a:t>
            </a:r>
            <a:r>
              <a:rPr sz="2000" spc="0" dirty="0">
                <a:latin typeface="宋体"/>
                <a:cs typeface="宋体"/>
              </a:rPr>
              <a:t>(</a:t>
            </a:r>
            <a:r>
              <a:rPr sz="2000" spc="10" dirty="0">
                <a:latin typeface="宋体"/>
                <a:cs typeface="宋体"/>
              </a:rPr>
              <a:t>k</a:t>
            </a:r>
            <a:r>
              <a:rPr sz="2000" spc="0" dirty="0">
                <a:latin typeface="宋体"/>
                <a:cs typeface="宋体"/>
              </a:rPr>
              <a:t>)</a:t>
            </a:r>
            <a:endParaRPr sz="2000">
              <a:latin typeface="宋体"/>
              <a:cs typeface="宋体"/>
            </a:endParaRPr>
          </a:p>
          <a:p>
            <a:pPr marL="1144905" marR="3604260" indent="-125095">
              <a:lnSpc>
                <a:spcPts val="2500"/>
              </a:lnSpc>
              <a:tabLst>
                <a:tab pos="1527175" algn="l"/>
              </a:tabLst>
            </a:pPr>
            <a:r>
              <a:rPr sz="2000" dirty="0">
                <a:latin typeface="宋体"/>
                <a:cs typeface="宋体"/>
              </a:rPr>
              <a:t>ts	</a:t>
            </a:r>
            <a:r>
              <a:rPr sz="2000" dirty="0">
                <a:latin typeface="Wingdings"/>
                <a:cs typeface="Wingdings"/>
              </a:rPr>
              <a:t></a:t>
            </a:r>
            <a:r>
              <a:rPr sz="2000" dirty="0">
                <a:latin typeface="Times New Roman"/>
                <a:cs typeface="Times New Roman"/>
              </a:rPr>
              <a:t> </a:t>
            </a:r>
            <a:r>
              <a:rPr sz="2000" spc="-10" dirty="0">
                <a:latin typeface="Times New Roman"/>
                <a:cs typeface="Times New Roman"/>
              </a:rPr>
              <a:t> </a:t>
            </a:r>
            <a:r>
              <a:rPr sz="2000" spc="0" dirty="0">
                <a:latin typeface="宋体"/>
                <a:cs typeface="宋体"/>
              </a:rPr>
              <a:t>t</a:t>
            </a:r>
            <a:r>
              <a:rPr sz="2000" spc="10" dirty="0">
                <a:latin typeface="宋体"/>
                <a:cs typeface="宋体"/>
              </a:rPr>
              <a:t>s</a:t>
            </a:r>
            <a:r>
              <a:rPr sz="2000" spc="0" dirty="0">
                <a:latin typeface="宋体"/>
                <a:cs typeface="宋体"/>
              </a:rPr>
              <a:t>i</a:t>
            </a:r>
            <a:r>
              <a:rPr sz="2000" spc="10" dirty="0">
                <a:latin typeface="宋体"/>
                <a:cs typeface="宋体"/>
              </a:rPr>
              <a:t>d</a:t>
            </a:r>
            <a:r>
              <a:rPr sz="2000" spc="0" dirty="0">
                <a:latin typeface="宋体"/>
                <a:cs typeface="宋体"/>
              </a:rPr>
              <a:t>,</a:t>
            </a:r>
            <a:r>
              <a:rPr sz="2000" spc="-35" dirty="0">
                <a:latin typeface="宋体"/>
                <a:cs typeface="宋体"/>
              </a:rPr>
              <a:t> </a:t>
            </a:r>
            <a:r>
              <a:rPr sz="2000" spc="0" dirty="0">
                <a:latin typeface="宋体"/>
                <a:cs typeface="宋体"/>
              </a:rPr>
              <a:t>A</a:t>
            </a:r>
            <a:r>
              <a:rPr sz="2000" spc="5" dirty="0">
                <a:latin typeface="宋体"/>
                <a:cs typeface="宋体"/>
              </a:rPr>
              <a:t>’</a:t>
            </a:r>
            <a:r>
              <a:rPr sz="2000" spc="0" dirty="0">
                <a:latin typeface="宋体"/>
                <a:cs typeface="宋体"/>
              </a:rPr>
              <a:t>,</a:t>
            </a:r>
            <a:r>
              <a:rPr sz="2000" spc="-10" dirty="0">
                <a:latin typeface="宋体"/>
                <a:cs typeface="宋体"/>
              </a:rPr>
              <a:t> </a:t>
            </a:r>
            <a:r>
              <a:rPr sz="2000" spc="0" dirty="0">
                <a:latin typeface="宋体"/>
                <a:cs typeface="宋体"/>
              </a:rPr>
              <a:t>y’ f</a:t>
            </a:r>
            <a:r>
              <a:rPr sz="2000" spc="10" dirty="0">
                <a:latin typeface="宋体"/>
                <a:cs typeface="宋体"/>
              </a:rPr>
              <a:t>o</a:t>
            </a:r>
            <a:r>
              <a:rPr sz="2000" spc="0" dirty="0">
                <a:latin typeface="宋体"/>
                <a:cs typeface="宋体"/>
              </a:rPr>
              <a:t>r</a:t>
            </a:r>
            <a:r>
              <a:rPr sz="2000" spc="-10" dirty="0">
                <a:latin typeface="宋体"/>
                <a:cs typeface="宋体"/>
              </a:rPr>
              <a:t> </a:t>
            </a:r>
            <a:r>
              <a:rPr sz="2000" spc="0" dirty="0">
                <a:latin typeface="宋体"/>
                <a:cs typeface="宋体"/>
              </a:rPr>
              <a:t>i</a:t>
            </a:r>
            <a:r>
              <a:rPr sz="2000" spc="10" dirty="0">
                <a:latin typeface="宋体"/>
                <a:cs typeface="宋体"/>
              </a:rPr>
              <a:t>=</a:t>
            </a:r>
            <a:r>
              <a:rPr sz="2000" spc="0" dirty="0">
                <a:latin typeface="宋体"/>
                <a:cs typeface="宋体"/>
              </a:rPr>
              <a:t>0</a:t>
            </a:r>
            <a:r>
              <a:rPr sz="2000" spc="-25" dirty="0">
                <a:latin typeface="宋体"/>
                <a:cs typeface="宋体"/>
              </a:rPr>
              <a:t> </a:t>
            </a:r>
            <a:r>
              <a:rPr sz="2000" spc="0" dirty="0">
                <a:latin typeface="宋体"/>
                <a:cs typeface="宋体"/>
              </a:rPr>
              <a:t>to</a:t>
            </a:r>
            <a:r>
              <a:rPr sz="2000" spc="-10" dirty="0">
                <a:latin typeface="宋体"/>
                <a:cs typeface="宋体"/>
              </a:rPr>
              <a:t> </a:t>
            </a:r>
            <a:r>
              <a:rPr sz="2000" spc="0" dirty="0">
                <a:latin typeface="宋体"/>
                <a:cs typeface="宋体"/>
              </a:rPr>
              <a:t>T</a:t>
            </a:r>
            <a:r>
              <a:rPr sz="2000" spc="10" dirty="0">
                <a:latin typeface="宋体"/>
                <a:cs typeface="宋体"/>
              </a:rPr>
              <a:t>R</a:t>
            </a:r>
            <a:r>
              <a:rPr sz="2000" spc="0" dirty="0">
                <a:latin typeface="宋体"/>
                <a:cs typeface="宋体"/>
              </a:rPr>
              <a:t>.</a:t>
            </a:r>
            <a:r>
              <a:rPr sz="2000" spc="10" dirty="0">
                <a:latin typeface="宋体"/>
                <a:cs typeface="宋体"/>
              </a:rPr>
              <a:t>l</a:t>
            </a:r>
            <a:r>
              <a:rPr sz="2000" spc="0" dirty="0">
                <a:latin typeface="宋体"/>
                <a:cs typeface="宋体"/>
              </a:rPr>
              <a:t>enght</a:t>
            </a:r>
            <a:r>
              <a:rPr sz="2000" spc="-15" dirty="0">
                <a:latin typeface="宋体"/>
                <a:cs typeface="宋体"/>
              </a:rPr>
              <a:t>h</a:t>
            </a:r>
            <a:r>
              <a:rPr sz="2000" spc="0" dirty="0">
                <a:latin typeface="宋体"/>
                <a:cs typeface="宋体"/>
              </a:rPr>
              <a:t>)</a:t>
            </a:r>
            <a:endParaRPr sz="2000">
              <a:latin typeface="宋体"/>
              <a:cs typeface="宋体"/>
            </a:endParaRPr>
          </a:p>
          <a:p>
            <a:pPr marL="1144905">
              <a:lnSpc>
                <a:spcPts val="2205"/>
              </a:lnSpc>
              <a:tabLst>
                <a:tab pos="1653539" algn="l"/>
                <a:tab pos="2792095" algn="l"/>
              </a:tabLst>
            </a:pPr>
            <a:r>
              <a:rPr sz="2000" dirty="0">
                <a:latin typeface="宋体"/>
                <a:cs typeface="宋体"/>
              </a:rPr>
              <a:t>{	T</a:t>
            </a:r>
            <a:r>
              <a:rPr sz="2000" spc="10" dirty="0">
                <a:latin typeface="宋体"/>
                <a:cs typeface="宋体"/>
              </a:rPr>
              <a:t>R</a:t>
            </a:r>
            <a:r>
              <a:rPr sz="2000" spc="0" dirty="0">
                <a:latin typeface="宋体"/>
                <a:cs typeface="宋体"/>
              </a:rPr>
              <a:t>[</a:t>
            </a:r>
            <a:r>
              <a:rPr sz="2000" spc="10" dirty="0">
                <a:latin typeface="宋体"/>
                <a:cs typeface="宋体"/>
              </a:rPr>
              <a:t>i</a:t>
            </a:r>
            <a:r>
              <a:rPr sz="2000" spc="0" dirty="0">
                <a:latin typeface="宋体"/>
                <a:cs typeface="宋体"/>
              </a:rPr>
              <a:t>]</a:t>
            </a:r>
            <a:r>
              <a:rPr sz="2000" spc="-30" dirty="0">
                <a:latin typeface="宋体"/>
                <a:cs typeface="宋体"/>
              </a:rPr>
              <a:t> </a:t>
            </a:r>
            <a:r>
              <a:rPr sz="2000" spc="0" dirty="0">
                <a:latin typeface="Wingdings"/>
                <a:cs typeface="Wingdings"/>
              </a:rPr>
              <a:t></a:t>
            </a:r>
            <a:r>
              <a:rPr sz="2000" spc="0" dirty="0">
                <a:latin typeface="Times New Roman"/>
                <a:cs typeface="Times New Roman"/>
              </a:rPr>
              <a:t>	</a:t>
            </a:r>
            <a:r>
              <a:rPr sz="2000" spc="0" dirty="0">
                <a:latin typeface="宋体"/>
                <a:cs typeface="宋体"/>
              </a:rPr>
              <a:t>t</a:t>
            </a:r>
            <a:r>
              <a:rPr sz="2000" spc="10" dirty="0">
                <a:latin typeface="宋体"/>
                <a:cs typeface="宋体"/>
              </a:rPr>
              <a:t>r</a:t>
            </a:r>
            <a:r>
              <a:rPr sz="2000" spc="0" dirty="0">
                <a:latin typeface="宋体"/>
                <a:cs typeface="宋体"/>
              </a:rPr>
              <a:t>i</a:t>
            </a:r>
            <a:r>
              <a:rPr sz="2000" spc="10" dirty="0">
                <a:latin typeface="宋体"/>
                <a:cs typeface="宋体"/>
              </a:rPr>
              <a:t>d</a:t>
            </a:r>
            <a:r>
              <a:rPr sz="2000" spc="0" dirty="0">
                <a:latin typeface="宋体"/>
                <a:cs typeface="宋体"/>
              </a:rPr>
              <a:t>,</a:t>
            </a:r>
            <a:r>
              <a:rPr sz="2000" spc="-35" dirty="0">
                <a:latin typeface="宋体"/>
                <a:cs typeface="宋体"/>
              </a:rPr>
              <a:t> </a:t>
            </a:r>
            <a:r>
              <a:rPr sz="2000" spc="0" dirty="0">
                <a:latin typeface="宋体"/>
                <a:cs typeface="宋体"/>
              </a:rPr>
              <a:t>A,</a:t>
            </a:r>
            <a:r>
              <a:rPr sz="2000" spc="-10" dirty="0">
                <a:latin typeface="宋体"/>
                <a:cs typeface="宋体"/>
              </a:rPr>
              <a:t> </a:t>
            </a:r>
            <a:r>
              <a:rPr sz="2000" spc="0" dirty="0">
                <a:latin typeface="宋体"/>
                <a:cs typeface="宋体"/>
              </a:rPr>
              <a:t>y</a:t>
            </a:r>
            <a:endParaRPr sz="2000">
              <a:latin typeface="宋体"/>
              <a:cs typeface="宋体"/>
            </a:endParaRPr>
          </a:p>
          <a:p>
            <a:pPr marL="1653539">
              <a:lnSpc>
                <a:spcPts val="2355"/>
              </a:lnSpc>
              <a:spcBef>
                <a:spcPts val="95"/>
              </a:spcBef>
            </a:pPr>
            <a:r>
              <a:rPr sz="2000" dirty="0">
                <a:latin typeface="宋体"/>
                <a:cs typeface="宋体"/>
              </a:rPr>
              <a:t>S</a:t>
            </a:r>
            <a:r>
              <a:rPr sz="2000" spc="-10" dirty="0">
                <a:latin typeface="宋体"/>
                <a:cs typeface="宋体"/>
              </a:rPr>
              <a:t> </a:t>
            </a:r>
            <a:r>
              <a:rPr sz="2000" spc="0" dirty="0">
                <a:latin typeface="宋体"/>
                <a:cs typeface="宋体"/>
              </a:rPr>
              <a:t>= S</a:t>
            </a:r>
            <a:r>
              <a:rPr sz="2000" spc="10" dirty="0">
                <a:latin typeface="宋体"/>
                <a:cs typeface="宋体"/>
              </a:rPr>
              <a:t>i</a:t>
            </a:r>
            <a:r>
              <a:rPr sz="2000" spc="0" dirty="0">
                <a:latin typeface="宋体"/>
                <a:cs typeface="宋体"/>
              </a:rPr>
              <a:t>m</a:t>
            </a:r>
            <a:r>
              <a:rPr sz="2000" spc="10" dirty="0">
                <a:latin typeface="宋体"/>
                <a:cs typeface="宋体"/>
              </a:rPr>
              <a:t>(</a:t>
            </a:r>
            <a:r>
              <a:rPr sz="2000" spc="0" dirty="0">
                <a:latin typeface="宋体"/>
                <a:cs typeface="宋体"/>
              </a:rPr>
              <a:t>A,</a:t>
            </a:r>
            <a:r>
              <a:rPr sz="2000" spc="-40" dirty="0">
                <a:latin typeface="宋体"/>
                <a:cs typeface="宋体"/>
              </a:rPr>
              <a:t> </a:t>
            </a:r>
            <a:r>
              <a:rPr sz="2000" spc="0" dirty="0">
                <a:latin typeface="宋体"/>
                <a:cs typeface="宋体"/>
              </a:rPr>
              <a:t>A</a:t>
            </a:r>
            <a:r>
              <a:rPr sz="2000" spc="5" dirty="0">
                <a:latin typeface="宋体"/>
                <a:cs typeface="宋体"/>
              </a:rPr>
              <a:t>’</a:t>
            </a:r>
            <a:r>
              <a:rPr sz="2000" spc="0" dirty="0">
                <a:latin typeface="宋体"/>
                <a:cs typeface="宋体"/>
              </a:rPr>
              <a:t>);</a:t>
            </a:r>
            <a:endParaRPr sz="2000">
              <a:latin typeface="宋体"/>
              <a:cs typeface="宋体"/>
            </a:endParaRPr>
          </a:p>
          <a:p>
            <a:pPr marL="1653539">
              <a:lnSpc>
                <a:spcPts val="2355"/>
              </a:lnSpc>
              <a:tabLst>
                <a:tab pos="5331460" algn="l"/>
              </a:tabLst>
            </a:pPr>
            <a:r>
              <a:rPr sz="2000" dirty="0">
                <a:latin typeface="宋体"/>
                <a:cs typeface="宋体"/>
              </a:rPr>
              <a:t>若</a:t>
            </a:r>
            <a:r>
              <a:rPr sz="2000" spc="5" dirty="0">
                <a:latin typeface="宋体"/>
                <a:cs typeface="宋体"/>
              </a:rPr>
              <a:t>S</a:t>
            </a:r>
            <a:r>
              <a:rPr sz="2000" spc="0" dirty="0">
                <a:latin typeface="宋体"/>
                <a:cs typeface="宋体"/>
              </a:rPr>
              <a:t>属</a:t>
            </a:r>
            <a:r>
              <a:rPr sz="2000" spc="-5" dirty="0">
                <a:latin typeface="宋体"/>
                <a:cs typeface="宋体"/>
              </a:rPr>
              <a:t>于</a:t>
            </a:r>
            <a:r>
              <a:rPr sz="2000" spc="5" dirty="0">
                <a:latin typeface="宋体"/>
                <a:cs typeface="宋体"/>
              </a:rPr>
              <a:t>k</a:t>
            </a:r>
            <a:r>
              <a:rPr sz="2000" spc="0" dirty="0">
                <a:latin typeface="宋体"/>
                <a:cs typeface="宋体"/>
              </a:rPr>
              <a:t>个最大者，</a:t>
            </a:r>
            <a:r>
              <a:rPr sz="2000" spc="-50" dirty="0">
                <a:latin typeface="宋体"/>
                <a:cs typeface="宋体"/>
              </a:rPr>
              <a:t> </a:t>
            </a:r>
            <a:r>
              <a:rPr sz="2000" spc="0" dirty="0">
                <a:latin typeface="宋体"/>
                <a:cs typeface="宋体"/>
              </a:rPr>
              <a:t>(</a:t>
            </a:r>
            <a:r>
              <a:rPr sz="2000" spc="10" dirty="0">
                <a:latin typeface="宋体"/>
                <a:cs typeface="宋体"/>
              </a:rPr>
              <a:t>S</a:t>
            </a:r>
            <a:r>
              <a:rPr sz="2000" spc="0" dirty="0">
                <a:latin typeface="宋体"/>
                <a:cs typeface="宋体"/>
              </a:rPr>
              <a:t>,</a:t>
            </a:r>
            <a:r>
              <a:rPr sz="2000" spc="-25" dirty="0">
                <a:latin typeface="宋体"/>
                <a:cs typeface="宋体"/>
              </a:rPr>
              <a:t> </a:t>
            </a:r>
            <a:r>
              <a:rPr sz="2000" spc="0" dirty="0">
                <a:latin typeface="宋体"/>
                <a:cs typeface="宋体"/>
              </a:rPr>
              <a:t>y)</a:t>
            </a:r>
            <a:r>
              <a:rPr sz="2000" spc="-5" dirty="0">
                <a:latin typeface="宋体"/>
                <a:cs typeface="宋体"/>
              </a:rPr>
              <a:t> </a:t>
            </a:r>
            <a:r>
              <a:rPr sz="2000" spc="0" dirty="0">
                <a:latin typeface="Wingdings"/>
                <a:cs typeface="Wingdings"/>
              </a:rPr>
              <a:t></a:t>
            </a:r>
            <a:r>
              <a:rPr sz="2000" spc="0" dirty="0">
                <a:latin typeface="Times New Roman"/>
                <a:cs typeface="Times New Roman"/>
              </a:rPr>
              <a:t>	</a:t>
            </a:r>
            <a:r>
              <a:rPr sz="2000" spc="5" dirty="0">
                <a:latin typeface="宋体"/>
                <a:cs typeface="宋体"/>
              </a:rPr>
              <a:t>MaxS</a:t>
            </a:r>
            <a:r>
              <a:rPr sz="2000" spc="0" dirty="0">
                <a:latin typeface="宋体"/>
                <a:cs typeface="宋体"/>
              </a:rPr>
              <a:t>;</a:t>
            </a:r>
            <a:endParaRPr sz="2000">
              <a:latin typeface="宋体"/>
              <a:cs typeface="宋体"/>
            </a:endParaRPr>
          </a:p>
        </p:txBody>
      </p:sp>
      <p:sp>
        <p:nvSpPr>
          <p:cNvPr id="5" name="object 5"/>
          <p:cNvSpPr txBox="1"/>
          <p:nvPr/>
        </p:nvSpPr>
        <p:spPr>
          <a:xfrm>
            <a:off x="1719833" y="5503671"/>
            <a:ext cx="4729480" cy="912494"/>
          </a:xfrm>
          <a:prstGeom prst="rect">
            <a:avLst/>
          </a:prstGeom>
        </p:spPr>
        <p:txBody>
          <a:bodyPr vert="horz" wrap="square" lIns="0" tIns="0" rIns="0" bIns="0" rtlCol="0">
            <a:spAutoFit/>
          </a:bodyPr>
          <a:lstStyle/>
          <a:p>
            <a:pPr marL="137160">
              <a:lnSpc>
                <a:spcPts val="2350"/>
              </a:lnSpc>
            </a:pPr>
            <a:r>
              <a:rPr sz="2000" dirty="0">
                <a:latin typeface="宋体"/>
                <a:cs typeface="宋体"/>
              </a:rPr>
              <a:t>}</a:t>
            </a:r>
            <a:endParaRPr sz="2000">
              <a:latin typeface="宋体"/>
              <a:cs typeface="宋体"/>
            </a:endParaRPr>
          </a:p>
          <a:p>
            <a:pPr marL="12700">
              <a:lnSpc>
                <a:spcPts val="2460"/>
              </a:lnSpc>
            </a:pPr>
            <a:r>
              <a:rPr sz="2000" spc="10" dirty="0">
                <a:latin typeface="黑体"/>
                <a:cs typeface="黑体"/>
              </a:rPr>
              <a:t>根</a:t>
            </a:r>
            <a:r>
              <a:rPr sz="2000" spc="-5" dirty="0">
                <a:latin typeface="黑体"/>
                <a:cs typeface="黑体"/>
              </a:rPr>
              <a:t>据</a:t>
            </a:r>
            <a:r>
              <a:rPr sz="2000" spc="0" dirty="0">
                <a:latin typeface="宋体"/>
                <a:cs typeface="宋体"/>
              </a:rPr>
              <a:t>Max</a:t>
            </a:r>
            <a:r>
              <a:rPr sz="2000" spc="-10" dirty="0">
                <a:latin typeface="宋体"/>
                <a:cs typeface="宋体"/>
              </a:rPr>
              <a:t>S</a:t>
            </a:r>
            <a:r>
              <a:rPr sz="2000" spc="0" dirty="0">
                <a:latin typeface="黑体"/>
                <a:cs typeface="黑体"/>
              </a:rPr>
              <a:t>和带</a:t>
            </a:r>
            <a:r>
              <a:rPr sz="2000" spc="5" dirty="0">
                <a:latin typeface="黑体"/>
                <a:cs typeface="黑体"/>
              </a:rPr>
              <a:t>加</a:t>
            </a:r>
            <a:r>
              <a:rPr sz="2000" spc="-10" dirty="0">
                <a:latin typeface="黑体"/>
                <a:cs typeface="黑体"/>
              </a:rPr>
              <a:t>权</a:t>
            </a:r>
            <a:r>
              <a:rPr sz="2000" spc="0" dirty="0">
                <a:latin typeface="黑体"/>
                <a:cs typeface="黑体"/>
              </a:rPr>
              <a:t>投票表决模</a:t>
            </a:r>
            <a:r>
              <a:rPr sz="2000" spc="-30" dirty="0">
                <a:latin typeface="黑体"/>
                <a:cs typeface="黑体"/>
              </a:rPr>
              <a:t>型</a:t>
            </a:r>
            <a:r>
              <a:rPr sz="2000" spc="0" dirty="0">
                <a:latin typeface="黑体"/>
                <a:cs typeface="黑体"/>
              </a:rPr>
              <a:t>计算</a:t>
            </a:r>
            <a:r>
              <a:rPr sz="2000" spc="-20" dirty="0">
                <a:latin typeface="黑体"/>
                <a:cs typeface="黑体"/>
              </a:rPr>
              <a:t>出</a:t>
            </a:r>
            <a:r>
              <a:rPr sz="2000" spc="5" dirty="0">
                <a:latin typeface="宋体"/>
                <a:cs typeface="宋体"/>
              </a:rPr>
              <a:t>y</a:t>
            </a:r>
            <a:r>
              <a:rPr sz="2100" i="1" spc="-105" dirty="0">
                <a:latin typeface="宋体"/>
                <a:cs typeface="宋体"/>
              </a:rPr>
              <a:t>’</a:t>
            </a:r>
            <a:endParaRPr sz="2100">
              <a:latin typeface="宋体"/>
              <a:cs typeface="宋体"/>
            </a:endParaRPr>
          </a:p>
          <a:p>
            <a:pPr marL="12700">
              <a:lnSpc>
                <a:spcPts val="2370"/>
              </a:lnSpc>
            </a:pPr>
            <a:r>
              <a:rPr sz="2000" dirty="0">
                <a:latin typeface="宋体"/>
                <a:cs typeface="宋体"/>
              </a:rPr>
              <a:t>e</a:t>
            </a:r>
            <a:r>
              <a:rPr sz="2000" spc="10" dirty="0">
                <a:latin typeface="宋体"/>
                <a:cs typeface="宋体"/>
              </a:rPr>
              <a:t>m</a:t>
            </a:r>
            <a:r>
              <a:rPr sz="2000" spc="0" dirty="0">
                <a:latin typeface="宋体"/>
                <a:cs typeface="宋体"/>
              </a:rPr>
              <a:t>it(tsid,</a:t>
            </a:r>
            <a:r>
              <a:rPr sz="2000" spc="-40" dirty="0">
                <a:latin typeface="宋体"/>
                <a:cs typeface="宋体"/>
              </a:rPr>
              <a:t> </a:t>
            </a:r>
            <a:r>
              <a:rPr sz="2000" spc="0" dirty="0">
                <a:latin typeface="宋体"/>
                <a:cs typeface="宋体"/>
              </a:rPr>
              <a:t>y</a:t>
            </a:r>
            <a:r>
              <a:rPr sz="2000" spc="5" dirty="0">
                <a:latin typeface="宋体"/>
                <a:cs typeface="宋体"/>
              </a:rPr>
              <a:t>’</a:t>
            </a:r>
            <a:r>
              <a:rPr sz="2000" spc="0" dirty="0">
                <a:latin typeface="宋体"/>
                <a:cs typeface="宋体"/>
              </a:rPr>
              <a:t>)</a:t>
            </a:r>
            <a:endParaRPr sz="2000">
              <a:latin typeface="宋体"/>
              <a:cs typeface="宋体"/>
            </a:endParaRPr>
          </a:p>
        </p:txBody>
      </p:sp>
      <p:sp>
        <p:nvSpPr>
          <p:cNvPr id="6" name="object 6"/>
          <p:cNvSpPr txBox="1"/>
          <p:nvPr/>
        </p:nvSpPr>
        <p:spPr>
          <a:xfrm>
            <a:off x="6673722" y="5808471"/>
            <a:ext cx="1680210" cy="302895"/>
          </a:xfrm>
          <a:prstGeom prst="rect">
            <a:avLst/>
          </a:prstGeom>
        </p:spPr>
        <p:txBody>
          <a:bodyPr vert="horz" wrap="square" lIns="0" tIns="0" rIns="0" bIns="0" rtlCol="0">
            <a:spAutoFit/>
          </a:bodyPr>
          <a:lstStyle/>
          <a:p>
            <a:pPr marL="12700">
              <a:lnSpc>
                <a:spcPts val="2380"/>
              </a:lnSpc>
            </a:pPr>
            <a:r>
              <a:rPr sz="2000" dirty="0">
                <a:latin typeface="宋体"/>
                <a:cs typeface="宋体"/>
              </a:rPr>
              <a:t>=</a:t>
            </a:r>
            <a:r>
              <a:rPr sz="2000" spc="5" dirty="0">
                <a:latin typeface="宋体"/>
                <a:cs typeface="宋体"/>
              </a:rPr>
              <a:t>∑</a:t>
            </a:r>
            <a:r>
              <a:rPr sz="2000" spc="0" dirty="0">
                <a:latin typeface="宋体"/>
                <a:cs typeface="宋体"/>
              </a:rPr>
              <a:t>S</a:t>
            </a:r>
            <a:r>
              <a:rPr sz="2000" spc="10" dirty="0">
                <a:latin typeface="宋体"/>
                <a:cs typeface="宋体"/>
              </a:rPr>
              <a:t>i</a:t>
            </a:r>
            <a:r>
              <a:rPr sz="2000" spc="0" dirty="0">
                <a:latin typeface="宋体"/>
                <a:cs typeface="宋体"/>
              </a:rPr>
              <a:t>*</a:t>
            </a:r>
            <a:r>
              <a:rPr sz="2000" spc="-15" dirty="0">
                <a:latin typeface="宋体"/>
                <a:cs typeface="宋体"/>
              </a:rPr>
              <a:t>y</a:t>
            </a:r>
            <a:r>
              <a:rPr sz="2000" spc="0" dirty="0">
                <a:latin typeface="宋体"/>
                <a:cs typeface="宋体"/>
              </a:rPr>
              <a:t>i/∑Si</a:t>
            </a:r>
            <a:endParaRPr sz="2000">
              <a:latin typeface="宋体"/>
              <a:cs typeface="宋体"/>
            </a:endParaRPr>
          </a:p>
        </p:txBody>
      </p:sp>
      <p:sp>
        <p:nvSpPr>
          <p:cNvPr id="7" name="object 7"/>
          <p:cNvSpPr txBox="1"/>
          <p:nvPr/>
        </p:nvSpPr>
        <p:spPr>
          <a:xfrm>
            <a:off x="1337310" y="6418376"/>
            <a:ext cx="153035" cy="302895"/>
          </a:xfrm>
          <a:prstGeom prst="rect">
            <a:avLst/>
          </a:prstGeom>
        </p:spPr>
        <p:txBody>
          <a:bodyPr vert="horz" wrap="square" lIns="0" tIns="0" rIns="0" bIns="0" rtlCol="0">
            <a:spAutoFit/>
          </a:bodyPr>
          <a:lstStyle/>
          <a:p>
            <a:pPr marL="12700">
              <a:lnSpc>
                <a:spcPts val="2380"/>
              </a:lnSpc>
            </a:pPr>
            <a:r>
              <a:rPr sz="2000" dirty="0">
                <a:latin typeface="宋体"/>
                <a:cs typeface="宋体"/>
              </a:rPr>
              <a:t>}</a:t>
            </a:r>
            <a:endParaRPr sz="2000">
              <a:latin typeface="宋体"/>
              <a:cs typeface="宋体"/>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420" y="850391"/>
            <a:ext cx="3134868" cy="1255776"/>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2648711" y="824483"/>
            <a:ext cx="5899403" cy="1255776"/>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p:nvPr/>
        </p:nvSpPr>
        <p:spPr>
          <a:xfrm>
            <a:off x="405384" y="943355"/>
            <a:ext cx="2948940" cy="1069848"/>
          </a:xfrm>
          <a:prstGeom prst="rect">
            <a:avLst/>
          </a:prstGeom>
          <a:blipFill>
            <a:blip r:embed="rId4" cstate="print"/>
            <a:stretch>
              <a:fillRect/>
            </a:stretch>
          </a:blipFill>
        </p:spPr>
        <p:txBody>
          <a:bodyPr wrap="square" lIns="0" tIns="0" rIns="0" bIns="0" rtlCol="0">
            <a:spAutoFit/>
          </a:bodyPr>
          <a:lstStyle/>
          <a:p>
            <a:endParaRPr/>
          </a:p>
        </p:txBody>
      </p:sp>
      <p:sp>
        <p:nvSpPr>
          <p:cNvPr id="5" name="object 5"/>
          <p:cNvSpPr txBox="1">
            <a:spLocks noGrp="1"/>
          </p:cNvSpPr>
          <p:nvPr>
            <p:ph type="title"/>
          </p:nvPr>
        </p:nvSpPr>
        <p:spPr>
          <a:prstGeom prst="rect">
            <a:avLst/>
          </a:prstGeom>
        </p:spPr>
        <p:txBody>
          <a:bodyPr vert="horz" wrap="square" lIns="0" tIns="422849" rIns="0" bIns="0" rtlCol="0">
            <a:spAutoFit/>
          </a:bodyPr>
          <a:lstStyle/>
          <a:p>
            <a:pPr marL="355600">
              <a:lnSpc>
                <a:spcPct val="100000"/>
              </a:lnSpc>
            </a:pPr>
            <a:r>
              <a:rPr sz="4000" b="1" spc="-30" dirty="0">
                <a:solidFill>
                  <a:srgbClr val="00AF50"/>
                </a:solidFill>
                <a:latin typeface="Arial Narrow"/>
                <a:cs typeface="Arial Narrow"/>
              </a:rPr>
              <a:t>MapReduc</a:t>
            </a:r>
            <a:r>
              <a:rPr sz="4000" b="1" spc="-20" dirty="0">
                <a:solidFill>
                  <a:srgbClr val="00AF50"/>
                </a:solidFill>
                <a:latin typeface="Arial Narrow"/>
                <a:cs typeface="Arial Narrow"/>
              </a:rPr>
              <a:t>e</a:t>
            </a:r>
            <a:r>
              <a:rPr sz="4000" b="1" spc="-30" dirty="0">
                <a:solidFill>
                  <a:srgbClr val="00AF50"/>
                </a:solidFill>
                <a:latin typeface="黑体"/>
                <a:cs typeface="黑体"/>
              </a:rPr>
              <a:t>并行化算法研</a:t>
            </a:r>
            <a:r>
              <a:rPr sz="4000" b="1" spc="-45" dirty="0">
                <a:solidFill>
                  <a:srgbClr val="00AF50"/>
                </a:solidFill>
                <a:latin typeface="黑体"/>
                <a:cs typeface="黑体"/>
              </a:rPr>
              <a:t>究</a:t>
            </a:r>
            <a:r>
              <a:rPr sz="4000" b="1" spc="-30" dirty="0">
                <a:solidFill>
                  <a:srgbClr val="00AF50"/>
                </a:solidFill>
                <a:latin typeface="黑体"/>
                <a:cs typeface="黑体"/>
              </a:rPr>
              <a:t>与应</a:t>
            </a:r>
            <a:r>
              <a:rPr sz="4000" b="1" spc="-45" dirty="0">
                <a:solidFill>
                  <a:srgbClr val="00AF50"/>
                </a:solidFill>
                <a:latin typeface="黑体"/>
                <a:cs typeface="黑体"/>
              </a:rPr>
              <a:t>用</a:t>
            </a:r>
            <a:endParaRPr sz="4000">
              <a:latin typeface="黑体"/>
              <a:cs typeface="黑体"/>
            </a:endParaRPr>
          </a:p>
        </p:txBody>
      </p:sp>
      <p:sp>
        <p:nvSpPr>
          <p:cNvPr id="6" name="object 6"/>
          <p:cNvSpPr/>
          <p:nvPr/>
        </p:nvSpPr>
        <p:spPr>
          <a:xfrm>
            <a:off x="2741676" y="917447"/>
            <a:ext cx="5713476" cy="1069848"/>
          </a:xfrm>
          <a:prstGeom prst="rect">
            <a:avLst/>
          </a:prstGeom>
          <a:blipFill>
            <a:blip r:embed="rId5" cstate="print"/>
            <a:stretch>
              <a:fillRect/>
            </a:stretch>
          </a:blipFill>
        </p:spPr>
        <p:txBody>
          <a:bodyPr wrap="square" lIns="0" tIns="0" rIns="0" bIns="0" rtlCol="0">
            <a:spAutoFit/>
          </a:bodyPr>
          <a:lstStyle/>
          <a:p>
            <a:endParaRPr/>
          </a:p>
        </p:txBody>
      </p:sp>
      <p:sp>
        <p:nvSpPr>
          <p:cNvPr id="7" name="object 7"/>
          <p:cNvSpPr/>
          <p:nvPr/>
        </p:nvSpPr>
        <p:spPr>
          <a:xfrm>
            <a:off x="635508" y="2324100"/>
            <a:ext cx="3473196" cy="944879"/>
          </a:xfrm>
          <a:prstGeom prst="rect">
            <a:avLst/>
          </a:prstGeom>
          <a:blipFill>
            <a:blip r:embed="rId6" cstate="print"/>
            <a:stretch>
              <a:fillRect/>
            </a:stretch>
          </a:blipFill>
        </p:spPr>
        <p:txBody>
          <a:bodyPr wrap="square" lIns="0" tIns="0" rIns="0" bIns="0" rtlCol="0">
            <a:spAutoFit/>
          </a:bodyPr>
          <a:lstStyle/>
          <a:p>
            <a:endParaRPr/>
          </a:p>
        </p:txBody>
      </p:sp>
      <p:sp>
        <p:nvSpPr>
          <p:cNvPr id="8" name="object 8"/>
          <p:cNvSpPr/>
          <p:nvPr/>
        </p:nvSpPr>
        <p:spPr>
          <a:xfrm>
            <a:off x="3529584" y="2343911"/>
            <a:ext cx="2435352" cy="944880"/>
          </a:xfrm>
          <a:prstGeom prst="rect">
            <a:avLst/>
          </a:prstGeom>
          <a:blipFill>
            <a:blip r:embed="rId7" cstate="print"/>
            <a:stretch>
              <a:fillRect/>
            </a:stretch>
          </a:blipFill>
        </p:spPr>
        <p:txBody>
          <a:bodyPr wrap="square" lIns="0" tIns="0" rIns="0" bIns="0" rtlCol="0">
            <a:spAutoFit/>
          </a:bodyPr>
          <a:lstStyle/>
          <a:p>
            <a:endParaRPr/>
          </a:p>
        </p:txBody>
      </p:sp>
      <p:sp>
        <p:nvSpPr>
          <p:cNvPr id="9" name="object 9"/>
          <p:cNvSpPr/>
          <p:nvPr/>
        </p:nvSpPr>
        <p:spPr>
          <a:xfrm>
            <a:off x="5385815" y="2324100"/>
            <a:ext cx="2231136" cy="944879"/>
          </a:xfrm>
          <a:prstGeom prst="rect">
            <a:avLst/>
          </a:prstGeom>
          <a:blipFill>
            <a:blip r:embed="rId8" cstate="print"/>
            <a:stretch>
              <a:fillRect/>
            </a:stretch>
          </a:blipFill>
        </p:spPr>
        <p:txBody>
          <a:bodyPr wrap="square" lIns="0" tIns="0" rIns="0" bIns="0" rtlCol="0">
            <a:spAutoFit/>
          </a:bodyPr>
          <a:lstStyle/>
          <a:p>
            <a:endParaRPr/>
          </a:p>
        </p:txBody>
      </p:sp>
      <p:sp>
        <p:nvSpPr>
          <p:cNvPr id="10" name="object 10"/>
          <p:cNvSpPr/>
          <p:nvPr/>
        </p:nvSpPr>
        <p:spPr>
          <a:xfrm>
            <a:off x="7037831" y="2343911"/>
            <a:ext cx="678179" cy="944880"/>
          </a:xfrm>
          <a:prstGeom prst="rect">
            <a:avLst/>
          </a:prstGeom>
          <a:blipFill>
            <a:blip r:embed="rId9" cstate="print"/>
            <a:stretch>
              <a:fillRect/>
            </a:stretch>
          </a:blipFill>
        </p:spPr>
        <p:txBody>
          <a:bodyPr wrap="square" lIns="0" tIns="0" rIns="0" bIns="0" rtlCol="0">
            <a:spAutoFit/>
          </a:bodyPr>
          <a:lstStyle/>
          <a:p>
            <a:endParaRPr/>
          </a:p>
        </p:txBody>
      </p:sp>
      <p:sp>
        <p:nvSpPr>
          <p:cNvPr id="11" name="object 11"/>
          <p:cNvSpPr/>
          <p:nvPr/>
        </p:nvSpPr>
        <p:spPr>
          <a:xfrm>
            <a:off x="635508" y="2936748"/>
            <a:ext cx="1408176" cy="944879"/>
          </a:xfrm>
          <a:prstGeom prst="rect">
            <a:avLst/>
          </a:prstGeom>
          <a:blipFill>
            <a:blip r:embed="rId10" cstate="print"/>
            <a:stretch>
              <a:fillRect/>
            </a:stretch>
          </a:blipFill>
        </p:spPr>
        <p:txBody>
          <a:bodyPr wrap="square" lIns="0" tIns="0" rIns="0" bIns="0" rtlCol="0">
            <a:spAutoFit/>
          </a:bodyPr>
          <a:lstStyle/>
          <a:p>
            <a:endParaRPr/>
          </a:p>
        </p:txBody>
      </p:sp>
      <p:sp>
        <p:nvSpPr>
          <p:cNvPr id="12" name="object 12"/>
          <p:cNvSpPr/>
          <p:nvPr/>
        </p:nvSpPr>
        <p:spPr>
          <a:xfrm>
            <a:off x="1464563" y="2956560"/>
            <a:ext cx="2435352" cy="944880"/>
          </a:xfrm>
          <a:prstGeom prst="rect">
            <a:avLst/>
          </a:prstGeom>
          <a:blipFill>
            <a:blip r:embed="rId7" cstate="print"/>
            <a:stretch>
              <a:fillRect/>
            </a:stretch>
          </a:blipFill>
        </p:spPr>
        <p:txBody>
          <a:bodyPr wrap="square" lIns="0" tIns="0" rIns="0" bIns="0" rtlCol="0">
            <a:spAutoFit/>
          </a:bodyPr>
          <a:lstStyle/>
          <a:p>
            <a:endParaRPr/>
          </a:p>
        </p:txBody>
      </p:sp>
      <p:sp>
        <p:nvSpPr>
          <p:cNvPr id="13" name="object 13"/>
          <p:cNvSpPr/>
          <p:nvPr/>
        </p:nvSpPr>
        <p:spPr>
          <a:xfrm>
            <a:off x="3320796" y="2936748"/>
            <a:ext cx="2232660" cy="944879"/>
          </a:xfrm>
          <a:prstGeom prst="rect">
            <a:avLst/>
          </a:prstGeom>
          <a:blipFill>
            <a:blip r:embed="rId11" cstate="print"/>
            <a:stretch>
              <a:fillRect/>
            </a:stretch>
          </a:blipFill>
        </p:spPr>
        <p:txBody>
          <a:bodyPr wrap="square" lIns="0" tIns="0" rIns="0" bIns="0" rtlCol="0">
            <a:spAutoFit/>
          </a:bodyPr>
          <a:lstStyle/>
          <a:p>
            <a:endParaRPr/>
          </a:p>
        </p:txBody>
      </p:sp>
      <p:sp>
        <p:nvSpPr>
          <p:cNvPr id="14" name="object 14"/>
          <p:cNvSpPr/>
          <p:nvPr/>
        </p:nvSpPr>
        <p:spPr>
          <a:xfrm>
            <a:off x="4974335" y="2956560"/>
            <a:ext cx="678179" cy="944880"/>
          </a:xfrm>
          <a:prstGeom prst="rect">
            <a:avLst/>
          </a:prstGeom>
          <a:blipFill>
            <a:blip r:embed="rId9" cstate="print"/>
            <a:stretch>
              <a:fillRect/>
            </a:stretch>
          </a:blipFill>
        </p:spPr>
        <p:txBody>
          <a:bodyPr wrap="square" lIns="0" tIns="0" rIns="0" bIns="0" rtlCol="0">
            <a:spAutoFit/>
          </a:bodyPr>
          <a:lstStyle/>
          <a:p>
            <a:endParaRPr/>
          </a:p>
        </p:txBody>
      </p:sp>
      <p:sp>
        <p:nvSpPr>
          <p:cNvPr id="15" name="object 15"/>
          <p:cNvSpPr/>
          <p:nvPr/>
        </p:nvSpPr>
        <p:spPr>
          <a:xfrm>
            <a:off x="635508" y="3569208"/>
            <a:ext cx="678180" cy="944880"/>
          </a:xfrm>
          <a:prstGeom prst="rect">
            <a:avLst/>
          </a:prstGeom>
          <a:blipFill>
            <a:blip r:embed="rId9" cstate="print"/>
            <a:stretch>
              <a:fillRect/>
            </a:stretch>
          </a:blipFill>
        </p:spPr>
        <p:txBody>
          <a:bodyPr wrap="square" lIns="0" tIns="0" rIns="0" bIns="0" rtlCol="0">
            <a:spAutoFit/>
          </a:bodyPr>
          <a:lstStyle/>
          <a:p>
            <a:endParaRPr/>
          </a:p>
        </p:txBody>
      </p:sp>
      <p:sp>
        <p:nvSpPr>
          <p:cNvPr id="16" name="object 16"/>
          <p:cNvSpPr txBox="1"/>
          <p:nvPr/>
        </p:nvSpPr>
        <p:spPr>
          <a:xfrm>
            <a:off x="912367" y="2474848"/>
            <a:ext cx="6428740" cy="1107440"/>
          </a:xfrm>
          <a:prstGeom prst="rect">
            <a:avLst/>
          </a:prstGeom>
        </p:spPr>
        <p:txBody>
          <a:bodyPr vert="horz" wrap="square" lIns="0" tIns="0" rIns="0" bIns="0" rtlCol="0">
            <a:spAutoFit/>
          </a:bodyPr>
          <a:lstStyle/>
          <a:p>
            <a:pPr marL="12700">
              <a:lnSpc>
                <a:spcPct val="100000"/>
              </a:lnSpc>
            </a:pPr>
            <a:r>
              <a:rPr sz="3200" spc="50" dirty="0">
                <a:solidFill>
                  <a:srgbClr val="C00000"/>
                </a:solidFill>
                <a:latin typeface="黑体"/>
                <a:cs typeface="黑体"/>
              </a:rPr>
              <a:t>本课</a:t>
            </a:r>
            <a:r>
              <a:rPr sz="3200" spc="40" dirty="0">
                <a:solidFill>
                  <a:srgbClr val="C00000"/>
                </a:solidFill>
                <a:latin typeface="黑体"/>
                <a:cs typeface="黑体"/>
              </a:rPr>
              <a:t>题组和课</a:t>
            </a:r>
            <a:r>
              <a:rPr sz="3200" spc="65" dirty="0">
                <a:solidFill>
                  <a:srgbClr val="C00000"/>
                </a:solidFill>
                <a:latin typeface="黑体"/>
                <a:cs typeface="黑体"/>
              </a:rPr>
              <a:t>程</a:t>
            </a:r>
            <a:r>
              <a:rPr sz="3200" spc="35" dirty="0">
                <a:solidFill>
                  <a:srgbClr val="C00000"/>
                </a:solidFill>
                <a:latin typeface="Arial Narrow"/>
                <a:cs typeface="Arial Narrow"/>
              </a:rPr>
              <a:t>M</a:t>
            </a:r>
            <a:r>
              <a:rPr sz="3200" spc="45" dirty="0">
                <a:solidFill>
                  <a:srgbClr val="C00000"/>
                </a:solidFill>
                <a:latin typeface="Arial Narrow"/>
                <a:cs typeface="Arial Narrow"/>
              </a:rPr>
              <a:t>ap</a:t>
            </a:r>
            <a:r>
              <a:rPr sz="3200" spc="40" dirty="0">
                <a:solidFill>
                  <a:srgbClr val="C00000"/>
                </a:solidFill>
                <a:latin typeface="Arial Narrow"/>
                <a:cs typeface="Arial Narrow"/>
              </a:rPr>
              <a:t>R</a:t>
            </a:r>
            <a:r>
              <a:rPr sz="3200" spc="45" dirty="0">
                <a:solidFill>
                  <a:srgbClr val="C00000"/>
                </a:solidFill>
                <a:latin typeface="Arial Narrow"/>
                <a:cs typeface="Arial Narrow"/>
              </a:rPr>
              <a:t>edu</a:t>
            </a:r>
            <a:r>
              <a:rPr sz="3200" spc="50" dirty="0">
                <a:solidFill>
                  <a:srgbClr val="C00000"/>
                </a:solidFill>
                <a:latin typeface="Arial Narrow"/>
                <a:cs typeface="Arial Narrow"/>
              </a:rPr>
              <a:t>c</a:t>
            </a:r>
            <a:r>
              <a:rPr sz="3200" spc="70" dirty="0">
                <a:solidFill>
                  <a:srgbClr val="C00000"/>
                </a:solidFill>
                <a:latin typeface="Arial Narrow"/>
                <a:cs typeface="Arial Narrow"/>
              </a:rPr>
              <a:t>e</a:t>
            </a:r>
            <a:r>
              <a:rPr sz="3200" spc="45" dirty="0">
                <a:solidFill>
                  <a:srgbClr val="C00000"/>
                </a:solidFill>
                <a:latin typeface="黑体"/>
                <a:cs typeface="黑体"/>
              </a:rPr>
              <a:t>算法研究</a:t>
            </a:r>
            <a:endParaRPr sz="3200">
              <a:latin typeface="黑体"/>
              <a:cs typeface="黑体"/>
            </a:endParaRPr>
          </a:p>
          <a:p>
            <a:pPr marL="12700">
              <a:lnSpc>
                <a:spcPct val="100000"/>
              </a:lnSpc>
              <a:spcBef>
                <a:spcPts val="980"/>
              </a:spcBef>
            </a:pPr>
            <a:r>
              <a:rPr sz="3200" spc="60" dirty="0">
                <a:solidFill>
                  <a:srgbClr val="C00000"/>
                </a:solidFill>
                <a:latin typeface="黑体"/>
                <a:cs typeface="黑体"/>
              </a:rPr>
              <a:t>典型</a:t>
            </a:r>
            <a:r>
              <a:rPr sz="3200" spc="40" dirty="0">
                <a:solidFill>
                  <a:srgbClr val="C00000"/>
                </a:solidFill>
                <a:latin typeface="Arial Narrow"/>
                <a:cs typeface="Arial Narrow"/>
              </a:rPr>
              <a:t>M</a:t>
            </a:r>
            <a:r>
              <a:rPr sz="3200" spc="45" dirty="0">
                <a:solidFill>
                  <a:srgbClr val="C00000"/>
                </a:solidFill>
                <a:latin typeface="Arial Narrow"/>
                <a:cs typeface="Arial Narrow"/>
              </a:rPr>
              <a:t>apRedu</a:t>
            </a:r>
            <a:r>
              <a:rPr sz="3200" spc="50" dirty="0">
                <a:solidFill>
                  <a:srgbClr val="C00000"/>
                </a:solidFill>
                <a:latin typeface="Arial Narrow"/>
                <a:cs typeface="Arial Narrow"/>
              </a:rPr>
              <a:t>c</a:t>
            </a:r>
            <a:r>
              <a:rPr sz="3200" spc="70" dirty="0">
                <a:solidFill>
                  <a:srgbClr val="C00000"/>
                </a:solidFill>
                <a:latin typeface="Arial Narrow"/>
                <a:cs typeface="Arial Narrow"/>
              </a:rPr>
              <a:t>e</a:t>
            </a:r>
            <a:r>
              <a:rPr sz="3200" spc="55" dirty="0">
                <a:solidFill>
                  <a:srgbClr val="C00000"/>
                </a:solidFill>
                <a:latin typeface="黑体"/>
                <a:cs typeface="黑体"/>
              </a:rPr>
              <a:t>应</a:t>
            </a:r>
            <a:r>
              <a:rPr sz="3200" spc="40" dirty="0">
                <a:solidFill>
                  <a:srgbClr val="C00000"/>
                </a:solidFill>
                <a:latin typeface="黑体"/>
                <a:cs typeface="黑体"/>
              </a:rPr>
              <a:t>用案</a:t>
            </a:r>
            <a:r>
              <a:rPr sz="3200" spc="0" dirty="0">
                <a:solidFill>
                  <a:srgbClr val="C00000"/>
                </a:solidFill>
                <a:latin typeface="黑体"/>
                <a:cs typeface="黑体"/>
              </a:rPr>
              <a:t>例</a:t>
            </a:r>
            <a:endParaRPr sz="3200">
              <a:latin typeface="黑体"/>
              <a:cs typeface="黑体"/>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5008" y="524255"/>
            <a:ext cx="7557516" cy="422148"/>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98475" y="1306957"/>
            <a:ext cx="7308850" cy="3013075"/>
          </a:xfrm>
          <a:prstGeom prst="rect">
            <a:avLst/>
          </a:prstGeom>
        </p:spPr>
        <p:txBody>
          <a:bodyPr vert="horz" wrap="square" lIns="0" tIns="0" rIns="0" bIns="0" rtlCol="0">
            <a:spAutoFit/>
          </a:bodyPr>
          <a:lstStyle/>
          <a:p>
            <a:pPr marL="12700">
              <a:lnSpc>
                <a:spcPct val="100000"/>
              </a:lnSpc>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1650" spc="65" dirty="0">
                <a:solidFill>
                  <a:srgbClr val="D24717"/>
                </a:solidFill>
                <a:latin typeface="Times New Roman"/>
                <a:cs typeface="Times New Roman"/>
              </a:rPr>
              <a:t> </a:t>
            </a:r>
            <a:r>
              <a:rPr sz="2400" spc="0" dirty="0">
                <a:latin typeface="黑体"/>
                <a:cs typeface="黑体"/>
              </a:rPr>
              <a:t>频繁项集挖掘</a:t>
            </a:r>
            <a:endParaRPr sz="2400">
              <a:latin typeface="黑体"/>
              <a:cs typeface="黑体"/>
            </a:endParaRPr>
          </a:p>
          <a:p>
            <a:pPr marL="12700">
              <a:lnSpc>
                <a:spcPct val="100000"/>
              </a:lnSpc>
              <a:spcBef>
                <a:spcPts val="600"/>
              </a:spcBef>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1650" spc="65" dirty="0">
                <a:solidFill>
                  <a:srgbClr val="D24717"/>
                </a:solidFill>
                <a:latin typeface="Times New Roman"/>
                <a:cs typeface="Times New Roman"/>
              </a:rPr>
              <a:t> </a:t>
            </a:r>
            <a:r>
              <a:rPr sz="2400" spc="0" dirty="0">
                <a:latin typeface="黑体"/>
                <a:cs typeface="黑体"/>
              </a:rPr>
              <a:t>大规模短文本分类（百度千万量级搜索关键字分类）</a:t>
            </a:r>
            <a:endParaRPr sz="2400">
              <a:latin typeface="黑体"/>
              <a:cs typeface="黑体"/>
            </a:endParaRPr>
          </a:p>
          <a:p>
            <a:pPr marL="12700">
              <a:lnSpc>
                <a:spcPct val="100000"/>
              </a:lnSpc>
              <a:spcBef>
                <a:spcPts val="600"/>
              </a:spcBef>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1650" spc="65" dirty="0">
                <a:solidFill>
                  <a:srgbClr val="D24717"/>
                </a:solidFill>
                <a:latin typeface="Times New Roman"/>
                <a:cs typeface="Times New Roman"/>
              </a:rPr>
              <a:t> </a:t>
            </a:r>
            <a:r>
              <a:rPr sz="2400" spc="0" dirty="0">
                <a:latin typeface="黑体"/>
                <a:cs typeface="黑体"/>
              </a:rPr>
              <a:t>大规模重复Web文档检测</a:t>
            </a:r>
            <a:endParaRPr sz="2400">
              <a:latin typeface="黑体"/>
              <a:cs typeface="黑体"/>
            </a:endParaRPr>
          </a:p>
          <a:p>
            <a:pPr marL="12700">
              <a:lnSpc>
                <a:spcPct val="100000"/>
              </a:lnSpc>
              <a:spcBef>
                <a:spcPts val="600"/>
              </a:spcBef>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1650" spc="65" dirty="0">
                <a:solidFill>
                  <a:srgbClr val="D24717"/>
                </a:solidFill>
                <a:latin typeface="Times New Roman"/>
                <a:cs typeface="Times New Roman"/>
              </a:rPr>
              <a:t> </a:t>
            </a:r>
            <a:r>
              <a:rPr sz="2400" spc="0" dirty="0">
                <a:latin typeface="黑体"/>
                <a:cs typeface="黑体"/>
              </a:rPr>
              <a:t>大规模DNA序列搜索和比对算法</a:t>
            </a:r>
            <a:endParaRPr sz="2400">
              <a:latin typeface="黑体"/>
              <a:cs typeface="黑体"/>
            </a:endParaRPr>
          </a:p>
          <a:p>
            <a:pPr marL="12700">
              <a:lnSpc>
                <a:spcPct val="100000"/>
              </a:lnSpc>
              <a:spcBef>
                <a:spcPts val="600"/>
              </a:spcBef>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1650" spc="65" dirty="0">
                <a:solidFill>
                  <a:srgbClr val="D24717"/>
                </a:solidFill>
                <a:latin typeface="Times New Roman"/>
                <a:cs typeface="Times New Roman"/>
              </a:rPr>
              <a:t> </a:t>
            </a:r>
            <a:r>
              <a:rPr sz="2400" spc="0" dirty="0">
                <a:latin typeface="黑体"/>
                <a:cs typeface="黑体"/>
              </a:rPr>
              <a:t>基于MapReduce的大规模语义推理技术</a:t>
            </a:r>
            <a:endParaRPr sz="2400">
              <a:latin typeface="黑体"/>
              <a:cs typeface="黑体"/>
            </a:endParaRPr>
          </a:p>
          <a:p>
            <a:pPr marL="12700">
              <a:lnSpc>
                <a:spcPct val="100000"/>
              </a:lnSpc>
              <a:spcBef>
                <a:spcPts val="600"/>
              </a:spcBef>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1650" spc="65" dirty="0">
                <a:solidFill>
                  <a:srgbClr val="D24717"/>
                </a:solidFill>
                <a:latin typeface="Times New Roman"/>
                <a:cs typeface="Times New Roman"/>
              </a:rPr>
              <a:t> </a:t>
            </a:r>
            <a:r>
              <a:rPr sz="2400" spc="0" dirty="0">
                <a:latin typeface="黑体"/>
                <a:cs typeface="黑体"/>
              </a:rPr>
              <a:t>南大小百合全文检索搜索引擎</a:t>
            </a:r>
            <a:endParaRPr sz="2400">
              <a:latin typeface="黑体"/>
              <a:cs typeface="黑体"/>
            </a:endParaRPr>
          </a:p>
          <a:p>
            <a:pPr marL="285115" indent="-273050">
              <a:lnSpc>
                <a:spcPts val="2840"/>
              </a:lnSpc>
              <a:spcBef>
                <a:spcPts val="600"/>
              </a:spcBef>
              <a:buClr>
                <a:srgbClr val="D24717"/>
              </a:buClr>
              <a:buSzPct val="68750"/>
              <a:buFont typeface="Wingdings"/>
              <a:buChar char=""/>
              <a:tabLst>
                <a:tab pos="285115" algn="l"/>
              </a:tabLst>
            </a:pPr>
            <a:r>
              <a:rPr sz="2400" spc="-5" dirty="0">
                <a:latin typeface="黑体"/>
                <a:cs typeface="黑体"/>
              </a:rPr>
              <a:t>MapReduc</a:t>
            </a:r>
            <a:r>
              <a:rPr sz="2400" spc="0" dirty="0">
                <a:latin typeface="黑体"/>
                <a:cs typeface="黑体"/>
              </a:rPr>
              <a:t>e</a:t>
            </a:r>
            <a:r>
              <a:rPr sz="2400" spc="-5" dirty="0">
                <a:latin typeface="黑体"/>
                <a:cs typeface="黑体"/>
              </a:rPr>
              <a:t>课程设计</a:t>
            </a:r>
            <a:endParaRPr sz="2400">
              <a:latin typeface="黑体"/>
              <a:cs typeface="黑体"/>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6166" y="363346"/>
            <a:ext cx="1854200" cy="347980"/>
          </a:xfrm>
          <a:prstGeom prst="rect">
            <a:avLst/>
          </a:prstGeom>
        </p:spPr>
        <p:txBody>
          <a:bodyPr vert="horz" wrap="square" lIns="0" tIns="0" rIns="0" bIns="0" rtlCol="0">
            <a:spAutoFit/>
          </a:bodyPr>
          <a:lstStyle/>
          <a:p>
            <a:pPr marL="12700">
              <a:lnSpc>
                <a:spcPts val="2740"/>
              </a:lnSpc>
            </a:pPr>
            <a:r>
              <a:rPr sz="2400" dirty="0">
                <a:solidFill>
                  <a:srgbClr val="0066FF"/>
                </a:solidFill>
                <a:latin typeface="黑体"/>
                <a:cs typeface="黑体"/>
              </a:rPr>
              <a:t>课程项目设计</a:t>
            </a:r>
            <a:endParaRPr sz="2400">
              <a:latin typeface="黑体"/>
              <a:cs typeface="黑体"/>
            </a:endParaRPr>
          </a:p>
        </p:txBody>
      </p:sp>
      <p:sp>
        <p:nvSpPr>
          <p:cNvPr id="3" name="object 3"/>
          <p:cNvSpPr txBox="1"/>
          <p:nvPr/>
        </p:nvSpPr>
        <p:spPr>
          <a:xfrm>
            <a:off x="364642" y="913765"/>
            <a:ext cx="8141334" cy="260985"/>
          </a:xfrm>
          <a:prstGeom prst="rect">
            <a:avLst/>
          </a:prstGeom>
        </p:spPr>
        <p:txBody>
          <a:bodyPr vert="horz" wrap="square" lIns="0" tIns="0" rIns="0" bIns="0" rtlCol="0">
            <a:spAutoFit/>
          </a:bodyPr>
          <a:lstStyle/>
          <a:p>
            <a:pPr marL="12700">
              <a:lnSpc>
                <a:spcPts val="2055"/>
              </a:lnSpc>
            </a:pPr>
            <a:r>
              <a:rPr sz="1800" dirty="0">
                <a:latin typeface="黑体"/>
                <a:cs typeface="黑体"/>
              </a:rPr>
              <a:t>梁亚澜,李</a:t>
            </a:r>
            <a:r>
              <a:rPr sz="1800" spc="-5" dirty="0">
                <a:latin typeface="黑体"/>
                <a:cs typeface="黑体"/>
              </a:rPr>
              <a:t>杰</a:t>
            </a:r>
            <a:r>
              <a:rPr sz="1800" spc="0" dirty="0">
                <a:latin typeface="黑体"/>
                <a:cs typeface="黑体"/>
              </a:rPr>
              <a:t>,钮鑫涛:</a:t>
            </a:r>
            <a:r>
              <a:rPr sz="1800" spc="0" dirty="0">
                <a:solidFill>
                  <a:srgbClr val="0000FF"/>
                </a:solidFill>
                <a:latin typeface="黑体"/>
                <a:cs typeface="黑体"/>
              </a:rPr>
              <a:t>Hadoop平台下覆盖表生成遗传算法参数配置启发式演化工具</a:t>
            </a:r>
            <a:endParaRPr sz="1800">
              <a:latin typeface="黑体"/>
              <a:cs typeface="黑体"/>
            </a:endParaRPr>
          </a:p>
        </p:txBody>
      </p:sp>
      <p:sp>
        <p:nvSpPr>
          <p:cNvPr id="4" name="object 4"/>
          <p:cNvSpPr/>
          <p:nvPr/>
        </p:nvSpPr>
        <p:spPr>
          <a:xfrm>
            <a:off x="6436105" y="1220088"/>
            <a:ext cx="457200" cy="228600"/>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txBox="1"/>
          <p:nvPr/>
        </p:nvSpPr>
        <p:spPr>
          <a:xfrm>
            <a:off x="364642" y="1188084"/>
            <a:ext cx="7226934" cy="1280160"/>
          </a:xfrm>
          <a:prstGeom prst="rect">
            <a:avLst/>
          </a:prstGeom>
        </p:spPr>
        <p:txBody>
          <a:bodyPr vert="horz" wrap="square" lIns="0" tIns="0" rIns="0" bIns="0" rtlCol="0">
            <a:spAutoFit/>
          </a:bodyPr>
          <a:lstStyle/>
          <a:p>
            <a:pPr marL="12700">
              <a:lnSpc>
                <a:spcPct val="100000"/>
              </a:lnSpc>
            </a:pPr>
            <a:r>
              <a:rPr sz="1800" dirty="0">
                <a:latin typeface="黑体"/>
                <a:cs typeface="黑体"/>
              </a:rPr>
              <a:t>李袁奎,刘文</a:t>
            </a:r>
            <a:r>
              <a:rPr sz="1800" spc="-5" dirty="0">
                <a:latin typeface="黑体"/>
                <a:cs typeface="黑体"/>
              </a:rPr>
              <a:t>杰</a:t>
            </a:r>
            <a:r>
              <a:rPr sz="1800" spc="0" dirty="0">
                <a:latin typeface="黑体"/>
                <a:cs typeface="黑体"/>
              </a:rPr>
              <a:t>,王姜: </a:t>
            </a:r>
            <a:r>
              <a:rPr sz="1800" spc="0" dirty="0">
                <a:solidFill>
                  <a:srgbClr val="0000FF"/>
                </a:solidFill>
                <a:latin typeface="黑体"/>
                <a:cs typeface="黑体"/>
              </a:rPr>
              <a:t>使用Mapreduce框架进行软件代码分析</a:t>
            </a:r>
            <a:endParaRPr sz="1800">
              <a:latin typeface="黑体"/>
              <a:cs typeface="黑体"/>
            </a:endParaRPr>
          </a:p>
          <a:p>
            <a:pPr marL="12700" marR="6350">
              <a:lnSpc>
                <a:spcPct val="100099"/>
              </a:lnSpc>
              <a:spcBef>
                <a:spcPts val="1435"/>
              </a:spcBef>
            </a:pPr>
            <a:r>
              <a:rPr sz="1800" dirty="0">
                <a:latin typeface="黑体"/>
                <a:cs typeface="黑体"/>
              </a:rPr>
              <a:t>黄刚, 陈光</a:t>
            </a:r>
            <a:r>
              <a:rPr sz="1800" spc="-5" dirty="0">
                <a:latin typeface="黑体"/>
                <a:cs typeface="黑体"/>
              </a:rPr>
              <a:t>鹏</a:t>
            </a:r>
            <a:r>
              <a:rPr sz="1800" spc="0" dirty="0">
                <a:latin typeface="黑体"/>
                <a:cs typeface="黑体"/>
              </a:rPr>
              <a:t>: </a:t>
            </a:r>
            <a:r>
              <a:rPr sz="1800" spc="0" dirty="0">
                <a:solidFill>
                  <a:srgbClr val="0000FF"/>
                </a:solidFill>
                <a:latin typeface="黑体"/>
                <a:cs typeface="黑体"/>
              </a:rPr>
              <a:t>一种基于MapReduce的频繁闭项集挖掘算法研究及其实现 </a:t>
            </a:r>
            <a:r>
              <a:rPr sz="1800" spc="0" dirty="0">
                <a:latin typeface="黑体"/>
                <a:cs typeface="黑体"/>
              </a:rPr>
              <a:t>王苏琦,金</a:t>
            </a:r>
            <a:r>
              <a:rPr sz="1800" spc="-5" dirty="0">
                <a:latin typeface="黑体"/>
                <a:cs typeface="黑体"/>
              </a:rPr>
              <a:t>龑</a:t>
            </a:r>
            <a:r>
              <a:rPr sz="1800" spc="0" dirty="0">
                <a:latin typeface="黑体"/>
                <a:cs typeface="黑体"/>
              </a:rPr>
              <a:t>,罗爱宝,王灵江: </a:t>
            </a:r>
            <a:r>
              <a:rPr sz="1800" spc="0" dirty="0">
                <a:solidFill>
                  <a:srgbClr val="0000FF"/>
                </a:solidFill>
                <a:latin typeface="黑体"/>
                <a:cs typeface="黑体"/>
              </a:rPr>
              <a:t>基于模型的协同过滤并行化算法 </a:t>
            </a:r>
            <a:r>
              <a:rPr sz="1800" spc="-5" dirty="0">
                <a:latin typeface="黑体"/>
                <a:cs typeface="黑体"/>
              </a:rPr>
              <a:t>胡昊然，冯子陵，窦文科，刘晶晶</a:t>
            </a:r>
            <a:r>
              <a:rPr sz="1800" spc="0" dirty="0">
                <a:latin typeface="黑体"/>
                <a:cs typeface="黑体"/>
              </a:rPr>
              <a:t>：</a:t>
            </a:r>
            <a:r>
              <a:rPr sz="1800" spc="-5" dirty="0">
                <a:solidFill>
                  <a:srgbClr val="0000FF"/>
                </a:solidFill>
                <a:latin typeface="黑体"/>
                <a:cs typeface="黑体"/>
              </a:rPr>
              <a:t>面向新浪微博的关注推荐系统</a:t>
            </a:r>
            <a:endParaRPr sz="1800">
              <a:latin typeface="黑体"/>
              <a:cs typeface="黑体"/>
            </a:endParaRPr>
          </a:p>
        </p:txBody>
      </p:sp>
      <p:sp>
        <p:nvSpPr>
          <p:cNvPr id="6" name="object 6"/>
          <p:cNvSpPr txBox="1"/>
          <p:nvPr/>
        </p:nvSpPr>
        <p:spPr>
          <a:xfrm>
            <a:off x="364642" y="2468626"/>
            <a:ext cx="254000" cy="1828800"/>
          </a:xfrm>
          <a:prstGeom prst="rect">
            <a:avLst/>
          </a:prstGeom>
        </p:spPr>
        <p:txBody>
          <a:bodyPr vert="horz" wrap="square" lIns="0" tIns="0" rIns="0" bIns="0" rtlCol="0">
            <a:spAutoFit/>
          </a:bodyPr>
          <a:lstStyle/>
          <a:p>
            <a:pPr marL="12700" marR="6350" algn="just">
              <a:lnSpc>
                <a:spcPct val="100000"/>
              </a:lnSpc>
            </a:pPr>
            <a:r>
              <a:rPr sz="1800" dirty="0">
                <a:latin typeface="黑体"/>
                <a:cs typeface="黑体"/>
              </a:rPr>
              <a:t>段 孙 刘 刘 王</a:t>
            </a:r>
            <a:endParaRPr sz="1800">
              <a:latin typeface="黑体"/>
              <a:cs typeface="黑体"/>
            </a:endParaRPr>
          </a:p>
          <a:p>
            <a:pPr marL="12700" marR="6350" algn="just">
              <a:lnSpc>
                <a:spcPts val="2155"/>
              </a:lnSpc>
              <a:spcBef>
                <a:spcPts val="1440"/>
              </a:spcBef>
            </a:pPr>
            <a:r>
              <a:rPr sz="1800" dirty="0">
                <a:latin typeface="黑体"/>
                <a:cs typeface="黑体"/>
              </a:rPr>
              <a:t>金</a:t>
            </a:r>
            <a:endParaRPr sz="1800">
              <a:latin typeface="黑体"/>
              <a:cs typeface="黑体"/>
            </a:endParaRPr>
          </a:p>
        </p:txBody>
      </p:sp>
      <p:sp>
        <p:nvSpPr>
          <p:cNvPr id="7" name="object 7"/>
          <p:cNvSpPr txBox="1"/>
          <p:nvPr/>
        </p:nvSpPr>
        <p:spPr>
          <a:xfrm>
            <a:off x="605942" y="2468626"/>
            <a:ext cx="5766435" cy="2090420"/>
          </a:xfrm>
          <a:prstGeom prst="rect">
            <a:avLst/>
          </a:prstGeom>
        </p:spPr>
        <p:txBody>
          <a:bodyPr vert="horz" wrap="square" lIns="0" tIns="0" rIns="0" bIns="0" rtlCol="0">
            <a:spAutoFit/>
          </a:bodyPr>
          <a:lstStyle/>
          <a:p>
            <a:pPr marR="1873250">
              <a:lnSpc>
                <a:spcPct val="100000"/>
              </a:lnSpc>
            </a:pPr>
            <a:r>
              <a:rPr sz="1800" dirty="0">
                <a:latin typeface="黑体"/>
                <a:cs typeface="黑体"/>
              </a:rPr>
              <a:t>轶：</a:t>
            </a:r>
            <a:r>
              <a:rPr sz="1800" dirty="0">
                <a:solidFill>
                  <a:srgbClr val="0000FF"/>
                </a:solidFill>
                <a:latin typeface="黑体"/>
                <a:cs typeface="黑体"/>
              </a:rPr>
              <a:t>Netfli</a:t>
            </a:r>
            <a:r>
              <a:rPr sz="1800" spc="-5" dirty="0">
                <a:solidFill>
                  <a:srgbClr val="0000FF"/>
                </a:solidFill>
                <a:latin typeface="黑体"/>
                <a:cs typeface="黑体"/>
              </a:rPr>
              <a:t>x</a:t>
            </a:r>
            <a:r>
              <a:rPr sz="1800" spc="0" dirty="0">
                <a:solidFill>
                  <a:srgbClr val="0000FF"/>
                </a:solidFill>
                <a:latin typeface="黑体"/>
                <a:cs typeface="黑体"/>
              </a:rPr>
              <a:t>电影数据聚类分析 </a:t>
            </a:r>
            <a:r>
              <a:rPr sz="1800" spc="0" dirty="0">
                <a:latin typeface="黑体"/>
                <a:cs typeface="黑体"/>
              </a:rPr>
              <a:t>道平</a:t>
            </a:r>
            <a:r>
              <a:rPr sz="1800" spc="-5" dirty="0">
                <a:latin typeface="黑体"/>
                <a:cs typeface="黑体"/>
              </a:rPr>
              <a:t>：</a:t>
            </a:r>
            <a:r>
              <a:rPr sz="1800" spc="0" dirty="0">
                <a:solidFill>
                  <a:srgbClr val="0000FF"/>
                </a:solidFill>
                <a:latin typeface="黑体"/>
                <a:cs typeface="黑体"/>
              </a:rPr>
              <a:t>基于MapReduce 的数据关联分析</a:t>
            </a:r>
            <a:endParaRPr sz="1800">
              <a:latin typeface="黑体"/>
              <a:cs typeface="黑体"/>
            </a:endParaRPr>
          </a:p>
          <a:p>
            <a:pPr marR="43815">
              <a:lnSpc>
                <a:spcPct val="100000"/>
              </a:lnSpc>
            </a:pPr>
            <a:r>
              <a:rPr sz="1800" dirty="0">
                <a:latin typeface="黑体"/>
                <a:cs typeface="黑体"/>
              </a:rPr>
              <a:t>敏, 刘振</a:t>
            </a:r>
            <a:r>
              <a:rPr sz="1800" spc="-5" dirty="0">
                <a:latin typeface="黑体"/>
                <a:cs typeface="黑体"/>
              </a:rPr>
              <a:t>兴</a:t>
            </a:r>
            <a:r>
              <a:rPr sz="1800" spc="0" dirty="0">
                <a:latin typeface="黑体"/>
                <a:cs typeface="黑体"/>
              </a:rPr>
              <a:t>, 鲁林: </a:t>
            </a:r>
            <a:r>
              <a:rPr sz="1800" spc="0" dirty="0">
                <a:solidFill>
                  <a:srgbClr val="0000FF"/>
                </a:solidFill>
                <a:latin typeface="黑体"/>
                <a:cs typeface="黑体"/>
              </a:rPr>
              <a:t>NBA球员数据分析工具 </a:t>
            </a:r>
            <a:r>
              <a:rPr sz="1800" spc="0" dirty="0">
                <a:latin typeface="黑体"/>
                <a:cs typeface="黑体"/>
              </a:rPr>
              <a:t>正,朱小</a:t>
            </a:r>
            <a:r>
              <a:rPr sz="1800" spc="-5" dirty="0">
                <a:latin typeface="黑体"/>
                <a:cs typeface="黑体"/>
              </a:rPr>
              <a:t>虎</a:t>
            </a:r>
            <a:r>
              <a:rPr sz="1800" spc="0" dirty="0">
                <a:latin typeface="黑体"/>
                <a:cs typeface="黑体"/>
              </a:rPr>
              <a:t>,王俊,金杰: </a:t>
            </a:r>
            <a:r>
              <a:rPr sz="1800" spc="0" dirty="0">
                <a:solidFill>
                  <a:srgbClr val="0000FF"/>
                </a:solidFill>
                <a:latin typeface="黑体"/>
                <a:cs typeface="黑体"/>
              </a:rPr>
              <a:t>基于MapReduce对社会网络分析算 </a:t>
            </a:r>
            <a:r>
              <a:rPr sz="1800" spc="0" dirty="0">
                <a:latin typeface="黑体"/>
                <a:cs typeface="黑体"/>
              </a:rPr>
              <a:t>尧,苏宗</a:t>
            </a:r>
            <a:r>
              <a:rPr sz="1800" spc="-5" dirty="0">
                <a:latin typeface="黑体"/>
                <a:cs typeface="黑体"/>
              </a:rPr>
              <a:t>轩</a:t>
            </a:r>
            <a:r>
              <a:rPr sz="1800" spc="0" dirty="0">
                <a:latin typeface="黑体"/>
                <a:cs typeface="黑体"/>
              </a:rPr>
              <a:t>,张林,陈运海小组：</a:t>
            </a:r>
            <a:r>
              <a:rPr sz="1800" spc="0" dirty="0">
                <a:solidFill>
                  <a:srgbClr val="0000FF"/>
                </a:solidFill>
                <a:latin typeface="黑体"/>
                <a:cs typeface="黑体"/>
              </a:rPr>
              <a:t>利用MapReduce对小百合人</a:t>
            </a:r>
            <a:endParaRPr sz="1800">
              <a:latin typeface="黑体"/>
              <a:cs typeface="黑体"/>
            </a:endParaRPr>
          </a:p>
          <a:p>
            <a:pPr>
              <a:lnSpc>
                <a:spcPct val="100000"/>
              </a:lnSpc>
              <a:spcBef>
                <a:spcPts val="1440"/>
              </a:spcBef>
            </a:pPr>
            <a:r>
              <a:rPr sz="1800" dirty="0">
                <a:latin typeface="黑体"/>
                <a:cs typeface="黑体"/>
              </a:rPr>
              <a:t>惠益,刘友</a:t>
            </a:r>
            <a:r>
              <a:rPr sz="1800" spc="-5" dirty="0">
                <a:latin typeface="黑体"/>
                <a:cs typeface="黑体"/>
              </a:rPr>
              <a:t>强</a:t>
            </a:r>
            <a:r>
              <a:rPr sz="1800" spc="0" dirty="0">
                <a:latin typeface="黑体"/>
                <a:cs typeface="黑体"/>
              </a:rPr>
              <a:t>,刘长辉:</a:t>
            </a:r>
            <a:endParaRPr sz="1800">
              <a:latin typeface="黑体"/>
              <a:cs typeface="黑体"/>
            </a:endParaRPr>
          </a:p>
          <a:p>
            <a:pPr marL="113664">
              <a:lnSpc>
                <a:spcPts val="2055"/>
              </a:lnSpc>
            </a:pPr>
            <a:r>
              <a:rPr sz="1800" dirty="0">
                <a:solidFill>
                  <a:srgbClr val="0000FF"/>
                </a:solidFill>
                <a:latin typeface="黑体"/>
                <a:cs typeface="黑体"/>
              </a:rPr>
              <a:t>基于短语的统计机器翻译系统的短语抽取模型和调序模</a:t>
            </a:r>
            <a:endParaRPr sz="1800">
              <a:latin typeface="黑体"/>
              <a:cs typeface="黑体"/>
            </a:endParaRPr>
          </a:p>
        </p:txBody>
      </p:sp>
      <p:sp>
        <p:nvSpPr>
          <p:cNvPr id="8" name="object 8"/>
          <p:cNvSpPr txBox="1"/>
          <p:nvPr/>
        </p:nvSpPr>
        <p:spPr>
          <a:xfrm>
            <a:off x="6308852" y="3291585"/>
            <a:ext cx="1625600" cy="273685"/>
          </a:xfrm>
          <a:prstGeom prst="rect">
            <a:avLst/>
          </a:prstGeom>
        </p:spPr>
        <p:txBody>
          <a:bodyPr vert="horz" wrap="square" lIns="0" tIns="0" rIns="0" bIns="0" rtlCol="0">
            <a:spAutoFit/>
          </a:bodyPr>
          <a:lstStyle/>
          <a:p>
            <a:pPr marL="12700">
              <a:lnSpc>
                <a:spcPts val="2155"/>
              </a:lnSpc>
            </a:pPr>
            <a:r>
              <a:rPr sz="1800" dirty="0">
                <a:solidFill>
                  <a:srgbClr val="0000FF"/>
                </a:solidFill>
                <a:latin typeface="黑体"/>
                <a:cs typeface="黑体"/>
              </a:rPr>
              <a:t>法并行化的研究</a:t>
            </a:r>
            <a:endParaRPr sz="1800">
              <a:latin typeface="黑体"/>
              <a:cs typeface="黑体"/>
            </a:endParaRPr>
          </a:p>
        </p:txBody>
      </p:sp>
      <p:sp>
        <p:nvSpPr>
          <p:cNvPr id="9" name="object 9"/>
          <p:cNvSpPr txBox="1"/>
          <p:nvPr/>
        </p:nvSpPr>
        <p:spPr>
          <a:xfrm>
            <a:off x="6308852" y="3565905"/>
            <a:ext cx="1854200" cy="273685"/>
          </a:xfrm>
          <a:prstGeom prst="rect">
            <a:avLst/>
          </a:prstGeom>
        </p:spPr>
        <p:txBody>
          <a:bodyPr vert="horz" wrap="square" lIns="0" tIns="0" rIns="0" bIns="0" rtlCol="0">
            <a:spAutoFit/>
          </a:bodyPr>
          <a:lstStyle/>
          <a:p>
            <a:pPr marL="12700">
              <a:lnSpc>
                <a:spcPts val="2155"/>
              </a:lnSpc>
            </a:pPr>
            <a:r>
              <a:rPr sz="1800" dirty="0">
                <a:solidFill>
                  <a:srgbClr val="0000FF"/>
                </a:solidFill>
                <a:latin typeface="黑体"/>
                <a:cs typeface="黑体"/>
              </a:rPr>
              <a:t>际关系的分析实验</a:t>
            </a:r>
            <a:endParaRPr sz="1800">
              <a:latin typeface="黑体"/>
              <a:cs typeface="黑体"/>
            </a:endParaRPr>
          </a:p>
        </p:txBody>
      </p:sp>
      <p:sp>
        <p:nvSpPr>
          <p:cNvPr id="10" name="object 10"/>
          <p:cNvSpPr txBox="1"/>
          <p:nvPr/>
        </p:nvSpPr>
        <p:spPr>
          <a:xfrm>
            <a:off x="6193942" y="4297679"/>
            <a:ext cx="1625600" cy="273685"/>
          </a:xfrm>
          <a:prstGeom prst="rect">
            <a:avLst/>
          </a:prstGeom>
        </p:spPr>
        <p:txBody>
          <a:bodyPr vert="horz" wrap="square" lIns="0" tIns="0" rIns="0" bIns="0" rtlCol="0">
            <a:spAutoFit/>
          </a:bodyPr>
          <a:lstStyle/>
          <a:p>
            <a:pPr marL="12700">
              <a:lnSpc>
                <a:spcPts val="2155"/>
              </a:lnSpc>
            </a:pPr>
            <a:r>
              <a:rPr sz="1800" dirty="0">
                <a:solidFill>
                  <a:srgbClr val="0000FF"/>
                </a:solidFill>
                <a:latin typeface="黑体"/>
                <a:cs typeface="黑体"/>
              </a:rPr>
              <a:t>型的分布式设计</a:t>
            </a:r>
            <a:endParaRPr sz="1800">
              <a:latin typeface="黑体"/>
              <a:cs typeface="黑体"/>
            </a:endParaRPr>
          </a:p>
        </p:txBody>
      </p:sp>
      <p:sp>
        <p:nvSpPr>
          <p:cNvPr id="11" name="object 11"/>
          <p:cNvSpPr txBox="1"/>
          <p:nvPr/>
        </p:nvSpPr>
        <p:spPr>
          <a:xfrm>
            <a:off x="364642" y="4699863"/>
            <a:ext cx="5969635" cy="1822450"/>
          </a:xfrm>
          <a:prstGeom prst="rect">
            <a:avLst/>
          </a:prstGeom>
        </p:spPr>
        <p:txBody>
          <a:bodyPr vert="horz" wrap="square" lIns="0" tIns="0" rIns="0" bIns="0" rtlCol="0">
            <a:spAutoFit/>
          </a:bodyPr>
          <a:lstStyle/>
          <a:p>
            <a:pPr marL="12700" marR="349250" indent="0">
              <a:lnSpc>
                <a:spcPct val="164500"/>
              </a:lnSpc>
            </a:pPr>
            <a:r>
              <a:rPr sz="1800" dirty="0">
                <a:latin typeface="黑体"/>
                <a:cs typeface="黑体"/>
              </a:rPr>
              <a:t>张旭，何良朋：</a:t>
            </a:r>
            <a:r>
              <a:rPr sz="1800" dirty="0">
                <a:solidFill>
                  <a:srgbClr val="0000FF"/>
                </a:solidFill>
                <a:latin typeface="黑体"/>
                <a:cs typeface="黑体"/>
              </a:rPr>
              <a:t>P2P流媒体中的结点分簇与最短路径构造 </a:t>
            </a:r>
            <a:r>
              <a:rPr sz="1800" spc="-5" dirty="0">
                <a:latin typeface="黑体"/>
                <a:cs typeface="黑体"/>
              </a:rPr>
              <a:t>陈虎，笪庆小组</a:t>
            </a:r>
            <a:r>
              <a:rPr sz="1800" spc="0" dirty="0">
                <a:latin typeface="黑体"/>
                <a:cs typeface="黑体"/>
              </a:rPr>
              <a:t>：</a:t>
            </a:r>
            <a:r>
              <a:rPr sz="1800" spc="-5" dirty="0">
                <a:solidFill>
                  <a:srgbClr val="0000FF"/>
                </a:solidFill>
                <a:latin typeface="黑体"/>
                <a:cs typeface="黑体"/>
              </a:rPr>
              <a:t>基于内容的图像搜索引擎</a:t>
            </a:r>
            <a:r>
              <a:rPr sz="1800" spc="0" dirty="0">
                <a:solidFill>
                  <a:srgbClr val="0000FF"/>
                </a:solidFill>
                <a:latin typeface="Times New Roman"/>
                <a:cs typeface="Times New Roman"/>
              </a:rPr>
              <a:t>E</a:t>
            </a:r>
            <a:r>
              <a:rPr sz="1800" spc="5" dirty="0">
                <a:solidFill>
                  <a:srgbClr val="0000FF"/>
                </a:solidFill>
                <a:latin typeface="Times New Roman"/>
                <a:cs typeface="Times New Roman"/>
              </a:rPr>
              <a:t>a</a:t>
            </a:r>
            <a:r>
              <a:rPr sz="1800" spc="0" dirty="0">
                <a:solidFill>
                  <a:srgbClr val="0000FF"/>
                </a:solidFill>
                <a:latin typeface="Times New Roman"/>
                <a:cs typeface="Times New Roman"/>
              </a:rPr>
              <a:t>gleE</a:t>
            </a:r>
            <a:r>
              <a:rPr sz="1800" spc="10" dirty="0">
                <a:solidFill>
                  <a:srgbClr val="0000FF"/>
                </a:solidFill>
                <a:latin typeface="Times New Roman"/>
                <a:cs typeface="Times New Roman"/>
              </a:rPr>
              <a:t>y</a:t>
            </a:r>
            <a:r>
              <a:rPr sz="1800" spc="0" dirty="0">
                <a:solidFill>
                  <a:srgbClr val="0000FF"/>
                </a:solidFill>
                <a:latin typeface="Times New Roman"/>
                <a:cs typeface="Times New Roman"/>
              </a:rPr>
              <a:t>e </a:t>
            </a:r>
            <a:r>
              <a:rPr sz="1800" spc="0" dirty="0">
                <a:latin typeface="黑体"/>
                <a:cs typeface="黑体"/>
              </a:rPr>
              <a:t>张航</a:t>
            </a:r>
            <a:r>
              <a:rPr sz="1800" spc="0" dirty="0">
                <a:latin typeface="Times New Roman"/>
                <a:cs typeface="Times New Roman"/>
              </a:rPr>
              <a:t>, </a:t>
            </a:r>
            <a:r>
              <a:rPr sz="1800" spc="0" dirty="0">
                <a:latin typeface="黑体"/>
                <a:cs typeface="黑体"/>
              </a:rPr>
              <a:t>杨琬</a:t>
            </a:r>
            <a:r>
              <a:rPr sz="1800" spc="-5" dirty="0">
                <a:latin typeface="黑体"/>
                <a:cs typeface="黑体"/>
              </a:rPr>
              <a:t>琪</a:t>
            </a:r>
            <a:r>
              <a:rPr sz="1800" spc="0" dirty="0">
                <a:latin typeface="Times New Roman"/>
                <a:cs typeface="Times New Roman"/>
              </a:rPr>
              <a:t>, </a:t>
            </a:r>
            <a:r>
              <a:rPr sz="1800" spc="0" dirty="0">
                <a:latin typeface="黑体"/>
                <a:cs typeface="黑体"/>
              </a:rPr>
              <a:t>陶承恺</a:t>
            </a:r>
            <a:r>
              <a:rPr sz="1800" spc="0" dirty="0">
                <a:latin typeface="Times New Roman"/>
                <a:cs typeface="Times New Roman"/>
              </a:rPr>
              <a:t>:</a:t>
            </a:r>
            <a:r>
              <a:rPr sz="1800" spc="-5" dirty="0">
                <a:latin typeface="Times New Roman"/>
                <a:cs typeface="Times New Roman"/>
              </a:rPr>
              <a:t> </a:t>
            </a:r>
            <a:r>
              <a:rPr sz="1800" spc="0" dirty="0">
                <a:solidFill>
                  <a:srgbClr val="0000FF"/>
                </a:solidFill>
                <a:latin typeface="黑体"/>
                <a:cs typeface="黑体"/>
              </a:rPr>
              <a:t>基于</a:t>
            </a:r>
            <a:r>
              <a:rPr sz="1800" spc="0" dirty="0">
                <a:solidFill>
                  <a:srgbClr val="0000FF"/>
                </a:solidFill>
                <a:latin typeface="Times New Roman"/>
                <a:cs typeface="Times New Roman"/>
              </a:rPr>
              <a:t>MapRedu</a:t>
            </a:r>
            <a:r>
              <a:rPr sz="1800" spc="5" dirty="0">
                <a:solidFill>
                  <a:srgbClr val="0000FF"/>
                </a:solidFill>
                <a:latin typeface="Times New Roman"/>
                <a:cs typeface="Times New Roman"/>
              </a:rPr>
              <a:t>ce</a:t>
            </a:r>
            <a:r>
              <a:rPr sz="1800" spc="0" dirty="0">
                <a:solidFill>
                  <a:srgbClr val="0000FF"/>
                </a:solidFill>
                <a:latin typeface="黑体"/>
                <a:cs typeface="黑体"/>
              </a:rPr>
              <a:t>的本体匹配技术</a:t>
            </a:r>
            <a:endParaRPr sz="1800">
              <a:latin typeface="黑体"/>
              <a:cs typeface="黑体"/>
            </a:endParaRPr>
          </a:p>
          <a:p>
            <a:pPr marL="12700">
              <a:lnSpc>
                <a:spcPts val="2155"/>
              </a:lnSpc>
              <a:spcBef>
                <a:spcPts val="1535"/>
              </a:spcBef>
            </a:pPr>
            <a:r>
              <a:rPr sz="1800" dirty="0">
                <a:latin typeface="黑体"/>
                <a:cs typeface="黑体"/>
              </a:rPr>
              <a:t>江凯,顾小</a:t>
            </a:r>
            <a:r>
              <a:rPr sz="1800" spc="-5" dirty="0">
                <a:latin typeface="黑体"/>
                <a:cs typeface="黑体"/>
              </a:rPr>
              <a:t>东</a:t>
            </a:r>
            <a:r>
              <a:rPr sz="1800" spc="0" dirty="0">
                <a:latin typeface="黑体"/>
                <a:cs typeface="黑体"/>
              </a:rPr>
              <a:t>,陆瑶,王团团小组：</a:t>
            </a:r>
            <a:r>
              <a:rPr sz="1800" spc="0" dirty="0">
                <a:solidFill>
                  <a:srgbClr val="0000FF"/>
                </a:solidFill>
                <a:latin typeface="黑体"/>
                <a:cs typeface="黑体"/>
              </a:rPr>
              <a:t>基于Hadoop的SQL查询工具</a:t>
            </a:r>
            <a:endParaRPr sz="1800">
              <a:latin typeface="黑体"/>
              <a:cs typeface="黑体"/>
            </a:endParaRPr>
          </a:p>
        </p:txBody>
      </p:sp>
      <p:sp>
        <p:nvSpPr>
          <p:cNvPr id="12" name="object 12"/>
          <p:cNvSpPr/>
          <p:nvPr/>
        </p:nvSpPr>
        <p:spPr>
          <a:xfrm>
            <a:off x="7346315" y="1071625"/>
            <a:ext cx="1511934" cy="571500"/>
          </a:xfrm>
          <a:custGeom>
            <a:avLst/>
            <a:gdLst/>
            <a:ahLst/>
            <a:cxnLst/>
            <a:rect l="l" t="t" r="r" b="b"/>
            <a:pathLst>
              <a:path w="1511934" h="571500">
                <a:moveTo>
                  <a:pt x="1511934" y="0"/>
                </a:moveTo>
                <a:lnTo>
                  <a:pt x="368934" y="0"/>
                </a:lnTo>
                <a:lnTo>
                  <a:pt x="368934" y="95250"/>
                </a:lnTo>
                <a:lnTo>
                  <a:pt x="0" y="136906"/>
                </a:lnTo>
                <a:lnTo>
                  <a:pt x="368934" y="238125"/>
                </a:lnTo>
                <a:lnTo>
                  <a:pt x="368934" y="571500"/>
                </a:lnTo>
                <a:lnTo>
                  <a:pt x="1511934" y="571500"/>
                </a:lnTo>
                <a:lnTo>
                  <a:pt x="1511934" y="0"/>
                </a:lnTo>
                <a:close/>
              </a:path>
            </a:pathLst>
          </a:custGeom>
          <a:solidFill>
            <a:srgbClr val="FFFFFF"/>
          </a:solidFill>
        </p:spPr>
        <p:txBody>
          <a:bodyPr wrap="square" lIns="0" tIns="0" rIns="0" bIns="0" rtlCol="0">
            <a:spAutoFit/>
          </a:bodyPr>
          <a:lstStyle/>
          <a:p>
            <a:endParaRPr/>
          </a:p>
        </p:txBody>
      </p:sp>
      <p:sp>
        <p:nvSpPr>
          <p:cNvPr id="13" name="object 13"/>
          <p:cNvSpPr/>
          <p:nvPr/>
        </p:nvSpPr>
        <p:spPr>
          <a:xfrm>
            <a:off x="7346315" y="1071625"/>
            <a:ext cx="1511934" cy="571500"/>
          </a:xfrm>
          <a:custGeom>
            <a:avLst/>
            <a:gdLst/>
            <a:ahLst/>
            <a:cxnLst/>
            <a:rect l="l" t="t" r="r" b="b"/>
            <a:pathLst>
              <a:path w="1511934" h="571500">
                <a:moveTo>
                  <a:pt x="368934" y="0"/>
                </a:moveTo>
                <a:lnTo>
                  <a:pt x="559434" y="0"/>
                </a:lnTo>
                <a:lnTo>
                  <a:pt x="845184" y="0"/>
                </a:lnTo>
                <a:lnTo>
                  <a:pt x="1511934" y="0"/>
                </a:lnTo>
                <a:lnTo>
                  <a:pt x="1511934" y="95250"/>
                </a:lnTo>
                <a:lnTo>
                  <a:pt x="1511934" y="238125"/>
                </a:lnTo>
                <a:lnTo>
                  <a:pt x="1511934" y="571500"/>
                </a:lnTo>
                <a:lnTo>
                  <a:pt x="845184" y="571500"/>
                </a:lnTo>
                <a:lnTo>
                  <a:pt x="559434" y="571500"/>
                </a:lnTo>
                <a:lnTo>
                  <a:pt x="368934" y="571500"/>
                </a:lnTo>
                <a:lnTo>
                  <a:pt x="368934" y="238125"/>
                </a:lnTo>
                <a:lnTo>
                  <a:pt x="0" y="136906"/>
                </a:lnTo>
                <a:lnTo>
                  <a:pt x="368934" y="95250"/>
                </a:lnTo>
                <a:lnTo>
                  <a:pt x="368934" y="0"/>
                </a:lnTo>
                <a:close/>
              </a:path>
            </a:pathLst>
          </a:custGeom>
          <a:ln w="12700">
            <a:solidFill>
              <a:srgbClr val="9B310D"/>
            </a:solidFill>
          </a:ln>
        </p:spPr>
        <p:txBody>
          <a:bodyPr wrap="square" lIns="0" tIns="0" rIns="0" bIns="0" rtlCol="0">
            <a:spAutoFit/>
          </a:bodyPr>
          <a:lstStyle/>
          <a:p>
            <a:endParaRPr/>
          </a:p>
        </p:txBody>
      </p:sp>
      <p:sp>
        <p:nvSpPr>
          <p:cNvPr id="14" name="object 14"/>
          <p:cNvSpPr txBox="1"/>
          <p:nvPr/>
        </p:nvSpPr>
        <p:spPr>
          <a:xfrm>
            <a:off x="7817357" y="1228090"/>
            <a:ext cx="939800"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软件工程</a:t>
            </a:r>
            <a:endParaRPr sz="1800">
              <a:latin typeface="黑体"/>
              <a:cs typeface="黑体"/>
            </a:endParaRPr>
          </a:p>
        </p:txBody>
      </p:sp>
      <p:sp>
        <p:nvSpPr>
          <p:cNvPr id="15" name="object 15"/>
          <p:cNvSpPr/>
          <p:nvPr/>
        </p:nvSpPr>
        <p:spPr>
          <a:xfrm>
            <a:off x="7159879" y="2143125"/>
            <a:ext cx="1698371" cy="571500"/>
          </a:xfrm>
          <a:custGeom>
            <a:avLst/>
            <a:gdLst/>
            <a:ahLst/>
            <a:cxnLst/>
            <a:rect l="l" t="t" r="r" b="b"/>
            <a:pathLst>
              <a:path w="1698371" h="571500">
                <a:moveTo>
                  <a:pt x="1698371" y="238125"/>
                </a:moveTo>
                <a:lnTo>
                  <a:pt x="555371" y="238125"/>
                </a:lnTo>
                <a:lnTo>
                  <a:pt x="555371" y="571500"/>
                </a:lnTo>
                <a:lnTo>
                  <a:pt x="1698371" y="571500"/>
                </a:lnTo>
                <a:lnTo>
                  <a:pt x="1698371" y="238125"/>
                </a:lnTo>
                <a:close/>
              </a:path>
              <a:path w="1698371" h="571500">
                <a:moveTo>
                  <a:pt x="1698371" y="0"/>
                </a:moveTo>
                <a:lnTo>
                  <a:pt x="555371" y="0"/>
                </a:lnTo>
                <a:lnTo>
                  <a:pt x="555371" y="95250"/>
                </a:lnTo>
                <a:lnTo>
                  <a:pt x="0" y="243459"/>
                </a:lnTo>
                <a:lnTo>
                  <a:pt x="1698371" y="238125"/>
                </a:lnTo>
                <a:lnTo>
                  <a:pt x="1698371" y="0"/>
                </a:lnTo>
                <a:close/>
              </a:path>
            </a:pathLst>
          </a:custGeom>
          <a:solidFill>
            <a:srgbClr val="FFFFFF"/>
          </a:solidFill>
        </p:spPr>
        <p:txBody>
          <a:bodyPr wrap="square" lIns="0" tIns="0" rIns="0" bIns="0" rtlCol="0">
            <a:spAutoFit/>
          </a:bodyPr>
          <a:lstStyle/>
          <a:p>
            <a:endParaRPr/>
          </a:p>
        </p:txBody>
      </p:sp>
      <p:sp>
        <p:nvSpPr>
          <p:cNvPr id="16" name="object 16"/>
          <p:cNvSpPr/>
          <p:nvPr/>
        </p:nvSpPr>
        <p:spPr>
          <a:xfrm>
            <a:off x="7159879" y="2143125"/>
            <a:ext cx="1698371" cy="571500"/>
          </a:xfrm>
          <a:custGeom>
            <a:avLst/>
            <a:gdLst/>
            <a:ahLst/>
            <a:cxnLst/>
            <a:rect l="l" t="t" r="r" b="b"/>
            <a:pathLst>
              <a:path w="1698371" h="571500">
                <a:moveTo>
                  <a:pt x="555371" y="0"/>
                </a:moveTo>
                <a:lnTo>
                  <a:pt x="745871" y="0"/>
                </a:lnTo>
                <a:lnTo>
                  <a:pt x="1031621" y="0"/>
                </a:lnTo>
                <a:lnTo>
                  <a:pt x="1698371" y="0"/>
                </a:lnTo>
                <a:lnTo>
                  <a:pt x="1698371" y="95250"/>
                </a:lnTo>
                <a:lnTo>
                  <a:pt x="1698371" y="238125"/>
                </a:lnTo>
                <a:lnTo>
                  <a:pt x="1698371" y="571500"/>
                </a:lnTo>
                <a:lnTo>
                  <a:pt x="1031621" y="571500"/>
                </a:lnTo>
                <a:lnTo>
                  <a:pt x="745871" y="571500"/>
                </a:lnTo>
                <a:lnTo>
                  <a:pt x="555371" y="571500"/>
                </a:lnTo>
                <a:lnTo>
                  <a:pt x="555371" y="238125"/>
                </a:lnTo>
                <a:lnTo>
                  <a:pt x="0" y="243459"/>
                </a:lnTo>
                <a:lnTo>
                  <a:pt x="555371" y="95250"/>
                </a:lnTo>
                <a:lnTo>
                  <a:pt x="555371" y="0"/>
                </a:lnTo>
                <a:close/>
              </a:path>
            </a:pathLst>
          </a:custGeom>
          <a:ln w="12700">
            <a:solidFill>
              <a:srgbClr val="9B310D"/>
            </a:solidFill>
          </a:ln>
        </p:spPr>
        <p:txBody>
          <a:bodyPr wrap="square" lIns="0" tIns="0" rIns="0" bIns="0" rtlCol="0">
            <a:spAutoFit/>
          </a:bodyPr>
          <a:lstStyle/>
          <a:p>
            <a:endParaRPr/>
          </a:p>
        </p:txBody>
      </p:sp>
      <p:sp>
        <p:nvSpPr>
          <p:cNvPr id="17" name="object 17"/>
          <p:cNvSpPr/>
          <p:nvPr/>
        </p:nvSpPr>
        <p:spPr>
          <a:xfrm>
            <a:off x="7328534" y="3786123"/>
            <a:ext cx="1529715" cy="571500"/>
          </a:xfrm>
          <a:custGeom>
            <a:avLst/>
            <a:gdLst/>
            <a:ahLst/>
            <a:cxnLst/>
            <a:rect l="l" t="t" r="r" b="b"/>
            <a:pathLst>
              <a:path w="1529715" h="571500">
                <a:moveTo>
                  <a:pt x="1529715" y="476250"/>
                </a:moveTo>
                <a:lnTo>
                  <a:pt x="386715" y="476250"/>
                </a:lnTo>
                <a:lnTo>
                  <a:pt x="386715" y="571500"/>
                </a:lnTo>
                <a:lnTo>
                  <a:pt x="1529715" y="571500"/>
                </a:lnTo>
                <a:lnTo>
                  <a:pt x="1529715" y="476250"/>
                </a:lnTo>
                <a:close/>
              </a:path>
              <a:path w="1529715" h="571500">
                <a:moveTo>
                  <a:pt x="1529715" y="0"/>
                </a:moveTo>
                <a:lnTo>
                  <a:pt x="386715" y="0"/>
                </a:lnTo>
                <a:lnTo>
                  <a:pt x="386715" y="333375"/>
                </a:lnTo>
                <a:lnTo>
                  <a:pt x="0" y="518668"/>
                </a:lnTo>
                <a:lnTo>
                  <a:pt x="386715" y="476250"/>
                </a:lnTo>
                <a:lnTo>
                  <a:pt x="1529715" y="476250"/>
                </a:lnTo>
                <a:lnTo>
                  <a:pt x="1529715" y="0"/>
                </a:lnTo>
                <a:close/>
              </a:path>
            </a:pathLst>
          </a:custGeom>
          <a:solidFill>
            <a:srgbClr val="FFFFFF"/>
          </a:solidFill>
        </p:spPr>
        <p:txBody>
          <a:bodyPr wrap="square" lIns="0" tIns="0" rIns="0" bIns="0" rtlCol="0">
            <a:spAutoFit/>
          </a:bodyPr>
          <a:lstStyle/>
          <a:p>
            <a:endParaRPr/>
          </a:p>
        </p:txBody>
      </p:sp>
      <p:sp>
        <p:nvSpPr>
          <p:cNvPr id="18" name="object 18"/>
          <p:cNvSpPr/>
          <p:nvPr/>
        </p:nvSpPr>
        <p:spPr>
          <a:xfrm>
            <a:off x="7328534" y="3786123"/>
            <a:ext cx="1529715" cy="571500"/>
          </a:xfrm>
          <a:custGeom>
            <a:avLst/>
            <a:gdLst/>
            <a:ahLst/>
            <a:cxnLst/>
            <a:rect l="l" t="t" r="r" b="b"/>
            <a:pathLst>
              <a:path w="1529715" h="571500">
                <a:moveTo>
                  <a:pt x="386715" y="0"/>
                </a:moveTo>
                <a:lnTo>
                  <a:pt x="577215" y="0"/>
                </a:lnTo>
                <a:lnTo>
                  <a:pt x="862965" y="0"/>
                </a:lnTo>
                <a:lnTo>
                  <a:pt x="1529715" y="0"/>
                </a:lnTo>
                <a:lnTo>
                  <a:pt x="1529715" y="333375"/>
                </a:lnTo>
                <a:lnTo>
                  <a:pt x="1529715" y="476250"/>
                </a:lnTo>
                <a:lnTo>
                  <a:pt x="1529715" y="571500"/>
                </a:lnTo>
                <a:lnTo>
                  <a:pt x="862965" y="571500"/>
                </a:lnTo>
                <a:lnTo>
                  <a:pt x="577215" y="571500"/>
                </a:lnTo>
                <a:lnTo>
                  <a:pt x="386715" y="571500"/>
                </a:lnTo>
                <a:lnTo>
                  <a:pt x="386715" y="476250"/>
                </a:lnTo>
                <a:lnTo>
                  <a:pt x="0" y="518668"/>
                </a:lnTo>
                <a:lnTo>
                  <a:pt x="386715" y="333375"/>
                </a:lnTo>
                <a:lnTo>
                  <a:pt x="386715" y="0"/>
                </a:lnTo>
                <a:close/>
              </a:path>
            </a:pathLst>
          </a:custGeom>
          <a:ln w="12700">
            <a:solidFill>
              <a:srgbClr val="9B310D"/>
            </a:solidFill>
          </a:ln>
        </p:spPr>
        <p:txBody>
          <a:bodyPr wrap="square" lIns="0" tIns="0" rIns="0" bIns="0" rtlCol="0">
            <a:spAutoFit/>
          </a:bodyPr>
          <a:lstStyle/>
          <a:p>
            <a:endParaRPr/>
          </a:p>
        </p:txBody>
      </p:sp>
      <p:sp>
        <p:nvSpPr>
          <p:cNvPr id="19" name="object 19"/>
          <p:cNvSpPr txBox="1"/>
          <p:nvPr/>
        </p:nvSpPr>
        <p:spPr>
          <a:xfrm>
            <a:off x="7817357" y="3943222"/>
            <a:ext cx="939800"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机器翻译</a:t>
            </a:r>
            <a:endParaRPr sz="1800">
              <a:latin typeface="黑体"/>
              <a:cs typeface="黑体"/>
            </a:endParaRPr>
          </a:p>
        </p:txBody>
      </p:sp>
      <p:sp>
        <p:nvSpPr>
          <p:cNvPr id="20" name="object 20"/>
          <p:cNvSpPr/>
          <p:nvPr/>
        </p:nvSpPr>
        <p:spPr>
          <a:xfrm>
            <a:off x="6043040" y="4643373"/>
            <a:ext cx="1600835" cy="500125"/>
          </a:xfrm>
          <a:custGeom>
            <a:avLst/>
            <a:gdLst/>
            <a:ahLst/>
            <a:cxnLst/>
            <a:rect l="l" t="t" r="r" b="b"/>
            <a:pathLst>
              <a:path w="1600834" h="500125">
                <a:moveTo>
                  <a:pt x="1600835" y="0"/>
                </a:moveTo>
                <a:lnTo>
                  <a:pt x="457835" y="0"/>
                </a:lnTo>
                <a:lnTo>
                  <a:pt x="457835" y="291719"/>
                </a:lnTo>
                <a:lnTo>
                  <a:pt x="0" y="360680"/>
                </a:lnTo>
                <a:lnTo>
                  <a:pt x="457835" y="416813"/>
                </a:lnTo>
                <a:lnTo>
                  <a:pt x="457835" y="500125"/>
                </a:lnTo>
                <a:lnTo>
                  <a:pt x="1600835" y="500125"/>
                </a:lnTo>
                <a:lnTo>
                  <a:pt x="1600835" y="0"/>
                </a:lnTo>
                <a:close/>
              </a:path>
            </a:pathLst>
          </a:custGeom>
          <a:solidFill>
            <a:srgbClr val="FFFFFF"/>
          </a:solidFill>
        </p:spPr>
        <p:txBody>
          <a:bodyPr wrap="square" lIns="0" tIns="0" rIns="0" bIns="0" rtlCol="0">
            <a:spAutoFit/>
          </a:bodyPr>
          <a:lstStyle/>
          <a:p>
            <a:endParaRPr/>
          </a:p>
        </p:txBody>
      </p:sp>
      <p:sp>
        <p:nvSpPr>
          <p:cNvPr id="21" name="object 21"/>
          <p:cNvSpPr/>
          <p:nvPr/>
        </p:nvSpPr>
        <p:spPr>
          <a:xfrm>
            <a:off x="6043040" y="4643373"/>
            <a:ext cx="1600835" cy="500125"/>
          </a:xfrm>
          <a:custGeom>
            <a:avLst/>
            <a:gdLst/>
            <a:ahLst/>
            <a:cxnLst/>
            <a:rect l="l" t="t" r="r" b="b"/>
            <a:pathLst>
              <a:path w="1600834" h="500125">
                <a:moveTo>
                  <a:pt x="457835" y="0"/>
                </a:moveTo>
                <a:lnTo>
                  <a:pt x="648335" y="0"/>
                </a:lnTo>
                <a:lnTo>
                  <a:pt x="934085" y="0"/>
                </a:lnTo>
                <a:lnTo>
                  <a:pt x="1600835" y="0"/>
                </a:lnTo>
                <a:lnTo>
                  <a:pt x="1600835" y="291719"/>
                </a:lnTo>
                <a:lnTo>
                  <a:pt x="1600835" y="416813"/>
                </a:lnTo>
                <a:lnTo>
                  <a:pt x="1600835" y="500125"/>
                </a:lnTo>
                <a:lnTo>
                  <a:pt x="934085" y="500125"/>
                </a:lnTo>
                <a:lnTo>
                  <a:pt x="648335" y="500125"/>
                </a:lnTo>
                <a:lnTo>
                  <a:pt x="457835" y="500125"/>
                </a:lnTo>
                <a:lnTo>
                  <a:pt x="457835" y="416813"/>
                </a:lnTo>
                <a:lnTo>
                  <a:pt x="0" y="360680"/>
                </a:lnTo>
                <a:lnTo>
                  <a:pt x="457835" y="291719"/>
                </a:lnTo>
                <a:lnTo>
                  <a:pt x="457835" y="0"/>
                </a:lnTo>
                <a:close/>
              </a:path>
            </a:pathLst>
          </a:custGeom>
          <a:ln w="12700">
            <a:solidFill>
              <a:srgbClr val="9B310D"/>
            </a:solidFill>
          </a:ln>
        </p:spPr>
        <p:txBody>
          <a:bodyPr wrap="square" lIns="0" tIns="0" rIns="0" bIns="0" rtlCol="0">
            <a:spAutoFit/>
          </a:bodyPr>
          <a:lstStyle/>
          <a:p>
            <a:endParaRPr/>
          </a:p>
        </p:txBody>
      </p:sp>
      <p:sp>
        <p:nvSpPr>
          <p:cNvPr id="22" name="object 22"/>
          <p:cNvSpPr txBox="1"/>
          <p:nvPr/>
        </p:nvSpPr>
        <p:spPr>
          <a:xfrm>
            <a:off x="6602730" y="4764913"/>
            <a:ext cx="939800"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网络通信</a:t>
            </a:r>
            <a:endParaRPr sz="1800">
              <a:latin typeface="黑体"/>
              <a:cs typeface="黑体"/>
            </a:endParaRPr>
          </a:p>
        </p:txBody>
      </p:sp>
      <p:sp>
        <p:nvSpPr>
          <p:cNvPr id="23" name="object 23"/>
          <p:cNvSpPr/>
          <p:nvPr/>
        </p:nvSpPr>
        <p:spPr>
          <a:xfrm>
            <a:off x="5772277" y="5143500"/>
            <a:ext cx="1942973" cy="500062"/>
          </a:xfrm>
          <a:custGeom>
            <a:avLst/>
            <a:gdLst/>
            <a:ahLst/>
            <a:cxnLst/>
            <a:rect l="l" t="t" r="r" b="b"/>
            <a:pathLst>
              <a:path w="1942973" h="500062">
                <a:moveTo>
                  <a:pt x="1942973" y="0"/>
                </a:moveTo>
                <a:lnTo>
                  <a:pt x="585724" y="0"/>
                </a:lnTo>
                <a:lnTo>
                  <a:pt x="585724" y="291719"/>
                </a:lnTo>
                <a:lnTo>
                  <a:pt x="0" y="328422"/>
                </a:lnTo>
                <a:lnTo>
                  <a:pt x="585724" y="416687"/>
                </a:lnTo>
                <a:lnTo>
                  <a:pt x="585724" y="500062"/>
                </a:lnTo>
                <a:lnTo>
                  <a:pt x="1942973" y="500062"/>
                </a:lnTo>
                <a:lnTo>
                  <a:pt x="1942973" y="0"/>
                </a:lnTo>
                <a:close/>
              </a:path>
            </a:pathLst>
          </a:custGeom>
          <a:solidFill>
            <a:srgbClr val="FFFFFF"/>
          </a:solidFill>
        </p:spPr>
        <p:txBody>
          <a:bodyPr wrap="square" lIns="0" tIns="0" rIns="0" bIns="0" rtlCol="0">
            <a:spAutoFit/>
          </a:bodyPr>
          <a:lstStyle/>
          <a:p>
            <a:endParaRPr/>
          </a:p>
        </p:txBody>
      </p:sp>
      <p:sp>
        <p:nvSpPr>
          <p:cNvPr id="24" name="object 24"/>
          <p:cNvSpPr/>
          <p:nvPr/>
        </p:nvSpPr>
        <p:spPr>
          <a:xfrm>
            <a:off x="5772277" y="5143500"/>
            <a:ext cx="1942973" cy="500062"/>
          </a:xfrm>
          <a:custGeom>
            <a:avLst/>
            <a:gdLst/>
            <a:ahLst/>
            <a:cxnLst/>
            <a:rect l="l" t="t" r="r" b="b"/>
            <a:pathLst>
              <a:path w="1942973" h="500062">
                <a:moveTo>
                  <a:pt x="585724" y="0"/>
                </a:moveTo>
                <a:lnTo>
                  <a:pt x="811911" y="0"/>
                </a:lnTo>
                <a:lnTo>
                  <a:pt x="1151254" y="0"/>
                </a:lnTo>
                <a:lnTo>
                  <a:pt x="1942973" y="0"/>
                </a:lnTo>
                <a:lnTo>
                  <a:pt x="1942973" y="291719"/>
                </a:lnTo>
                <a:lnTo>
                  <a:pt x="1942973" y="416687"/>
                </a:lnTo>
                <a:lnTo>
                  <a:pt x="1942973" y="500062"/>
                </a:lnTo>
                <a:lnTo>
                  <a:pt x="1151254" y="500062"/>
                </a:lnTo>
                <a:lnTo>
                  <a:pt x="811911" y="500062"/>
                </a:lnTo>
                <a:lnTo>
                  <a:pt x="585724" y="500062"/>
                </a:lnTo>
                <a:lnTo>
                  <a:pt x="585724" y="416687"/>
                </a:lnTo>
                <a:lnTo>
                  <a:pt x="0" y="328422"/>
                </a:lnTo>
                <a:lnTo>
                  <a:pt x="585724" y="291719"/>
                </a:lnTo>
                <a:lnTo>
                  <a:pt x="585724" y="0"/>
                </a:lnTo>
                <a:close/>
              </a:path>
            </a:pathLst>
          </a:custGeom>
          <a:ln w="12700">
            <a:solidFill>
              <a:srgbClr val="9B310D"/>
            </a:solidFill>
          </a:ln>
        </p:spPr>
        <p:txBody>
          <a:bodyPr wrap="square" lIns="0" tIns="0" rIns="0" bIns="0" rtlCol="0">
            <a:spAutoFit/>
          </a:bodyPr>
          <a:lstStyle/>
          <a:p>
            <a:endParaRPr/>
          </a:p>
        </p:txBody>
      </p:sp>
      <p:sp>
        <p:nvSpPr>
          <p:cNvPr id="25" name="object 25"/>
          <p:cNvSpPr txBox="1"/>
          <p:nvPr/>
        </p:nvSpPr>
        <p:spPr>
          <a:xfrm>
            <a:off x="6453378" y="5265166"/>
            <a:ext cx="1170305"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多媒体检索</a:t>
            </a:r>
            <a:endParaRPr sz="1800">
              <a:latin typeface="黑体"/>
              <a:cs typeface="黑体"/>
            </a:endParaRPr>
          </a:p>
        </p:txBody>
      </p:sp>
      <p:sp>
        <p:nvSpPr>
          <p:cNvPr id="26" name="object 26"/>
          <p:cNvSpPr/>
          <p:nvPr/>
        </p:nvSpPr>
        <p:spPr>
          <a:xfrm>
            <a:off x="5926454" y="5643562"/>
            <a:ext cx="1503045" cy="500062"/>
          </a:xfrm>
          <a:custGeom>
            <a:avLst/>
            <a:gdLst/>
            <a:ahLst/>
            <a:cxnLst/>
            <a:rect l="l" t="t" r="r" b="b"/>
            <a:pathLst>
              <a:path w="1503045" h="500062">
                <a:moveTo>
                  <a:pt x="0" y="254076"/>
                </a:moveTo>
                <a:lnTo>
                  <a:pt x="360045" y="416712"/>
                </a:lnTo>
                <a:lnTo>
                  <a:pt x="360045" y="500062"/>
                </a:lnTo>
                <a:lnTo>
                  <a:pt x="1503045" y="500062"/>
                </a:lnTo>
                <a:lnTo>
                  <a:pt x="1503045" y="291706"/>
                </a:lnTo>
                <a:lnTo>
                  <a:pt x="360045" y="291706"/>
                </a:lnTo>
                <a:lnTo>
                  <a:pt x="0" y="254076"/>
                </a:lnTo>
                <a:close/>
              </a:path>
              <a:path w="1503045" h="500062">
                <a:moveTo>
                  <a:pt x="1503045" y="0"/>
                </a:moveTo>
                <a:lnTo>
                  <a:pt x="360045" y="0"/>
                </a:lnTo>
                <a:lnTo>
                  <a:pt x="360045" y="291706"/>
                </a:lnTo>
                <a:lnTo>
                  <a:pt x="1503045" y="291706"/>
                </a:lnTo>
                <a:lnTo>
                  <a:pt x="1503045" y="0"/>
                </a:lnTo>
                <a:close/>
              </a:path>
            </a:pathLst>
          </a:custGeom>
          <a:solidFill>
            <a:srgbClr val="FFFFFF"/>
          </a:solidFill>
        </p:spPr>
        <p:txBody>
          <a:bodyPr wrap="square" lIns="0" tIns="0" rIns="0" bIns="0" rtlCol="0">
            <a:spAutoFit/>
          </a:bodyPr>
          <a:lstStyle/>
          <a:p>
            <a:endParaRPr/>
          </a:p>
        </p:txBody>
      </p:sp>
      <p:sp>
        <p:nvSpPr>
          <p:cNvPr id="27" name="object 27"/>
          <p:cNvSpPr/>
          <p:nvPr/>
        </p:nvSpPr>
        <p:spPr>
          <a:xfrm>
            <a:off x="5926454" y="5643562"/>
            <a:ext cx="1503045" cy="500062"/>
          </a:xfrm>
          <a:custGeom>
            <a:avLst/>
            <a:gdLst/>
            <a:ahLst/>
            <a:cxnLst/>
            <a:rect l="l" t="t" r="r" b="b"/>
            <a:pathLst>
              <a:path w="1503045" h="500062">
                <a:moveTo>
                  <a:pt x="360045" y="0"/>
                </a:moveTo>
                <a:lnTo>
                  <a:pt x="550545" y="0"/>
                </a:lnTo>
                <a:lnTo>
                  <a:pt x="836295" y="0"/>
                </a:lnTo>
                <a:lnTo>
                  <a:pt x="1503045" y="0"/>
                </a:lnTo>
                <a:lnTo>
                  <a:pt x="1503045" y="291706"/>
                </a:lnTo>
                <a:lnTo>
                  <a:pt x="1503045" y="416712"/>
                </a:lnTo>
                <a:lnTo>
                  <a:pt x="1503045" y="500062"/>
                </a:lnTo>
                <a:lnTo>
                  <a:pt x="836295" y="500062"/>
                </a:lnTo>
                <a:lnTo>
                  <a:pt x="550545" y="500062"/>
                </a:lnTo>
                <a:lnTo>
                  <a:pt x="360045" y="500062"/>
                </a:lnTo>
                <a:lnTo>
                  <a:pt x="360045" y="416712"/>
                </a:lnTo>
                <a:lnTo>
                  <a:pt x="0" y="254076"/>
                </a:lnTo>
                <a:lnTo>
                  <a:pt x="360045" y="291706"/>
                </a:lnTo>
                <a:lnTo>
                  <a:pt x="360045" y="0"/>
                </a:lnTo>
                <a:close/>
              </a:path>
            </a:pathLst>
          </a:custGeom>
          <a:ln w="12700">
            <a:solidFill>
              <a:srgbClr val="9B310D"/>
            </a:solidFill>
          </a:ln>
        </p:spPr>
        <p:txBody>
          <a:bodyPr wrap="square" lIns="0" tIns="0" rIns="0" bIns="0" rtlCol="0">
            <a:spAutoFit/>
          </a:bodyPr>
          <a:lstStyle/>
          <a:p>
            <a:endParaRPr/>
          </a:p>
        </p:txBody>
      </p:sp>
      <p:sp>
        <p:nvSpPr>
          <p:cNvPr id="28" name="object 28"/>
          <p:cNvSpPr txBox="1"/>
          <p:nvPr/>
        </p:nvSpPr>
        <p:spPr>
          <a:xfrm>
            <a:off x="6446265" y="5765291"/>
            <a:ext cx="825500"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Web本体</a:t>
            </a:r>
            <a:endParaRPr sz="1800">
              <a:latin typeface="黑体"/>
              <a:cs typeface="黑体"/>
            </a:endParaRPr>
          </a:p>
        </p:txBody>
      </p:sp>
      <p:sp>
        <p:nvSpPr>
          <p:cNvPr id="29" name="object 29"/>
          <p:cNvSpPr/>
          <p:nvPr/>
        </p:nvSpPr>
        <p:spPr>
          <a:xfrm>
            <a:off x="696468" y="2517648"/>
            <a:ext cx="5762244" cy="2058924"/>
          </a:xfrm>
          <a:prstGeom prst="rect">
            <a:avLst/>
          </a:prstGeom>
          <a:blipFill>
            <a:blip r:embed="rId3" cstate="print"/>
            <a:stretch>
              <a:fillRect/>
            </a:stretch>
          </a:blipFill>
        </p:spPr>
        <p:txBody>
          <a:bodyPr wrap="square" lIns="0" tIns="0" rIns="0" bIns="0" rtlCol="0">
            <a:spAutoFit/>
          </a:bodyPr>
          <a:lstStyle/>
          <a:p>
            <a:endParaRPr/>
          </a:p>
        </p:txBody>
      </p:sp>
      <p:sp>
        <p:nvSpPr>
          <p:cNvPr id="30" name="object 30"/>
          <p:cNvSpPr/>
          <p:nvPr/>
        </p:nvSpPr>
        <p:spPr>
          <a:xfrm>
            <a:off x="652272" y="2494788"/>
            <a:ext cx="5658612" cy="2164080"/>
          </a:xfrm>
          <a:prstGeom prst="rect">
            <a:avLst/>
          </a:prstGeom>
          <a:blipFill>
            <a:blip r:embed="rId4" cstate="print"/>
            <a:stretch>
              <a:fillRect/>
            </a:stretch>
          </a:blipFill>
        </p:spPr>
        <p:txBody>
          <a:bodyPr wrap="square" lIns="0" tIns="0" rIns="0" bIns="0" rtlCol="0">
            <a:spAutoFit/>
          </a:bodyPr>
          <a:lstStyle/>
          <a:p>
            <a:endParaRPr/>
          </a:p>
        </p:txBody>
      </p:sp>
      <p:sp>
        <p:nvSpPr>
          <p:cNvPr id="31" name="object 31"/>
          <p:cNvSpPr/>
          <p:nvPr/>
        </p:nvSpPr>
        <p:spPr>
          <a:xfrm>
            <a:off x="728662" y="2551176"/>
            <a:ext cx="5643499" cy="1938274"/>
          </a:xfrm>
          <a:custGeom>
            <a:avLst/>
            <a:gdLst/>
            <a:ahLst/>
            <a:cxnLst/>
            <a:rect l="l" t="t" r="r" b="b"/>
            <a:pathLst>
              <a:path w="5643499" h="1938274">
                <a:moveTo>
                  <a:pt x="0" y="1938274"/>
                </a:moveTo>
                <a:lnTo>
                  <a:pt x="5643499" y="1938274"/>
                </a:lnTo>
                <a:lnTo>
                  <a:pt x="5643499" y="0"/>
                </a:lnTo>
                <a:lnTo>
                  <a:pt x="0" y="0"/>
                </a:lnTo>
                <a:lnTo>
                  <a:pt x="0" y="1938274"/>
                </a:lnTo>
                <a:close/>
              </a:path>
            </a:pathLst>
          </a:custGeom>
          <a:solidFill>
            <a:srgbClr val="D7D0C0"/>
          </a:solidFill>
        </p:spPr>
        <p:txBody>
          <a:bodyPr wrap="square" lIns="0" tIns="0" rIns="0" bIns="0" rtlCol="0">
            <a:spAutoFit/>
          </a:bodyPr>
          <a:lstStyle/>
          <a:p>
            <a:endParaRPr/>
          </a:p>
        </p:txBody>
      </p:sp>
      <p:sp>
        <p:nvSpPr>
          <p:cNvPr id="32" name="object 32"/>
          <p:cNvSpPr/>
          <p:nvPr/>
        </p:nvSpPr>
        <p:spPr>
          <a:xfrm>
            <a:off x="728662" y="2551176"/>
            <a:ext cx="5643499" cy="1938274"/>
          </a:xfrm>
          <a:custGeom>
            <a:avLst/>
            <a:gdLst/>
            <a:ahLst/>
            <a:cxnLst/>
            <a:rect l="l" t="t" r="r" b="b"/>
            <a:pathLst>
              <a:path w="5643499" h="1938274">
                <a:moveTo>
                  <a:pt x="0" y="1938274"/>
                </a:moveTo>
                <a:lnTo>
                  <a:pt x="5643499" y="1938274"/>
                </a:lnTo>
                <a:lnTo>
                  <a:pt x="5643499" y="0"/>
                </a:lnTo>
                <a:lnTo>
                  <a:pt x="0" y="0"/>
                </a:lnTo>
                <a:lnTo>
                  <a:pt x="0" y="1938274"/>
                </a:lnTo>
                <a:close/>
              </a:path>
            </a:pathLst>
          </a:custGeom>
          <a:ln w="12700">
            <a:solidFill>
              <a:srgbClr val="000000"/>
            </a:solidFill>
          </a:ln>
        </p:spPr>
        <p:txBody>
          <a:bodyPr wrap="square" lIns="0" tIns="0" rIns="0" bIns="0" rtlCol="0">
            <a:spAutoFit/>
          </a:bodyPr>
          <a:lstStyle/>
          <a:p>
            <a:endParaRPr/>
          </a:p>
        </p:txBody>
      </p:sp>
      <p:sp>
        <p:nvSpPr>
          <p:cNvPr id="33" name="object 33"/>
          <p:cNvSpPr/>
          <p:nvPr/>
        </p:nvSpPr>
        <p:spPr>
          <a:xfrm>
            <a:off x="6363970" y="6143625"/>
            <a:ext cx="1494154" cy="500062"/>
          </a:xfrm>
          <a:custGeom>
            <a:avLst/>
            <a:gdLst/>
            <a:ahLst/>
            <a:cxnLst/>
            <a:rect l="l" t="t" r="r" b="b"/>
            <a:pathLst>
              <a:path w="1494154" h="500062">
                <a:moveTo>
                  <a:pt x="0" y="251866"/>
                </a:moveTo>
                <a:lnTo>
                  <a:pt x="351154" y="416725"/>
                </a:lnTo>
                <a:lnTo>
                  <a:pt x="351154" y="500062"/>
                </a:lnTo>
                <a:lnTo>
                  <a:pt x="1494154" y="500062"/>
                </a:lnTo>
                <a:lnTo>
                  <a:pt x="1494154" y="291706"/>
                </a:lnTo>
                <a:lnTo>
                  <a:pt x="351154" y="291706"/>
                </a:lnTo>
                <a:lnTo>
                  <a:pt x="0" y="251866"/>
                </a:lnTo>
                <a:close/>
              </a:path>
              <a:path w="1494154" h="500062">
                <a:moveTo>
                  <a:pt x="1494154" y="0"/>
                </a:moveTo>
                <a:lnTo>
                  <a:pt x="351154" y="0"/>
                </a:lnTo>
                <a:lnTo>
                  <a:pt x="351154" y="291706"/>
                </a:lnTo>
                <a:lnTo>
                  <a:pt x="1494154" y="291706"/>
                </a:lnTo>
                <a:lnTo>
                  <a:pt x="1494154" y="0"/>
                </a:lnTo>
                <a:close/>
              </a:path>
            </a:pathLst>
          </a:custGeom>
          <a:solidFill>
            <a:srgbClr val="FFFFFF"/>
          </a:solidFill>
        </p:spPr>
        <p:txBody>
          <a:bodyPr wrap="square" lIns="0" tIns="0" rIns="0" bIns="0" rtlCol="0">
            <a:spAutoFit/>
          </a:bodyPr>
          <a:lstStyle/>
          <a:p>
            <a:endParaRPr/>
          </a:p>
        </p:txBody>
      </p:sp>
      <p:sp>
        <p:nvSpPr>
          <p:cNvPr id="34" name="object 34"/>
          <p:cNvSpPr/>
          <p:nvPr/>
        </p:nvSpPr>
        <p:spPr>
          <a:xfrm>
            <a:off x="6363970" y="6143625"/>
            <a:ext cx="1494154" cy="500062"/>
          </a:xfrm>
          <a:custGeom>
            <a:avLst/>
            <a:gdLst/>
            <a:ahLst/>
            <a:cxnLst/>
            <a:rect l="l" t="t" r="r" b="b"/>
            <a:pathLst>
              <a:path w="1494154" h="500062">
                <a:moveTo>
                  <a:pt x="351154" y="0"/>
                </a:moveTo>
                <a:lnTo>
                  <a:pt x="541654" y="0"/>
                </a:lnTo>
                <a:lnTo>
                  <a:pt x="827404" y="0"/>
                </a:lnTo>
                <a:lnTo>
                  <a:pt x="1494154" y="0"/>
                </a:lnTo>
                <a:lnTo>
                  <a:pt x="1494154" y="291706"/>
                </a:lnTo>
                <a:lnTo>
                  <a:pt x="1494154" y="416725"/>
                </a:lnTo>
                <a:lnTo>
                  <a:pt x="1494154" y="500062"/>
                </a:lnTo>
                <a:lnTo>
                  <a:pt x="827404" y="500062"/>
                </a:lnTo>
                <a:lnTo>
                  <a:pt x="541654" y="500062"/>
                </a:lnTo>
                <a:lnTo>
                  <a:pt x="351154" y="500062"/>
                </a:lnTo>
                <a:lnTo>
                  <a:pt x="351154" y="416725"/>
                </a:lnTo>
                <a:lnTo>
                  <a:pt x="0" y="251866"/>
                </a:lnTo>
                <a:lnTo>
                  <a:pt x="351154" y="291706"/>
                </a:lnTo>
                <a:lnTo>
                  <a:pt x="351154" y="0"/>
                </a:lnTo>
                <a:close/>
              </a:path>
            </a:pathLst>
          </a:custGeom>
          <a:ln w="12700">
            <a:solidFill>
              <a:srgbClr val="9B310D"/>
            </a:solidFill>
          </a:ln>
        </p:spPr>
        <p:txBody>
          <a:bodyPr wrap="square" lIns="0" tIns="0" rIns="0" bIns="0" rtlCol="0">
            <a:spAutoFit/>
          </a:bodyPr>
          <a:lstStyle/>
          <a:p>
            <a:endParaRPr/>
          </a:p>
        </p:txBody>
      </p:sp>
      <p:sp>
        <p:nvSpPr>
          <p:cNvPr id="35" name="object 35"/>
          <p:cNvSpPr txBox="1"/>
          <p:nvPr/>
        </p:nvSpPr>
        <p:spPr>
          <a:xfrm>
            <a:off x="6931279" y="6265468"/>
            <a:ext cx="711200"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数据库</a:t>
            </a:r>
            <a:endParaRPr sz="1800">
              <a:latin typeface="黑体"/>
              <a:cs typeface="黑体"/>
            </a:endParaRPr>
          </a:p>
        </p:txBody>
      </p:sp>
      <p:sp>
        <p:nvSpPr>
          <p:cNvPr id="36" name="object 36"/>
          <p:cNvSpPr/>
          <p:nvPr/>
        </p:nvSpPr>
        <p:spPr>
          <a:xfrm>
            <a:off x="7071994" y="2774950"/>
            <a:ext cx="1778380" cy="571500"/>
          </a:xfrm>
          <a:custGeom>
            <a:avLst/>
            <a:gdLst/>
            <a:ahLst/>
            <a:cxnLst/>
            <a:rect l="l" t="t" r="r" b="b"/>
            <a:pathLst>
              <a:path w="1778380" h="571500">
                <a:moveTo>
                  <a:pt x="1778380" y="476250"/>
                </a:moveTo>
                <a:lnTo>
                  <a:pt x="635380" y="476250"/>
                </a:lnTo>
                <a:lnTo>
                  <a:pt x="635380" y="571500"/>
                </a:lnTo>
                <a:lnTo>
                  <a:pt x="1778380" y="571500"/>
                </a:lnTo>
                <a:lnTo>
                  <a:pt x="1778380" y="476250"/>
                </a:lnTo>
                <a:close/>
              </a:path>
              <a:path w="1778380" h="571500">
                <a:moveTo>
                  <a:pt x="1778380" y="0"/>
                </a:moveTo>
                <a:lnTo>
                  <a:pt x="635380" y="0"/>
                </a:lnTo>
                <a:lnTo>
                  <a:pt x="635380" y="333375"/>
                </a:lnTo>
                <a:lnTo>
                  <a:pt x="0" y="518667"/>
                </a:lnTo>
                <a:lnTo>
                  <a:pt x="635380" y="476250"/>
                </a:lnTo>
                <a:lnTo>
                  <a:pt x="1778380" y="476250"/>
                </a:lnTo>
                <a:lnTo>
                  <a:pt x="1778380" y="0"/>
                </a:lnTo>
                <a:close/>
              </a:path>
            </a:pathLst>
          </a:custGeom>
          <a:solidFill>
            <a:srgbClr val="FFFFFF"/>
          </a:solidFill>
        </p:spPr>
        <p:txBody>
          <a:bodyPr wrap="square" lIns="0" tIns="0" rIns="0" bIns="0" rtlCol="0">
            <a:spAutoFit/>
          </a:bodyPr>
          <a:lstStyle/>
          <a:p>
            <a:endParaRPr/>
          </a:p>
        </p:txBody>
      </p:sp>
      <p:sp>
        <p:nvSpPr>
          <p:cNvPr id="37" name="object 37"/>
          <p:cNvSpPr/>
          <p:nvPr/>
        </p:nvSpPr>
        <p:spPr>
          <a:xfrm>
            <a:off x="7071994" y="2774950"/>
            <a:ext cx="1778380" cy="571500"/>
          </a:xfrm>
          <a:custGeom>
            <a:avLst/>
            <a:gdLst/>
            <a:ahLst/>
            <a:cxnLst/>
            <a:rect l="l" t="t" r="r" b="b"/>
            <a:pathLst>
              <a:path w="1778380" h="571500">
                <a:moveTo>
                  <a:pt x="635380" y="0"/>
                </a:moveTo>
                <a:lnTo>
                  <a:pt x="825880" y="0"/>
                </a:lnTo>
                <a:lnTo>
                  <a:pt x="1111630" y="0"/>
                </a:lnTo>
                <a:lnTo>
                  <a:pt x="1778380" y="0"/>
                </a:lnTo>
                <a:lnTo>
                  <a:pt x="1778380" y="333375"/>
                </a:lnTo>
                <a:lnTo>
                  <a:pt x="1778380" y="476250"/>
                </a:lnTo>
                <a:lnTo>
                  <a:pt x="1778380" y="571500"/>
                </a:lnTo>
                <a:lnTo>
                  <a:pt x="1111630" y="571500"/>
                </a:lnTo>
                <a:lnTo>
                  <a:pt x="825880" y="571500"/>
                </a:lnTo>
                <a:lnTo>
                  <a:pt x="635380" y="571500"/>
                </a:lnTo>
                <a:lnTo>
                  <a:pt x="635380" y="476250"/>
                </a:lnTo>
                <a:lnTo>
                  <a:pt x="0" y="518667"/>
                </a:lnTo>
                <a:lnTo>
                  <a:pt x="635380" y="333375"/>
                </a:lnTo>
                <a:lnTo>
                  <a:pt x="635380" y="0"/>
                </a:lnTo>
                <a:close/>
              </a:path>
            </a:pathLst>
          </a:custGeom>
          <a:ln w="12700">
            <a:solidFill>
              <a:srgbClr val="9B310D"/>
            </a:solidFill>
          </a:ln>
        </p:spPr>
        <p:txBody>
          <a:bodyPr wrap="square" lIns="0" tIns="0" rIns="0" bIns="0" rtlCol="0">
            <a:spAutoFit/>
          </a:bodyPr>
          <a:lstStyle/>
          <a:p>
            <a:endParaRPr/>
          </a:p>
        </p:txBody>
      </p:sp>
      <p:sp>
        <p:nvSpPr>
          <p:cNvPr id="38" name="object 38"/>
          <p:cNvSpPr txBox="1"/>
          <p:nvPr/>
        </p:nvSpPr>
        <p:spPr>
          <a:xfrm>
            <a:off x="7809356" y="2162555"/>
            <a:ext cx="948055" cy="906144"/>
          </a:xfrm>
          <a:prstGeom prst="rect">
            <a:avLst/>
          </a:prstGeom>
        </p:spPr>
        <p:txBody>
          <a:bodyPr vert="horz" wrap="square" lIns="0" tIns="0" rIns="0" bIns="0" rtlCol="0">
            <a:spAutoFit/>
          </a:bodyPr>
          <a:lstStyle/>
          <a:p>
            <a:pPr marL="20320">
              <a:lnSpc>
                <a:spcPct val="100000"/>
              </a:lnSpc>
            </a:pPr>
            <a:r>
              <a:rPr sz="1800" dirty="0">
                <a:solidFill>
                  <a:srgbClr val="C00000"/>
                </a:solidFill>
                <a:latin typeface="黑体"/>
                <a:cs typeface="黑体"/>
              </a:rPr>
              <a:t>机器学习</a:t>
            </a:r>
            <a:endParaRPr sz="1800">
              <a:latin typeface="黑体"/>
              <a:cs typeface="黑体"/>
            </a:endParaRPr>
          </a:p>
          <a:p>
            <a:pPr marL="20320">
              <a:lnSpc>
                <a:spcPct val="100000"/>
              </a:lnSpc>
            </a:pPr>
            <a:r>
              <a:rPr sz="1800" spc="-5" dirty="0">
                <a:solidFill>
                  <a:srgbClr val="C00000"/>
                </a:solidFill>
                <a:latin typeface="黑体"/>
                <a:cs typeface="黑体"/>
              </a:rPr>
              <a:t>数据挖掘</a:t>
            </a:r>
            <a:endParaRPr sz="1800">
              <a:latin typeface="黑体"/>
              <a:cs typeface="黑体"/>
            </a:endParaRPr>
          </a:p>
          <a:p>
            <a:pPr marL="12700">
              <a:lnSpc>
                <a:spcPts val="2155"/>
              </a:lnSpc>
              <a:spcBef>
                <a:spcPts val="655"/>
              </a:spcBef>
            </a:pPr>
            <a:r>
              <a:rPr sz="1800" dirty="0">
                <a:solidFill>
                  <a:srgbClr val="C00000"/>
                </a:solidFill>
                <a:latin typeface="黑体"/>
                <a:cs typeface="黑体"/>
              </a:rPr>
              <a:t>社会网络</a:t>
            </a:r>
            <a:endParaRPr sz="1800">
              <a:latin typeface="黑体"/>
              <a:cs typeface="黑体"/>
            </a:endParaRPr>
          </a:p>
        </p:txBody>
      </p:sp>
      <p:sp>
        <p:nvSpPr>
          <p:cNvPr id="39" name="object 39"/>
          <p:cNvSpPr txBox="1"/>
          <p:nvPr/>
        </p:nvSpPr>
        <p:spPr>
          <a:xfrm>
            <a:off x="807516" y="2605659"/>
            <a:ext cx="5285740" cy="1826895"/>
          </a:xfrm>
          <a:prstGeom prst="rect">
            <a:avLst/>
          </a:prstGeom>
        </p:spPr>
        <p:txBody>
          <a:bodyPr vert="horz" wrap="square" lIns="0" tIns="0" rIns="0" bIns="0" rtlCol="0">
            <a:spAutoFit/>
          </a:bodyPr>
          <a:lstStyle/>
          <a:p>
            <a:pPr marL="12700">
              <a:lnSpc>
                <a:spcPct val="100000"/>
              </a:lnSpc>
            </a:pPr>
            <a:r>
              <a:rPr sz="2000" dirty="0">
                <a:solidFill>
                  <a:srgbClr val="C00000"/>
                </a:solidFill>
                <a:latin typeface="Arial"/>
                <a:cs typeface="Arial"/>
              </a:rPr>
              <a:t>•</a:t>
            </a:r>
            <a:r>
              <a:rPr sz="2000" spc="145" dirty="0">
                <a:solidFill>
                  <a:srgbClr val="C00000"/>
                </a:solidFill>
                <a:latin typeface="Arial"/>
                <a:cs typeface="Arial"/>
              </a:rPr>
              <a:t> </a:t>
            </a:r>
            <a:r>
              <a:rPr sz="2000" spc="0" dirty="0">
                <a:solidFill>
                  <a:srgbClr val="C00000"/>
                </a:solidFill>
                <a:latin typeface="黑体"/>
                <a:cs typeface="黑体"/>
              </a:rPr>
              <a:t>选题覆</a:t>
            </a:r>
            <a:r>
              <a:rPr sz="2000" spc="-15" dirty="0">
                <a:solidFill>
                  <a:srgbClr val="C00000"/>
                </a:solidFill>
                <a:latin typeface="黑体"/>
                <a:cs typeface="黑体"/>
              </a:rPr>
              <a:t>盖</a:t>
            </a:r>
            <a:r>
              <a:rPr sz="2000" spc="0" dirty="0">
                <a:solidFill>
                  <a:srgbClr val="C00000"/>
                </a:solidFill>
                <a:latin typeface="黑体"/>
                <a:cs typeface="黑体"/>
              </a:rPr>
              <a:t>了</a:t>
            </a:r>
            <a:r>
              <a:rPr sz="2000" spc="-15" dirty="0">
                <a:solidFill>
                  <a:srgbClr val="C00000"/>
                </a:solidFill>
                <a:latin typeface="黑体"/>
                <a:cs typeface="黑体"/>
              </a:rPr>
              <a:t>我</a:t>
            </a:r>
            <a:r>
              <a:rPr sz="2000" spc="0" dirty="0">
                <a:solidFill>
                  <a:srgbClr val="C00000"/>
                </a:solidFill>
                <a:latin typeface="黑体"/>
                <a:cs typeface="黑体"/>
              </a:rPr>
              <a:t>系大多</a:t>
            </a:r>
            <a:r>
              <a:rPr sz="2000" spc="-15" dirty="0">
                <a:solidFill>
                  <a:srgbClr val="C00000"/>
                </a:solidFill>
                <a:latin typeface="黑体"/>
                <a:cs typeface="黑体"/>
              </a:rPr>
              <a:t>数</a:t>
            </a:r>
            <a:r>
              <a:rPr sz="2000" spc="0" dirty="0">
                <a:solidFill>
                  <a:srgbClr val="C00000"/>
                </a:solidFill>
                <a:latin typeface="黑体"/>
                <a:cs typeface="黑体"/>
              </a:rPr>
              <a:t>研</a:t>
            </a:r>
            <a:r>
              <a:rPr sz="2000" spc="-15" dirty="0">
                <a:solidFill>
                  <a:srgbClr val="C00000"/>
                </a:solidFill>
                <a:latin typeface="黑体"/>
                <a:cs typeface="黑体"/>
              </a:rPr>
              <a:t>究</a:t>
            </a:r>
            <a:r>
              <a:rPr sz="2000" spc="0" dirty="0">
                <a:solidFill>
                  <a:srgbClr val="C00000"/>
                </a:solidFill>
                <a:latin typeface="黑体"/>
                <a:cs typeface="黑体"/>
              </a:rPr>
              <a:t>方向</a:t>
            </a:r>
            <a:endParaRPr sz="2000">
              <a:latin typeface="黑体"/>
              <a:cs typeface="黑体"/>
            </a:endParaRPr>
          </a:p>
          <a:p>
            <a:pPr marL="190500" marR="6985" indent="-178435" algn="just">
              <a:lnSpc>
                <a:spcPct val="100000"/>
              </a:lnSpc>
            </a:pPr>
            <a:r>
              <a:rPr sz="2000" dirty="0">
                <a:solidFill>
                  <a:srgbClr val="C00000"/>
                </a:solidFill>
                <a:latin typeface="Arial"/>
                <a:cs typeface="Arial"/>
              </a:rPr>
              <a:t>•</a:t>
            </a:r>
            <a:r>
              <a:rPr sz="2000" spc="145" dirty="0">
                <a:solidFill>
                  <a:srgbClr val="C00000"/>
                </a:solidFill>
                <a:latin typeface="Arial"/>
                <a:cs typeface="Arial"/>
              </a:rPr>
              <a:t> </a:t>
            </a:r>
            <a:r>
              <a:rPr sz="2000" spc="0" dirty="0">
                <a:solidFill>
                  <a:srgbClr val="C00000"/>
                </a:solidFill>
                <a:latin typeface="黑体"/>
                <a:cs typeface="黑体"/>
              </a:rPr>
              <a:t>随着研</a:t>
            </a:r>
            <a:r>
              <a:rPr sz="2000" spc="-15" dirty="0">
                <a:solidFill>
                  <a:srgbClr val="C00000"/>
                </a:solidFill>
                <a:latin typeface="黑体"/>
                <a:cs typeface="黑体"/>
              </a:rPr>
              <a:t>究</a:t>
            </a:r>
            <a:r>
              <a:rPr sz="2000" spc="0" dirty="0">
                <a:solidFill>
                  <a:srgbClr val="C00000"/>
                </a:solidFill>
                <a:latin typeface="黑体"/>
                <a:cs typeface="黑体"/>
              </a:rPr>
              <a:t>问</a:t>
            </a:r>
            <a:r>
              <a:rPr sz="2000" spc="-15" dirty="0">
                <a:solidFill>
                  <a:srgbClr val="C00000"/>
                </a:solidFill>
                <a:latin typeface="黑体"/>
                <a:cs typeface="黑体"/>
              </a:rPr>
              <a:t>题</a:t>
            </a:r>
            <a:r>
              <a:rPr sz="2000" spc="0" dirty="0">
                <a:solidFill>
                  <a:srgbClr val="C00000"/>
                </a:solidFill>
                <a:latin typeface="黑体"/>
                <a:cs typeface="黑体"/>
              </a:rPr>
              <a:t>数据规</a:t>
            </a:r>
            <a:r>
              <a:rPr sz="2000" spc="-15" dirty="0">
                <a:solidFill>
                  <a:srgbClr val="C00000"/>
                </a:solidFill>
                <a:latin typeface="黑体"/>
                <a:cs typeface="黑体"/>
              </a:rPr>
              <a:t>模</a:t>
            </a:r>
            <a:r>
              <a:rPr sz="2000" spc="0" dirty="0">
                <a:solidFill>
                  <a:srgbClr val="C00000"/>
                </a:solidFill>
                <a:latin typeface="黑体"/>
                <a:cs typeface="黑体"/>
              </a:rPr>
              <a:t>越</a:t>
            </a:r>
            <a:r>
              <a:rPr sz="2000" spc="-15" dirty="0">
                <a:solidFill>
                  <a:srgbClr val="C00000"/>
                </a:solidFill>
                <a:latin typeface="黑体"/>
                <a:cs typeface="黑体"/>
              </a:rPr>
              <a:t>来</a:t>
            </a:r>
            <a:r>
              <a:rPr sz="2000" spc="0" dirty="0">
                <a:solidFill>
                  <a:srgbClr val="C00000"/>
                </a:solidFill>
                <a:latin typeface="黑体"/>
                <a:cs typeface="黑体"/>
              </a:rPr>
              <a:t>越大，</a:t>
            </a:r>
            <a:r>
              <a:rPr sz="2000" spc="-15" dirty="0">
                <a:solidFill>
                  <a:srgbClr val="C00000"/>
                </a:solidFill>
                <a:latin typeface="黑体"/>
                <a:cs typeface="黑体"/>
              </a:rPr>
              <a:t>越</a:t>
            </a:r>
            <a:r>
              <a:rPr sz="2000" spc="0" dirty="0">
                <a:solidFill>
                  <a:srgbClr val="C00000"/>
                </a:solidFill>
                <a:latin typeface="黑体"/>
                <a:cs typeface="黑体"/>
              </a:rPr>
              <a:t>来</a:t>
            </a:r>
            <a:r>
              <a:rPr sz="2000" spc="-15" dirty="0">
                <a:solidFill>
                  <a:srgbClr val="C00000"/>
                </a:solidFill>
                <a:latin typeface="黑体"/>
                <a:cs typeface="黑体"/>
              </a:rPr>
              <a:t>越</a:t>
            </a:r>
            <a:r>
              <a:rPr sz="2000" spc="0" dirty="0">
                <a:solidFill>
                  <a:srgbClr val="C00000"/>
                </a:solidFill>
                <a:latin typeface="黑体"/>
                <a:cs typeface="黑体"/>
              </a:rPr>
              <a:t>多的 研究领</a:t>
            </a:r>
            <a:r>
              <a:rPr sz="2000" spc="-15" dirty="0">
                <a:solidFill>
                  <a:srgbClr val="C00000"/>
                </a:solidFill>
                <a:latin typeface="黑体"/>
                <a:cs typeface="黑体"/>
              </a:rPr>
              <a:t>域</a:t>
            </a:r>
            <a:r>
              <a:rPr sz="2000" spc="0" dirty="0">
                <a:solidFill>
                  <a:srgbClr val="C00000"/>
                </a:solidFill>
                <a:latin typeface="黑体"/>
                <a:cs typeface="黑体"/>
              </a:rPr>
              <a:t>都</a:t>
            </a:r>
            <a:r>
              <a:rPr sz="2000" spc="-15" dirty="0">
                <a:solidFill>
                  <a:srgbClr val="C00000"/>
                </a:solidFill>
                <a:latin typeface="黑体"/>
                <a:cs typeface="黑体"/>
              </a:rPr>
              <a:t>需</a:t>
            </a:r>
            <a:r>
              <a:rPr sz="2000" spc="0" dirty="0">
                <a:solidFill>
                  <a:srgbClr val="C00000"/>
                </a:solidFill>
                <a:latin typeface="黑体"/>
                <a:cs typeface="黑体"/>
              </a:rPr>
              <a:t>要使用</a:t>
            </a:r>
            <a:r>
              <a:rPr sz="2000" spc="-15" dirty="0">
                <a:solidFill>
                  <a:srgbClr val="C00000"/>
                </a:solidFill>
                <a:latin typeface="黑体"/>
                <a:cs typeface="黑体"/>
              </a:rPr>
              <a:t>并</a:t>
            </a:r>
            <a:r>
              <a:rPr sz="2000" spc="0" dirty="0">
                <a:solidFill>
                  <a:srgbClr val="C00000"/>
                </a:solidFill>
                <a:latin typeface="黑体"/>
                <a:cs typeface="黑体"/>
              </a:rPr>
              <a:t>行</a:t>
            </a:r>
            <a:r>
              <a:rPr sz="2000" spc="-15" dirty="0">
                <a:solidFill>
                  <a:srgbClr val="C00000"/>
                </a:solidFill>
                <a:latin typeface="黑体"/>
                <a:cs typeface="黑体"/>
              </a:rPr>
              <a:t>计</a:t>
            </a:r>
            <a:r>
              <a:rPr sz="2000" spc="0" dirty="0">
                <a:solidFill>
                  <a:srgbClr val="C00000"/>
                </a:solidFill>
                <a:latin typeface="黑体"/>
                <a:cs typeface="黑体"/>
              </a:rPr>
              <a:t>算技术</a:t>
            </a:r>
            <a:r>
              <a:rPr sz="2000" spc="-15" dirty="0">
                <a:solidFill>
                  <a:srgbClr val="C00000"/>
                </a:solidFill>
                <a:latin typeface="黑体"/>
                <a:cs typeface="黑体"/>
              </a:rPr>
              <a:t>提</a:t>
            </a:r>
            <a:r>
              <a:rPr sz="2000" spc="0" dirty="0">
                <a:solidFill>
                  <a:srgbClr val="C00000"/>
                </a:solidFill>
                <a:latin typeface="黑体"/>
                <a:cs typeface="黑体"/>
              </a:rPr>
              <a:t>供</a:t>
            </a:r>
            <a:r>
              <a:rPr sz="2000" spc="-15" dirty="0">
                <a:solidFill>
                  <a:srgbClr val="C00000"/>
                </a:solidFill>
                <a:latin typeface="黑体"/>
                <a:cs typeface="黑体"/>
              </a:rPr>
              <a:t>新</a:t>
            </a:r>
            <a:r>
              <a:rPr sz="2000" spc="0" dirty="0">
                <a:solidFill>
                  <a:srgbClr val="C00000"/>
                </a:solidFill>
                <a:latin typeface="黑体"/>
                <a:cs typeface="黑体"/>
              </a:rPr>
              <a:t>的计 算方法</a:t>
            </a:r>
            <a:endParaRPr sz="2000">
              <a:latin typeface="黑体"/>
              <a:cs typeface="黑体"/>
            </a:endParaRPr>
          </a:p>
          <a:p>
            <a:pPr marL="12700">
              <a:lnSpc>
                <a:spcPct val="100000"/>
              </a:lnSpc>
            </a:pPr>
            <a:r>
              <a:rPr sz="2000" dirty="0">
                <a:solidFill>
                  <a:srgbClr val="C00000"/>
                </a:solidFill>
                <a:latin typeface="Arial"/>
                <a:cs typeface="Arial"/>
              </a:rPr>
              <a:t>•</a:t>
            </a:r>
            <a:r>
              <a:rPr sz="2000" spc="145" dirty="0">
                <a:solidFill>
                  <a:srgbClr val="C00000"/>
                </a:solidFill>
                <a:latin typeface="Arial"/>
                <a:cs typeface="Arial"/>
              </a:rPr>
              <a:t> </a:t>
            </a:r>
            <a:r>
              <a:rPr sz="2000" spc="0" dirty="0">
                <a:solidFill>
                  <a:srgbClr val="C00000"/>
                </a:solidFill>
                <a:latin typeface="黑体"/>
                <a:cs typeface="黑体"/>
              </a:rPr>
              <a:t>本课</a:t>
            </a:r>
            <a:r>
              <a:rPr sz="2000" spc="-10" dirty="0">
                <a:solidFill>
                  <a:srgbClr val="C00000"/>
                </a:solidFill>
                <a:latin typeface="黑体"/>
                <a:cs typeface="黑体"/>
              </a:rPr>
              <a:t>程</a:t>
            </a:r>
            <a:r>
              <a:rPr sz="2000" spc="-15" dirty="0">
                <a:solidFill>
                  <a:srgbClr val="C00000"/>
                </a:solidFill>
                <a:latin typeface="黑体"/>
                <a:cs typeface="黑体"/>
              </a:rPr>
              <a:t>的</a:t>
            </a:r>
            <a:r>
              <a:rPr sz="2000" spc="0" dirty="0">
                <a:solidFill>
                  <a:srgbClr val="C00000"/>
                </a:solidFill>
                <a:latin typeface="黑体"/>
                <a:cs typeface="黑体"/>
              </a:rPr>
              <a:t>开</a:t>
            </a:r>
            <a:r>
              <a:rPr sz="2000" spc="-20" dirty="0">
                <a:solidFill>
                  <a:srgbClr val="C00000"/>
                </a:solidFill>
                <a:latin typeface="黑体"/>
                <a:cs typeface="黑体"/>
              </a:rPr>
              <a:t>设</a:t>
            </a:r>
            <a:r>
              <a:rPr sz="2000" spc="0" dirty="0">
                <a:solidFill>
                  <a:srgbClr val="C00000"/>
                </a:solidFill>
                <a:latin typeface="黑体"/>
                <a:cs typeface="黑体"/>
              </a:rPr>
              <a:t>对推</a:t>
            </a:r>
            <a:r>
              <a:rPr sz="2000" spc="-10" dirty="0">
                <a:solidFill>
                  <a:srgbClr val="C00000"/>
                </a:solidFill>
                <a:latin typeface="黑体"/>
                <a:cs typeface="黑体"/>
              </a:rPr>
              <a:t>动</a:t>
            </a:r>
            <a:r>
              <a:rPr sz="2000" spc="-15" dirty="0">
                <a:solidFill>
                  <a:srgbClr val="C00000"/>
                </a:solidFill>
                <a:latin typeface="黑体"/>
                <a:cs typeface="黑体"/>
              </a:rPr>
              <a:t>我</a:t>
            </a:r>
            <a:r>
              <a:rPr sz="2000" spc="0" dirty="0">
                <a:solidFill>
                  <a:srgbClr val="C00000"/>
                </a:solidFill>
                <a:latin typeface="黑体"/>
                <a:cs typeface="黑体"/>
              </a:rPr>
              <a:t>系</a:t>
            </a:r>
            <a:r>
              <a:rPr sz="2000" spc="-20" dirty="0">
                <a:solidFill>
                  <a:srgbClr val="C00000"/>
                </a:solidFill>
                <a:latin typeface="黑体"/>
                <a:cs typeface="黑体"/>
              </a:rPr>
              <a:t>各</a:t>
            </a:r>
            <a:r>
              <a:rPr sz="2000" spc="0" dirty="0">
                <a:solidFill>
                  <a:srgbClr val="C00000"/>
                </a:solidFill>
                <a:latin typeface="黑体"/>
                <a:cs typeface="黑体"/>
              </a:rPr>
              <a:t>方向</a:t>
            </a:r>
            <a:r>
              <a:rPr sz="2000" spc="-10" dirty="0">
                <a:solidFill>
                  <a:srgbClr val="C00000"/>
                </a:solidFill>
                <a:latin typeface="黑体"/>
                <a:cs typeface="黑体"/>
              </a:rPr>
              <a:t>的</a:t>
            </a:r>
            <a:r>
              <a:rPr sz="2000" spc="-15" dirty="0">
                <a:solidFill>
                  <a:srgbClr val="C00000"/>
                </a:solidFill>
                <a:latin typeface="黑体"/>
                <a:cs typeface="黑体"/>
              </a:rPr>
              <a:t>研</a:t>
            </a:r>
            <a:r>
              <a:rPr sz="2000" spc="0" dirty="0">
                <a:solidFill>
                  <a:srgbClr val="C00000"/>
                </a:solidFill>
                <a:latin typeface="黑体"/>
                <a:cs typeface="黑体"/>
              </a:rPr>
              <a:t>究</a:t>
            </a:r>
            <a:r>
              <a:rPr sz="2000" spc="-20" dirty="0">
                <a:solidFill>
                  <a:srgbClr val="C00000"/>
                </a:solidFill>
                <a:latin typeface="黑体"/>
                <a:cs typeface="黑体"/>
              </a:rPr>
              <a:t>将</a:t>
            </a:r>
            <a:r>
              <a:rPr sz="2000" spc="0" dirty="0">
                <a:solidFill>
                  <a:srgbClr val="C00000"/>
                </a:solidFill>
                <a:latin typeface="黑体"/>
                <a:cs typeface="黑体"/>
              </a:rPr>
              <a:t>起到</a:t>
            </a:r>
            <a:endParaRPr sz="2000">
              <a:latin typeface="黑体"/>
              <a:cs typeface="黑体"/>
            </a:endParaRPr>
          </a:p>
          <a:p>
            <a:pPr marL="190500">
              <a:lnSpc>
                <a:spcPts val="2380"/>
              </a:lnSpc>
            </a:pPr>
            <a:r>
              <a:rPr sz="2000" dirty="0">
                <a:solidFill>
                  <a:srgbClr val="C00000"/>
                </a:solidFill>
                <a:latin typeface="黑体"/>
                <a:cs typeface="黑体"/>
              </a:rPr>
              <a:t>积极的</a:t>
            </a:r>
            <a:r>
              <a:rPr sz="2000" spc="-15" dirty="0">
                <a:solidFill>
                  <a:srgbClr val="C00000"/>
                </a:solidFill>
                <a:latin typeface="黑体"/>
                <a:cs typeface="黑体"/>
              </a:rPr>
              <a:t>作</a:t>
            </a:r>
            <a:r>
              <a:rPr sz="2000" spc="0" dirty="0">
                <a:solidFill>
                  <a:srgbClr val="C00000"/>
                </a:solidFill>
                <a:latin typeface="黑体"/>
                <a:cs typeface="黑体"/>
              </a:rPr>
              <a:t>用</a:t>
            </a:r>
            <a:endParaRPr sz="2000">
              <a:latin typeface="黑体"/>
              <a:cs typeface="黑体"/>
            </a:endParaRPr>
          </a:p>
        </p:txBody>
      </p:sp>
      <p:sp>
        <p:nvSpPr>
          <p:cNvPr id="40" name="object 40"/>
          <p:cNvSpPr txBox="1"/>
          <p:nvPr/>
        </p:nvSpPr>
        <p:spPr>
          <a:xfrm>
            <a:off x="8037956" y="3069082"/>
            <a:ext cx="482600"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分析</a:t>
            </a:r>
            <a:endParaRPr sz="1800">
              <a:latin typeface="黑体"/>
              <a:cs typeface="黑体"/>
            </a:endParaRPr>
          </a:p>
        </p:txBody>
      </p:sp>
      <p:sp>
        <p:nvSpPr>
          <p:cNvPr id="41" name="object 41"/>
          <p:cNvSpPr/>
          <p:nvPr/>
        </p:nvSpPr>
        <p:spPr>
          <a:xfrm>
            <a:off x="5230367" y="158495"/>
            <a:ext cx="3913632" cy="720851"/>
          </a:xfrm>
          <a:prstGeom prst="rect">
            <a:avLst/>
          </a:prstGeom>
          <a:blipFill>
            <a:blip r:embed="rId5" cstate="print"/>
            <a:stretch>
              <a:fillRect/>
            </a:stretch>
          </a:blipFill>
        </p:spPr>
        <p:txBody>
          <a:bodyPr wrap="square" lIns="0" tIns="0" rIns="0" bIns="0" rtlCol="0">
            <a:spAutoFit/>
          </a:bodyPr>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7593" y="409321"/>
            <a:ext cx="5845810" cy="347980"/>
          </a:xfrm>
          <a:prstGeom prst="rect">
            <a:avLst/>
          </a:prstGeom>
        </p:spPr>
        <p:txBody>
          <a:bodyPr vert="horz" wrap="square" lIns="0" tIns="0" rIns="0" bIns="0" rtlCol="0">
            <a:spAutoFit/>
          </a:bodyPr>
          <a:lstStyle/>
          <a:p>
            <a:pPr marL="12700">
              <a:lnSpc>
                <a:spcPts val="2735"/>
              </a:lnSpc>
            </a:pPr>
            <a:r>
              <a:rPr sz="2400" b="1" spc="-15" dirty="0">
                <a:solidFill>
                  <a:srgbClr val="C00000"/>
                </a:solidFill>
                <a:latin typeface="黑体"/>
                <a:cs typeface="黑体"/>
              </a:rPr>
              <a:t>“大规模海量数据并行处理”课程项目设计</a:t>
            </a:r>
            <a:endParaRPr sz="2400">
              <a:latin typeface="黑体"/>
              <a:cs typeface="黑体"/>
            </a:endParaRPr>
          </a:p>
        </p:txBody>
      </p:sp>
      <p:sp>
        <p:nvSpPr>
          <p:cNvPr id="3" name="object 3"/>
          <p:cNvSpPr/>
          <p:nvPr/>
        </p:nvSpPr>
        <p:spPr>
          <a:xfrm>
            <a:off x="1094232" y="3380232"/>
            <a:ext cx="6978396" cy="3241548"/>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1285875" y="3571875"/>
            <a:ext cx="6594475" cy="2857500"/>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435965" y="910716"/>
            <a:ext cx="7912100" cy="2157730"/>
          </a:xfrm>
          <a:prstGeom prst="rect">
            <a:avLst/>
          </a:prstGeom>
        </p:spPr>
        <p:txBody>
          <a:bodyPr vert="horz" wrap="square" lIns="0" tIns="0" rIns="0" bIns="0" rtlCol="0">
            <a:spAutoFit/>
          </a:bodyPr>
          <a:lstStyle/>
          <a:p>
            <a:pPr marL="198120">
              <a:lnSpc>
                <a:spcPct val="100000"/>
              </a:lnSpc>
            </a:pPr>
            <a:r>
              <a:rPr sz="1800" dirty="0">
                <a:latin typeface="黑体"/>
                <a:cs typeface="黑体"/>
              </a:rPr>
              <a:t>陈虎，笪庆小组：</a:t>
            </a:r>
            <a:r>
              <a:rPr sz="1800" dirty="0">
                <a:solidFill>
                  <a:srgbClr val="C00000"/>
                </a:solidFill>
                <a:latin typeface="黑体"/>
                <a:cs typeface="黑体"/>
              </a:rPr>
              <a:t>基于内容的图像搜索引擎</a:t>
            </a:r>
            <a:r>
              <a:rPr sz="1800" b="1" spc="0" dirty="0">
                <a:solidFill>
                  <a:srgbClr val="C00000"/>
                </a:solidFill>
                <a:latin typeface="黑体"/>
                <a:cs typeface="黑体"/>
              </a:rPr>
              <a:t>EagleEye</a:t>
            </a:r>
            <a:endParaRPr sz="1800">
              <a:latin typeface="黑体"/>
              <a:cs typeface="黑体"/>
            </a:endParaRPr>
          </a:p>
          <a:p>
            <a:pPr marL="2027555">
              <a:lnSpc>
                <a:spcPct val="100000"/>
              </a:lnSpc>
            </a:pPr>
            <a:r>
              <a:rPr sz="1800" dirty="0">
                <a:latin typeface="黑体"/>
                <a:cs typeface="黑体"/>
              </a:rPr>
              <a:t>—MapReduce海量数据并行处理项目</a:t>
            </a:r>
            <a:endParaRPr sz="1800">
              <a:latin typeface="黑体"/>
              <a:cs typeface="黑体"/>
            </a:endParaRPr>
          </a:p>
          <a:p>
            <a:pPr>
              <a:lnSpc>
                <a:spcPts val="1800"/>
              </a:lnSpc>
              <a:spcBef>
                <a:spcPts val="69"/>
              </a:spcBef>
            </a:pPr>
            <a:endParaRPr sz="1800"/>
          </a:p>
          <a:p>
            <a:pPr marL="12700">
              <a:lnSpc>
                <a:spcPct val="100000"/>
              </a:lnSpc>
            </a:pPr>
            <a:r>
              <a:rPr sz="1800" dirty="0">
                <a:solidFill>
                  <a:srgbClr val="0000FF"/>
                </a:solidFill>
                <a:latin typeface="黑体"/>
                <a:cs typeface="黑体"/>
              </a:rPr>
              <a:t>主要研究内容：</a:t>
            </a:r>
            <a:endParaRPr sz="1800">
              <a:latin typeface="黑体"/>
              <a:cs typeface="黑体"/>
            </a:endParaRPr>
          </a:p>
          <a:p>
            <a:pPr marL="367665" marR="6350" indent="-355600">
              <a:lnSpc>
                <a:spcPct val="100000"/>
              </a:lnSpc>
            </a:pPr>
            <a:r>
              <a:rPr sz="1800" dirty="0">
                <a:latin typeface="黑体"/>
                <a:cs typeface="黑体"/>
              </a:rPr>
              <a:t>1、研究解决了有效的图像特征表示和快速提取方法：表示和提取图像的特征使 其在基于内容的图像检索中能够更准确地表征不同图像之间的相似程度。</a:t>
            </a:r>
            <a:endParaRPr sz="1800">
              <a:latin typeface="黑体"/>
              <a:cs typeface="黑体"/>
            </a:endParaRPr>
          </a:p>
          <a:p>
            <a:pPr marL="12700">
              <a:lnSpc>
                <a:spcPct val="100000"/>
              </a:lnSpc>
            </a:pPr>
            <a:r>
              <a:rPr sz="1800" dirty="0">
                <a:latin typeface="黑体"/>
                <a:cs typeface="黑体"/>
              </a:rPr>
              <a:t>2、研究解决了基于MapReduce的海量图像特征索引和图像搜索算法</a:t>
            </a:r>
            <a:endParaRPr sz="1800">
              <a:latin typeface="黑体"/>
              <a:cs typeface="黑体"/>
            </a:endParaRPr>
          </a:p>
          <a:p>
            <a:pPr marL="12700">
              <a:lnSpc>
                <a:spcPts val="2155"/>
              </a:lnSpc>
            </a:pPr>
            <a:r>
              <a:rPr sz="1800" dirty="0">
                <a:latin typeface="黑体"/>
                <a:cs typeface="黑体"/>
              </a:rPr>
              <a:t>3、完成了一个基于内容的图像搜</a:t>
            </a:r>
            <a:r>
              <a:rPr sz="1800" spc="5" dirty="0">
                <a:latin typeface="黑体"/>
                <a:cs typeface="黑体"/>
              </a:rPr>
              <a:t>索</a:t>
            </a:r>
            <a:r>
              <a:rPr sz="1800" spc="0" dirty="0">
                <a:latin typeface="黑体"/>
                <a:cs typeface="黑体"/>
              </a:rPr>
              <a:t>EagleEye原型系统的设计实现</a:t>
            </a:r>
            <a:endParaRPr sz="1800">
              <a:latin typeface="黑体"/>
              <a:cs typeface="黑体"/>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7593" y="409321"/>
            <a:ext cx="5845810" cy="347980"/>
          </a:xfrm>
          <a:prstGeom prst="rect">
            <a:avLst/>
          </a:prstGeom>
        </p:spPr>
        <p:txBody>
          <a:bodyPr vert="horz" wrap="square" lIns="0" tIns="0" rIns="0" bIns="0" rtlCol="0">
            <a:spAutoFit/>
          </a:bodyPr>
          <a:lstStyle/>
          <a:p>
            <a:pPr marL="12700">
              <a:lnSpc>
                <a:spcPts val="2735"/>
              </a:lnSpc>
            </a:pPr>
            <a:r>
              <a:rPr sz="2400" b="1" spc="-15" dirty="0">
                <a:solidFill>
                  <a:srgbClr val="C00000"/>
                </a:solidFill>
                <a:latin typeface="黑体"/>
                <a:cs typeface="黑体"/>
              </a:rPr>
              <a:t>“大规模海量数据并行处理”课程项目设计</a:t>
            </a:r>
            <a:endParaRPr sz="2400">
              <a:latin typeface="黑体"/>
              <a:cs typeface="黑体"/>
            </a:endParaRPr>
          </a:p>
        </p:txBody>
      </p:sp>
      <p:sp>
        <p:nvSpPr>
          <p:cNvPr id="3" name="object 3"/>
          <p:cNvSpPr txBox="1"/>
          <p:nvPr/>
        </p:nvSpPr>
        <p:spPr>
          <a:xfrm>
            <a:off x="507593" y="910716"/>
            <a:ext cx="5339080" cy="710565"/>
          </a:xfrm>
          <a:prstGeom prst="rect">
            <a:avLst/>
          </a:prstGeom>
        </p:spPr>
        <p:txBody>
          <a:bodyPr vert="horz" wrap="square" lIns="0" tIns="0" rIns="0" bIns="0" rtlCol="0">
            <a:spAutoFit/>
          </a:bodyPr>
          <a:lstStyle/>
          <a:p>
            <a:pPr marL="55244">
              <a:lnSpc>
                <a:spcPct val="100000"/>
              </a:lnSpc>
            </a:pPr>
            <a:r>
              <a:rPr sz="1800" dirty="0">
                <a:latin typeface="黑体"/>
                <a:cs typeface="黑体"/>
              </a:rPr>
              <a:t>陈虎，笪庆小组：</a:t>
            </a:r>
            <a:r>
              <a:rPr sz="1800" dirty="0">
                <a:solidFill>
                  <a:srgbClr val="C00000"/>
                </a:solidFill>
                <a:latin typeface="黑体"/>
                <a:cs typeface="黑体"/>
              </a:rPr>
              <a:t>基于内容的图像搜索引</a:t>
            </a:r>
            <a:r>
              <a:rPr sz="1800" spc="5" dirty="0">
                <a:solidFill>
                  <a:srgbClr val="C00000"/>
                </a:solidFill>
                <a:latin typeface="黑体"/>
                <a:cs typeface="黑体"/>
              </a:rPr>
              <a:t>擎</a:t>
            </a:r>
            <a:r>
              <a:rPr sz="1800" b="1" spc="0" dirty="0">
                <a:solidFill>
                  <a:srgbClr val="C00000"/>
                </a:solidFill>
                <a:latin typeface="黑体"/>
                <a:cs typeface="黑体"/>
              </a:rPr>
              <a:t>EagleEye</a:t>
            </a:r>
            <a:endParaRPr sz="1800">
              <a:latin typeface="黑体"/>
              <a:cs typeface="黑体"/>
            </a:endParaRPr>
          </a:p>
          <a:p>
            <a:pPr marL="12700">
              <a:lnSpc>
                <a:spcPts val="2280"/>
              </a:lnSpc>
              <a:spcBef>
                <a:spcPts val="1145"/>
              </a:spcBef>
            </a:pPr>
            <a:r>
              <a:rPr sz="2000" spc="10" dirty="0">
                <a:solidFill>
                  <a:srgbClr val="0000FF"/>
                </a:solidFill>
                <a:latin typeface="黑体"/>
                <a:cs typeface="黑体"/>
              </a:rPr>
              <a:t>搜索</a:t>
            </a:r>
            <a:r>
              <a:rPr sz="2000" spc="0" dirty="0">
                <a:solidFill>
                  <a:srgbClr val="0000FF"/>
                </a:solidFill>
                <a:latin typeface="黑体"/>
                <a:cs typeface="黑体"/>
              </a:rPr>
              <a:t>结果</a:t>
            </a:r>
            <a:r>
              <a:rPr sz="2000" spc="-15" dirty="0">
                <a:solidFill>
                  <a:srgbClr val="0000FF"/>
                </a:solidFill>
                <a:latin typeface="黑体"/>
                <a:cs typeface="黑体"/>
              </a:rPr>
              <a:t>示</a:t>
            </a:r>
            <a:r>
              <a:rPr sz="2000" spc="0" dirty="0">
                <a:solidFill>
                  <a:srgbClr val="0000FF"/>
                </a:solidFill>
                <a:latin typeface="黑体"/>
                <a:cs typeface="黑体"/>
              </a:rPr>
              <a:t>例</a:t>
            </a:r>
            <a:endParaRPr sz="2000">
              <a:latin typeface="黑体"/>
              <a:cs typeface="黑体"/>
            </a:endParaRPr>
          </a:p>
        </p:txBody>
      </p:sp>
      <p:sp>
        <p:nvSpPr>
          <p:cNvPr id="4" name="object 4"/>
          <p:cNvSpPr/>
          <p:nvPr/>
        </p:nvSpPr>
        <p:spPr>
          <a:xfrm>
            <a:off x="0" y="3736846"/>
            <a:ext cx="3621024" cy="3121152"/>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142875" y="3929126"/>
            <a:ext cx="3286125" cy="2760599"/>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3593591" y="4437886"/>
            <a:ext cx="3741419" cy="2420112"/>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p:nvPr/>
        </p:nvSpPr>
        <p:spPr>
          <a:xfrm>
            <a:off x="3786251" y="4629086"/>
            <a:ext cx="3357499" cy="2103501"/>
          </a:xfrm>
          <a:prstGeom prst="rect">
            <a:avLst/>
          </a:prstGeom>
          <a:blipFill>
            <a:blip r:embed="rId5" cstate="print"/>
            <a:stretch>
              <a:fillRect/>
            </a:stretch>
          </a:blipFill>
        </p:spPr>
        <p:txBody>
          <a:bodyPr wrap="square" lIns="0" tIns="0" rIns="0" bIns="0" rtlCol="0">
            <a:spAutoFit/>
          </a:bodyPr>
          <a:lstStyle/>
          <a:p>
            <a:endParaRPr/>
          </a:p>
        </p:txBody>
      </p:sp>
      <p:sp>
        <p:nvSpPr>
          <p:cNvPr id="8" name="object 8"/>
          <p:cNvSpPr/>
          <p:nvPr/>
        </p:nvSpPr>
        <p:spPr>
          <a:xfrm>
            <a:off x="164592" y="1737360"/>
            <a:ext cx="3169920" cy="2086356"/>
          </a:xfrm>
          <a:prstGeom prst="rect">
            <a:avLst/>
          </a:prstGeom>
          <a:blipFill>
            <a:blip r:embed="rId6" cstate="print"/>
            <a:stretch>
              <a:fillRect/>
            </a:stretch>
          </a:blipFill>
        </p:spPr>
        <p:txBody>
          <a:bodyPr wrap="square" lIns="0" tIns="0" rIns="0" bIns="0" rtlCol="0">
            <a:spAutoFit/>
          </a:bodyPr>
          <a:lstStyle/>
          <a:p>
            <a:endParaRPr/>
          </a:p>
        </p:txBody>
      </p:sp>
      <p:sp>
        <p:nvSpPr>
          <p:cNvPr id="9" name="object 9"/>
          <p:cNvSpPr/>
          <p:nvPr/>
        </p:nvSpPr>
        <p:spPr>
          <a:xfrm>
            <a:off x="357187" y="1928876"/>
            <a:ext cx="2785999" cy="1703324"/>
          </a:xfrm>
          <a:prstGeom prst="rect">
            <a:avLst/>
          </a:prstGeom>
          <a:blipFill>
            <a:blip r:embed="rId7" cstate="print"/>
            <a:stretch>
              <a:fillRect/>
            </a:stretch>
          </a:blipFill>
        </p:spPr>
        <p:txBody>
          <a:bodyPr wrap="square" lIns="0" tIns="0" rIns="0" bIns="0" rtlCol="0">
            <a:spAutoFit/>
          </a:bodyPr>
          <a:lstStyle/>
          <a:p>
            <a:endParaRPr/>
          </a:p>
        </p:txBody>
      </p:sp>
      <p:sp>
        <p:nvSpPr>
          <p:cNvPr id="10" name="object 10"/>
          <p:cNvSpPr/>
          <p:nvPr/>
        </p:nvSpPr>
        <p:spPr>
          <a:xfrm>
            <a:off x="3022092" y="2450592"/>
            <a:ext cx="3424428" cy="2313431"/>
          </a:xfrm>
          <a:prstGeom prst="rect">
            <a:avLst/>
          </a:prstGeom>
          <a:blipFill>
            <a:blip r:embed="rId8" cstate="print"/>
            <a:stretch>
              <a:fillRect/>
            </a:stretch>
          </a:blipFill>
        </p:spPr>
        <p:txBody>
          <a:bodyPr wrap="square" lIns="0" tIns="0" rIns="0" bIns="0" rtlCol="0">
            <a:spAutoFit/>
          </a:bodyPr>
          <a:lstStyle/>
          <a:p>
            <a:endParaRPr/>
          </a:p>
        </p:txBody>
      </p:sp>
      <p:sp>
        <p:nvSpPr>
          <p:cNvPr id="11" name="object 11"/>
          <p:cNvSpPr/>
          <p:nvPr/>
        </p:nvSpPr>
        <p:spPr>
          <a:xfrm>
            <a:off x="3214751" y="2643251"/>
            <a:ext cx="3039999" cy="1928749"/>
          </a:xfrm>
          <a:prstGeom prst="rect">
            <a:avLst/>
          </a:prstGeom>
          <a:blipFill>
            <a:blip r:embed="rId9" cstate="print"/>
            <a:stretch>
              <a:fillRect/>
            </a:stretch>
          </a:blipFill>
        </p:spPr>
        <p:txBody>
          <a:bodyPr wrap="square" lIns="0" tIns="0" rIns="0" bIns="0" rtlCol="0">
            <a:spAutoFit/>
          </a:bodyPr>
          <a:lstStyle/>
          <a:p>
            <a:endParaRPr/>
          </a:p>
        </p:txBody>
      </p:sp>
      <p:sp>
        <p:nvSpPr>
          <p:cNvPr id="12" name="object 12"/>
          <p:cNvSpPr/>
          <p:nvPr/>
        </p:nvSpPr>
        <p:spPr>
          <a:xfrm>
            <a:off x="5317235" y="1149096"/>
            <a:ext cx="3741419" cy="2496311"/>
          </a:xfrm>
          <a:prstGeom prst="rect">
            <a:avLst/>
          </a:prstGeom>
          <a:blipFill>
            <a:blip r:embed="rId10" cstate="print"/>
            <a:stretch>
              <a:fillRect/>
            </a:stretch>
          </a:blipFill>
        </p:spPr>
        <p:txBody>
          <a:bodyPr wrap="square" lIns="0" tIns="0" rIns="0" bIns="0" rtlCol="0">
            <a:spAutoFit/>
          </a:bodyPr>
          <a:lstStyle/>
          <a:p>
            <a:endParaRPr/>
          </a:p>
        </p:txBody>
      </p:sp>
      <p:sp>
        <p:nvSpPr>
          <p:cNvPr id="13" name="object 13"/>
          <p:cNvSpPr/>
          <p:nvPr/>
        </p:nvSpPr>
        <p:spPr>
          <a:xfrm>
            <a:off x="5508625" y="1341374"/>
            <a:ext cx="3357499" cy="2111375"/>
          </a:xfrm>
          <a:prstGeom prst="rect">
            <a:avLst/>
          </a:prstGeom>
          <a:blipFill>
            <a:blip r:embed="rId11" cstate="print"/>
            <a:stretch>
              <a:fillRect/>
            </a:stretch>
          </a:blipFill>
        </p:spPr>
        <p:txBody>
          <a:bodyPr wrap="square" lIns="0" tIns="0" rIns="0" bIns="0" rtlCol="0">
            <a:spAutoFit/>
          </a:bodyPr>
          <a:lstStyle/>
          <a:p>
            <a:endParaRPr/>
          </a:p>
        </p:txBody>
      </p:sp>
      <p:sp>
        <p:nvSpPr>
          <p:cNvPr id="14" name="object 14"/>
          <p:cNvSpPr/>
          <p:nvPr/>
        </p:nvSpPr>
        <p:spPr>
          <a:xfrm>
            <a:off x="6121908" y="3451859"/>
            <a:ext cx="3022091" cy="2135124"/>
          </a:xfrm>
          <a:prstGeom prst="rect">
            <a:avLst/>
          </a:prstGeom>
          <a:blipFill>
            <a:blip r:embed="rId12" cstate="print"/>
            <a:stretch>
              <a:fillRect/>
            </a:stretch>
          </a:blipFill>
        </p:spPr>
        <p:txBody>
          <a:bodyPr wrap="square" lIns="0" tIns="0" rIns="0" bIns="0" rtlCol="0">
            <a:spAutoFit/>
          </a:bodyPr>
          <a:lstStyle/>
          <a:p>
            <a:endParaRPr/>
          </a:p>
        </p:txBody>
      </p:sp>
      <p:sp>
        <p:nvSpPr>
          <p:cNvPr id="15" name="object 15"/>
          <p:cNvSpPr/>
          <p:nvPr/>
        </p:nvSpPr>
        <p:spPr>
          <a:xfrm>
            <a:off x="6313551" y="3643376"/>
            <a:ext cx="2830449" cy="1750949"/>
          </a:xfrm>
          <a:prstGeom prst="rect">
            <a:avLst/>
          </a:prstGeom>
          <a:blipFill>
            <a:blip r:embed="rId13" cstate="print"/>
            <a:stretch>
              <a:fillRect/>
            </a:stretch>
          </a:blipFill>
        </p:spPr>
        <p:txBody>
          <a:bodyPr wrap="square" lIns="0" tIns="0" rIns="0" bIns="0" rtlCol="0">
            <a:spAutoFit/>
          </a:bodyPr>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4642" y="409321"/>
            <a:ext cx="5845810" cy="347980"/>
          </a:xfrm>
          <a:prstGeom prst="rect">
            <a:avLst/>
          </a:prstGeom>
        </p:spPr>
        <p:txBody>
          <a:bodyPr vert="horz" wrap="square" lIns="0" tIns="0" rIns="0" bIns="0" rtlCol="0">
            <a:spAutoFit/>
          </a:bodyPr>
          <a:lstStyle/>
          <a:p>
            <a:pPr marL="12700">
              <a:lnSpc>
                <a:spcPts val="2735"/>
              </a:lnSpc>
            </a:pPr>
            <a:r>
              <a:rPr sz="2400" b="1" spc="-15" dirty="0">
                <a:solidFill>
                  <a:srgbClr val="C00000"/>
                </a:solidFill>
                <a:latin typeface="黑体"/>
                <a:cs typeface="黑体"/>
              </a:rPr>
              <a:t>“大规模海量数据并行处理”课程项目设计</a:t>
            </a:r>
            <a:endParaRPr sz="2400">
              <a:latin typeface="黑体"/>
              <a:cs typeface="黑体"/>
            </a:endParaRPr>
          </a:p>
        </p:txBody>
      </p:sp>
      <p:sp>
        <p:nvSpPr>
          <p:cNvPr id="3" name="object 3"/>
          <p:cNvSpPr/>
          <p:nvPr/>
        </p:nvSpPr>
        <p:spPr>
          <a:xfrm>
            <a:off x="2195576" y="3500437"/>
            <a:ext cx="6773799" cy="2520950"/>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293014" y="913765"/>
            <a:ext cx="8483600" cy="5693410"/>
          </a:xfrm>
          <a:prstGeom prst="rect">
            <a:avLst/>
          </a:prstGeom>
        </p:spPr>
        <p:txBody>
          <a:bodyPr vert="horz" wrap="square" lIns="0" tIns="0" rIns="0" bIns="0" rtlCol="0">
            <a:spAutoFit/>
          </a:bodyPr>
          <a:lstStyle/>
          <a:p>
            <a:pPr marL="83820">
              <a:lnSpc>
                <a:spcPct val="100000"/>
              </a:lnSpc>
            </a:pPr>
            <a:r>
              <a:rPr sz="1800" dirty="0">
                <a:latin typeface="黑体"/>
                <a:cs typeface="黑体"/>
              </a:rPr>
              <a:t>梁亚澜,李</a:t>
            </a:r>
            <a:r>
              <a:rPr sz="1800" spc="-5" dirty="0">
                <a:latin typeface="黑体"/>
                <a:cs typeface="黑体"/>
              </a:rPr>
              <a:t>杰</a:t>
            </a:r>
            <a:r>
              <a:rPr sz="1800" spc="0" dirty="0">
                <a:latin typeface="黑体"/>
                <a:cs typeface="黑体"/>
              </a:rPr>
              <a:t>,钮鑫涛: </a:t>
            </a:r>
            <a:r>
              <a:rPr sz="1800" spc="0" dirty="0">
                <a:solidFill>
                  <a:srgbClr val="C00000"/>
                </a:solidFill>
                <a:latin typeface="黑体"/>
                <a:cs typeface="黑体"/>
              </a:rPr>
              <a:t>Hadoop平台下覆盖表生成遗传算法参数配置启发式演化工具</a:t>
            </a:r>
            <a:endParaRPr sz="1800">
              <a:latin typeface="黑体"/>
              <a:cs typeface="黑体"/>
            </a:endParaRPr>
          </a:p>
          <a:p>
            <a:pPr marL="12700">
              <a:lnSpc>
                <a:spcPct val="100000"/>
              </a:lnSpc>
              <a:spcBef>
                <a:spcPts val="1190"/>
              </a:spcBef>
            </a:pPr>
            <a:r>
              <a:rPr sz="1800" dirty="0">
                <a:solidFill>
                  <a:srgbClr val="0000FF"/>
                </a:solidFill>
                <a:latin typeface="黑体"/>
                <a:cs typeface="黑体"/>
              </a:rPr>
              <a:t>主要研究内容：</a:t>
            </a:r>
            <a:endParaRPr sz="1800">
              <a:latin typeface="黑体"/>
              <a:cs typeface="黑体"/>
            </a:endParaRPr>
          </a:p>
          <a:p>
            <a:pPr marL="279400" marR="6350" indent="-266700">
              <a:lnSpc>
                <a:spcPct val="100000"/>
              </a:lnSpc>
            </a:pPr>
            <a:r>
              <a:rPr sz="1800" dirty="0">
                <a:latin typeface="黑体"/>
                <a:cs typeface="黑体"/>
              </a:rPr>
              <a:t>1.采用启发式演化方法对遗传算法的种群规模、进化机制、交叉概率、变异概率及其 变种算法5个因素进行取值组合演化，系统地探索各个因素对遗传算法覆盖表生成 效果的影响程度和性质，并以覆盖表规模和消耗时间为依据寻找出最佳配置</a:t>
            </a:r>
            <a:endParaRPr sz="1800">
              <a:latin typeface="黑体"/>
              <a:cs typeface="黑体"/>
            </a:endParaRPr>
          </a:p>
          <a:p>
            <a:pPr marL="279400" marR="80645" indent="-266700">
              <a:lnSpc>
                <a:spcPct val="100000"/>
              </a:lnSpc>
            </a:pPr>
            <a:r>
              <a:rPr sz="1800" spc="-5" dirty="0">
                <a:latin typeface="黑体"/>
                <a:cs typeface="黑体"/>
              </a:rPr>
              <a:t>2.遗传算法生成覆盖表的计算量极大，设种群规模</a:t>
            </a:r>
            <a:r>
              <a:rPr sz="1800" spc="0" dirty="0">
                <a:latin typeface="黑体"/>
                <a:cs typeface="黑体"/>
              </a:rPr>
              <a:t>为</a:t>
            </a:r>
            <a:r>
              <a:rPr sz="1800" spc="-5" dirty="0">
                <a:latin typeface="黑体"/>
                <a:cs typeface="黑体"/>
              </a:rPr>
              <a:t>100，进化代数</a:t>
            </a:r>
            <a:r>
              <a:rPr sz="1800" spc="0" dirty="0">
                <a:latin typeface="黑体"/>
                <a:cs typeface="黑体"/>
              </a:rPr>
              <a:t>为</a:t>
            </a:r>
            <a:r>
              <a:rPr sz="1800" spc="-5" dirty="0">
                <a:latin typeface="黑体"/>
                <a:cs typeface="黑体"/>
              </a:rPr>
              <a:t>1000，则完整 </a:t>
            </a:r>
            <a:r>
              <a:rPr sz="1800" spc="0" dirty="0">
                <a:latin typeface="黑体"/>
                <a:cs typeface="黑体"/>
              </a:rPr>
              <a:t>的进化过程需运行遗传算法100*1000 = 100,000次，以一次生成覆盖表的时间</a:t>
            </a:r>
            <a:r>
              <a:rPr sz="1800" spc="5" dirty="0">
                <a:latin typeface="黑体"/>
                <a:cs typeface="黑体"/>
              </a:rPr>
              <a:t>为</a:t>
            </a:r>
            <a:r>
              <a:rPr sz="1800" spc="0" dirty="0">
                <a:latin typeface="黑体"/>
                <a:cs typeface="黑体"/>
              </a:rPr>
              <a:t>1 分钟为例，采用串行计算共需100000分钟，约71天。课题研究实现了基于Hadoop MapReduce的并行化遗传算法生成覆盖表算法,大大缩短了计算时间</a:t>
            </a:r>
            <a:endParaRPr sz="1800">
              <a:latin typeface="黑体"/>
              <a:cs typeface="黑体"/>
            </a:endParaRPr>
          </a:p>
          <a:p>
            <a:pPr>
              <a:lnSpc>
                <a:spcPts val="1800"/>
              </a:lnSpc>
              <a:spcBef>
                <a:spcPts val="57"/>
              </a:spcBef>
            </a:pPr>
            <a:endParaRPr sz="1800"/>
          </a:p>
          <a:p>
            <a:pPr marL="121920" marR="6754495" algn="just">
              <a:lnSpc>
                <a:spcPct val="100000"/>
              </a:lnSpc>
            </a:pPr>
            <a:r>
              <a:rPr sz="1800" dirty="0">
                <a:latin typeface="黑体"/>
                <a:cs typeface="黑体"/>
              </a:rPr>
              <a:t>基于本课程设计 </a:t>
            </a:r>
            <a:r>
              <a:rPr sz="1800" spc="-5" dirty="0">
                <a:latin typeface="黑体"/>
                <a:cs typeface="黑体"/>
              </a:rPr>
              <a:t>项目的研究成果 </a:t>
            </a:r>
            <a:r>
              <a:rPr sz="1800" spc="0" dirty="0">
                <a:latin typeface="黑体"/>
                <a:cs typeface="黑体"/>
              </a:rPr>
              <a:t>作者和导师发表 了两篇学术论文</a:t>
            </a:r>
            <a:endParaRPr sz="1800">
              <a:latin typeface="黑体"/>
              <a:cs typeface="黑体"/>
            </a:endParaRPr>
          </a:p>
          <a:p>
            <a:pPr marL="352425" marR="6691630" indent="-230504">
              <a:lnSpc>
                <a:spcPct val="100000"/>
              </a:lnSpc>
              <a:spcBef>
                <a:spcPts val="1120"/>
              </a:spcBef>
            </a:pPr>
            <a:r>
              <a:rPr sz="1300" spc="-15" dirty="0">
                <a:latin typeface="Arial"/>
                <a:cs typeface="Arial"/>
              </a:rPr>
              <a:t>1</a:t>
            </a:r>
            <a:r>
              <a:rPr sz="1300" spc="-5" dirty="0">
                <a:latin typeface="Arial"/>
                <a:cs typeface="Arial"/>
              </a:rPr>
              <a:t>.</a:t>
            </a:r>
            <a:r>
              <a:rPr sz="1300" spc="-65" dirty="0">
                <a:latin typeface="Arial"/>
                <a:cs typeface="Arial"/>
              </a:rPr>
              <a:t> </a:t>
            </a:r>
            <a:r>
              <a:rPr sz="1300" spc="-15" dirty="0">
                <a:latin typeface="宋体"/>
                <a:cs typeface="宋体"/>
              </a:rPr>
              <a:t>梁亚澜，聂长海， </a:t>
            </a:r>
            <a:r>
              <a:rPr sz="1300" b="1" spc="-5" dirty="0">
                <a:solidFill>
                  <a:srgbClr val="0066FF"/>
                </a:solidFill>
                <a:latin typeface="宋体"/>
                <a:cs typeface="宋体"/>
              </a:rPr>
              <a:t>覆盖表生成</a:t>
            </a:r>
            <a:r>
              <a:rPr sz="1300" b="1" spc="-15" dirty="0">
                <a:solidFill>
                  <a:srgbClr val="0066FF"/>
                </a:solidFill>
                <a:latin typeface="宋体"/>
                <a:cs typeface="宋体"/>
              </a:rPr>
              <a:t>的遗传</a:t>
            </a:r>
            <a:r>
              <a:rPr sz="1300" b="1" spc="-10" dirty="0">
                <a:solidFill>
                  <a:srgbClr val="0066FF"/>
                </a:solidFill>
                <a:latin typeface="宋体"/>
                <a:cs typeface="宋体"/>
              </a:rPr>
              <a:t> </a:t>
            </a:r>
            <a:r>
              <a:rPr sz="1300" b="1" spc="-5" dirty="0">
                <a:solidFill>
                  <a:srgbClr val="0066FF"/>
                </a:solidFill>
                <a:latin typeface="宋体"/>
                <a:cs typeface="宋体"/>
              </a:rPr>
              <a:t>算法配置参</a:t>
            </a:r>
            <a:r>
              <a:rPr sz="1300" b="1" spc="-15" dirty="0">
                <a:solidFill>
                  <a:srgbClr val="0066FF"/>
                </a:solidFill>
                <a:latin typeface="宋体"/>
                <a:cs typeface="宋体"/>
              </a:rPr>
              <a:t>数优化</a:t>
            </a:r>
            <a:r>
              <a:rPr sz="1300" b="1" spc="-10" dirty="0">
                <a:solidFill>
                  <a:srgbClr val="0066FF"/>
                </a:solidFill>
                <a:latin typeface="宋体"/>
                <a:cs typeface="宋体"/>
              </a:rPr>
              <a:t> </a:t>
            </a:r>
            <a:r>
              <a:rPr sz="1300" spc="-10" dirty="0">
                <a:latin typeface="Arial"/>
                <a:cs typeface="Arial"/>
              </a:rPr>
              <a:t>20</a:t>
            </a:r>
            <a:r>
              <a:rPr sz="1300" spc="-110" dirty="0">
                <a:latin typeface="Arial"/>
                <a:cs typeface="Arial"/>
              </a:rPr>
              <a:t>1</a:t>
            </a:r>
            <a:r>
              <a:rPr sz="1300" spc="-15" dirty="0">
                <a:latin typeface="Arial"/>
                <a:cs typeface="Arial"/>
              </a:rPr>
              <a:t>1</a:t>
            </a:r>
            <a:r>
              <a:rPr sz="1300" spc="-15" dirty="0">
                <a:latin typeface="宋体"/>
                <a:cs typeface="宋体"/>
              </a:rPr>
              <a:t>年</a:t>
            </a:r>
            <a:r>
              <a:rPr sz="1300" spc="-15" dirty="0">
                <a:latin typeface="Arial"/>
                <a:cs typeface="Arial"/>
              </a:rPr>
              <a:t>6</a:t>
            </a:r>
            <a:r>
              <a:rPr sz="1300" spc="-15" dirty="0">
                <a:latin typeface="宋体"/>
                <a:cs typeface="宋体"/>
              </a:rPr>
              <a:t>月，计算机 学报已录</a:t>
            </a:r>
            <a:r>
              <a:rPr sz="1300" spc="-20" dirty="0">
                <a:latin typeface="宋体"/>
                <a:cs typeface="宋体"/>
              </a:rPr>
              <a:t>用</a:t>
            </a:r>
            <a:r>
              <a:rPr sz="1300" spc="-5" dirty="0">
                <a:latin typeface="Arial"/>
                <a:cs typeface="Arial"/>
              </a:rPr>
              <a:t>.</a:t>
            </a:r>
            <a:endParaRPr sz="1300">
              <a:latin typeface="Arial"/>
              <a:cs typeface="Arial"/>
            </a:endParaRPr>
          </a:p>
          <a:p>
            <a:pPr marL="121920">
              <a:lnSpc>
                <a:spcPts val="1535"/>
              </a:lnSpc>
            </a:pPr>
            <a:r>
              <a:rPr sz="1300" spc="-10" dirty="0">
                <a:latin typeface="Arial"/>
                <a:cs typeface="Arial"/>
              </a:rPr>
              <a:t>2.</a:t>
            </a:r>
            <a:r>
              <a:rPr sz="1300" spc="5" dirty="0">
                <a:latin typeface="Arial"/>
                <a:cs typeface="Arial"/>
              </a:rPr>
              <a:t> </a:t>
            </a:r>
            <a:r>
              <a:rPr sz="1300" spc="-10" dirty="0">
                <a:latin typeface="Arial"/>
                <a:cs typeface="Arial"/>
              </a:rPr>
              <a:t>Liang</a:t>
            </a:r>
            <a:r>
              <a:rPr sz="1300" spc="-5" dirty="0">
                <a:latin typeface="Arial"/>
                <a:cs typeface="Arial"/>
              </a:rPr>
              <a:t> </a:t>
            </a:r>
            <a:r>
              <a:rPr sz="1300" spc="-120" dirty="0">
                <a:latin typeface="Arial"/>
                <a:cs typeface="Arial"/>
              </a:rPr>
              <a:t>Y</a:t>
            </a:r>
            <a:r>
              <a:rPr sz="1300" spc="-10" dirty="0">
                <a:latin typeface="Arial"/>
                <a:cs typeface="Arial"/>
              </a:rPr>
              <a:t>ala</a:t>
            </a:r>
            <a:r>
              <a:rPr sz="1300" spc="-15" dirty="0">
                <a:latin typeface="Arial"/>
                <a:cs typeface="Arial"/>
              </a:rPr>
              <a:t>n</a:t>
            </a:r>
            <a:r>
              <a:rPr sz="1300" spc="-5" dirty="0">
                <a:latin typeface="Arial"/>
                <a:cs typeface="Arial"/>
              </a:rPr>
              <a:t>,</a:t>
            </a:r>
            <a:r>
              <a:rPr sz="1300" spc="20" dirty="0">
                <a:latin typeface="Arial"/>
                <a:cs typeface="Arial"/>
              </a:rPr>
              <a:t> </a:t>
            </a:r>
            <a:r>
              <a:rPr sz="1300" spc="-10" dirty="0">
                <a:latin typeface="Arial"/>
                <a:cs typeface="Arial"/>
              </a:rPr>
              <a:t>Chang</a:t>
            </a:r>
            <a:r>
              <a:rPr sz="1300" spc="-15" dirty="0">
                <a:latin typeface="Arial"/>
                <a:cs typeface="Arial"/>
              </a:rPr>
              <a:t>h</a:t>
            </a:r>
            <a:r>
              <a:rPr sz="1300" spc="-5" dirty="0">
                <a:latin typeface="Arial"/>
                <a:cs typeface="Arial"/>
              </a:rPr>
              <a:t>ai</a:t>
            </a:r>
            <a:r>
              <a:rPr sz="1300" spc="35" dirty="0">
                <a:latin typeface="Arial"/>
                <a:cs typeface="Arial"/>
              </a:rPr>
              <a:t> </a:t>
            </a:r>
            <a:r>
              <a:rPr sz="1300" spc="-10" dirty="0">
                <a:latin typeface="Arial"/>
                <a:cs typeface="Arial"/>
              </a:rPr>
              <a:t>Ni</a:t>
            </a:r>
            <a:r>
              <a:rPr sz="1300" spc="-15" dirty="0">
                <a:latin typeface="Arial"/>
                <a:cs typeface="Arial"/>
              </a:rPr>
              <a:t>e</a:t>
            </a:r>
            <a:r>
              <a:rPr sz="1300" spc="-5" dirty="0">
                <a:latin typeface="Arial"/>
                <a:cs typeface="Arial"/>
              </a:rPr>
              <a:t>,</a:t>
            </a:r>
            <a:r>
              <a:rPr sz="1300" spc="5" dirty="0">
                <a:latin typeface="Arial"/>
                <a:cs typeface="Arial"/>
              </a:rPr>
              <a:t> </a:t>
            </a:r>
            <a:r>
              <a:rPr sz="1300" spc="-10" dirty="0">
                <a:latin typeface="Arial"/>
                <a:cs typeface="Arial"/>
              </a:rPr>
              <a:t>Jonathan</a:t>
            </a:r>
            <a:r>
              <a:rPr sz="1300" spc="30" dirty="0">
                <a:latin typeface="Arial"/>
                <a:cs typeface="Arial"/>
              </a:rPr>
              <a:t> </a:t>
            </a:r>
            <a:r>
              <a:rPr sz="1300" spc="-30" dirty="0">
                <a:latin typeface="Arial"/>
                <a:cs typeface="Arial"/>
              </a:rPr>
              <a:t>M</a:t>
            </a:r>
            <a:r>
              <a:rPr sz="1300" spc="-5" dirty="0">
                <a:latin typeface="Arial"/>
                <a:cs typeface="Arial"/>
              </a:rPr>
              <a:t>.</a:t>
            </a:r>
            <a:r>
              <a:rPr sz="1300" spc="20" dirty="0">
                <a:latin typeface="Arial"/>
                <a:cs typeface="Arial"/>
              </a:rPr>
              <a:t> </a:t>
            </a:r>
            <a:r>
              <a:rPr sz="1300" spc="-15" dirty="0">
                <a:latin typeface="Arial"/>
                <a:cs typeface="Arial"/>
              </a:rPr>
              <a:t>Kau_ma</a:t>
            </a:r>
            <a:r>
              <a:rPr sz="1300" spc="-10" dirty="0">
                <a:latin typeface="Arial"/>
                <a:cs typeface="Arial"/>
              </a:rPr>
              <a:t>n,</a:t>
            </a:r>
            <a:r>
              <a:rPr sz="1300" spc="30" dirty="0">
                <a:latin typeface="Arial"/>
                <a:cs typeface="Arial"/>
              </a:rPr>
              <a:t> </a:t>
            </a:r>
            <a:r>
              <a:rPr sz="1300" spc="-10" dirty="0">
                <a:latin typeface="Arial"/>
                <a:cs typeface="Arial"/>
              </a:rPr>
              <a:t>Gregory</a:t>
            </a:r>
            <a:r>
              <a:rPr sz="1300" spc="30" dirty="0">
                <a:latin typeface="Arial"/>
                <a:cs typeface="Arial"/>
              </a:rPr>
              <a:t> </a:t>
            </a:r>
            <a:r>
              <a:rPr sz="1300" spc="-30" dirty="0">
                <a:latin typeface="Arial"/>
                <a:cs typeface="Arial"/>
              </a:rPr>
              <a:t>M</a:t>
            </a:r>
            <a:r>
              <a:rPr sz="1300" spc="-5" dirty="0">
                <a:latin typeface="Arial"/>
                <a:cs typeface="Arial"/>
              </a:rPr>
              <a:t>.</a:t>
            </a:r>
            <a:r>
              <a:rPr sz="1300" spc="25" dirty="0">
                <a:latin typeface="Arial"/>
                <a:cs typeface="Arial"/>
              </a:rPr>
              <a:t> </a:t>
            </a:r>
            <a:r>
              <a:rPr sz="1300" spc="-15" dirty="0">
                <a:latin typeface="Arial"/>
                <a:cs typeface="Arial"/>
              </a:rPr>
              <a:t>Kapfhamme</a:t>
            </a:r>
            <a:r>
              <a:rPr sz="1300" spc="-75" dirty="0">
                <a:latin typeface="Arial"/>
                <a:cs typeface="Arial"/>
              </a:rPr>
              <a:t>r</a:t>
            </a:r>
            <a:r>
              <a:rPr sz="1300" spc="-5" dirty="0">
                <a:latin typeface="Arial"/>
                <a:cs typeface="Arial"/>
              </a:rPr>
              <a:t>,</a:t>
            </a:r>
            <a:r>
              <a:rPr sz="1300" spc="45" dirty="0">
                <a:latin typeface="Arial"/>
                <a:cs typeface="Arial"/>
              </a:rPr>
              <a:t> </a:t>
            </a:r>
            <a:r>
              <a:rPr sz="1300" spc="-10" dirty="0">
                <a:latin typeface="Arial"/>
                <a:cs typeface="Arial"/>
              </a:rPr>
              <a:t>and</a:t>
            </a:r>
            <a:r>
              <a:rPr sz="1300" spc="20" dirty="0">
                <a:latin typeface="Arial"/>
                <a:cs typeface="Arial"/>
              </a:rPr>
              <a:t> </a:t>
            </a:r>
            <a:r>
              <a:rPr sz="1300" spc="-10" dirty="0">
                <a:latin typeface="Arial"/>
                <a:cs typeface="Arial"/>
              </a:rPr>
              <a:t>Hareton</a:t>
            </a:r>
            <a:r>
              <a:rPr sz="1300" spc="15" dirty="0">
                <a:latin typeface="Arial"/>
                <a:cs typeface="Arial"/>
              </a:rPr>
              <a:t> </a:t>
            </a:r>
            <a:r>
              <a:rPr sz="1300" spc="-15" dirty="0">
                <a:latin typeface="Arial"/>
                <a:cs typeface="Arial"/>
              </a:rPr>
              <a:t>Leung.</a:t>
            </a:r>
            <a:endParaRPr sz="1300">
              <a:latin typeface="Arial"/>
              <a:cs typeface="Arial"/>
            </a:endParaRPr>
          </a:p>
          <a:p>
            <a:pPr marL="210820" marR="387985">
              <a:lnSpc>
                <a:spcPts val="1580"/>
              </a:lnSpc>
              <a:spcBef>
                <a:spcPts val="35"/>
              </a:spcBef>
            </a:pPr>
            <a:r>
              <a:rPr sz="1300" b="1" spc="-15" dirty="0">
                <a:solidFill>
                  <a:srgbClr val="0066FF"/>
                </a:solidFill>
                <a:latin typeface="Arial"/>
                <a:cs typeface="Arial"/>
              </a:rPr>
              <a:t>Empiricall</a:t>
            </a:r>
            <a:r>
              <a:rPr sz="1300" b="1" spc="-10" dirty="0">
                <a:solidFill>
                  <a:srgbClr val="0066FF"/>
                </a:solidFill>
                <a:latin typeface="Arial"/>
                <a:cs typeface="Arial"/>
              </a:rPr>
              <a:t>y</a:t>
            </a:r>
            <a:r>
              <a:rPr sz="1300" b="1" spc="20" dirty="0">
                <a:solidFill>
                  <a:srgbClr val="0066FF"/>
                </a:solidFill>
                <a:latin typeface="Arial"/>
                <a:cs typeface="Arial"/>
              </a:rPr>
              <a:t> </a:t>
            </a:r>
            <a:r>
              <a:rPr sz="1300" b="1" spc="-15" dirty="0">
                <a:solidFill>
                  <a:srgbClr val="0066FF"/>
                </a:solidFill>
                <a:latin typeface="Arial"/>
                <a:cs typeface="Arial"/>
              </a:rPr>
              <a:t>identi</a:t>
            </a:r>
            <a:r>
              <a:rPr sz="1300" b="1" spc="0" dirty="0">
                <a:solidFill>
                  <a:srgbClr val="0066FF"/>
                </a:solidFill>
                <a:latin typeface="Arial"/>
                <a:cs typeface="Arial"/>
              </a:rPr>
              <a:t>f</a:t>
            </a:r>
            <a:r>
              <a:rPr sz="1300" b="1" spc="-35" dirty="0">
                <a:solidFill>
                  <a:srgbClr val="0066FF"/>
                </a:solidFill>
                <a:latin typeface="Arial"/>
                <a:cs typeface="Arial"/>
              </a:rPr>
              <a:t>y</a:t>
            </a:r>
            <a:r>
              <a:rPr sz="1300" b="1" spc="0" dirty="0">
                <a:solidFill>
                  <a:srgbClr val="0066FF"/>
                </a:solidFill>
                <a:latin typeface="Arial"/>
                <a:cs typeface="Arial"/>
              </a:rPr>
              <a:t>i</a:t>
            </a:r>
            <a:r>
              <a:rPr sz="1300" b="1" spc="-15" dirty="0">
                <a:solidFill>
                  <a:srgbClr val="0066FF"/>
                </a:solidFill>
                <a:latin typeface="Arial"/>
                <a:cs typeface="Arial"/>
              </a:rPr>
              <a:t>n</a:t>
            </a:r>
            <a:r>
              <a:rPr sz="1300" b="1" spc="-10" dirty="0">
                <a:solidFill>
                  <a:srgbClr val="0066FF"/>
                </a:solidFill>
                <a:latin typeface="Arial"/>
                <a:cs typeface="Arial"/>
              </a:rPr>
              <a:t>g</a:t>
            </a:r>
            <a:r>
              <a:rPr sz="1300" b="1" spc="70" dirty="0">
                <a:solidFill>
                  <a:srgbClr val="0066FF"/>
                </a:solidFill>
                <a:latin typeface="Arial"/>
                <a:cs typeface="Arial"/>
              </a:rPr>
              <a:t> </a:t>
            </a:r>
            <a:r>
              <a:rPr sz="1300" b="1" spc="-15" dirty="0">
                <a:solidFill>
                  <a:srgbClr val="0066FF"/>
                </a:solidFill>
                <a:latin typeface="Arial"/>
                <a:cs typeface="Arial"/>
              </a:rPr>
              <a:t>th</a:t>
            </a:r>
            <a:r>
              <a:rPr sz="1300" b="1" spc="-10" dirty="0">
                <a:solidFill>
                  <a:srgbClr val="0066FF"/>
                </a:solidFill>
                <a:latin typeface="Arial"/>
                <a:cs typeface="Arial"/>
              </a:rPr>
              <a:t>e</a:t>
            </a:r>
            <a:r>
              <a:rPr sz="1300" b="1" spc="5" dirty="0">
                <a:solidFill>
                  <a:srgbClr val="0066FF"/>
                </a:solidFill>
                <a:latin typeface="Arial"/>
                <a:cs typeface="Arial"/>
              </a:rPr>
              <a:t> </a:t>
            </a:r>
            <a:r>
              <a:rPr sz="1300" b="1" spc="-15" dirty="0">
                <a:solidFill>
                  <a:srgbClr val="0066FF"/>
                </a:solidFill>
                <a:latin typeface="Arial"/>
                <a:cs typeface="Arial"/>
              </a:rPr>
              <a:t>bes</a:t>
            </a:r>
            <a:r>
              <a:rPr sz="1300" b="1" spc="-5" dirty="0">
                <a:solidFill>
                  <a:srgbClr val="0066FF"/>
                </a:solidFill>
                <a:latin typeface="Arial"/>
                <a:cs typeface="Arial"/>
              </a:rPr>
              <a:t>t</a:t>
            </a:r>
            <a:r>
              <a:rPr sz="1300" b="1" spc="30" dirty="0">
                <a:solidFill>
                  <a:srgbClr val="0066FF"/>
                </a:solidFill>
                <a:latin typeface="Arial"/>
                <a:cs typeface="Arial"/>
              </a:rPr>
              <a:t> </a:t>
            </a:r>
            <a:r>
              <a:rPr sz="1300" b="1" spc="-15" dirty="0">
                <a:solidFill>
                  <a:srgbClr val="0066FF"/>
                </a:solidFill>
                <a:latin typeface="Arial"/>
                <a:cs typeface="Arial"/>
              </a:rPr>
              <a:t>geneti</a:t>
            </a:r>
            <a:r>
              <a:rPr sz="1300" b="1" spc="-10" dirty="0">
                <a:solidFill>
                  <a:srgbClr val="0066FF"/>
                </a:solidFill>
                <a:latin typeface="Arial"/>
                <a:cs typeface="Arial"/>
              </a:rPr>
              <a:t>c</a:t>
            </a:r>
            <a:r>
              <a:rPr sz="1300" b="1" spc="30" dirty="0">
                <a:solidFill>
                  <a:srgbClr val="0066FF"/>
                </a:solidFill>
                <a:latin typeface="Arial"/>
                <a:cs typeface="Arial"/>
              </a:rPr>
              <a:t> </a:t>
            </a:r>
            <a:r>
              <a:rPr sz="1300" b="1" spc="-15" dirty="0">
                <a:solidFill>
                  <a:srgbClr val="0066FF"/>
                </a:solidFill>
                <a:latin typeface="Arial"/>
                <a:cs typeface="Arial"/>
              </a:rPr>
              <a:t>algorithm</a:t>
            </a:r>
            <a:r>
              <a:rPr sz="1300" b="1" spc="35" dirty="0">
                <a:solidFill>
                  <a:srgbClr val="0066FF"/>
                </a:solidFill>
                <a:latin typeface="Arial"/>
                <a:cs typeface="Arial"/>
              </a:rPr>
              <a:t> </a:t>
            </a:r>
            <a:r>
              <a:rPr sz="1300" b="1" spc="-15" dirty="0">
                <a:solidFill>
                  <a:srgbClr val="0066FF"/>
                </a:solidFill>
                <a:latin typeface="Arial"/>
                <a:cs typeface="Arial"/>
              </a:rPr>
              <a:t>fo</a:t>
            </a:r>
            <a:r>
              <a:rPr sz="1300" b="1" spc="-5" dirty="0">
                <a:solidFill>
                  <a:srgbClr val="0066FF"/>
                </a:solidFill>
                <a:latin typeface="Arial"/>
                <a:cs typeface="Arial"/>
              </a:rPr>
              <a:t>r</a:t>
            </a:r>
            <a:r>
              <a:rPr sz="1300" b="1" spc="10" dirty="0">
                <a:solidFill>
                  <a:srgbClr val="0066FF"/>
                </a:solidFill>
                <a:latin typeface="Arial"/>
                <a:cs typeface="Arial"/>
              </a:rPr>
              <a:t> </a:t>
            </a:r>
            <a:r>
              <a:rPr sz="1300" b="1" spc="-15" dirty="0">
                <a:solidFill>
                  <a:srgbClr val="0066FF"/>
                </a:solidFill>
                <a:latin typeface="Arial"/>
                <a:cs typeface="Arial"/>
              </a:rPr>
              <a:t>co</a:t>
            </a:r>
            <a:r>
              <a:rPr sz="1300" b="1" spc="-35" dirty="0">
                <a:solidFill>
                  <a:srgbClr val="0066FF"/>
                </a:solidFill>
                <a:latin typeface="Arial"/>
                <a:cs typeface="Arial"/>
              </a:rPr>
              <a:t>v</a:t>
            </a:r>
            <a:r>
              <a:rPr sz="1300" b="1" spc="-15" dirty="0">
                <a:solidFill>
                  <a:srgbClr val="0066FF"/>
                </a:solidFill>
                <a:latin typeface="Arial"/>
                <a:cs typeface="Arial"/>
              </a:rPr>
              <a:t>erin</a:t>
            </a:r>
            <a:r>
              <a:rPr sz="1300" b="1" spc="-10" dirty="0">
                <a:solidFill>
                  <a:srgbClr val="0066FF"/>
                </a:solidFill>
                <a:latin typeface="Arial"/>
                <a:cs typeface="Arial"/>
              </a:rPr>
              <a:t>g</a:t>
            </a:r>
            <a:r>
              <a:rPr sz="1300" b="1" spc="55" dirty="0">
                <a:solidFill>
                  <a:srgbClr val="0066FF"/>
                </a:solidFill>
                <a:latin typeface="Arial"/>
                <a:cs typeface="Arial"/>
              </a:rPr>
              <a:t> </a:t>
            </a:r>
            <a:r>
              <a:rPr sz="1300" b="1" spc="-15" dirty="0">
                <a:solidFill>
                  <a:srgbClr val="0066FF"/>
                </a:solidFill>
                <a:latin typeface="Arial"/>
                <a:cs typeface="Arial"/>
              </a:rPr>
              <a:t>arra</a:t>
            </a:r>
            <a:r>
              <a:rPr sz="1300" b="1" spc="-10" dirty="0">
                <a:solidFill>
                  <a:srgbClr val="0066FF"/>
                </a:solidFill>
                <a:latin typeface="Arial"/>
                <a:cs typeface="Arial"/>
              </a:rPr>
              <a:t>y</a:t>
            </a:r>
            <a:r>
              <a:rPr sz="1300" b="1" spc="5" dirty="0">
                <a:solidFill>
                  <a:srgbClr val="0066FF"/>
                </a:solidFill>
                <a:latin typeface="Arial"/>
                <a:cs typeface="Arial"/>
              </a:rPr>
              <a:t> </a:t>
            </a:r>
            <a:r>
              <a:rPr sz="1300" b="1" spc="-15" dirty="0">
                <a:solidFill>
                  <a:srgbClr val="0066FF"/>
                </a:solidFill>
                <a:latin typeface="Arial"/>
                <a:cs typeface="Arial"/>
              </a:rPr>
              <a:t>generatio</a:t>
            </a:r>
            <a:r>
              <a:rPr sz="1300" b="1" spc="5" dirty="0">
                <a:solidFill>
                  <a:srgbClr val="0066FF"/>
                </a:solidFill>
                <a:latin typeface="Arial"/>
                <a:cs typeface="Arial"/>
              </a:rPr>
              <a:t>n</a:t>
            </a:r>
            <a:r>
              <a:rPr sz="1300" spc="-5" dirty="0">
                <a:latin typeface="Arial"/>
                <a:cs typeface="Arial"/>
              </a:rPr>
              <a:t>.</a:t>
            </a:r>
            <a:r>
              <a:rPr sz="1300" spc="55" dirty="0">
                <a:latin typeface="Arial"/>
                <a:cs typeface="Arial"/>
              </a:rPr>
              <a:t> </a:t>
            </a:r>
            <a:r>
              <a:rPr sz="1300" spc="-10" dirty="0">
                <a:latin typeface="Arial"/>
                <a:cs typeface="Arial"/>
              </a:rPr>
              <a:t>In</a:t>
            </a:r>
            <a:r>
              <a:rPr sz="1300" spc="5" dirty="0">
                <a:latin typeface="Arial"/>
                <a:cs typeface="Arial"/>
              </a:rPr>
              <a:t> </a:t>
            </a:r>
            <a:r>
              <a:rPr sz="1300" spc="-10" dirty="0">
                <a:latin typeface="Arial"/>
                <a:cs typeface="Arial"/>
              </a:rPr>
              <a:t>Proceedings</a:t>
            </a:r>
            <a:r>
              <a:rPr sz="1300" spc="30" dirty="0">
                <a:latin typeface="Arial"/>
                <a:cs typeface="Arial"/>
              </a:rPr>
              <a:t> </a:t>
            </a:r>
            <a:r>
              <a:rPr sz="1300" spc="-10" dirty="0">
                <a:latin typeface="Arial"/>
                <a:cs typeface="Arial"/>
              </a:rPr>
              <a:t>of</a:t>
            </a:r>
            <a:r>
              <a:rPr sz="1300" spc="5" dirty="0">
                <a:latin typeface="Arial"/>
                <a:cs typeface="Arial"/>
              </a:rPr>
              <a:t> </a:t>
            </a:r>
            <a:r>
              <a:rPr sz="1300" spc="-10" dirty="0">
                <a:latin typeface="Arial"/>
                <a:cs typeface="Arial"/>
              </a:rPr>
              <a:t>the 3rd</a:t>
            </a:r>
            <a:r>
              <a:rPr sz="1300" spc="5" dirty="0">
                <a:latin typeface="Arial"/>
                <a:cs typeface="Arial"/>
              </a:rPr>
              <a:t> </a:t>
            </a:r>
            <a:r>
              <a:rPr sz="1300" spc="-10" dirty="0">
                <a:latin typeface="Arial"/>
                <a:cs typeface="Arial"/>
              </a:rPr>
              <a:t>Internation</a:t>
            </a:r>
            <a:r>
              <a:rPr sz="1300" spc="-15" dirty="0">
                <a:latin typeface="Arial"/>
                <a:cs typeface="Arial"/>
              </a:rPr>
              <a:t>a</a:t>
            </a:r>
            <a:r>
              <a:rPr sz="1300" spc="-5" dirty="0">
                <a:latin typeface="Arial"/>
                <a:cs typeface="Arial"/>
              </a:rPr>
              <a:t>l</a:t>
            </a:r>
            <a:r>
              <a:rPr sz="1300" spc="55" dirty="0">
                <a:latin typeface="Arial"/>
                <a:cs typeface="Arial"/>
              </a:rPr>
              <a:t> </a:t>
            </a:r>
            <a:r>
              <a:rPr sz="1300" spc="-10" dirty="0">
                <a:latin typeface="Arial"/>
                <a:cs typeface="Arial"/>
              </a:rPr>
              <a:t>S</a:t>
            </a:r>
            <a:r>
              <a:rPr sz="1300" spc="-25" dirty="0">
                <a:latin typeface="Arial"/>
                <a:cs typeface="Arial"/>
              </a:rPr>
              <a:t>y</a:t>
            </a:r>
            <a:r>
              <a:rPr sz="1300" spc="-10" dirty="0">
                <a:latin typeface="Arial"/>
                <a:cs typeface="Arial"/>
              </a:rPr>
              <a:t>mposium</a:t>
            </a:r>
            <a:r>
              <a:rPr sz="1300" spc="40" dirty="0">
                <a:latin typeface="Arial"/>
                <a:cs typeface="Arial"/>
              </a:rPr>
              <a:t> </a:t>
            </a:r>
            <a:r>
              <a:rPr sz="1300" spc="-10" dirty="0">
                <a:latin typeface="Arial"/>
                <a:cs typeface="Arial"/>
              </a:rPr>
              <a:t>on</a:t>
            </a:r>
            <a:r>
              <a:rPr sz="1300" spc="5" dirty="0">
                <a:latin typeface="Arial"/>
                <a:cs typeface="Arial"/>
              </a:rPr>
              <a:t> </a:t>
            </a:r>
            <a:r>
              <a:rPr sz="1300" spc="-10" dirty="0">
                <a:latin typeface="Arial"/>
                <a:cs typeface="Arial"/>
              </a:rPr>
              <a:t>Search</a:t>
            </a:r>
            <a:r>
              <a:rPr sz="1300" spc="15" dirty="0">
                <a:latin typeface="Arial"/>
                <a:cs typeface="Arial"/>
              </a:rPr>
              <a:t> </a:t>
            </a:r>
            <a:r>
              <a:rPr sz="1300" spc="-10" dirty="0">
                <a:latin typeface="Arial"/>
                <a:cs typeface="Arial"/>
              </a:rPr>
              <a:t>Based</a:t>
            </a:r>
            <a:r>
              <a:rPr sz="1300" spc="5" dirty="0">
                <a:latin typeface="Arial"/>
                <a:cs typeface="Arial"/>
              </a:rPr>
              <a:t> </a:t>
            </a:r>
            <a:r>
              <a:rPr sz="1300" spc="-10" dirty="0">
                <a:latin typeface="Arial"/>
                <a:cs typeface="Arial"/>
              </a:rPr>
              <a:t>Soft</a:t>
            </a:r>
            <a:r>
              <a:rPr sz="1300" spc="-25" dirty="0">
                <a:latin typeface="Arial"/>
                <a:cs typeface="Arial"/>
              </a:rPr>
              <a:t>w</a:t>
            </a:r>
            <a:r>
              <a:rPr sz="1300" spc="-10" dirty="0">
                <a:latin typeface="Arial"/>
                <a:cs typeface="Arial"/>
              </a:rPr>
              <a:t>are</a:t>
            </a:r>
            <a:r>
              <a:rPr sz="1300" spc="30" dirty="0">
                <a:latin typeface="Arial"/>
                <a:cs typeface="Arial"/>
              </a:rPr>
              <a:t> </a:t>
            </a:r>
            <a:r>
              <a:rPr sz="1300" spc="-10" dirty="0">
                <a:latin typeface="Arial"/>
                <a:cs typeface="Arial"/>
              </a:rPr>
              <a:t>Engineering,</a:t>
            </a:r>
            <a:r>
              <a:rPr sz="1300" spc="40" dirty="0">
                <a:latin typeface="Arial"/>
                <a:cs typeface="Arial"/>
              </a:rPr>
              <a:t> </a:t>
            </a:r>
            <a:r>
              <a:rPr sz="1300" spc="-10" dirty="0">
                <a:latin typeface="Arial"/>
                <a:cs typeface="Arial"/>
              </a:rPr>
              <a:t>Szeged,</a:t>
            </a:r>
            <a:r>
              <a:rPr sz="1300" spc="15" dirty="0">
                <a:latin typeface="Arial"/>
                <a:cs typeface="Arial"/>
              </a:rPr>
              <a:t> </a:t>
            </a:r>
            <a:r>
              <a:rPr sz="1300" spc="-10" dirty="0">
                <a:latin typeface="Arial"/>
                <a:cs typeface="Arial"/>
              </a:rPr>
              <a:t>Hungar</a:t>
            </a:r>
            <a:r>
              <a:rPr sz="1300" spc="-125" dirty="0">
                <a:latin typeface="Arial"/>
                <a:cs typeface="Arial"/>
              </a:rPr>
              <a:t>y</a:t>
            </a:r>
            <a:r>
              <a:rPr sz="1300" spc="-5" dirty="0">
                <a:latin typeface="Arial"/>
                <a:cs typeface="Arial"/>
              </a:rPr>
              <a:t>,</a:t>
            </a:r>
            <a:r>
              <a:rPr sz="1300" spc="45" dirty="0">
                <a:latin typeface="Arial"/>
                <a:cs typeface="Arial"/>
              </a:rPr>
              <a:t> </a:t>
            </a:r>
            <a:r>
              <a:rPr sz="1300" spc="-10" dirty="0">
                <a:latin typeface="Arial"/>
                <a:cs typeface="Arial"/>
              </a:rPr>
              <a:t>September</a:t>
            </a:r>
            <a:r>
              <a:rPr sz="1300" spc="30" dirty="0">
                <a:latin typeface="Arial"/>
                <a:cs typeface="Arial"/>
              </a:rPr>
              <a:t> </a:t>
            </a:r>
            <a:r>
              <a:rPr sz="1300" spc="-10" dirty="0">
                <a:latin typeface="Arial"/>
                <a:cs typeface="Arial"/>
              </a:rPr>
              <a:t>20</a:t>
            </a:r>
            <a:r>
              <a:rPr sz="1300" spc="-110" dirty="0">
                <a:latin typeface="Arial"/>
                <a:cs typeface="Arial"/>
              </a:rPr>
              <a:t>1</a:t>
            </a:r>
            <a:r>
              <a:rPr sz="1300" spc="-10" dirty="0">
                <a:latin typeface="Arial"/>
                <a:cs typeface="Arial"/>
              </a:rPr>
              <a:t>1</a:t>
            </a:r>
            <a:endParaRPr sz="130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12765" rIns="0" bIns="0" rtlCol="0">
            <a:spAutoFit/>
          </a:bodyPr>
          <a:lstStyle/>
          <a:p>
            <a:pPr marL="160020">
              <a:lnSpc>
                <a:spcPts val="2740"/>
              </a:lnSpc>
            </a:pPr>
            <a:r>
              <a:rPr sz="2400" dirty="0">
                <a:solidFill>
                  <a:srgbClr val="0066FF"/>
                </a:solidFill>
                <a:latin typeface="黑体"/>
                <a:cs typeface="黑体"/>
              </a:rPr>
              <a:t>纽约时报历史文章处理</a:t>
            </a:r>
            <a:endParaRPr sz="2400">
              <a:latin typeface="黑体"/>
              <a:cs typeface="黑体"/>
            </a:endParaRPr>
          </a:p>
        </p:txBody>
      </p:sp>
      <p:sp>
        <p:nvSpPr>
          <p:cNvPr id="3" name="object 3"/>
          <p:cNvSpPr txBox="1"/>
          <p:nvPr/>
        </p:nvSpPr>
        <p:spPr>
          <a:xfrm>
            <a:off x="504240" y="1643634"/>
            <a:ext cx="8079105" cy="4345940"/>
          </a:xfrm>
          <a:prstGeom prst="rect">
            <a:avLst/>
          </a:prstGeom>
        </p:spPr>
        <p:txBody>
          <a:bodyPr vert="horz" wrap="square" lIns="0" tIns="0" rIns="0" bIns="0" rtlCol="0">
            <a:spAutoFit/>
          </a:bodyPr>
          <a:lstStyle/>
          <a:p>
            <a:pPr marL="266700">
              <a:lnSpc>
                <a:spcPct val="100000"/>
              </a:lnSpc>
            </a:pPr>
            <a:r>
              <a:rPr sz="1600" spc="-10" dirty="0">
                <a:latin typeface="Arial"/>
                <a:cs typeface="Arial"/>
              </a:rPr>
              <a:t>In</a:t>
            </a:r>
            <a:r>
              <a:rPr sz="1600" spc="10" dirty="0">
                <a:latin typeface="Arial"/>
                <a:cs typeface="Arial"/>
              </a:rPr>
              <a:t> </a:t>
            </a:r>
            <a:r>
              <a:rPr sz="1600" spc="-10" dirty="0">
                <a:latin typeface="Arial"/>
                <a:cs typeface="Arial"/>
              </a:rPr>
              <a:t>2007,</a:t>
            </a:r>
            <a:r>
              <a:rPr sz="1600" spc="-5" dirty="0">
                <a:latin typeface="Arial"/>
                <a:cs typeface="Arial"/>
              </a:rPr>
              <a:t> </a:t>
            </a:r>
            <a:r>
              <a:rPr sz="1600" spc="-10" dirty="0">
                <a:latin typeface="Arial"/>
                <a:cs typeface="Arial"/>
              </a:rPr>
              <a:t>con</a:t>
            </a:r>
            <a:r>
              <a:rPr sz="1600" spc="-5" dirty="0">
                <a:latin typeface="Arial"/>
                <a:cs typeface="Arial"/>
              </a:rPr>
              <a:t>v</a:t>
            </a:r>
            <a:r>
              <a:rPr sz="1600" spc="-10" dirty="0">
                <a:latin typeface="Arial"/>
                <a:cs typeface="Arial"/>
              </a:rPr>
              <a:t>erting</a:t>
            </a:r>
            <a:r>
              <a:rPr sz="1600" spc="15" dirty="0">
                <a:latin typeface="Arial"/>
                <a:cs typeface="Arial"/>
              </a:rPr>
              <a:t> </a:t>
            </a:r>
            <a:r>
              <a:rPr sz="1600" spc="-130" dirty="0">
                <a:latin typeface="Arial"/>
                <a:cs typeface="Arial"/>
              </a:rPr>
              <a:t>1</a:t>
            </a:r>
            <a:r>
              <a:rPr sz="1600" spc="-10" dirty="0">
                <a:latin typeface="Arial"/>
                <a:cs typeface="Arial"/>
              </a:rPr>
              <a:t>1</a:t>
            </a:r>
            <a:r>
              <a:rPr sz="1600" spc="-5" dirty="0">
                <a:latin typeface="Arial"/>
                <a:cs typeface="Arial"/>
              </a:rPr>
              <a:t> </a:t>
            </a:r>
            <a:r>
              <a:rPr sz="1600" spc="-15" dirty="0">
                <a:latin typeface="Arial"/>
                <a:cs typeface="Arial"/>
              </a:rPr>
              <a:t>m</a:t>
            </a:r>
            <a:r>
              <a:rPr sz="1600" spc="0" dirty="0">
                <a:latin typeface="Arial"/>
                <a:cs typeface="Arial"/>
              </a:rPr>
              <a:t>i</a:t>
            </a:r>
            <a:r>
              <a:rPr sz="1600" spc="-10" dirty="0">
                <a:latin typeface="Arial"/>
                <a:cs typeface="Arial"/>
              </a:rPr>
              <a:t>llion</a:t>
            </a:r>
            <a:r>
              <a:rPr sz="1600" spc="-25" dirty="0">
                <a:latin typeface="Arial"/>
                <a:cs typeface="Arial"/>
              </a:rPr>
              <a:t> </a:t>
            </a:r>
            <a:r>
              <a:rPr sz="1600" spc="-10" dirty="0">
                <a:latin typeface="Arial"/>
                <a:cs typeface="Arial"/>
              </a:rPr>
              <a:t>image</a:t>
            </a:r>
            <a:r>
              <a:rPr sz="1600" spc="-5" dirty="0">
                <a:latin typeface="Arial"/>
                <a:cs typeface="Arial"/>
              </a:rPr>
              <a:t> </a:t>
            </a:r>
            <a:r>
              <a:rPr sz="1600" spc="-10" dirty="0">
                <a:latin typeface="Arial"/>
                <a:cs typeface="Arial"/>
              </a:rPr>
              <a:t>documents</a:t>
            </a:r>
            <a:r>
              <a:rPr sz="1600" spc="20" dirty="0">
                <a:latin typeface="Arial"/>
                <a:cs typeface="Arial"/>
              </a:rPr>
              <a:t> </a:t>
            </a:r>
            <a:r>
              <a:rPr sz="1600" spc="-10" dirty="0">
                <a:latin typeface="Arial"/>
                <a:cs typeface="Arial"/>
              </a:rPr>
              <a:t>from</a:t>
            </a:r>
            <a:r>
              <a:rPr sz="1600" spc="20" dirty="0">
                <a:latin typeface="Arial"/>
                <a:cs typeface="Arial"/>
              </a:rPr>
              <a:t> </a:t>
            </a:r>
            <a:r>
              <a:rPr sz="1600" spc="-10" dirty="0">
                <a:latin typeface="Arial"/>
                <a:cs typeface="Arial"/>
              </a:rPr>
              <a:t>the</a:t>
            </a:r>
            <a:r>
              <a:rPr sz="1600" spc="10" dirty="0">
                <a:latin typeface="Arial"/>
                <a:cs typeface="Arial"/>
              </a:rPr>
              <a:t> </a:t>
            </a:r>
            <a:r>
              <a:rPr sz="1600" spc="-15" dirty="0">
                <a:latin typeface="Arial"/>
                <a:cs typeface="Arial"/>
              </a:rPr>
              <a:t>New</a:t>
            </a:r>
            <a:r>
              <a:rPr sz="1600" spc="-25" dirty="0">
                <a:latin typeface="Arial"/>
                <a:cs typeface="Arial"/>
              </a:rPr>
              <a:t> </a:t>
            </a:r>
            <a:r>
              <a:rPr sz="1600" spc="-180" dirty="0">
                <a:latin typeface="Arial"/>
                <a:cs typeface="Arial"/>
              </a:rPr>
              <a:t>Y</a:t>
            </a:r>
            <a:r>
              <a:rPr sz="1600" spc="-10" dirty="0">
                <a:latin typeface="Arial"/>
                <a:cs typeface="Arial"/>
              </a:rPr>
              <a:t>ork</a:t>
            </a:r>
            <a:r>
              <a:rPr sz="1600" spc="-5" dirty="0">
                <a:latin typeface="Arial"/>
                <a:cs typeface="Arial"/>
              </a:rPr>
              <a:t> </a:t>
            </a:r>
            <a:r>
              <a:rPr sz="1600" spc="-70" dirty="0">
                <a:latin typeface="Arial"/>
                <a:cs typeface="Arial"/>
              </a:rPr>
              <a:t>T</a:t>
            </a:r>
            <a:r>
              <a:rPr sz="1600" spc="-10" dirty="0">
                <a:latin typeface="Arial"/>
                <a:cs typeface="Arial"/>
              </a:rPr>
              <a:t>imes</a:t>
            </a:r>
            <a:r>
              <a:rPr sz="1600" spc="5" dirty="0">
                <a:latin typeface="Arial"/>
                <a:cs typeface="Arial"/>
              </a:rPr>
              <a:t> </a:t>
            </a:r>
            <a:r>
              <a:rPr sz="1600" spc="-10" dirty="0">
                <a:latin typeface="Arial"/>
                <a:cs typeface="Arial"/>
              </a:rPr>
              <a:t>arch</a:t>
            </a:r>
            <a:r>
              <a:rPr sz="1600" spc="0" dirty="0">
                <a:latin typeface="Arial"/>
                <a:cs typeface="Arial"/>
              </a:rPr>
              <a:t>i</a:t>
            </a:r>
            <a:r>
              <a:rPr sz="1600" spc="-10" dirty="0">
                <a:latin typeface="Arial"/>
                <a:cs typeface="Arial"/>
              </a:rPr>
              <a:t>ve</a:t>
            </a:r>
            <a:endParaRPr sz="1600">
              <a:latin typeface="Arial"/>
              <a:cs typeface="Arial"/>
            </a:endParaRPr>
          </a:p>
          <a:p>
            <a:pPr marL="286385">
              <a:lnSpc>
                <a:spcPct val="100000"/>
              </a:lnSpc>
              <a:spcBef>
                <a:spcPts val="50"/>
              </a:spcBef>
            </a:pPr>
            <a:r>
              <a:rPr sz="1600" spc="-10" dirty="0">
                <a:latin typeface="Arial"/>
                <a:cs typeface="Arial"/>
              </a:rPr>
              <a:t>bet</a:t>
            </a:r>
            <a:r>
              <a:rPr sz="1600" spc="-35" dirty="0">
                <a:latin typeface="Arial"/>
                <a:cs typeface="Arial"/>
              </a:rPr>
              <a:t>w</a:t>
            </a:r>
            <a:r>
              <a:rPr sz="1600" spc="-10" dirty="0">
                <a:latin typeface="Arial"/>
                <a:cs typeface="Arial"/>
              </a:rPr>
              <a:t>een</a:t>
            </a:r>
            <a:r>
              <a:rPr sz="1600" spc="15" dirty="0">
                <a:latin typeface="Arial"/>
                <a:cs typeface="Arial"/>
              </a:rPr>
              <a:t> </a:t>
            </a:r>
            <a:r>
              <a:rPr sz="1600" spc="-10" dirty="0">
                <a:latin typeface="Arial"/>
                <a:cs typeface="Arial"/>
              </a:rPr>
              <a:t>1851</a:t>
            </a:r>
            <a:r>
              <a:rPr sz="1600" spc="-5" dirty="0">
                <a:latin typeface="Arial"/>
                <a:cs typeface="Arial"/>
              </a:rPr>
              <a:t> </a:t>
            </a:r>
            <a:r>
              <a:rPr sz="1600" spc="-10" dirty="0">
                <a:latin typeface="Arial"/>
                <a:cs typeface="Arial"/>
              </a:rPr>
              <a:t>and 1922</a:t>
            </a:r>
            <a:r>
              <a:rPr sz="1600" spc="5" dirty="0">
                <a:latin typeface="Arial"/>
                <a:cs typeface="Arial"/>
              </a:rPr>
              <a:t> </a:t>
            </a:r>
            <a:r>
              <a:rPr sz="1600" spc="-10" dirty="0">
                <a:latin typeface="Arial"/>
                <a:cs typeface="Arial"/>
              </a:rPr>
              <a:t>for</a:t>
            </a:r>
            <a:r>
              <a:rPr sz="1600" spc="0" dirty="0">
                <a:latin typeface="Arial"/>
                <a:cs typeface="Arial"/>
              </a:rPr>
              <a:t> </a:t>
            </a:r>
            <a:r>
              <a:rPr sz="1600" spc="-5" dirty="0">
                <a:latin typeface="Arial"/>
                <a:cs typeface="Arial"/>
              </a:rPr>
              <a:t>fr</a:t>
            </a:r>
            <a:r>
              <a:rPr sz="1600" spc="-15" dirty="0">
                <a:latin typeface="Arial"/>
                <a:cs typeface="Arial"/>
              </a:rPr>
              <a:t>e</a:t>
            </a:r>
            <a:r>
              <a:rPr sz="1600" spc="-10" dirty="0">
                <a:latin typeface="Arial"/>
                <a:cs typeface="Arial"/>
              </a:rPr>
              <a:t>e</a:t>
            </a:r>
            <a:r>
              <a:rPr sz="1600" spc="20" dirty="0">
                <a:latin typeface="Arial"/>
                <a:cs typeface="Arial"/>
              </a:rPr>
              <a:t> </a:t>
            </a:r>
            <a:r>
              <a:rPr sz="1600" spc="-10" dirty="0">
                <a:latin typeface="Arial"/>
                <a:cs typeface="Arial"/>
              </a:rPr>
              <a:t>ac</a:t>
            </a:r>
            <a:r>
              <a:rPr sz="1600" spc="-5" dirty="0">
                <a:latin typeface="Arial"/>
                <a:cs typeface="Arial"/>
              </a:rPr>
              <a:t>c</a:t>
            </a:r>
            <a:r>
              <a:rPr sz="1600" spc="-10" dirty="0">
                <a:latin typeface="Arial"/>
                <a:cs typeface="Arial"/>
              </a:rPr>
              <a:t>ess</a:t>
            </a:r>
            <a:endParaRPr sz="1600">
              <a:latin typeface="Arial"/>
              <a:cs typeface="Arial"/>
            </a:endParaRPr>
          </a:p>
          <a:p>
            <a:pPr marL="139065">
              <a:lnSpc>
                <a:spcPct val="100000"/>
              </a:lnSpc>
              <a:spcBef>
                <a:spcPts val="600"/>
              </a:spcBef>
            </a:pPr>
            <a:r>
              <a:rPr sz="1800" dirty="0">
                <a:solidFill>
                  <a:srgbClr val="0066FF"/>
                </a:solidFill>
                <a:latin typeface="黑体"/>
                <a:cs typeface="黑体"/>
              </a:rPr>
              <a:t>扫描存储的图像文件</a:t>
            </a:r>
            <a:r>
              <a:rPr sz="1800" spc="10" dirty="0">
                <a:solidFill>
                  <a:srgbClr val="0066FF"/>
                </a:solidFill>
                <a:latin typeface="Arial"/>
                <a:cs typeface="Arial"/>
              </a:rPr>
              <a:t>T</a:t>
            </a:r>
            <a:r>
              <a:rPr sz="1800" spc="0" dirty="0">
                <a:solidFill>
                  <a:srgbClr val="0066FF"/>
                </a:solidFill>
                <a:latin typeface="Arial"/>
                <a:cs typeface="Arial"/>
              </a:rPr>
              <a:t>I</a:t>
            </a:r>
            <a:r>
              <a:rPr sz="1800" spc="5" dirty="0">
                <a:solidFill>
                  <a:srgbClr val="0066FF"/>
                </a:solidFill>
                <a:latin typeface="Arial"/>
                <a:cs typeface="Arial"/>
              </a:rPr>
              <a:t>F</a:t>
            </a:r>
            <a:r>
              <a:rPr sz="1800" spc="10" dirty="0">
                <a:solidFill>
                  <a:srgbClr val="0066FF"/>
                </a:solidFill>
                <a:latin typeface="Arial"/>
                <a:cs typeface="Arial"/>
              </a:rPr>
              <a:t>F</a:t>
            </a:r>
            <a:r>
              <a:rPr sz="1800" spc="0" dirty="0">
                <a:solidFill>
                  <a:srgbClr val="0066FF"/>
                </a:solidFill>
                <a:latin typeface="黑体"/>
                <a:cs typeface="黑体"/>
              </a:rPr>
              <a:t>转换为</a:t>
            </a:r>
            <a:r>
              <a:rPr sz="1800" spc="0" dirty="0">
                <a:solidFill>
                  <a:srgbClr val="0066FF"/>
                </a:solidFill>
                <a:latin typeface="Arial"/>
                <a:cs typeface="Arial"/>
              </a:rPr>
              <a:t>PDF</a:t>
            </a:r>
            <a:r>
              <a:rPr sz="1800" spc="0" dirty="0">
                <a:solidFill>
                  <a:srgbClr val="0066FF"/>
                </a:solidFill>
                <a:latin typeface="黑体"/>
                <a:cs typeface="黑体"/>
              </a:rPr>
              <a:t>后，上网提供联机的</a:t>
            </a:r>
            <a:r>
              <a:rPr sz="1800" spc="0" dirty="0">
                <a:solidFill>
                  <a:srgbClr val="0066FF"/>
                </a:solidFill>
                <a:latin typeface="Arial"/>
                <a:cs typeface="Arial"/>
              </a:rPr>
              <a:t>PDF</a:t>
            </a:r>
            <a:r>
              <a:rPr sz="1800" spc="0" dirty="0">
                <a:solidFill>
                  <a:srgbClr val="0066FF"/>
                </a:solidFill>
                <a:latin typeface="黑体"/>
                <a:cs typeface="黑体"/>
              </a:rPr>
              <a:t>下载访问</a:t>
            </a:r>
            <a:endParaRPr sz="1800">
              <a:latin typeface="黑体"/>
              <a:cs typeface="黑体"/>
            </a:endParaRPr>
          </a:p>
          <a:p>
            <a:pPr marL="287020" marR="708660" indent="-274320">
              <a:lnSpc>
                <a:spcPct val="100000"/>
              </a:lnSpc>
              <a:spcBef>
                <a:spcPts val="595"/>
              </a:spcBef>
              <a:buClr>
                <a:srgbClr val="D24717"/>
              </a:buClr>
              <a:buSzPct val="84375"/>
              <a:buFont typeface="Wingdings 2"/>
              <a:buChar char=""/>
              <a:tabLst>
                <a:tab pos="287020" algn="l"/>
              </a:tabLst>
            </a:pPr>
            <a:r>
              <a:rPr sz="1600" spc="-10" dirty="0">
                <a:latin typeface="Arial"/>
                <a:cs typeface="Arial"/>
              </a:rPr>
              <a:t>Derek</a:t>
            </a:r>
            <a:r>
              <a:rPr sz="1600" spc="15" dirty="0">
                <a:latin typeface="Arial"/>
                <a:cs typeface="Arial"/>
              </a:rPr>
              <a:t> </a:t>
            </a:r>
            <a:r>
              <a:rPr sz="1600" spc="-25" dirty="0">
                <a:latin typeface="Arial"/>
                <a:cs typeface="Arial"/>
              </a:rPr>
              <a:t>G</a:t>
            </a:r>
            <a:r>
              <a:rPr sz="1600" spc="-10" dirty="0">
                <a:latin typeface="Arial"/>
                <a:cs typeface="Arial"/>
              </a:rPr>
              <a:t>ottfri</a:t>
            </a:r>
            <a:r>
              <a:rPr sz="1600" spc="-5" dirty="0">
                <a:latin typeface="Arial"/>
                <a:cs typeface="Arial"/>
              </a:rPr>
              <a:t>d,</a:t>
            </a:r>
            <a:r>
              <a:rPr sz="1600" spc="30" dirty="0">
                <a:latin typeface="Arial"/>
                <a:cs typeface="Arial"/>
              </a:rPr>
              <a:t> </a:t>
            </a:r>
            <a:r>
              <a:rPr sz="1600" spc="-10" dirty="0">
                <a:latin typeface="Arial"/>
                <a:cs typeface="Arial"/>
              </a:rPr>
              <a:t>a</a:t>
            </a:r>
            <a:r>
              <a:rPr sz="1600" spc="10" dirty="0">
                <a:latin typeface="Arial"/>
                <a:cs typeface="Arial"/>
              </a:rPr>
              <a:t> </a:t>
            </a:r>
            <a:r>
              <a:rPr sz="1600" spc="-10" dirty="0">
                <a:latin typeface="Arial"/>
                <a:cs typeface="Arial"/>
              </a:rPr>
              <a:t>soft</a:t>
            </a:r>
            <a:r>
              <a:rPr sz="1600" spc="-30" dirty="0">
                <a:latin typeface="Arial"/>
                <a:cs typeface="Arial"/>
              </a:rPr>
              <a:t>w</a:t>
            </a:r>
            <a:r>
              <a:rPr sz="1600" spc="-10" dirty="0">
                <a:latin typeface="Arial"/>
                <a:cs typeface="Arial"/>
              </a:rPr>
              <a:t>are</a:t>
            </a:r>
            <a:r>
              <a:rPr sz="1600" spc="15" dirty="0">
                <a:latin typeface="Arial"/>
                <a:cs typeface="Arial"/>
              </a:rPr>
              <a:t> </a:t>
            </a:r>
            <a:r>
              <a:rPr sz="1600" spc="-10" dirty="0">
                <a:latin typeface="Arial"/>
                <a:cs typeface="Arial"/>
              </a:rPr>
              <a:t>prog</a:t>
            </a:r>
            <a:r>
              <a:rPr sz="1600" spc="-15" dirty="0">
                <a:latin typeface="Arial"/>
                <a:cs typeface="Arial"/>
              </a:rPr>
              <a:t>r</a:t>
            </a:r>
            <a:r>
              <a:rPr sz="1600" spc="-10" dirty="0">
                <a:latin typeface="Arial"/>
                <a:cs typeface="Arial"/>
              </a:rPr>
              <a:t>ammer</a:t>
            </a:r>
            <a:r>
              <a:rPr sz="1600" spc="40" dirty="0">
                <a:latin typeface="Arial"/>
                <a:cs typeface="Arial"/>
              </a:rPr>
              <a:t> </a:t>
            </a:r>
            <a:r>
              <a:rPr sz="1600" spc="-10" dirty="0">
                <a:latin typeface="Arial"/>
                <a:cs typeface="Arial"/>
              </a:rPr>
              <a:t>at</a:t>
            </a:r>
            <a:r>
              <a:rPr sz="1600" spc="10" dirty="0">
                <a:latin typeface="Arial"/>
                <a:cs typeface="Arial"/>
              </a:rPr>
              <a:t> </a:t>
            </a:r>
            <a:r>
              <a:rPr sz="1600" spc="-10" dirty="0">
                <a:latin typeface="Arial"/>
                <a:cs typeface="Arial"/>
              </a:rPr>
              <a:t>the</a:t>
            </a:r>
            <a:r>
              <a:rPr sz="1600" spc="-25" dirty="0">
                <a:latin typeface="Arial"/>
                <a:cs typeface="Arial"/>
              </a:rPr>
              <a:t> </a:t>
            </a:r>
            <a:r>
              <a:rPr sz="1600" spc="-75" dirty="0">
                <a:latin typeface="Arial"/>
                <a:cs typeface="Arial"/>
              </a:rPr>
              <a:t>T</a:t>
            </a:r>
            <a:r>
              <a:rPr sz="1600" spc="-10" dirty="0">
                <a:latin typeface="Arial"/>
                <a:cs typeface="Arial"/>
              </a:rPr>
              <a:t>ime</a:t>
            </a:r>
            <a:r>
              <a:rPr sz="1600" spc="-5" dirty="0">
                <a:latin typeface="Arial"/>
                <a:cs typeface="Arial"/>
              </a:rPr>
              <a:t>s,</a:t>
            </a:r>
            <a:r>
              <a:rPr sz="1600" spc="10" dirty="0">
                <a:latin typeface="Arial"/>
                <a:cs typeface="Arial"/>
              </a:rPr>
              <a:t> </a:t>
            </a:r>
            <a:r>
              <a:rPr sz="1600" spc="-10" dirty="0">
                <a:latin typeface="Arial"/>
                <a:cs typeface="Arial"/>
              </a:rPr>
              <a:t>thought</a:t>
            </a:r>
            <a:r>
              <a:rPr sz="1600" spc="10" dirty="0">
                <a:latin typeface="Arial"/>
                <a:cs typeface="Arial"/>
              </a:rPr>
              <a:t> </a:t>
            </a:r>
            <a:r>
              <a:rPr sz="1600" spc="-10" dirty="0">
                <a:latin typeface="Arial"/>
                <a:cs typeface="Arial"/>
              </a:rPr>
              <a:t>this</a:t>
            </a:r>
            <a:r>
              <a:rPr sz="1600" spc="0" dirty="0">
                <a:latin typeface="Arial"/>
                <a:cs typeface="Arial"/>
              </a:rPr>
              <a:t> </a:t>
            </a:r>
            <a:r>
              <a:rPr sz="1600" spc="-30" dirty="0">
                <a:latin typeface="Arial"/>
                <a:cs typeface="Arial"/>
              </a:rPr>
              <a:t>w</a:t>
            </a:r>
            <a:r>
              <a:rPr sz="1600" spc="-10" dirty="0">
                <a:latin typeface="Arial"/>
                <a:cs typeface="Arial"/>
              </a:rPr>
              <a:t>as</a:t>
            </a:r>
            <a:r>
              <a:rPr sz="1600" spc="10" dirty="0">
                <a:latin typeface="Arial"/>
                <a:cs typeface="Arial"/>
              </a:rPr>
              <a:t> </a:t>
            </a:r>
            <a:r>
              <a:rPr sz="1600" spc="-10" dirty="0">
                <a:latin typeface="Arial"/>
                <a:cs typeface="Arial"/>
              </a:rPr>
              <a:t>a</a:t>
            </a:r>
            <a:r>
              <a:rPr sz="1600" spc="-5" dirty="0">
                <a:latin typeface="Arial"/>
                <a:cs typeface="Arial"/>
              </a:rPr>
              <a:t> </a:t>
            </a:r>
            <a:r>
              <a:rPr sz="1600" spc="-10" dirty="0">
                <a:latin typeface="Arial"/>
                <a:cs typeface="Arial"/>
              </a:rPr>
              <a:t>perfect opportunity</a:t>
            </a:r>
            <a:r>
              <a:rPr sz="1600" spc="15" dirty="0">
                <a:latin typeface="Arial"/>
                <a:cs typeface="Arial"/>
              </a:rPr>
              <a:t> </a:t>
            </a:r>
            <a:r>
              <a:rPr sz="1600" spc="-10" dirty="0">
                <a:latin typeface="Arial"/>
                <a:cs typeface="Arial"/>
              </a:rPr>
              <a:t>to</a:t>
            </a:r>
            <a:r>
              <a:rPr sz="1600" spc="10" dirty="0">
                <a:latin typeface="Arial"/>
                <a:cs typeface="Arial"/>
              </a:rPr>
              <a:t> </a:t>
            </a:r>
            <a:r>
              <a:rPr sz="1600" spc="-10" dirty="0">
                <a:latin typeface="Arial"/>
                <a:cs typeface="Arial"/>
              </a:rPr>
              <a:t>use</a:t>
            </a:r>
            <a:r>
              <a:rPr sz="1600" spc="-5" dirty="0">
                <a:latin typeface="Arial"/>
                <a:cs typeface="Arial"/>
              </a:rPr>
              <a:t> </a:t>
            </a:r>
            <a:r>
              <a:rPr sz="1600" spc="-10" dirty="0">
                <a:latin typeface="Arial"/>
                <a:cs typeface="Arial"/>
              </a:rPr>
              <a:t>the</a:t>
            </a:r>
            <a:r>
              <a:rPr sz="1600" spc="-85" dirty="0">
                <a:latin typeface="Arial"/>
                <a:cs typeface="Arial"/>
              </a:rPr>
              <a:t> </a:t>
            </a:r>
            <a:r>
              <a:rPr sz="1600" spc="-10" dirty="0">
                <a:latin typeface="Arial"/>
                <a:cs typeface="Arial"/>
              </a:rPr>
              <a:t>Amazon</a:t>
            </a:r>
            <a:r>
              <a:rPr sz="1600" spc="10" dirty="0">
                <a:latin typeface="Arial"/>
                <a:cs typeface="Arial"/>
              </a:rPr>
              <a:t> </a:t>
            </a:r>
            <a:r>
              <a:rPr sz="1600" spc="-40" dirty="0">
                <a:latin typeface="Arial"/>
                <a:cs typeface="Arial"/>
              </a:rPr>
              <a:t>W</a:t>
            </a:r>
            <a:r>
              <a:rPr sz="1600" spc="-10" dirty="0">
                <a:latin typeface="Arial"/>
                <a:cs typeface="Arial"/>
              </a:rPr>
              <a:t>eb</a:t>
            </a:r>
            <a:r>
              <a:rPr sz="1600" spc="-5" dirty="0">
                <a:latin typeface="Arial"/>
                <a:cs typeface="Arial"/>
              </a:rPr>
              <a:t> </a:t>
            </a:r>
            <a:r>
              <a:rPr sz="1600" spc="-10" dirty="0">
                <a:latin typeface="Arial"/>
                <a:cs typeface="Arial"/>
              </a:rPr>
              <a:t>Serv</a:t>
            </a:r>
            <a:r>
              <a:rPr sz="1600" spc="0" dirty="0">
                <a:latin typeface="Arial"/>
                <a:cs typeface="Arial"/>
              </a:rPr>
              <a:t>i</a:t>
            </a:r>
            <a:r>
              <a:rPr sz="1600" spc="-10" dirty="0">
                <a:latin typeface="Arial"/>
                <a:cs typeface="Arial"/>
              </a:rPr>
              <a:t>ces</a:t>
            </a:r>
            <a:r>
              <a:rPr sz="1600" spc="-25" dirty="0">
                <a:latin typeface="Arial"/>
                <a:cs typeface="Arial"/>
              </a:rPr>
              <a:t> </a:t>
            </a:r>
            <a:r>
              <a:rPr sz="1600" spc="-10" dirty="0">
                <a:latin typeface="Arial"/>
                <a:cs typeface="Arial"/>
              </a:rPr>
              <a:t>(</a:t>
            </a:r>
            <a:r>
              <a:rPr sz="1600" spc="-80" dirty="0">
                <a:latin typeface="Arial"/>
                <a:cs typeface="Arial"/>
              </a:rPr>
              <a:t>A</a:t>
            </a:r>
            <a:r>
              <a:rPr sz="1600" spc="-15" dirty="0">
                <a:latin typeface="Arial"/>
                <a:cs typeface="Arial"/>
              </a:rPr>
              <a:t>WS</a:t>
            </a:r>
            <a:r>
              <a:rPr sz="1600" spc="10" dirty="0">
                <a:latin typeface="Arial"/>
                <a:cs typeface="Arial"/>
              </a:rPr>
              <a:t> </a:t>
            </a:r>
            <a:r>
              <a:rPr sz="1600" spc="-10" dirty="0">
                <a:latin typeface="Arial"/>
                <a:cs typeface="Arial"/>
              </a:rPr>
              <a:t>)</a:t>
            </a:r>
            <a:r>
              <a:rPr sz="1600" spc="5" dirty="0">
                <a:latin typeface="Arial"/>
                <a:cs typeface="Arial"/>
              </a:rPr>
              <a:t> </a:t>
            </a:r>
            <a:r>
              <a:rPr sz="1600" spc="-10" dirty="0">
                <a:latin typeface="Arial"/>
                <a:cs typeface="Arial"/>
              </a:rPr>
              <a:t>and</a:t>
            </a:r>
            <a:r>
              <a:rPr sz="1600" spc="40" dirty="0">
                <a:latin typeface="Arial"/>
                <a:cs typeface="Arial"/>
              </a:rPr>
              <a:t> </a:t>
            </a:r>
            <a:r>
              <a:rPr sz="1600" spc="-15" dirty="0">
                <a:latin typeface="Arial"/>
                <a:cs typeface="Arial"/>
              </a:rPr>
              <a:t>Hadoo</a:t>
            </a:r>
            <a:r>
              <a:rPr sz="1600" spc="-5" dirty="0">
                <a:latin typeface="Arial"/>
                <a:cs typeface="Arial"/>
              </a:rPr>
              <a:t>p.</a:t>
            </a:r>
            <a:endParaRPr sz="1600">
              <a:latin typeface="Arial"/>
              <a:cs typeface="Arial"/>
            </a:endParaRPr>
          </a:p>
          <a:p>
            <a:pPr marL="287020" marR="12065" indent="-274320">
              <a:lnSpc>
                <a:spcPct val="100099"/>
              </a:lnSpc>
              <a:buClr>
                <a:srgbClr val="D24717"/>
              </a:buClr>
              <a:buSzPct val="84375"/>
              <a:buFont typeface="Wingdings 2"/>
              <a:buChar char=""/>
              <a:tabLst>
                <a:tab pos="287020" algn="l"/>
              </a:tabLst>
            </a:pPr>
            <a:r>
              <a:rPr sz="1600" spc="-10" dirty="0">
                <a:latin typeface="Arial"/>
                <a:cs typeface="Arial"/>
              </a:rPr>
              <a:t>Storing</a:t>
            </a:r>
            <a:r>
              <a:rPr sz="1600" spc="-5" dirty="0">
                <a:latin typeface="Arial"/>
                <a:cs typeface="Arial"/>
              </a:rPr>
              <a:t> </a:t>
            </a:r>
            <a:r>
              <a:rPr sz="1600" spc="-10" dirty="0">
                <a:latin typeface="Arial"/>
                <a:cs typeface="Arial"/>
              </a:rPr>
              <a:t>and</a:t>
            </a:r>
            <a:r>
              <a:rPr sz="1600" spc="10" dirty="0">
                <a:latin typeface="Arial"/>
                <a:cs typeface="Arial"/>
              </a:rPr>
              <a:t> </a:t>
            </a:r>
            <a:r>
              <a:rPr sz="1600" spc="-10" dirty="0">
                <a:latin typeface="Arial"/>
                <a:cs typeface="Arial"/>
              </a:rPr>
              <a:t>serv</a:t>
            </a:r>
            <a:r>
              <a:rPr sz="1600" spc="0" dirty="0">
                <a:latin typeface="Arial"/>
                <a:cs typeface="Arial"/>
              </a:rPr>
              <a:t>i</a:t>
            </a:r>
            <a:r>
              <a:rPr sz="1600" spc="-10" dirty="0">
                <a:latin typeface="Arial"/>
                <a:cs typeface="Arial"/>
              </a:rPr>
              <a:t>ng</a:t>
            </a:r>
            <a:r>
              <a:rPr sz="1600" spc="-15" dirty="0">
                <a:latin typeface="Arial"/>
                <a:cs typeface="Arial"/>
              </a:rPr>
              <a:t> </a:t>
            </a:r>
            <a:r>
              <a:rPr sz="1600" spc="-10" dirty="0">
                <a:latin typeface="Arial"/>
                <a:cs typeface="Arial"/>
              </a:rPr>
              <a:t>the</a:t>
            </a:r>
            <a:r>
              <a:rPr sz="1600" spc="10" dirty="0">
                <a:latin typeface="Arial"/>
                <a:cs typeface="Arial"/>
              </a:rPr>
              <a:t> </a:t>
            </a:r>
            <a:r>
              <a:rPr sz="1600" spc="-10" dirty="0">
                <a:latin typeface="Arial"/>
                <a:cs typeface="Arial"/>
              </a:rPr>
              <a:t>final</a:t>
            </a:r>
            <a:r>
              <a:rPr sz="1600" spc="0" dirty="0">
                <a:latin typeface="Arial"/>
                <a:cs typeface="Arial"/>
              </a:rPr>
              <a:t> </a:t>
            </a:r>
            <a:r>
              <a:rPr sz="1600" spc="-10" dirty="0">
                <a:latin typeface="Arial"/>
                <a:cs typeface="Arial"/>
              </a:rPr>
              <a:t>set</a:t>
            </a:r>
            <a:r>
              <a:rPr sz="1600" spc="-5" dirty="0">
                <a:latin typeface="Arial"/>
                <a:cs typeface="Arial"/>
              </a:rPr>
              <a:t> </a:t>
            </a:r>
            <a:r>
              <a:rPr sz="1600" spc="-10" dirty="0">
                <a:latin typeface="Arial"/>
                <a:cs typeface="Arial"/>
              </a:rPr>
              <a:t>of</a:t>
            </a:r>
            <a:r>
              <a:rPr sz="1600" spc="10" dirty="0">
                <a:latin typeface="Arial"/>
                <a:cs typeface="Arial"/>
              </a:rPr>
              <a:t> </a:t>
            </a:r>
            <a:r>
              <a:rPr sz="1600" spc="-10" dirty="0">
                <a:latin typeface="Arial"/>
                <a:cs typeface="Arial"/>
              </a:rPr>
              <a:t>PDFs</a:t>
            </a:r>
            <a:r>
              <a:rPr sz="1600" spc="0" dirty="0">
                <a:latin typeface="Arial"/>
                <a:cs typeface="Arial"/>
              </a:rPr>
              <a:t> </a:t>
            </a:r>
            <a:r>
              <a:rPr sz="1600" spc="-10" dirty="0">
                <a:latin typeface="Arial"/>
                <a:cs typeface="Arial"/>
              </a:rPr>
              <a:t>from</a:t>
            </a:r>
            <a:r>
              <a:rPr sz="1600" spc="-65" dirty="0">
                <a:latin typeface="Arial"/>
                <a:cs typeface="Arial"/>
              </a:rPr>
              <a:t> </a:t>
            </a:r>
            <a:r>
              <a:rPr sz="1600" spc="-10" dirty="0">
                <a:latin typeface="Arial"/>
                <a:cs typeface="Arial"/>
              </a:rPr>
              <a:t>Amazon</a:t>
            </a:r>
            <a:r>
              <a:rPr sz="1600" spc="-25" dirty="0">
                <a:latin typeface="Arial"/>
                <a:cs typeface="Arial"/>
              </a:rPr>
              <a:t>’</a:t>
            </a:r>
            <a:r>
              <a:rPr sz="1600" spc="-10" dirty="0">
                <a:latin typeface="Arial"/>
                <a:cs typeface="Arial"/>
              </a:rPr>
              <a:t>s</a:t>
            </a:r>
            <a:r>
              <a:rPr sz="1600" spc="-25" dirty="0">
                <a:latin typeface="Arial"/>
                <a:cs typeface="Arial"/>
              </a:rPr>
              <a:t> </a:t>
            </a:r>
            <a:r>
              <a:rPr sz="1600" spc="-15" dirty="0">
                <a:latin typeface="Arial"/>
                <a:cs typeface="Arial"/>
              </a:rPr>
              <a:t>S</a:t>
            </a:r>
            <a:r>
              <a:rPr sz="1600" spc="0" dirty="0">
                <a:latin typeface="Arial"/>
                <a:cs typeface="Arial"/>
              </a:rPr>
              <a:t>i</a:t>
            </a:r>
            <a:r>
              <a:rPr sz="1600" spc="-15" dirty="0">
                <a:latin typeface="Arial"/>
                <a:cs typeface="Arial"/>
              </a:rPr>
              <a:t>mp</a:t>
            </a:r>
            <a:r>
              <a:rPr sz="1600" spc="0" dirty="0">
                <a:latin typeface="Arial"/>
                <a:cs typeface="Arial"/>
              </a:rPr>
              <a:t>l</a:t>
            </a:r>
            <a:r>
              <a:rPr sz="1600" spc="-10" dirty="0">
                <a:latin typeface="Arial"/>
                <a:cs typeface="Arial"/>
              </a:rPr>
              <a:t>e</a:t>
            </a:r>
            <a:r>
              <a:rPr sz="1600" spc="-15" dirty="0">
                <a:latin typeface="Arial"/>
                <a:cs typeface="Arial"/>
              </a:rPr>
              <a:t> </a:t>
            </a:r>
            <a:r>
              <a:rPr sz="1600" spc="-10" dirty="0">
                <a:latin typeface="Arial"/>
                <a:cs typeface="Arial"/>
              </a:rPr>
              <a:t>Storage</a:t>
            </a:r>
            <a:r>
              <a:rPr sz="1600" spc="10" dirty="0">
                <a:latin typeface="Arial"/>
                <a:cs typeface="Arial"/>
              </a:rPr>
              <a:t> </a:t>
            </a:r>
            <a:r>
              <a:rPr sz="1600" spc="-10" dirty="0">
                <a:latin typeface="Arial"/>
                <a:cs typeface="Arial"/>
              </a:rPr>
              <a:t>Service</a:t>
            </a:r>
            <a:r>
              <a:rPr sz="1600" spc="-15" dirty="0">
                <a:latin typeface="Arial"/>
                <a:cs typeface="Arial"/>
              </a:rPr>
              <a:t> </a:t>
            </a:r>
            <a:r>
              <a:rPr sz="1600" spc="-10" dirty="0">
                <a:latin typeface="Arial"/>
                <a:cs typeface="Arial"/>
              </a:rPr>
              <a:t>(S3)</a:t>
            </a:r>
            <a:r>
              <a:rPr sz="1600" spc="-5" dirty="0">
                <a:latin typeface="Arial"/>
                <a:cs typeface="Arial"/>
              </a:rPr>
              <a:t> </a:t>
            </a:r>
            <a:r>
              <a:rPr sz="1600" spc="-30" dirty="0">
                <a:latin typeface="Arial"/>
                <a:cs typeface="Arial"/>
              </a:rPr>
              <a:t>w</a:t>
            </a:r>
            <a:r>
              <a:rPr sz="1600" spc="-10" dirty="0">
                <a:latin typeface="Arial"/>
                <a:cs typeface="Arial"/>
              </a:rPr>
              <a:t>as</a:t>
            </a:r>
            <a:r>
              <a:rPr sz="1600" spc="10" dirty="0">
                <a:latin typeface="Arial"/>
                <a:cs typeface="Arial"/>
              </a:rPr>
              <a:t> </a:t>
            </a:r>
            <a:r>
              <a:rPr sz="1600" spc="-10" dirty="0">
                <a:latin typeface="Arial"/>
                <a:cs typeface="Arial"/>
              </a:rPr>
              <a:t>already</a:t>
            </a:r>
            <a:r>
              <a:rPr sz="1600" spc="0" dirty="0">
                <a:latin typeface="Arial"/>
                <a:cs typeface="Arial"/>
              </a:rPr>
              <a:t> </a:t>
            </a:r>
            <a:r>
              <a:rPr sz="1600" spc="-10" dirty="0">
                <a:latin typeface="Arial"/>
                <a:cs typeface="Arial"/>
              </a:rPr>
              <a:t>deemed</a:t>
            </a:r>
            <a:r>
              <a:rPr sz="1600" spc="5" dirty="0">
                <a:latin typeface="Arial"/>
                <a:cs typeface="Arial"/>
              </a:rPr>
              <a:t> </a:t>
            </a:r>
            <a:r>
              <a:rPr sz="1600" spc="-10" dirty="0">
                <a:latin typeface="Arial"/>
                <a:cs typeface="Arial"/>
              </a:rPr>
              <a:t>a</a:t>
            </a:r>
            <a:r>
              <a:rPr sz="1600" spc="-5" dirty="0">
                <a:latin typeface="Arial"/>
                <a:cs typeface="Arial"/>
              </a:rPr>
              <a:t> </a:t>
            </a:r>
            <a:r>
              <a:rPr sz="1600" spc="-15" dirty="0">
                <a:latin typeface="Arial"/>
                <a:cs typeface="Arial"/>
              </a:rPr>
              <a:t>mor</a:t>
            </a:r>
            <a:r>
              <a:rPr sz="1600" spc="-10" dirty="0">
                <a:latin typeface="Arial"/>
                <a:cs typeface="Arial"/>
              </a:rPr>
              <a:t>e</a:t>
            </a:r>
            <a:r>
              <a:rPr sz="1600" spc="20" dirty="0">
                <a:latin typeface="Arial"/>
                <a:cs typeface="Arial"/>
              </a:rPr>
              <a:t> </a:t>
            </a:r>
            <a:r>
              <a:rPr sz="1600" spc="-10" dirty="0">
                <a:latin typeface="Arial"/>
                <a:cs typeface="Arial"/>
              </a:rPr>
              <a:t>cos</a:t>
            </a:r>
            <a:r>
              <a:rPr sz="1600" spc="5" dirty="0">
                <a:latin typeface="Arial"/>
                <a:cs typeface="Arial"/>
              </a:rPr>
              <a:t>t</a:t>
            </a:r>
            <a:r>
              <a:rPr sz="1600" spc="-15" dirty="0">
                <a:latin typeface="Arial"/>
                <a:cs typeface="Arial"/>
              </a:rPr>
              <a:t>-</a:t>
            </a:r>
            <a:r>
              <a:rPr sz="1600" spc="-10" dirty="0">
                <a:latin typeface="Arial"/>
                <a:cs typeface="Arial"/>
              </a:rPr>
              <a:t>e</a:t>
            </a:r>
            <a:r>
              <a:rPr sz="1600" spc="-35" dirty="0">
                <a:latin typeface="Arial"/>
                <a:cs typeface="Arial"/>
              </a:rPr>
              <a:t>f</a:t>
            </a:r>
            <a:r>
              <a:rPr sz="1600" spc="-10" dirty="0">
                <a:latin typeface="Arial"/>
                <a:cs typeface="Arial"/>
              </a:rPr>
              <a:t>fect</a:t>
            </a:r>
            <a:r>
              <a:rPr sz="1600" spc="0" dirty="0">
                <a:latin typeface="Arial"/>
                <a:cs typeface="Arial"/>
              </a:rPr>
              <a:t>i</a:t>
            </a:r>
            <a:r>
              <a:rPr sz="1600" spc="-10" dirty="0">
                <a:latin typeface="Arial"/>
                <a:cs typeface="Arial"/>
              </a:rPr>
              <a:t>ve</a:t>
            </a:r>
            <a:r>
              <a:rPr sz="1600" spc="-5" dirty="0">
                <a:latin typeface="Arial"/>
                <a:cs typeface="Arial"/>
              </a:rPr>
              <a:t> </a:t>
            </a:r>
            <a:r>
              <a:rPr sz="1600" spc="-10" dirty="0">
                <a:latin typeface="Arial"/>
                <a:cs typeface="Arial"/>
              </a:rPr>
              <a:t>app</a:t>
            </a:r>
            <a:r>
              <a:rPr sz="1600" spc="-20" dirty="0">
                <a:latin typeface="Arial"/>
                <a:cs typeface="Arial"/>
              </a:rPr>
              <a:t>r</a:t>
            </a:r>
            <a:r>
              <a:rPr sz="1600" spc="-10" dirty="0">
                <a:latin typeface="Arial"/>
                <a:cs typeface="Arial"/>
              </a:rPr>
              <a:t>oach</a:t>
            </a:r>
            <a:r>
              <a:rPr sz="1600" spc="10" dirty="0">
                <a:latin typeface="Arial"/>
                <a:cs typeface="Arial"/>
              </a:rPr>
              <a:t> </a:t>
            </a:r>
            <a:r>
              <a:rPr sz="1600" spc="-10" dirty="0">
                <a:latin typeface="Arial"/>
                <a:cs typeface="Arial"/>
              </a:rPr>
              <a:t>than</a:t>
            </a:r>
            <a:r>
              <a:rPr sz="1600" spc="5" dirty="0">
                <a:latin typeface="Arial"/>
                <a:cs typeface="Arial"/>
              </a:rPr>
              <a:t> </a:t>
            </a:r>
            <a:r>
              <a:rPr sz="1600" spc="-10" dirty="0">
                <a:latin typeface="Arial"/>
                <a:cs typeface="Arial"/>
              </a:rPr>
              <a:t>scal</a:t>
            </a:r>
            <a:r>
              <a:rPr sz="1600" spc="0" dirty="0">
                <a:latin typeface="Arial"/>
                <a:cs typeface="Arial"/>
              </a:rPr>
              <a:t>i</a:t>
            </a:r>
            <a:r>
              <a:rPr sz="1600" spc="-10" dirty="0">
                <a:latin typeface="Arial"/>
                <a:cs typeface="Arial"/>
              </a:rPr>
              <a:t>ng</a:t>
            </a:r>
            <a:r>
              <a:rPr sz="1600" spc="-30" dirty="0">
                <a:latin typeface="Arial"/>
                <a:cs typeface="Arial"/>
              </a:rPr>
              <a:t> </a:t>
            </a:r>
            <a:r>
              <a:rPr sz="1600" spc="-10" dirty="0">
                <a:latin typeface="Arial"/>
                <a:cs typeface="Arial"/>
              </a:rPr>
              <a:t>up</a:t>
            </a:r>
            <a:r>
              <a:rPr sz="1600" spc="-5" dirty="0">
                <a:latin typeface="Arial"/>
                <a:cs typeface="Arial"/>
              </a:rPr>
              <a:t> </a:t>
            </a:r>
            <a:r>
              <a:rPr sz="1600" spc="-10" dirty="0">
                <a:latin typeface="Arial"/>
                <a:cs typeface="Arial"/>
              </a:rPr>
              <a:t>the</a:t>
            </a:r>
            <a:r>
              <a:rPr sz="1600" spc="5" dirty="0">
                <a:latin typeface="Arial"/>
                <a:cs typeface="Arial"/>
              </a:rPr>
              <a:t> </a:t>
            </a:r>
            <a:r>
              <a:rPr sz="1600" spc="-10" dirty="0">
                <a:latin typeface="Arial"/>
                <a:cs typeface="Arial"/>
              </a:rPr>
              <a:t>sto</a:t>
            </a:r>
            <a:r>
              <a:rPr sz="1600" spc="-15" dirty="0">
                <a:latin typeface="Arial"/>
                <a:cs typeface="Arial"/>
              </a:rPr>
              <a:t>r</a:t>
            </a:r>
            <a:r>
              <a:rPr sz="1600" spc="-10" dirty="0">
                <a:latin typeface="Arial"/>
                <a:cs typeface="Arial"/>
              </a:rPr>
              <a:t>age</a:t>
            </a:r>
            <a:r>
              <a:rPr sz="1600" spc="15" dirty="0">
                <a:latin typeface="Arial"/>
                <a:cs typeface="Arial"/>
              </a:rPr>
              <a:t> </a:t>
            </a:r>
            <a:r>
              <a:rPr sz="1600" spc="-10" dirty="0">
                <a:latin typeface="Arial"/>
                <a:cs typeface="Arial"/>
              </a:rPr>
              <a:t>bac</a:t>
            </a:r>
            <a:r>
              <a:rPr sz="1600" spc="20" dirty="0">
                <a:latin typeface="Arial"/>
                <a:cs typeface="Arial"/>
              </a:rPr>
              <a:t>k</a:t>
            </a:r>
            <a:r>
              <a:rPr sz="1600" spc="-10" dirty="0">
                <a:latin typeface="Arial"/>
                <a:cs typeface="Arial"/>
              </a:rPr>
              <a:t>- end</a:t>
            </a:r>
            <a:r>
              <a:rPr sz="1600" spc="-5" dirty="0">
                <a:latin typeface="Arial"/>
                <a:cs typeface="Arial"/>
              </a:rPr>
              <a:t> </a:t>
            </a:r>
            <a:r>
              <a:rPr sz="1600" spc="-10" dirty="0">
                <a:latin typeface="Arial"/>
                <a:cs typeface="Arial"/>
              </a:rPr>
              <a:t>of</a:t>
            </a:r>
            <a:r>
              <a:rPr sz="1600" spc="10" dirty="0">
                <a:latin typeface="Arial"/>
                <a:cs typeface="Arial"/>
              </a:rPr>
              <a:t> </a:t>
            </a:r>
            <a:r>
              <a:rPr sz="1600" spc="-10" dirty="0">
                <a:latin typeface="Arial"/>
                <a:cs typeface="Arial"/>
              </a:rPr>
              <a:t>the</a:t>
            </a:r>
            <a:r>
              <a:rPr sz="1600" spc="10" dirty="0">
                <a:latin typeface="Arial"/>
                <a:cs typeface="Arial"/>
              </a:rPr>
              <a:t> </a:t>
            </a:r>
            <a:r>
              <a:rPr sz="1600" spc="-30" dirty="0">
                <a:latin typeface="Arial"/>
                <a:cs typeface="Arial"/>
              </a:rPr>
              <a:t>w</a:t>
            </a:r>
            <a:r>
              <a:rPr sz="1600" spc="-10" dirty="0">
                <a:latin typeface="Arial"/>
                <a:cs typeface="Arial"/>
              </a:rPr>
              <a:t>eb</a:t>
            </a:r>
            <a:r>
              <a:rPr sz="1600" spc="-5" dirty="0">
                <a:latin typeface="Arial"/>
                <a:cs typeface="Arial"/>
              </a:rPr>
              <a:t>s</a:t>
            </a:r>
            <a:r>
              <a:rPr sz="1600" spc="-10" dirty="0">
                <a:latin typeface="Arial"/>
                <a:cs typeface="Arial"/>
              </a:rPr>
              <a:t>ite.</a:t>
            </a:r>
            <a:r>
              <a:rPr sz="1600" spc="10" dirty="0">
                <a:latin typeface="Arial"/>
                <a:cs typeface="Arial"/>
              </a:rPr>
              <a:t> </a:t>
            </a:r>
            <a:r>
              <a:rPr sz="1600" spc="-15" dirty="0">
                <a:latin typeface="Arial"/>
                <a:cs typeface="Arial"/>
              </a:rPr>
              <a:t>Why</a:t>
            </a:r>
            <a:r>
              <a:rPr sz="1600" spc="0" dirty="0">
                <a:latin typeface="Arial"/>
                <a:cs typeface="Arial"/>
              </a:rPr>
              <a:t> </a:t>
            </a:r>
            <a:r>
              <a:rPr sz="1600" spc="-10" dirty="0">
                <a:latin typeface="Arial"/>
                <a:cs typeface="Arial"/>
              </a:rPr>
              <a:t>not</a:t>
            </a:r>
            <a:r>
              <a:rPr sz="1600" spc="10" dirty="0">
                <a:latin typeface="Arial"/>
                <a:cs typeface="Arial"/>
              </a:rPr>
              <a:t> </a:t>
            </a:r>
            <a:r>
              <a:rPr sz="1600" spc="-10" dirty="0">
                <a:latin typeface="Arial"/>
                <a:cs typeface="Arial"/>
              </a:rPr>
              <a:t>proce</a:t>
            </a:r>
            <a:r>
              <a:rPr sz="1600" spc="-5" dirty="0">
                <a:latin typeface="Arial"/>
                <a:cs typeface="Arial"/>
              </a:rPr>
              <a:t>s</a:t>
            </a:r>
            <a:r>
              <a:rPr sz="1600" spc="-10" dirty="0">
                <a:latin typeface="Arial"/>
                <a:cs typeface="Arial"/>
              </a:rPr>
              <a:t>s</a:t>
            </a:r>
            <a:r>
              <a:rPr sz="1600" spc="10" dirty="0">
                <a:latin typeface="Arial"/>
                <a:cs typeface="Arial"/>
              </a:rPr>
              <a:t> </a:t>
            </a:r>
            <a:r>
              <a:rPr sz="1600" spc="-10" dirty="0">
                <a:latin typeface="Arial"/>
                <a:cs typeface="Arial"/>
              </a:rPr>
              <a:t>the</a:t>
            </a:r>
            <a:r>
              <a:rPr sz="1600" spc="-5" dirty="0">
                <a:latin typeface="Arial"/>
                <a:cs typeface="Arial"/>
              </a:rPr>
              <a:t> </a:t>
            </a:r>
            <a:r>
              <a:rPr sz="1600" spc="-10" dirty="0">
                <a:latin typeface="Arial"/>
                <a:cs typeface="Arial"/>
              </a:rPr>
              <a:t>PDFs</a:t>
            </a:r>
            <a:r>
              <a:rPr sz="1600" spc="-5" dirty="0">
                <a:latin typeface="Arial"/>
                <a:cs typeface="Arial"/>
              </a:rPr>
              <a:t> </a:t>
            </a:r>
            <a:r>
              <a:rPr sz="1600" spc="0" dirty="0">
                <a:latin typeface="Arial"/>
                <a:cs typeface="Arial"/>
              </a:rPr>
              <a:t>i</a:t>
            </a:r>
            <a:r>
              <a:rPr sz="1600" spc="-10" dirty="0">
                <a:latin typeface="Arial"/>
                <a:cs typeface="Arial"/>
              </a:rPr>
              <a:t>n</a:t>
            </a:r>
            <a:r>
              <a:rPr sz="1600" spc="-5" dirty="0">
                <a:latin typeface="Arial"/>
                <a:cs typeface="Arial"/>
              </a:rPr>
              <a:t> </a:t>
            </a:r>
            <a:r>
              <a:rPr sz="1600" spc="-10" dirty="0">
                <a:latin typeface="Arial"/>
                <a:cs typeface="Arial"/>
              </a:rPr>
              <a:t>the</a:t>
            </a:r>
            <a:r>
              <a:rPr sz="1600" spc="-85" dirty="0">
                <a:latin typeface="Arial"/>
                <a:cs typeface="Arial"/>
              </a:rPr>
              <a:t> </a:t>
            </a:r>
            <a:r>
              <a:rPr sz="1600" spc="-75" dirty="0">
                <a:latin typeface="Arial"/>
                <a:cs typeface="Arial"/>
              </a:rPr>
              <a:t>A</a:t>
            </a:r>
            <a:r>
              <a:rPr sz="1600" spc="-15" dirty="0">
                <a:latin typeface="Arial"/>
                <a:cs typeface="Arial"/>
              </a:rPr>
              <a:t>WS</a:t>
            </a:r>
            <a:r>
              <a:rPr sz="1600" spc="-5" dirty="0">
                <a:latin typeface="Arial"/>
                <a:cs typeface="Arial"/>
              </a:rPr>
              <a:t> c</a:t>
            </a:r>
            <a:r>
              <a:rPr sz="1600" spc="-10" dirty="0">
                <a:latin typeface="Arial"/>
                <a:cs typeface="Arial"/>
              </a:rPr>
              <a:t>loud</a:t>
            </a:r>
            <a:r>
              <a:rPr sz="1600" spc="-15" dirty="0">
                <a:latin typeface="Arial"/>
                <a:cs typeface="Arial"/>
              </a:rPr>
              <a:t> </a:t>
            </a:r>
            <a:r>
              <a:rPr sz="1600" spc="-10" dirty="0">
                <a:latin typeface="Arial"/>
                <a:cs typeface="Arial"/>
              </a:rPr>
              <a:t>as</a:t>
            </a:r>
            <a:r>
              <a:rPr sz="1600" spc="0" dirty="0">
                <a:latin typeface="Arial"/>
                <a:cs typeface="Arial"/>
              </a:rPr>
              <a:t> </a:t>
            </a:r>
            <a:r>
              <a:rPr sz="1600" spc="-30" dirty="0">
                <a:latin typeface="Arial"/>
                <a:cs typeface="Arial"/>
              </a:rPr>
              <a:t>w</a:t>
            </a:r>
            <a:r>
              <a:rPr sz="1600" spc="-10" dirty="0">
                <a:latin typeface="Arial"/>
                <a:cs typeface="Arial"/>
              </a:rPr>
              <a:t>ell?</a:t>
            </a:r>
            <a:endParaRPr sz="1600">
              <a:latin typeface="Arial"/>
              <a:cs typeface="Arial"/>
            </a:endParaRPr>
          </a:p>
          <a:p>
            <a:pPr marL="287020" marR="6350" indent="-274320">
              <a:lnSpc>
                <a:spcPct val="100000"/>
              </a:lnSpc>
              <a:buClr>
                <a:srgbClr val="D24717"/>
              </a:buClr>
              <a:buSzPct val="84375"/>
              <a:buFont typeface="Wingdings 2"/>
              <a:buChar char=""/>
              <a:tabLst>
                <a:tab pos="287020" algn="l"/>
              </a:tabLst>
            </a:pPr>
            <a:r>
              <a:rPr sz="1600" spc="-10" dirty="0">
                <a:latin typeface="Arial"/>
                <a:cs typeface="Arial"/>
              </a:rPr>
              <a:t>Derek</a:t>
            </a:r>
            <a:r>
              <a:rPr sz="1600" spc="10" dirty="0">
                <a:latin typeface="Arial"/>
                <a:cs typeface="Arial"/>
              </a:rPr>
              <a:t> </a:t>
            </a:r>
            <a:r>
              <a:rPr sz="1600" spc="-10" dirty="0">
                <a:latin typeface="Arial"/>
                <a:cs typeface="Arial"/>
              </a:rPr>
              <a:t>copied</a:t>
            </a:r>
            <a:r>
              <a:rPr sz="1600" spc="-15" dirty="0">
                <a:latin typeface="Arial"/>
                <a:cs typeface="Arial"/>
              </a:rPr>
              <a:t> </a:t>
            </a:r>
            <a:r>
              <a:rPr sz="1600" spc="-10" dirty="0">
                <a:latin typeface="Arial"/>
                <a:cs typeface="Arial"/>
              </a:rPr>
              <a:t>the</a:t>
            </a:r>
            <a:r>
              <a:rPr sz="1600" spc="10" dirty="0">
                <a:latin typeface="Arial"/>
                <a:cs typeface="Arial"/>
              </a:rPr>
              <a:t> </a:t>
            </a:r>
            <a:r>
              <a:rPr sz="1600" spc="-10" dirty="0">
                <a:latin typeface="Arial"/>
                <a:cs typeface="Arial"/>
              </a:rPr>
              <a:t>4</a:t>
            </a:r>
            <a:r>
              <a:rPr sz="1600" spc="-25" dirty="0">
                <a:latin typeface="Arial"/>
                <a:cs typeface="Arial"/>
              </a:rPr>
              <a:t> </a:t>
            </a:r>
            <a:r>
              <a:rPr sz="1600" spc="-15" dirty="0">
                <a:latin typeface="Arial"/>
                <a:cs typeface="Arial"/>
              </a:rPr>
              <a:t>TB</a:t>
            </a:r>
            <a:r>
              <a:rPr sz="1600" spc="-5" dirty="0">
                <a:latin typeface="Arial"/>
                <a:cs typeface="Arial"/>
              </a:rPr>
              <a:t> </a:t>
            </a:r>
            <a:r>
              <a:rPr sz="1600" spc="-10" dirty="0">
                <a:latin typeface="Arial"/>
                <a:cs typeface="Arial"/>
              </a:rPr>
              <a:t>of</a:t>
            </a:r>
            <a:r>
              <a:rPr sz="1600" spc="-15" dirty="0">
                <a:latin typeface="Arial"/>
                <a:cs typeface="Arial"/>
              </a:rPr>
              <a:t> </a:t>
            </a:r>
            <a:r>
              <a:rPr sz="1600" spc="-10" dirty="0">
                <a:latin typeface="Arial"/>
                <a:cs typeface="Arial"/>
              </a:rPr>
              <a:t>TI</a:t>
            </a:r>
            <a:r>
              <a:rPr sz="1600" spc="-20" dirty="0">
                <a:latin typeface="Arial"/>
                <a:cs typeface="Arial"/>
              </a:rPr>
              <a:t>F</a:t>
            </a:r>
            <a:r>
              <a:rPr sz="1600" spc="-10" dirty="0">
                <a:latin typeface="Arial"/>
                <a:cs typeface="Arial"/>
              </a:rPr>
              <a:t>F</a:t>
            </a:r>
            <a:r>
              <a:rPr sz="1600" spc="5" dirty="0">
                <a:latin typeface="Arial"/>
                <a:cs typeface="Arial"/>
              </a:rPr>
              <a:t> </a:t>
            </a:r>
            <a:r>
              <a:rPr sz="1600" spc="-10" dirty="0">
                <a:latin typeface="Arial"/>
                <a:cs typeface="Arial"/>
              </a:rPr>
              <a:t>images</a:t>
            </a:r>
            <a:r>
              <a:rPr sz="1600" spc="5" dirty="0">
                <a:latin typeface="Arial"/>
                <a:cs typeface="Arial"/>
              </a:rPr>
              <a:t> </a:t>
            </a:r>
            <a:r>
              <a:rPr sz="1600" spc="-10" dirty="0">
                <a:latin typeface="Arial"/>
                <a:cs typeface="Arial"/>
              </a:rPr>
              <a:t>into</a:t>
            </a:r>
            <a:r>
              <a:rPr sz="1600" spc="-5" dirty="0">
                <a:latin typeface="Arial"/>
                <a:cs typeface="Arial"/>
              </a:rPr>
              <a:t> </a:t>
            </a:r>
            <a:r>
              <a:rPr sz="1600" spc="-10" dirty="0">
                <a:latin typeface="Arial"/>
                <a:cs typeface="Arial"/>
              </a:rPr>
              <a:t>S3.</a:t>
            </a:r>
            <a:r>
              <a:rPr sz="1600" spc="10" dirty="0">
                <a:latin typeface="Arial"/>
                <a:cs typeface="Arial"/>
              </a:rPr>
              <a:t> </a:t>
            </a:r>
            <a:r>
              <a:rPr sz="1600" spc="-15" dirty="0">
                <a:latin typeface="Arial"/>
                <a:cs typeface="Arial"/>
              </a:rPr>
              <a:t>He</a:t>
            </a:r>
            <a:r>
              <a:rPr sz="1600" spc="-5" dirty="0">
                <a:latin typeface="Arial"/>
                <a:cs typeface="Arial"/>
              </a:rPr>
              <a:t> </a:t>
            </a:r>
            <a:r>
              <a:rPr sz="1600" spc="-10" dirty="0">
                <a:latin typeface="Arial"/>
                <a:cs typeface="Arial"/>
              </a:rPr>
              <a:t>“started</a:t>
            </a:r>
            <a:r>
              <a:rPr sz="1600" spc="35" dirty="0">
                <a:latin typeface="Arial"/>
                <a:cs typeface="Arial"/>
              </a:rPr>
              <a:t> </a:t>
            </a:r>
            <a:r>
              <a:rPr sz="1600" spc="-30" dirty="0">
                <a:latin typeface="Arial"/>
                <a:cs typeface="Arial"/>
              </a:rPr>
              <a:t>w</a:t>
            </a:r>
            <a:r>
              <a:rPr sz="1600" spc="-5" dirty="0">
                <a:latin typeface="Arial"/>
                <a:cs typeface="Arial"/>
              </a:rPr>
              <a:t>rit</a:t>
            </a:r>
            <a:r>
              <a:rPr sz="1600" spc="0" dirty="0">
                <a:latin typeface="Arial"/>
                <a:cs typeface="Arial"/>
              </a:rPr>
              <a:t>i</a:t>
            </a:r>
            <a:r>
              <a:rPr sz="1600" spc="-10" dirty="0">
                <a:latin typeface="Arial"/>
                <a:cs typeface="Arial"/>
              </a:rPr>
              <a:t>ng</a:t>
            </a:r>
            <a:r>
              <a:rPr sz="1600" spc="-5" dirty="0">
                <a:latin typeface="Arial"/>
                <a:cs typeface="Arial"/>
              </a:rPr>
              <a:t> c</a:t>
            </a:r>
            <a:r>
              <a:rPr sz="1600" spc="-10" dirty="0">
                <a:latin typeface="Arial"/>
                <a:cs typeface="Arial"/>
              </a:rPr>
              <a:t>ode</a:t>
            </a:r>
            <a:r>
              <a:rPr sz="1600" spc="10" dirty="0">
                <a:latin typeface="Arial"/>
                <a:cs typeface="Arial"/>
              </a:rPr>
              <a:t> </a:t>
            </a:r>
            <a:r>
              <a:rPr sz="1600" spc="-10" dirty="0">
                <a:latin typeface="Arial"/>
                <a:cs typeface="Arial"/>
              </a:rPr>
              <a:t>to</a:t>
            </a:r>
            <a:r>
              <a:rPr sz="1600" spc="-5" dirty="0">
                <a:latin typeface="Arial"/>
                <a:cs typeface="Arial"/>
              </a:rPr>
              <a:t> </a:t>
            </a:r>
            <a:r>
              <a:rPr sz="1600" spc="-10" dirty="0">
                <a:latin typeface="Arial"/>
                <a:cs typeface="Arial"/>
              </a:rPr>
              <a:t>pu</a:t>
            </a:r>
            <a:r>
              <a:rPr sz="1600" spc="0" dirty="0">
                <a:latin typeface="Arial"/>
                <a:cs typeface="Arial"/>
              </a:rPr>
              <a:t>l</a:t>
            </a:r>
            <a:r>
              <a:rPr sz="1600" spc="-5" dirty="0">
                <a:latin typeface="Arial"/>
                <a:cs typeface="Arial"/>
              </a:rPr>
              <a:t>l</a:t>
            </a:r>
            <a:r>
              <a:rPr sz="1600" spc="-10" dirty="0">
                <a:latin typeface="Arial"/>
                <a:cs typeface="Arial"/>
              </a:rPr>
              <a:t> all the</a:t>
            </a:r>
            <a:r>
              <a:rPr sz="1600" spc="-5" dirty="0">
                <a:latin typeface="Arial"/>
                <a:cs typeface="Arial"/>
              </a:rPr>
              <a:t> </a:t>
            </a:r>
            <a:r>
              <a:rPr sz="1600" spc="-10" dirty="0">
                <a:latin typeface="Arial"/>
                <a:cs typeface="Arial"/>
              </a:rPr>
              <a:t>parts</a:t>
            </a:r>
            <a:r>
              <a:rPr sz="1600" spc="10" dirty="0">
                <a:latin typeface="Arial"/>
                <a:cs typeface="Arial"/>
              </a:rPr>
              <a:t> </a:t>
            </a:r>
            <a:r>
              <a:rPr sz="1600" spc="-10" dirty="0">
                <a:latin typeface="Arial"/>
                <a:cs typeface="Arial"/>
              </a:rPr>
              <a:t>that</a:t>
            </a:r>
            <a:r>
              <a:rPr sz="1600" spc="20" dirty="0">
                <a:latin typeface="Arial"/>
                <a:cs typeface="Arial"/>
              </a:rPr>
              <a:t> </a:t>
            </a:r>
            <a:r>
              <a:rPr sz="1600" spc="-15" dirty="0">
                <a:latin typeface="Arial"/>
                <a:cs typeface="Arial"/>
              </a:rPr>
              <a:t>ma</a:t>
            </a:r>
            <a:r>
              <a:rPr sz="1600" spc="-5" dirty="0">
                <a:latin typeface="Arial"/>
                <a:cs typeface="Arial"/>
              </a:rPr>
              <a:t>k</a:t>
            </a:r>
            <a:r>
              <a:rPr sz="1600" spc="-10" dirty="0">
                <a:latin typeface="Arial"/>
                <a:cs typeface="Arial"/>
              </a:rPr>
              <a:t>e</a:t>
            </a:r>
            <a:r>
              <a:rPr sz="1600" spc="-5" dirty="0">
                <a:latin typeface="Arial"/>
                <a:cs typeface="Arial"/>
              </a:rPr>
              <a:t> </a:t>
            </a:r>
            <a:r>
              <a:rPr sz="1600" spc="-10" dirty="0">
                <a:latin typeface="Arial"/>
                <a:cs typeface="Arial"/>
              </a:rPr>
              <a:t>up</a:t>
            </a:r>
            <a:r>
              <a:rPr sz="1600" spc="10" dirty="0">
                <a:latin typeface="Arial"/>
                <a:cs typeface="Arial"/>
              </a:rPr>
              <a:t> </a:t>
            </a:r>
            <a:r>
              <a:rPr sz="1600" spc="-10" dirty="0">
                <a:latin typeface="Arial"/>
                <a:cs typeface="Arial"/>
              </a:rPr>
              <a:t>an</a:t>
            </a:r>
            <a:r>
              <a:rPr sz="1600" spc="-5" dirty="0">
                <a:latin typeface="Arial"/>
                <a:cs typeface="Arial"/>
              </a:rPr>
              <a:t> </a:t>
            </a:r>
            <a:r>
              <a:rPr sz="1600" spc="-10" dirty="0">
                <a:latin typeface="Arial"/>
                <a:cs typeface="Arial"/>
              </a:rPr>
              <a:t>arti</a:t>
            </a:r>
            <a:r>
              <a:rPr sz="1600" spc="-5" dirty="0">
                <a:latin typeface="Arial"/>
                <a:cs typeface="Arial"/>
              </a:rPr>
              <a:t>c</a:t>
            </a:r>
            <a:r>
              <a:rPr sz="1600" spc="-10" dirty="0">
                <a:latin typeface="Arial"/>
                <a:cs typeface="Arial"/>
              </a:rPr>
              <a:t>le</a:t>
            </a:r>
            <a:r>
              <a:rPr sz="1600" spc="-5" dirty="0">
                <a:latin typeface="Arial"/>
                <a:cs typeface="Arial"/>
              </a:rPr>
              <a:t> </a:t>
            </a:r>
            <a:r>
              <a:rPr sz="1600" spc="-10" dirty="0">
                <a:latin typeface="Arial"/>
                <a:cs typeface="Arial"/>
              </a:rPr>
              <a:t>out</a:t>
            </a:r>
            <a:r>
              <a:rPr sz="1600" spc="10" dirty="0">
                <a:latin typeface="Arial"/>
                <a:cs typeface="Arial"/>
              </a:rPr>
              <a:t> </a:t>
            </a:r>
            <a:r>
              <a:rPr sz="1600" spc="-10" dirty="0">
                <a:latin typeface="Arial"/>
                <a:cs typeface="Arial"/>
              </a:rPr>
              <a:t>of</a:t>
            </a:r>
            <a:r>
              <a:rPr sz="1600" spc="10" dirty="0">
                <a:latin typeface="Arial"/>
                <a:cs typeface="Arial"/>
              </a:rPr>
              <a:t> </a:t>
            </a:r>
            <a:r>
              <a:rPr sz="1600" spc="-10" dirty="0">
                <a:latin typeface="Arial"/>
                <a:cs typeface="Arial"/>
              </a:rPr>
              <a:t>S3,</a:t>
            </a:r>
            <a:r>
              <a:rPr sz="1600" spc="-5" dirty="0">
                <a:latin typeface="Arial"/>
                <a:cs typeface="Arial"/>
              </a:rPr>
              <a:t> </a:t>
            </a:r>
            <a:r>
              <a:rPr sz="1600" spc="-10" dirty="0">
                <a:latin typeface="Arial"/>
                <a:cs typeface="Arial"/>
              </a:rPr>
              <a:t>generate</a:t>
            </a:r>
            <a:r>
              <a:rPr sz="1600" spc="20" dirty="0">
                <a:latin typeface="Arial"/>
                <a:cs typeface="Arial"/>
              </a:rPr>
              <a:t> </a:t>
            </a:r>
            <a:r>
              <a:rPr sz="1600" spc="-10" dirty="0">
                <a:latin typeface="Arial"/>
                <a:cs typeface="Arial"/>
              </a:rPr>
              <a:t>a</a:t>
            </a:r>
            <a:r>
              <a:rPr sz="1600" spc="-5" dirty="0">
                <a:latin typeface="Arial"/>
                <a:cs typeface="Arial"/>
              </a:rPr>
              <a:t> </a:t>
            </a:r>
            <a:r>
              <a:rPr sz="1600" spc="-15" dirty="0">
                <a:latin typeface="Arial"/>
                <a:cs typeface="Arial"/>
              </a:rPr>
              <a:t>PDF</a:t>
            </a:r>
            <a:r>
              <a:rPr sz="1600" spc="-5" dirty="0">
                <a:latin typeface="Arial"/>
                <a:cs typeface="Arial"/>
              </a:rPr>
              <a:t> </a:t>
            </a:r>
            <a:r>
              <a:rPr sz="1600" spc="-10" dirty="0">
                <a:latin typeface="Arial"/>
                <a:cs typeface="Arial"/>
              </a:rPr>
              <a:t>from</a:t>
            </a:r>
            <a:r>
              <a:rPr sz="1600" spc="35" dirty="0">
                <a:latin typeface="Arial"/>
                <a:cs typeface="Arial"/>
              </a:rPr>
              <a:t> </a:t>
            </a:r>
            <a:r>
              <a:rPr sz="1600" spc="-10" dirty="0">
                <a:latin typeface="Arial"/>
                <a:cs typeface="Arial"/>
              </a:rPr>
              <a:t>them</a:t>
            </a:r>
            <a:r>
              <a:rPr sz="1600" spc="10" dirty="0">
                <a:latin typeface="Arial"/>
                <a:cs typeface="Arial"/>
              </a:rPr>
              <a:t> </a:t>
            </a:r>
            <a:r>
              <a:rPr sz="1600" spc="-10" dirty="0">
                <a:latin typeface="Arial"/>
                <a:cs typeface="Arial"/>
              </a:rPr>
              <a:t>and</a:t>
            </a:r>
            <a:r>
              <a:rPr sz="1600" spc="-5" dirty="0">
                <a:latin typeface="Arial"/>
                <a:cs typeface="Arial"/>
              </a:rPr>
              <a:t> s</a:t>
            </a:r>
            <a:r>
              <a:rPr sz="1600" spc="-10" dirty="0">
                <a:latin typeface="Arial"/>
                <a:cs typeface="Arial"/>
              </a:rPr>
              <a:t>tore</a:t>
            </a:r>
            <a:r>
              <a:rPr sz="1600" spc="15" dirty="0">
                <a:latin typeface="Arial"/>
                <a:cs typeface="Arial"/>
              </a:rPr>
              <a:t> </a:t>
            </a:r>
            <a:r>
              <a:rPr sz="1600" spc="-10" dirty="0">
                <a:latin typeface="Arial"/>
                <a:cs typeface="Arial"/>
              </a:rPr>
              <a:t>the</a:t>
            </a:r>
            <a:r>
              <a:rPr sz="1600" spc="10" dirty="0">
                <a:latin typeface="Arial"/>
                <a:cs typeface="Arial"/>
              </a:rPr>
              <a:t> </a:t>
            </a:r>
            <a:r>
              <a:rPr sz="1600" spc="-15" dirty="0">
                <a:latin typeface="Arial"/>
                <a:cs typeface="Arial"/>
              </a:rPr>
              <a:t>PDF</a:t>
            </a:r>
            <a:r>
              <a:rPr sz="1600" spc="-10" dirty="0">
                <a:latin typeface="Arial"/>
                <a:cs typeface="Arial"/>
              </a:rPr>
              <a:t> ba</a:t>
            </a:r>
            <a:r>
              <a:rPr sz="1600" spc="-5" dirty="0">
                <a:latin typeface="Arial"/>
                <a:cs typeface="Arial"/>
              </a:rPr>
              <a:t>c</a:t>
            </a:r>
            <a:r>
              <a:rPr sz="1600" spc="-10" dirty="0">
                <a:latin typeface="Arial"/>
                <a:cs typeface="Arial"/>
              </a:rPr>
              <a:t>k</a:t>
            </a:r>
            <a:r>
              <a:rPr sz="1600" spc="0" dirty="0">
                <a:latin typeface="Arial"/>
                <a:cs typeface="Arial"/>
              </a:rPr>
              <a:t> </a:t>
            </a:r>
            <a:r>
              <a:rPr sz="1600" spc="-10" dirty="0">
                <a:latin typeface="Arial"/>
                <a:cs typeface="Arial"/>
              </a:rPr>
              <a:t>in</a:t>
            </a:r>
            <a:r>
              <a:rPr sz="1600" spc="-15" dirty="0">
                <a:latin typeface="Arial"/>
                <a:cs typeface="Arial"/>
              </a:rPr>
              <a:t> </a:t>
            </a:r>
            <a:r>
              <a:rPr sz="1600" spc="-10" dirty="0">
                <a:latin typeface="Arial"/>
                <a:cs typeface="Arial"/>
              </a:rPr>
              <a:t>S3.</a:t>
            </a:r>
            <a:r>
              <a:rPr sz="1600" spc="-25" dirty="0">
                <a:latin typeface="Arial"/>
                <a:cs typeface="Arial"/>
              </a:rPr>
              <a:t> </a:t>
            </a:r>
            <a:r>
              <a:rPr sz="1600" spc="-10" dirty="0">
                <a:latin typeface="Arial"/>
                <a:cs typeface="Arial"/>
              </a:rPr>
              <a:t>This</a:t>
            </a:r>
            <a:r>
              <a:rPr sz="1600" spc="5" dirty="0">
                <a:latin typeface="Arial"/>
                <a:cs typeface="Arial"/>
              </a:rPr>
              <a:t> </a:t>
            </a:r>
            <a:r>
              <a:rPr sz="1600" spc="-30" dirty="0">
                <a:latin typeface="Arial"/>
                <a:cs typeface="Arial"/>
              </a:rPr>
              <a:t>w</a:t>
            </a:r>
            <a:r>
              <a:rPr sz="1600" spc="-10" dirty="0">
                <a:latin typeface="Arial"/>
                <a:cs typeface="Arial"/>
              </a:rPr>
              <a:t>as</a:t>
            </a:r>
            <a:r>
              <a:rPr sz="1600" spc="10" dirty="0">
                <a:latin typeface="Arial"/>
                <a:cs typeface="Arial"/>
              </a:rPr>
              <a:t> </a:t>
            </a:r>
            <a:r>
              <a:rPr sz="1600" spc="-10" dirty="0">
                <a:latin typeface="Arial"/>
                <a:cs typeface="Arial"/>
              </a:rPr>
              <a:t>ea</a:t>
            </a:r>
            <a:r>
              <a:rPr sz="1600" spc="-5" dirty="0">
                <a:latin typeface="Arial"/>
                <a:cs typeface="Arial"/>
              </a:rPr>
              <a:t>s</a:t>
            </a:r>
            <a:r>
              <a:rPr sz="1600" spc="-10" dirty="0">
                <a:latin typeface="Arial"/>
                <a:cs typeface="Arial"/>
              </a:rPr>
              <a:t>y</a:t>
            </a:r>
            <a:r>
              <a:rPr sz="1600" spc="0" dirty="0">
                <a:latin typeface="Arial"/>
                <a:cs typeface="Arial"/>
              </a:rPr>
              <a:t> </a:t>
            </a:r>
            <a:r>
              <a:rPr sz="1600" spc="-10" dirty="0">
                <a:latin typeface="Arial"/>
                <a:cs typeface="Arial"/>
              </a:rPr>
              <a:t>enough</a:t>
            </a:r>
            <a:r>
              <a:rPr sz="1600" spc="-5" dirty="0">
                <a:latin typeface="Arial"/>
                <a:cs typeface="Arial"/>
              </a:rPr>
              <a:t> </a:t>
            </a:r>
            <a:r>
              <a:rPr sz="1600" spc="-10" dirty="0">
                <a:latin typeface="Arial"/>
                <a:cs typeface="Arial"/>
              </a:rPr>
              <a:t>u</a:t>
            </a:r>
            <a:r>
              <a:rPr sz="1600" spc="-5" dirty="0">
                <a:latin typeface="Arial"/>
                <a:cs typeface="Arial"/>
              </a:rPr>
              <a:t>s</a:t>
            </a:r>
            <a:r>
              <a:rPr sz="1600" spc="-10" dirty="0">
                <a:latin typeface="Arial"/>
                <a:cs typeface="Arial"/>
              </a:rPr>
              <a:t>ing</a:t>
            </a:r>
            <a:r>
              <a:rPr sz="1600" spc="-15" dirty="0">
                <a:latin typeface="Arial"/>
                <a:cs typeface="Arial"/>
              </a:rPr>
              <a:t> </a:t>
            </a:r>
            <a:r>
              <a:rPr sz="1600" spc="-10" dirty="0">
                <a:latin typeface="Arial"/>
                <a:cs typeface="Arial"/>
              </a:rPr>
              <a:t>the</a:t>
            </a:r>
            <a:r>
              <a:rPr sz="1600" spc="10" dirty="0">
                <a:latin typeface="Arial"/>
                <a:cs typeface="Arial"/>
              </a:rPr>
              <a:t> </a:t>
            </a:r>
            <a:r>
              <a:rPr sz="1600" spc="-10" dirty="0">
                <a:latin typeface="Arial"/>
                <a:cs typeface="Arial"/>
              </a:rPr>
              <a:t>JetS3t</a:t>
            </a:r>
            <a:r>
              <a:rPr sz="1600" spc="35" dirty="0">
                <a:latin typeface="Arial"/>
                <a:cs typeface="Arial"/>
              </a:rPr>
              <a:t> </a:t>
            </a:r>
            <a:r>
              <a:rPr sz="1600" spc="-20" dirty="0">
                <a:latin typeface="Arial"/>
                <a:cs typeface="Arial"/>
              </a:rPr>
              <a:t>—</a:t>
            </a:r>
            <a:r>
              <a:rPr sz="1600" spc="-25" dirty="0">
                <a:latin typeface="Arial"/>
                <a:cs typeface="Arial"/>
              </a:rPr>
              <a:t>O</a:t>
            </a:r>
            <a:r>
              <a:rPr sz="1600" spc="-10" dirty="0">
                <a:latin typeface="Arial"/>
                <a:cs typeface="Arial"/>
              </a:rPr>
              <a:t>pen</a:t>
            </a:r>
            <a:r>
              <a:rPr sz="1600" spc="20" dirty="0">
                <a:latin typeface="Arial"/>
                <a:cs typeface="Arial"/>
              </a:rPr>
              <a:t> </a:t>
            </a:r>
            <a:r>
              <a:rPr sz="1600" spc="-10" dirty="0">
                <a:latin typeface="Arial"/>
                <a:cs typeface="Arial"/>
              </a:rPr>
              <a:t>Sour</a:t>
            </a:r>
            <a:r>
              <a:rPr sz="1600" spc="-5" dirty="0">
                <a:latin typeface="Arial"/>
                <a:cs typeface="Arial"/>
              </a:rPr>
              <a:t>c</a:t>
            </a:r>
            <a:r>
              <a:rPr sz="1600" spc="-10" dirty="0">
                <a:latin typeface="Arial"/>
                <a:cs typeface="Arial"/>
              </a:rPr>
              <a:t>e</a:t>
            </a:r>
            <a:r>
              <a:rPr sz="1600" spc="-5" dirty="0">
                <a:latin typeface="Arial"/>
                <a:cs typeface="Arial"/>
              </a:rPr>
              <a:t> </a:t>
            </a:r>
            <a:r>
              <a:rPr sz="1600" spc="-10" dirty="0">
                <a:latin typeface="Arial"/>
                <a:cs typeface="Arial"/>
              </a:rPr>
              <a:t>Java</a:t>
            </a:r>
            <a:r>
              <a:rPr sz="1600" spc="-5" dirty="0">
                <a:latin typeface="Arial"/>
                <a:cs typeface="Arial"/>
              </a:rPr>
              <a:t> </a:t>
            </a:r>
            <a:r>
              <a:rPr sz="1600" spc="-10" dirty="0">
                <a:latin typeface="Arial"/>
                <a:cs typeface="Arial"/>
              </a:rPr>
              <a:t>too</a:t>
            </a:r>
            <a:r>
              <a:rPr sz="1600" spc="0" dirty="0">
                <a:latin typeface="Arial"/>
                <a:cs typeface="Arial"/>
              </a:rPr>
              <a:t>l</a:t>
            </a:r>
            <a:r>
              <a:rPr sz="1600" spc="-10" dirty="0">
                <a:latin typeface="Arial"/>
                <a:cs typeface="Arial"/>
              </a:rPr>
              <a:t>kit</a:t>
            </a:r>
            <a:r>
              <a:rPr sz="1600" spc="-15" dirty="0">
                <a:latin typeface="Arial"/>
                <a:cs typeface="Arial"/>
              </a:rPr>
              <a:t> </a:t>
            </a:r>
            <a:r>
              <a:rPr sz="1600" spc="-10" dirty="0">
                <a:latin typeface="Arial"/>
                <a:cs typeface="Arial"/>
              </a:rPr>
              <a:t>for</a:t>
            </a:r>
            <a:r>
              <a:rPr sz="1600" spc="15" dirty="0">
                <a:latin typeface="Arial"/>
                <a:cs typeface="Arial"/>
              </a:rPr>
              <a:t> </a:t>
            </a:r>
            <a:r>
              <a:rPr sz="1600" spc="-10" dirty="0">
                <a:latin typeface="Arial"/>
                <a:cs typeface="Arial"/>
              </a:rPr>
              <a:t>S3,</a:t>
            </a:r>
            <a:r>
              <a:rPr sz="1600" spc="-5" dirty="0">
                <a:latin typeface="Arial"/>
                <a:cs typeface="Arial"/>
              </a:rPr>
              <a:t> i</a:t>
            </a:r>
            <a:r>
              <a:rPr sz="1600" spc="-195" dirty="0">
                <a:latin typeface="Arial"/>
                <a:cs typeface="Arial"/>
              </a:rPr>
              <a:t>T</a:t>
            </a:r>
            <a:r>
              <a:rPr sz="1600" spc="-10" dirty="0">
                <a:latin typeface="Arial"/>
                <a:cs typeface="Arial"/>
              </a:rPr>
              <a:t>e</a:t>
            </a:r>
            <a:r>
              <a:rPr sz="1600" spc="-15" dirty="0">
                <a:latin typeface="Arial"/>
                <a:cs typeface="Arial"/>
              </a:rPr>
              <a:t>x</a:t>
            </a:r>
            <a:r>
              <a:rPr sz="1600" spc="-5" dirty="0">
                <a:latin typeface="Arial"/>
                <a:cs typeface="Arial"/>
              </a:rPr>
              <a:t>t</a:t>
            </a:r>
            <a:r>
              <a:rPr sz="1600" spc="10" dirty="0">
                <a:latin typeface="Arial"/>
                <a:cs typeface="Arial"/>
              </a:rPr>
              <a:t> </a:t>
            </a:r>
            <a:r>
              <a:rPr sz="1600" spc="-15" dirty="0">
                <a:latin typeface="Arial"/>
                <a:cs typeface="Arial"/>
              </a:rPr>
              <a:t>PDF</a:t>
            </a:r>
            <a:r>
              <a:rPr sz="1600" spc="-5" dirty="0">
                <a:latin typeface="Arial"/>
                <a:cs typeface="Arial"/>
              </a:rPr>
              <a:t> </a:t>
            </a:r>
            <a:r>
              <a:rPr sz="1600" spc="-10" dirty="0">
                <a:latin typeface="Arial"/>
                <a:cs typeface="Arial"/>
              </a:rPr>
              <a:t>Libra</a:t>
            </a:r>
            <a:r>
              <a:rPr sz="1600" spc="-20" dirty="0">
                <a:latin typeface="Arial"/>
                <a:cs typeface="Arial"/>
              </a:rPr>
              <a:t>r</a:t>
            </a:r>
            <a:r>
              <a:rPr sz="1600" spc="-10" dirty="0">
                <a:latin typeface="Arial"/>
                <a:cs typeface="Arial"/>
              </a:rPr>
              <a:t>y</a:t>
            </a:r>
            <a:r>
              <a:rPr sz="1600" spc="15" dirty="0">
                <a:latin typeface="Arial"/>
                <a:cs typeface="Arial"/>
              </a:rPr>
              <a:t> </a:t>
            </a:r>
            <a:r>
              <a:rPr sz="1600" spc="-10" dirty="0">
                <a:latin typeface="Arial"/>
                <a:cs typeface="Arial"/>
              </a:rPr>
              <a:t>and</a:t>
            </a:r>
            <a:r>
              <a:rPr sz="1600" spc="10" dirty="0">
                <a:latin typeface="Arial"/>
                <a:cs typeface="Arial"/>
              </a:rPr>
              <a:t> </a:t>
            </a:r>
            <a:r>
              <a:rPr sz="1600" spc="-10" dirty="0">
                <a:latin typeface="Arial"/>
                <a:cs typeface="Arial"/>
              </a:rPr>
              <a:t>install</a:t>
            </a:r>
            <a:r>
              <a:rPr sz="1600" spc="-15" dirty="0">
                <a:latin typeface="Arial"/>
                <a:cs typeface="Arial"/>
              </a:rPr>
              <a:t>i</a:t>
            </a:r>
            <a:r>
              <a:rPr sz="1600" spc="-10" dirty="0">
                <a:latin typeface="Arial"/>
                <a:cs typeface="Arial"/>
              </a:rPr>
              <a:t>ng</a:t>
            </a:r>
            <a:r>
              <a:rPr sz="1600" spc="-25" dirty="0">
                <a:latin typeface="Arial"/>
                <a:cs typeface="Arial"/>
              </a:rPr>
              <a:t> </a:t>
            </a:r>
            <a:r>
              <a:rPr sz="1600" spc="-10" dirty="0">
                <a:latin typeface="Arial"/>
                <a:cs typeface="Arial"/>
              </a:rPr>
              <a:t>the</a:t>
            </a:r>
            <a:r>
              <a:rPr sz="1600" spc="10" dirty="0">
                <a:latin typeface="Arial"/>
                <a:cs typeface="Arial"/>
              </a:rPr>
              <a:t> </a:t>
            </a:r>
            <a:r>
              <a:rPr sz="1600" spc="-10" dirty="0">
                <a:latin typeface="Arial"/>
                <a:cs typeface="Arial"/>
              </a:rPr>
              <a:t>Java</a:t>
            </a:r>
            <a:r>
              <a:rPr sz="1600" spc="-100" dirty="0">
                <a:latin typeface="Arial"/>
                <a:cs typeface="Arial"/>
              </a:rPr>
              <a:t> </a:t>
            </a:r>
            <a:r>
              <a:rPr sz="1600" spc="-10" dirty="0">
                <a:latin typeface="Arial"/>
                <a:cs typeface="Arial"/>
              </a:rPr>
              <a:t>Ad</a:t>
            </a:r>
            <a:r>
              <a:rPr sz="1600" spc="-5" dirty="0">
                <a:latin typeface="Arial"/>
                <a:cs typeface="Arial"/>
              </a:rPr>
              <a:t>v</a:t>
            </a:r>
            <a:r>
              <a:rPr sz="1600" spc="-10" dirty="0">
                <a:latin typeface="Arial"/>
                <a:cs typeface="Arial"/>
              </a:rPr>
              <a:t>an</a:t>
            </a:r>
            <a:r>
              <a:rPr sz="1600" spc="-5" dirty="0">
                <a:latin typeface="Arial"/>
                <a:cs typeface="Arial"/>
              </a:rPr>
              <a:t>c</a:t>
            </a:r>
            <a:r>
              <a:rPr sz="1600" spc="-10" dirty="0">
                <a:latin typeface="Arial"/>
                <a:cs typeface="Arial"/>
              </a:rPr>
              <a:t>ed</a:t>
            </a:r>
            <a:r>
              <a:rPr sz="1600" spc="-15" dirty="0">
                <a:latin typeface="Arial"/>
                <a:cs typeface="Arial"/>
              </a:rPr>
              <a:t> </a:t>
            </a:r>
            <a:r>
              <a:rPr sz="1600" spc="-10" dirty="0">
                <a:latin typeface="Arial"/>
                <a:cs typeface="Arial"/>
              </a:rPr>
              <a:t>Image</a:t>
            </a:r>
            <a:r>
              <a:rPr sz="1600" spc="25" dirty="0">
                <a:latin typeface="Arial"/>
                <a:cs typeface="Arial"/>
              </a:rPr>
              <a:t> </a:t>
            </a:r>
            <a:r>
              <a:rPr sz="1600" spc="-10" dirty="0">
                <a:latin typeface="Arial"/>
                <a:cs typeface="Arial"/>
              </a:rPr>
              <a:t>Extension</a:t>
            </a:r>
            <a:r>
              <a:rPr sz="1600" spc="-15" dirty="0">
                <a:latin typeface="Arial"/>
                <a:cs typeface="Arial"/>
              </a:rPr>
              <a:t> </a:t>
            </a:r>
            <a:r>
              <a:rPr sz="1600" spc="-5" dirty="0">
                <a:latin typeface="Arial"/>
                <a:cs typeface="Arial"/>
              </a:rPr>
              <a:t>.”</a:t>
            </a:r>
            <a:endParaRPr sz="1600">
              <a:latin typeface="Arial"/>
              <a:cs typeface="Arial"/>
            </a:endParaRPr>
          </a:p>
          <a:p>
            <a:pPr marL="287020" marR="6985" indent="-274320">
              <a:lnSpc>
                <a:spcPct val="100000"/>
              </a:lnSpc>
              <a:buClr>
                <a:srgbClr val="D24717"/>
              </a:buClr>
              <a:buSzPct val="84375"/>
              <a:buFont typeface="Wingdings 2"/>
              <a:buChar char=""/>
              <a:tabLst>
                <a:tab pos="287020" algn="l"/>
              </a:tabLst>
            </a:pPr>
            <a:r>
              <a:rPr sz="1600" spc="-10" dirty="0">
                <a:latin typeface="Arial"/>
                <a:cs typeface="Arial"/>
              </a:rPr>
              <a:t>After </a:t>
            </a:r>
            <a:r>
              <a:rPr sz="1600" spc="15" dirty="0">
                <a:latin typeface="Arial"/>
                <a:cs typeface="Arial"/>
              </a:rPr>
              <a:t> </a:t>
            </a:r>
            <a:r>
              <a:rPr sz="1600" spc="-5" dirty="0">
                <a:latin typeface="Arial"/>
                <a:cs typeface="Arial"/>
              </a:rPr>
              <a:t>t</a:t>
            </a:r>
            <a:r>
              <a:rPr sz="1600" spc="-30" dirty="0">
                <a:latin typeface="Arial"/>
                <a:cs typeface="Arial"/>
              </a:rPr>
              <a:t>w</a:t>
            </a:r>
            <a:r>
              <a:rPr sz="1600" spc="-10" dirty="0">
                <a:latin typeface="Arial"/>
                <a:cs typeface="Arial"/>
              </a:rPr>
              <a:t>eak</a:t>
            </a:r>
            <a:r>
              <a:rPr sz="1600" spc="0" dirty="0">
                <a:latin typeface="Arial"/>
                <a:cs typeface="Arial"/>
              </a:rPr>
              <a:t>i</a:t>
            </a:r>
            <a:r>
              <a:rPr sz="1600" spc="-10" dirty="0">
                <a:latin typeface="Arial"/>
                <a:cs typeface="Arial"/>
              </a:rPr>
              <a:t>ng</a:t>
            </a:r>
            <a:r>
              <a:rPr sz="1600" spc="5" dirty="0">
                <a:latin typeface="Arial"/>
                <a:cs typeface="Arial"/>
              </a:rPr>
              <a:t> </a:t>
            </a:r>
            <a:r>
              <a:rPr sz="1600" spc="-10" dirty="0">
                <a:latin typeface="Arial"/>
                <a:cs typeface="Arial"/>
              </a:rPr>
              <a:t>his code</a:t>
            </a:r>
            <a:r>
              <a:rPr sz="1600" spc="-5" dirty="0">
                <a:latin typeface="Arial"/>
                <a:cs typeface="Arial"/>
              </a:rPr>
              <a:t> </a:t>
            </a:r>
            <a:r>
              <a:rPr sz="1600" spc="-10" dirty="0">
                <a:latin typeface="Arial"/>
                <a:cs typeface="Arial"/>
              </a:rPr>
              <a:t>to</a:t>
            </a:r>
            <a:r>
              <a:rPr sz="1600" spc="5" dirty="0">
                <a:latin typeface="Arial"/>
                <a:cs typeface="Arial"/>
              </a:rPr>
              <a:t> </a:t>
            </a:r>
            <a:r>
              <a:rPr sz="1600" spc="-30" dirty="0">
                <a:latin typeface="Arial"/>
                <a:cs typeface="Arial"/>
              </a:rPr>
              <a:t>w</a:t>
            </a:r>
            <a:r>
              <a:rPr sz="1600" spc="-10" dirty="0">
                <a:latin typeface="Arial"/>
                <a:cs typeface="Arial"/>
              </a:rPr>
              <a:t>o</a:t>
            </a:r>
            <a:r>
              <a:rPr sz="1600" spc="-15" dirty="0">
                <a:latin typeface="Arial"/>
                <a:cs typeface="Arial"/>
              </a:rPr>
              <a:t>r</a:t>
            </a:r>
            <a:r>
              <a:rPr sz="1600" spc="-10" dirty="0">
                <a:latin typeface="Arial"/>
                <a:cs typeface="Arial"/>
              </a:rPr>
              <a:t>k</a:t>
            </a:r>
            <a:r>
              <a:rPr sz="1600" spc="25" dirty="0">
                <a:latin typeface="Arial"/>
                <a:cs typeface="Arial"/>
              </a:rPr>
              <a:t> </a:t>
            </a:r>
            <a:r>
              <a:rPr sz="1600" spc="-30" dirty="0">
                <a:latin typeface="Arial"/>
                <a:cs typeface="Arial"/>
              </a:rPr>
              <a:t>w</a:t>
            </a:r>
            <a:r>
              <a:rPr sz="1600" spc="-10" dirty="0">
                <a:latin typeface="Arial"/>
                <a:cs typeface="Arial"/>
              </a:rPr>
              <a:t>ithin</a:t>
            </a:r>
            <a:r>
              <a:rPr sz="1600" spc="-5" dirty="0">
                <a:latin typeface="Arial"/>
                <a:cs typeface="Arial"/>
              </a:rPr>
              <a:t> </a:t>
            </a:r>
            <a:r>
              <a:rPr sz="1600" spc="-10" dirty="0">
                <a:latin typeface="Arial"/>
                <a:cs typeface="Arial"/>
              </a:rPr>
              <a:t>the</a:t>
            </a:r>
            <a:r>
              <a:rPr sz="1600" spc="35" dirty="0">
                <a:latin typeface="Arial"/>
                <a:cs typeface="Arial"/>
              </a:rPr>
              <a:t> </a:t>
            </a:r>
            <a:r>
              <a:rPr sz="1600" spc="-10" dirty="0">
                <a:latin typeface="Arial"/>
                <a:cs typeface="Arial"/>
              </a:rPr>
              <a:t>Hado</a:t>
            </a:r>
            <a:r>
              <a:rPr sz="1600" spc="-15" dirty="0">
                <a:latin typeface="Arial"/>
                <a:cs typeface="Arial"/>
              </a:rPr>
              <a:t>o</a:t>
            </a:r>
            <a:r>
              <a:rPr sz="1600" spc="-10" dirty="0">
                <a:latin typeface="Arial"/>
                <a:cs typeface="Arial"/>
              </a:rPr>
              <a:t>p</a:t>
            </a:r>
            <a:r>
              <a:rPr sz="1600" spc="-5" dirty="0">
                <a:latin typeface="Arial"/>
                <a:cs typeface="Arial"/>
              </a:rPr>
              <a:t> fr</a:t>
            </a:r>
            <a:r>
              <a:rPr sz="1600" spc="-15" dirty="0">
                <a:latin typeface="Arial"/>
                <a:cs typeface="Arial"/>
              </a:rPr>
              <a:t>ame</a:t>
            </a:r>
            <a:r>
              <a:rPr sz="1600" spc="-30" dirty="0">
                <a:latin typeface="Arial"/>
                <a:cs typeface="Arial"/>
              </a:rPr>
              <a:t>w</a:t>
            </a:r>
            <a:r>
              <a:rPr sz="1600" spc="-10" dirty="0">
                <a:latin typeface="Arial"/>
                <a:cs typeface="Arial"/>
              </a:rPr>
              <a:t>o</a:t>
            </a:r>
            <a:r>
              <a:rPr sz="1600" spc="-15" dirty="0">
                <a:latin typeface="Arial"/>
                <a:cs typeface="Arial"/>
              </a:rPr>
              <a:t>r</a:t>
            </a:r>
            <a:r>
              <a:rPr sz="1600" spc="-10" dirty="0">
                <a:latin typeface="Arial"/>
                <a:cs typeface="Arial"/>
              </a:rPr>
              <a:t>k,</a:t>
            </a:r>
            <a:r>
              <a:rPr sz="1600" spc="45" dirty="0">
                <a:latin typeface="Arial"/>
                <a:cs typeface="Arial"/>
              </a:rPr>
              <a:t> </a:t>
            </a:r>
            <a:r>
              <a:rPr sz="1600" spc="-15" dirty="0">
                <a:latin typeface="Arial"/>
                <a:cs typeface="Arial"/>
              </a:rPr>
              <a:t>De</a:t>
            </a:r>
            <a:r>
              <a:rPr sz="1600" spc="-20" dirty="0">
                <a:latin typeface="Arial"/>
                <a:cs typeface="Arial"/>
              </a:rPr>
              <a:t>r</a:t>
            </a:r>
            <a:r>
              <a:rPr sz="1600" spc="-10" dirty="0">
                <a:latin typeface="Arial"/>
                <a:cs typeface="Arial"/>
              </a:rPr>
              <a:t>ek</a:t>
            </a:r>
            <a:r>
              <a:rPr sz="1600" spc="10" dirty="0">
                <a:latin typeface="Arial"/>
                <a:cs typeface="Arial"/>
              </a:rPr>
              <a:t> </a:t>
            </a:r>
            <a:r>
              <a:rPr sz="1600" spc="-10" dirty="0">
                <a:latin typeface="Arial"/>
                <a:cs typeface="Arial"/>
              </a:rPr>
              <a:t>deplo</a:t>
            </a:r>
            <a:r>
              <a:rPr sz="1600" spc="-30" dirty="0">
                <a:latin typeface="Arial"/>
                <a:cs typeface="Arial"/>
              </a:rPr>
              <a:t>y</a:t>
            </a:r>
            <a:r>
              <a:rPr sz="1600" spc="-10" dirty="0">
                <a:latin typeface="Arial"/>
                <a:cs typeface="Arial"/>
              </a:rPr>
              <a:t>ed</a:t>
            </a:r>
            <a:r>
              <a:rPr sz="1600" spc="5" dirty="0">
                <a:latin typeface="Arial"/>
                <a:cs typeface="Arial"/>
              </a:rPr>
              <a:t> </a:t>
            </a:r>
            <a:r>
              <a:rPr sz="1600" spc="-5" dirty="0">
                <a:latin typeface="Arial"/>
                <a:cs typeface="Arial"/>
              </a:rPr>
              <a:t>it </a:t>
            </a:r>
            <a:r>
              <a:rPr sz="1600" spc="-10" dirty="0">
                <a:latin typeface="Arial"/>
                <a:cs typeface="Arial"/>
              </a:rPr>
              <a:t>to</a:t>
            </a:r>
            <a:r>
              <a:rPr sz="1600" spc="-5" dirty="0">
                <a:latin typeface="Arial"/>
                <a:cs typeface="Arial"/>
              </a:rPr>
              <a:t> </a:t>
            </a:r>
            <a:r>
              <a:rPr sz="1600" spc="-15" dirty="0">
                <a:latin typeface="Arial"/>
                <a:cs typeface="Arial"/>
              </a:rPr>
              <a:t>Hadoo</a:t>
            </a:r>
            <a:r>
              <a:rPr sz="1600" spc="-10" dirty="0">
                <a:latin typeface="Arial"/>
                <a:cs typeface="Arial"/>
              </a:rPr>
              <a:t>p</a:t>
            </a:r>
            <a:r>
              <a:rPr sz="1600" spc="5" dirty="0">
                <a:latin typeface="Arial"/>
                <a:cs typeface="Arial"/>
              </a:rPr>
              <a:t> </a:t>
            </a:r>
            <a:r>
              <a:rPr sz="1600" spc="-10" dirty="0">
                <a:latin typeface="Arial"/>
                <a:cs typeface="Arial"/>
              </a:rPr>
              <a:t>running</a:t>
            </a:r>
            <a:r>
              <a:rPr sz="1600" spc="0" dirty="0">
                <a:latin typeface="Arial"/>
                <a:cs typeface="Arial"/>
              </a:rPr>
              <a:t> </a:t>
            </a:r>
            <a:r>
              <a:rPr sz="1600" spc="-10" dirty="0">
                <a:latin typeface="Arial"/>
                <a:cs typeface="Arial"/>
              </a:rPr>
              <a:t>on</a:t>
            </a:r>
            <a:r>
              <a:rPr sz="1600" spc="10" dirty="0">
                <a:latin typeface="Arial"/>
                <a:cs typeface="Arial"/>
              </a:rPr>
              <a:t> </a:t>
            </a:r>
            <a:r>
              <a:rPr sz="1600" spc="-10" dirty="0">
                <a:latin typeface="Arial"/>
                <a:cs typeface="Arial"/>
              </a:rPr>
              <a:t>100</a:t>
            </a:r>
            <a:r>
              <a:rPr sz="1600" spc="-5" dirty="0">
                <a:latin typeface="Arial"/>
                <a:cs typeface="Arial"/>
              </a:rPr>
              <a:t> </a:t>
            </a:r>
            <a:r>
              <a:rPr sz="1600" spc="-10" dirty="0">
                <a:latin typeface="Arial"/>
                <a:cs typeface="Arial"/>
              </a:rPr>
              <a:t>nodes</a:t>
            </a:r>
            <a:r>
              <a:rPr sz="1600" spc="5" dirty="0">
                <a:latin typeface="Arial"/>
                <a:cs typeface="Arial"/>
              </a:rPr>
              <a:t> </a:t>
            </a:r>
            <a:r>
              <a:rPr sz="1600" spc="-10" dirty="0">
                <a:latin typeface="Arial"/>
                <a:cs typeface="Arial"/>
              </a:rPr>
              <a:t>in</a:t>
            </a:r>
            <a:r>
              <a:rPr sz="1600" spc="-100" dirty="0">
                <a:latin typeface="Arial"/>
                <a:cs typeface="Arial"/>
              </a:rPr>
              <a:t> </a:t>
            </a:r>
            <a:r>
              <a:rPr sz="1600" spc="-10" dirty="0">
                <a:latin typeface="Arial"/>
                <a:cs typeface="Arial"/>
              </a:rPr>
              <a:t>Amazon</a:t>
            </a:r>
            <a:r>
              <a:rPr sz="1600" spc="-25" dirty="0">
                <a:latin typeface="Arial"/>
                <a:cs typeface="Arial"/>
              </a:rPr>
              <a:t>’</a:t>
            </a:r>
            <a:r>
              <a:rPr sz="1600" spc="-10" dirty="0">
                <a:latin typeface="Arial"/>
                <a:cs typeface="Arial"/>
              </a:rPr>
              <a:t>s </a:t>
            </a:r>
            <a:r>
              <a:rPr sz="1600" spc="-15" dirty="0">
                <a:latin typeface="Arial"/>
                <a:cs typeface="Arial"/>
              </a:rPr>
              <a:t>E</a:t>
            </a:r>
            <a:r>
              <a:rPr sz="1600" spc="0" dirty="0">
                <a:latin typeface="Arial"/>
                <a:cs typeface="Arial"/>
              </a:rPr>
              <a:t>l</a:t>
            </a:r>
            <a:r>
              <a:rPr sz="1600" spc="-10" dirty="0">
                <a:latin typeface="Arial"/>
                <a:cs typeface="Arial"/>
              </a:rPr>
              <a:t>astic</a:t>
            </a:r>
            <a:r>
              <a:rPr sz="1600" spc="-25" dirty="0">
                <a:latin typeface="Arial"/>
                <a:cs typeface="Arial"/>
              </a:rPr>
              <a:t> </a:t>
            </a:r>
            <a:r>
              <a:rPr sz="1600" spc="-10" dirty="0">
                <a:latin typeface="Arial"/>
                <a:cs typeface="Arial"/>
              </a:rPr>
              <a:t>Compute</a:t>
            </a:r>
            <a:r>
              <a:rPr sz="1600" spc="10" dirty="0">
                <a:latin typeface="Arial"/>
                <a:cs typeface="Arial"/>
              </a:rPr>
              <a:t> </a:t>
            </a:r>
            <a:r>
              <a:rPr sz="1600" spc="-10" dirty="0">
                <a:latin typeface="Arial"/>
                <a:cs typeface="Arial"/>
              </a:rPr>
              <a:t>Cloud</a:t>
            </a:r>
            <a:r>
              <a:rPr sz="1600" spc="-5" dirty="0">
                <a:latin typeface="Arial"/>
                <a:cs typeface="Arial"/>
              </a:rPr>
              <a:t> </a:t>
            </a:r>
            <a:r>
              <a:rPr sz="1600" spc="-10" dirty="0">
                <a:latin typeface="Arial"/>
                <a:cs typeface="Arial"/>
              </a:rPr>
              <a:t>(EC2</a:t>
            </a:r>
            <a:r>
              <a:rPr sz="1600" spc="-5" dirty="0">
                <a:latin typeface="Arial"/>
                <a:cs typeface="Arial"/>
              </a:rPr>
              <a:t> ). </a:t>
            </a:r>
            <a:r>
              <a:rPr sz="1600" spc="-10" dirty="0">
                <a:latin typeface="Arial"/>
                <a:cs typeface="Arial"/>
              </a:rPr>
              <a:t>The</a:t>
            </a:r>
            <a:r>
              <a:rPr sz="1600" spc="-5" dirty="0">
                <a:latin typeface="Arial"/>
                <a:cs typeface="Arial"/>
              </a:rPr>
              <a:t> </a:t>
            </a:r>
            <a:r>
              <a:rPr sz="1600" spc="-10" dirty="0">
                <a:latin typeface="Arial"/>
                <a:cs typeface="Arial"/>
              </a:rPr>
              <a:t>job</a:t>
            </a:r>
            <a:r>
              <a:rPr sz="1600" spc="0" dirty="0">
                <a:latin typeface="Arial"/>
                <a:cs typeface="Arial"/>
              </a:rPr>
              <a:t> </a:t>
            </a:r>
            <a:r>
              <a:rPr sz="1600" spc="-10" dirty="0">
                <a:latin typeface="Arial"/>
                <a:cs typeface="Arial"/>
              </a:rPr>
              <a:t>ran</a:t>
            </a:r>
            <a:r>
              <a:rPr sz="1600" spc="-5" dirty="0">
                <a:latin typeface="Arial"/>
                <a:cs typeface="Arial"/>
              </a:rPr>
              <a:t> </a:t>
            </a:r>
            <a:r>
              <a:rPr sz="1600" spc="-10" dirty="0">
                <a:latin typeface="Arial"/>
                <a:cs typeface="Arial"/>
              </a:rPr>
              <a:t>for</a:t>
            </a:r>
            <a:r>
              <a:rPr sz="1600" spc="15" dirty="0">
                <a:latin typeface="Arial"/>
                <a:cs typeface="Arial"/>
              </a:rPr>
              <a:t> </a:t>
            </a:r>
            <a:r>
              <a:rPr sz="1600" spc="-10" dirty="0">
                <a:latin typeface="Arial"/>
                <a:cs typeface="Arial"/>
              </a:rPr>
              <a:t>24</a:t>
            </a:r>
            <a:r>
              <a:rPr sz="1600" spc="-5" dirty="0">
                <a:latin typeface="Arial"/>
                <a:cs typeface="Arial"/>
              </a:rPr>
              <a:t> </a:t>
            </a:r>
            <a:r>
              <a:rPr sz="1600" spc="-10" dirty="0">
                <a:latin typeface="Arial"/>
                <a:cs typeface="Arial"/>
              </a:rPr>
              <a:t>hours</a:t>
            </a:r>
            <a:r>
              <a:rPr sz="1600" spc="10" dirty="0">
                <a:latin typeface="Arial"/>
                <a:cs typeface="Arial"/>
              </a:rPr>
              <a:t> </a:t>
            </a:r>
            <a:r>
              <a:rPr sz="1600" spc="-10" dirty="0">
                <a:latin typeface="Arial"/>
                <a:cs typeface="Arial"/>
              </a:rPr>
              <a:t>and</a:t>
            </a:r>
            <a:r>
              <a:rPr sz="1600" spc="-5" dirty="0">
                <a:latin typeface="Arial"/>
                <a:cs typeface="Arial"/>
              </a:rPr>
              <a:t> </a:t>
            </a:r>
            <a:r>
              <a:rPr sz="1600" spc="-10" dirty="0">
                <a:latin typeface="Arial"/>
                <a:cs typeface="Arial"/>
              </a:rPr>
              <a:t>generated</a:t>
            </a:r>
            <a:r>
              <a:rPr sz="1600" spc="20" dirty="0">
                <a:latin typeface="Arial"/>
                <a:cs typeface="Arial"/>
              </a:rPr>
              <a:t> </a:t>
            </a:r>
            <a:r>
              <a:rPr sz="1600" spc="-10" dirty="0">
                <a:latin typeface="Arial"/>
                <a:cs typeface="Arial"/>
              </a:rPr>
              <a:t>another</a:t>
            </a:r>
            <a:r>
              <a:rPr sz="1600" spc="10" dirty="0">
                <a:latin typeface="Arial"/>
                <a:cs typeface="Arial"/>
              </a:rPr>
              <a:t> </a:t>
            </a:r>
            <a:r>
              <a:rPr sz="1600" spc="-10" dirty="0">
                <a:latin typeface="Arial"/>
                <a:cs typeface="Arial"/>
              </a:rPr>
              <a:t>1.5</a:t>
            </a:r>
            <a:r>
              <a:rPr sz="1600" spc="-15" dirty="0">
                <a:latin typeface="Arial"/>
                <a:cs typeface="Arial"/>
              </a:rPr>
              <a:t> TB</a:t>
            </a:r>
            <a:r>
              <a:rPr sz="1600" spc="-5" dirty="0">
                <a:latin typeface="Arial"/>
                <a:cs typeface="Arial"/>
              </a:rPr>
              <a:t> </a:t>
            </a:r>
            <a:r>
              <a:rPr sz="1600" spc="-10" dirty="0">
                <a:latin typeface="Arial"/>
                <a:cs typeface="Arial"/>
              </a:rPr>
              <a:t>of</a:t>
            </a:r>
            <a:r>
              <a:rPr sz="1600" spc="10" dirty="0">
                <a:latin typeface="Arial"/>
                <a:cs typeface="Arial"/>
              </a:rPr>
              <a:t> </a:t>
            </a:r>
            <a:r>
              <a:rPr sz="1600" spc="-10" dirty="0">
                <a:latin typeface="Arial"/>
                <a:cs typeface="Arial"/>
              </a:rPr>
              <a:t>data</a:t>
            </a:r>
            <a:r>
              <a:rPr sz="1600" spc="10" dirty="0">
                <a:latin typeface="Arial"/>
                <a:cs typeface="Arial"/>
              </a:rPr>
              <a:t> </a:t>
            </a:r>
            <a:r>
              <a:rPr sz="1600" spc="-10" dirty="0">
                <a:latin typeface="Arial"/>
                <a:cs typeface="Arial"/>
              </a:rPr>
              <a:t>to</a:t>
            </a:r>
            <a:r>
              <a:rPr sz="1600" spc="10" dirty="0">
                <a:latin typeface="Arial"/>
                <a:cs typeface="Arial"/>
              </a:rPr>
              <a:t> </a:t>
            </a:r>
            <a:r>
              <a:rPr sz="1600" spc="-10" dirty="0">
                <a:latin typeface="Arial"/>
                <a:cs typeface="Arial"/>
              </a:rPr>
              <a:t>be</a:t>
            </a:r>
            <a:r>
              <a:rPr sz="1600" spc="-5" dirty="0">
                <a:latin typeface="Arial"/>
                <a:cs typeface="Arial"/>
              </a:rPr>
              <a:t> s</a:t>
            </a:r>
            <a:r>
              <a:rPr sz="1600" spc="-10" dirty="0">
                <a:latin typeface="Arial"/>
                <a:cs typeface="Arial"/>
              </a:rPr>
              <a:t>tored</a:t>
            </a:r>
            <a:r>
              <a:rPr sz="1600" spc="15" dirty="0">
                <a:latin typeface="Arial"/>
                <a:cs typeface="Arial"/>
              </a:rPr>
              <a:t> </a:t>
            </a:r>
            <a:r>
              <a:rPr sz="1600" spc="-10" dirty="0">
                <a:latin typeface="Arial"/>
                <a:cs typeface="Arial"/>
              </a:rPr>
              <a:t>in</a:t>
            </a:r>
            <a:r>
              <a:rPr sz="1600" spc="-15" dirty="0">
                <a:latin typeface="Arial"/>
                <a:cs typeface="Arial"/>
              </a:rPr>
              <a:t> </a:t>
            </a:r>
            <a:r>
              <a:rPr sz="1600" spc="-10" dirty="0">
                <a:latin typeface="Arial"/>
                <a:cs typeface="Arial"/>
              </a:rPr>
              <a:t>S3.</a:t>
            </a:r>
            <a:endParaRPr sz="1600">
              <a:latin typeface="Arial"/>
              <a:cs typeface="Arial"/>
            </a:endParaRPr>
          </a:p>
          <a:p>
            <a:pPr marL="287020" marR="361315" indent="-274320">
              <a:lnSpc>
                <a:spcPct val="100000"/>
              </a:lnSpc>
              <a:buClr>
                <a:srgbClr val="D24717"/>
              </a:buClr>
              <a:buSzPct val="84375"/>
              <a:buFont typeface="Wingdings 2"/>
              <a:buChar char=""/>
              <a:tabLst>
                <a:tab pos="287020" algn="l"/>
              </a:tabLst>
            </a:pPr>
            <a:r>
              <a:rPr sz="1600" spc="-10" dirty="0">
                <a:latin typeface="Arial"/>
                <a:cs typeface="Arial"/>
              </a:rPr>
              <a:t>At</a:t>
            </a:r>
            <a:r>
              <a:rPr sz="1600" spc="10" dirty="0">
                <a:latin typeface="Arial"/>
                <a:cs typeface="Arial"/>
              </a:rPr>
              <a:t> </a:t>
            </a:r>
            <a:r>
              <a:rPr sz="1600" spc="-10" dirty="0">
                <a:latin typeface="Arial"/>
                <a:cs typeface="Arial"/>
              </a:rPr>
              <a:t>10</a:t>
            </a:r>
            <a:r>
              <a:rPr sz="1600" spc="-5" dirty="0">
                <a:latin typeface="Arial"/>
                <a:cs typeface="Arial"/>
              </a:rPr>
              <a:t> c</a:t>
            </a:r>
            <a:r>
              <a:rPr sz="1600" spc="-10" dirty="0">
                <a:latin typeface="Arial"/>
                <a:cs typeface="Arial"/>
              </a:rPr>
              <a:t>ents</a:t>
            </a:r>
            <a:r>
              <a:rPr sz="1600" spc="5" dirty="0">
                <a:latin typeface="Arial"/>
                <a:cs typeface="Arial"/>
              </a:rPr>
              <a:t> </a:t>
            </a:r>
            <a:r>
              <a:rPr sz="1600" spc="-10" dirty="0">
                <a:latin typeface="Arial"/>
                <a:cs typeface="Arial"/>
              </a:rPr>
              <a:t>per</a:t>
            </a:r>
            <a:r>
              <a:rPr sz="1600" spc="5" dirty="0">
                <a:latin typeface="Arial"/>
                <a:cs typeface="Arial"/>
              </a:rPr>
              <a:t> </a:t>
            </a:r>
            <a:r>
              <a:rPr sz="1600" spc="-10" dirty="0">
                <a:latin typeface="Arial"/>
                <a:cs typeface="Arial"/>
              </a:rPr>
              <a:t>instan</a:t>
            </a:r>
            <a:r>
              <a:rPr sz="1600" spc="-5" dirty="0">
                <a:latin typeface="Arial"/>
                <a:cs typeface="Arial"/>
              </a:rPr>
              <a:t>c</a:t>
            </a:r>
            <a:r>
              <a:rPr sz="1600" spc="-10" dirty="0">
                <a:latin typeface="Arial"/>
                <a:cs typeface="Arial"/>
              </a:rPr>
              <a:t>e</a:t>
            </a:r>
            <a:r>
              <a:rPr sz="1600" spc="-5" dirty="0">
                <a:latin typeface="Arial"/>
                <a:cs typeface="Arial"/>
              </a:rPr>
              <a:t> </a:t>
            </a:r>
            <a:r>
              <a:rPr sz="1600" spc="-10" dirty="0">
                <a:latin typeface="Arial"/>
                <a:cs typeface="Arial"/>
              </a:rPr>
              <a:t>per</a:t>
            </a:r>
            <a:r>
              <a:rPr sz="1600" spc="5" dirty="0">
                <a:latin typeface="Arial"/>
                <a:cs typeface="Arial"/>
              </a:rPr>
              <a:t> </a:t>
            </a:r>
            <a:r>
              <a:rPr sz="1600" spc="-10" dirty="0">
                <a:latin typeface="Arial"/>
                <a:cs typeface="Arial"/>
              </a:rPr>
              <a:t>hou</a:t>
            </a:r>
            <a:r>
              <a:rPr sz="1600" spc="-100" dirty="0">
                <a:latin typeface="Arial"/>
                <a:cs typeface="Arial"/>
              </a:rPr>
              <a:t>r</a:t>
            </a:r>
            <a:r>
              <a:rPr sz="1600" spc="-5" dirty="0">
                <a:latin typeface="Arial"/>
                <a:cs typeface="Arial"/>
              </a:rPr>
              <a:t>,</a:t>
            </a:r>
            <a:r>
              <a:rPr sz="1600" spc="10" dirty="0">
                <a:latin typeface="Arial"/>
                <a:cs typeface="Arial"/>
              </a:rPr>
              <a:t> </a:t>
            </a:r>
            <a:r>
              <a:rPr sz="1600" spc="-10" dirty="0">
                <a:latin typeface="Arial"/>
                <a:cs typeface="Arial"/>
              </a:rPr>
              <a:t>the</a:t>
            </a:r>
            <a:r>
              <a:rPr sz="1600" spc="10" dirty="0">
                <a:latin typeface="Arial"/>
                <a:cs typeface="Arial"/>
              </a:rPr>
              <a:t> </a:t>
            </a:r>
            <a:r>
              <a:rPr sz="1600" spc="-30" dirty="0">
                <a:latin typeface="Arial"/>
                <a:cs typeface="Arial"/>
              </a:rPr>
              <a:t>w</a:t>
            </a:r>
            <a:r>
              <a:rPr sz="1600" spc="-10" dirty="0">
                <a:latin typeface="Arial"/>
                <a:cs typeface="Arial"/>
              </a:rPr>
              <a:t>hole</a:t>
            </a:r>
            <a:r>
              <a:rPr sz="1600" spc="10" dirty="0">
                <a:latin typeface="Arial"/>
                <a:cs typeface="Arial"/>
              </a:rPr>
              <a:t> </a:t>
            </a:r>
            <a:r>
              <a:rPr sz="1600" spc="-10" dirty="0">
                <a:latin typeface="Arial"/>
                <a:cs typeface="Arial"/>
              </a:rPr>
              <a:t>job</a:t>
            </a:r>
            <a:r>
              <a:rPr sz="1600" spc="-15" dirty="0">
                <a:latin typeface="Arial"/>
                <a:cs typeface="Arial"/>
              </a:rPr>
              <a:t> </a:t>
            </a:r>
            <a:r>
              <a:rPr sz="1600" spc="-10" dirty="0">
                <a:latin typeface="Arial"/>
                <a:cs typeface="Arial"/>
              </a:rPr>
              <a:t>ended</a:t>
            </a:r>
            <a:r>
              <a:rPr sz="1600" spc="-5" dirty="0">
                <a:latin typeface="Arial"/>
                <a:cs typeface="Arial"/>
              </a:rPr>
              <a:t> </a:t>
            </a:r>
            <a:r>
              <a:rPr sz="1600" spc="-10" dirty="0">
                <a:latin typeface="Arial"/>
                <a:cs typeface="Arial"/>
              </a:rPr>
              <a:t>up</a:t>
            </a:r>
            <a:r>
              <a:rPr sz="1600" spc="40" dirty="0">
                <a:latin typeface="Arial"/>
                <a:cs typeface="Arial"/>
              </a:rPr>
              <a:t> </a:t>
            </a:r>
            <a:r>
              <a:rPr sz="1600" b="1" spc="-10" dirty="0">
                <a:solidFill>
                  <a:srgbClr val="C00000"/>
                </a:solidFill>
                <a:latin typeface="Arial"/>
                <a:cs typeface="Arial"/>
              </a:rPr>
              <a:t>cos</a:t>
            </a:r>
            <a:r>
              <a:rPr sz="1600" b="1" spc="-15" dirty="0">
                <a:solidFill>
                  <a:srgbClr val="C00000"/>
                </a:solidFill>
                <a:latin typeface="Arial"/>
                <a:cs typeface="Arial"/>
              </a:rPr>
              <a:t>t</a:t>
            </a:r>
            <a:r>
              <a:rPr sz="1600" b="1" spc="-10" dirty="0">
                <a:solidFill>
                  <a:srgbClr val="C00000"/>
                </a:solidFill>
                <a:latin typeface="Arial"/>
                <a:cs typeface="Arial"/>
              </a:rPr>
              <a:t>ing</a:t>
            </a:r>
            <a:r>
              <a:rPr sz="1600" b="1" spc="10" dirty="0">
                <a:solidFill>
                  <a:srgbClr val="C00000"/>
                </a:solidFill>
                <a:latin typeface="Arial"/>
                <a:cs typeface="Arial"/>
              </a:rPr>
              <a:t> </a:t>
            </a:r>
            <a:r>
              <a:rPr sz="1600" b="1" spc="-10" dirty="0">
                <a:solidFill>
                  <a:srgbClr val="C00000"/>
                </a:solidFill>
                <a:latin typeface="Arial"/>
                <a:cs typeface="Arial"/>
              </a:rPr>
              <a:t>o</a:t>
            </a:r>
            <a:r>
              <a:rPr sz="1600" b="1" spc="-20" dirty="0">
                <a:solidFill>
                  <a:srgbClr val="C00000"/>
                </a:solidFill>
                <a:latin typeface="Arial"/>
                <a:cs typeface="Arial"/>
              </a:rPr>
              <a:t>n</a:t>
            </a:r>
            <a:r>
              <a:rPr sz="1600" b="1" spc="-10" dirty="0">
                <a:solidFill>
                  <a:srgbClr val="C00000"/>
                </a:solidFill>
                <a:latin typeface="Arial"/>
                <a:cs typeface="Arial"/>
              </a:rPr>
              <a:t>ly</a:t>
            </a:r>
            <a:r>
              <a:rPr sz="1600" b="1" spc="20" dirty="0">
                <a:solidFill>
                  <a:srgbClr val="C00000"/>
                </a:solidFill>
                <a:latin typeface="Arial"/>
                <a:cs typeface="Arial"/>
              </a:rPr>
              <a:t> </a:t>
            </a:r>
            <a:r>
              <a:rPr sz="1600" b="1" spc="-10" dirty="0">
                <a:solidFill>
                  <a:srgbClr val="C00000"/>
                </a:solidFill>
                <a:latin typeface="Arial"/>
                <a:cs typeface="Arial"/>
              </a:rPr>
              <a:t>$240</a:t>
            </a:r>
            <a:r>
              <a:rPr sz="1600" b="1" spc="5" dirty="0">
                <a:solidFill>
                  <a:srgbClr val="C00000"/>
                </a:solidFill>
                <a:latin typeface="Arial"/>
                <a:cs typeface="Arial"/>
              </a:rPr>
              <a:t> </a:t>
            </a:r>
            <a:r>
              <a:rPr sz="1600" spc="-10" dirty="0">
                <a:latin typeface="Arial"/>
                <a:cs typeface="Arial"/>
              </a:rPr>
              <a:t>(100 instan</a:t>
            </a:r>
            <a:r>
              <a:rPr sz="1600" spc="-5" dirty="0">
                <a:latin typeface="Arial"/>
                <a:cs typeface="Arial"/>
              </a:rPr>
              <a:t>c</a:t>
            </a:r>
            <a:r>
              <a:rPr sz="1600" spc="-10" dirty="0">
                <a:latin typeface="Arial"/>
                <a:cs typeface="Arial"/>
              </a:rPr>
              <a:t>es x</a:t>
            </a:r>
            <a:r>
              <a:rPr sz="1600" spc="0" dirty="0">
                <a:latin typeface="Arial"/>
                <a:cs typeface="Arial"/>
              </a:rPr>
              <a:t> </a:t>
            </a:r>
            <a:r>
              <a:rPr sz="1600" spc="-10" dirty="0">
                <a:latin typeface="Arial"/>
                <a:cs typeface="Arial"/>
              </a:rPr>
              <a:t>24</a:t>
            </a:r>
            <a:r>
              <a:rPr sz="1600" spc="10" dirty="0">
                <a:latin typeface="Arial"/>
                <a:cs typeface="Arial"/>
              </a:rPr>
              <a:t> </a:t>
            </a:r>
            <a:r>
              <a:rPr sz="1600" spc="-10" dirty="0">
                <a:latin typeface="Arial"/>
                <a:cs typeface="Arial"/>
              </a:rPr>
              <a:t>hours</a:t>
            </a:r>
            <a:r>
              <a:rPr sz="1600" spc="-5" dirty="0">
                <a:latin typeface="Arial"/>
                <a:cs typeface="Arial"/>
              </a:rPr>
              <a:t> </a:t>
            </a:r>
            <a:r>
              <a:rPr sz="1600" spc="-10" dirty="0">
                <a:latin typeface="Arial"/>
                <a:cs typeface="Arial"/>
              </a:rPr>
              <a:t>x</a:t>
            </a:r>
            <a:r>
              <a:rPr sz="1600" spc="15" dirty="0">
                <a:latin typeface="Arial"/>
                <a:cs typeface="Arial"/>
              </a:rPr>
              <a:t> </a:t>
            </a:r>
            <a:r>
              <a:rPr sz="1600" spc="-10" dirty="0">
                <a:latin typeface="Arial"/>
                <a:cs typeface="Arial"/>
              </a:rPr>
              <a:t>$0.10)</a:t>
            </a:r>
            <a:r>
              <a:rPr sz="1600" spc="5" dirty="0">
                <a:latin typeface="Arial"/>
                <a:cs typeface="Arial"/>
              </a:rPr>
              <a:t> </a:t>
            </a:r>
            <a:r>
              <a:rPr sz="1600" spc="-10" dirty="0">
                <a:latin typeface="Arial"/>
                <a:cs typeface="Arial"/>
              </a:rPr>
              <a:t>in</a:t>
            </a:r>
            <a:r>
              <a:rPr sz="1600" spc="-5" dirty="0">
                <a:latin typeface="Arial"/>
                <a:cs typeface="Arial"/>
              </a:rPr>
              <a:t> </a:t>
            </a:r>
            <a:r>
              <a:rPr sz="1600" spc="-10" dirty="0">
                <a:latin typeface="Arial"/>
                <a:cs typeface="Arial"/>
              </a:rPr>
              <a:t>computation</a:t>
            </a:r>
            <a:endParaRPr sz="1600">
              <a:latin typeface="Arial"/>
              <a:cs typeface="Arial"/>
            </a:endParaRPr>
          </a:p>
        </p:txBody>
      </p:sp>
      <p:sp>
        <p:nvSpPr>
          <p:cNvPr id="4" name="object 4"/>
          <p:cNvSpPr/>
          <p:nvPr/>
        </p:nvSpPr>
        <p:spPr>
          <a:xfrm>
            <a:off x="224027" y="245363"/>
            <a:ext cx="5597652" cy="950976"/>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txBox="1"/>
          <p:nvPr/>
        </p:nvSpPr>
        <p:spPr>
          <a:xfrm>
            <a:off x="5011928" y="6484823"/>
            <a:ext cx="3745865" cy="132080"/>
          </a:xfrm>
          <a:prstGeom prst="rect">
            <a:avLst/>
          </a:prstGeom>
        </p:spPr>
        <p:txBody>
          <a:bodyPr vert="horz" wrap="square" lIns="0" tIns="0" rIns="0" bIns="0" rtlCol="0">
            <a:spAutoFit/>
          </a:bodyPr>
          <a:lstStyle/>
          <a:p>
            <a:pPr marL="12700">
              <a:lnSpc>
                <a:spcPct val="100000"/>
              </a:lnSpc>
            </a:pPr>
            <a:r>
              <a:rPr sz="800" dirty="0">
                <a:latin typeface="Verdana"/>
                <a:cs typeface="Verdana"/>
              </a:rPr>
              <a:t>C</a:t>
            </a:r>
            <a:r>
              <a:rPr sz="800" spc="-5" dirty="0">
                <a:latin typeface="Verdana"/>
                <a:cs typeface="Verdana"/>
              </a:rPr>
              <a:t>it</a:t>
            </a:r>
            <a:r>
              <a:rPr sz="800" spc="0" dirty="0">
                <a:latin typeface="Verdana"/>
                <a:cs typeface="Verdana"/>
              </a:rPr>
              <a:t>e</a:t>
            </a:r>
            <a:r>
              <a:rPr sz="800" spc="5" dirty="0">
                <a:latin typeface="Verdana"/>
                <a:cs typeface="Verdana"/>
              </a:rPr>
              <a:t> </a:t>
            </a:r>
            <a:r>
              <a:rPr sz="800" spc="0" dirty="0">
                <a:latin typeface="Verdana"/>
                <a:cs typeface="Verdana"/>
              </a:rPr>
              <a:t>from</a:t>
            </a:r>
            <a:r>
              <a:rPr sz="800" spc="-20" dirty="0">
                <a:latin typeface="Verdana"/>
                <a:cs typeface="Verdana"/>
              </a:rPr>
              <a:t> </a:t>
            </a:r>
            <a:r>
              <a:rPr sz="800" spc="0" dirty="0">
                <a:latin typeface="Verdana"/>
                <a:cs typeface="Verdana"/>
              </a:rPr>
              <a:t>“</a:t>
            </a:r>
            <a:r>
              <a:rPr sz="800" spc="-5" dirty="0">
                <a:latin typeface="Verdana"/>
                <a:cs typeface="Verdana"/>
              </a:rPr>
              <a:t>Ha</a:t>
            </a:r>
            <a:r>
              <a:rPr sz="800" spc="0" dirty="0">
                <a:latin typeface="Verdana"/>
                <a:cs typeface="Verdana"/>
              </a:rPr>
              <a:t>doop</a:t>
            </a:r>
            <a:r>
              <a:rPr sz="800" spc="-20" dirty="0">
                <a:latin typeface="Verdana"/>
                <a:cs typeface="Verdana"/>
              </a:rPr>
              <a:t> </a:t>
            </a:r>
            <a:r>
              <a:rPr sz="800" spc="-5" dirty="0">
                <a:latin typeface="Verdana"/>
                <a:cs typeface="Verdana"/>
              </a:rPr>
              <a:t>i</a:t>
            </a:r>
            <a:r>
              <a:rPr sz="800" spc="0" dirty="0">
                <a:latin typeface="Verdana"/>
                <a:cs typeface="Verdana"/>
              </a:rPr>
              <a:t>n</a:t>
            </a:r>
            <a:r>
              <a:rPr sz="800" spc="10" dirty="0">
                <a:latin typeface="Verdana"/>
                <a:cs typeface="Verdana"/>
              </a:rPr>
              <a:t> </a:t>
            </a:r>
            <a:r>
              <a:rPr sz="800" spc="0" dirty="0">
                <a:latin typeface="Verdana"/>
                <a:cs typeface="Verdana"/>
              </a:rPr>
              <a:t>Ac</a:t>
            </a:r>
            <a:r>
              <a:rPr sz="800" spc="-5" dirty="0">
                <a:latin typeface="Verdana"/>
                <a:cs typeface="Verdana"/>
              </a:rPr>
              <a:t>ti</a:t>
            </a:r>
            <a:r>
              <a:rPr sz="800" spc="0" dirty="0">
                <a:latin typeface="Verdana"/>
                <a:cs typeface="Verdana"/>
              </a:rPr>
              <a:t>o</a:t>
            </a:r>
            <a:r>
              <a:rPr sz="800" spc="-5" dirty="0">
                <a:latin typeface="Verdana"/>
                <a:cs typeface="Verdana"/>
              </a:rPr>
              <a:t>n</a:t>
            </a:r>
            <a:r>
              <a:rPr sz="800" spc="10" dirty="0">
                <a:latin typeface="Verdana"/>
                <a:cs typeface="Verdana"/>
              </a:rPr>
              <a:t>”</a:t>
            </a:r>
            <a:r>
              <a:rPr sz="800" spc="10" dirty="0">
                <a:latin typeface="黑体"/>
                <a:cs typeface="黑体"/>
              </a:rPr>
              <a:t>，</a:t>
            </a:r>
            <a:r>
              <a:rPr sz="800" spc="0" dirty="0">
                <a:latin typeface="Verdana"/>
                <a:cs typeface="Verdana"/>
              </a:rPr>
              <a:t>C</a:t>
            </a:r>
            <a:r>
              <a:rPr sz="800" spc="-5" dirty="0">
                <a:latin typeface="Verdana"/>
                <a:cs typeface="Verdana"/>
              </a:rPr>
              <a:t>hu</a:t>
            </a:r>
            <a:r>
              <a:rPr sz="800" spc="0" dirty="0">
                <a:latin typeface="Verdana"/>
                <a:cs typeface="Verdana"/>
              </a:rPr>
              <a:t>ck</a:t>
            </a:r>
            <a:r>
              <a:rPr sz="800" spc="-5" dirty="0">
                <a:latin typeface="Verdana"/>
                <a:cs typeface="Verdana"/>
              </a:rPr>
              <a:t> La</a:t>
            </a:r>
            <a:r>
              <a:rPr sz="800" spc="0" dirty="0">
                <a:latin typeface="Verdana"/>
                <a:cs typeface="Verdana"/>
              </a:rPr>
              <a:t>m</a:t>
            </a:r>
            <a:r>
              <a:rPr sz="800" spc="10" dirty="0">
                <a:latin typeface="黑体"/>
                <a:cs typeface="黑体"/>
              </a:rPr>
              <a:t>，</a:t>
            </a:r>
            <a:r>
              <a:rPr sz="800" spc="5" dirty="0">
                <a:latin typeface="Verdana"/>
                <a:cs typeface="Verdana"/>
              </a:rPr>
              <a:t>201</a:t>
            </a:r>
            <a:r>
              <a:rPr sz="800" spc="0" dirty="0">
                <a:latin typeface="Verdana"/>
                <a:cs typeface="Verdana"/>
              </a:rPr>
              <a:t>0</a:t>
            </a:r>
            <a:r>
              <a:rPr sz="800" spc="-30" dirty="0">
                <a:latin typeface="Verdana"/>
                <a:cs typeface="Verdana"/>
              </a:rPr>
              <a:t> </a:t>
            </a:r>
            <a:r>
              <a:rPr sz="800" spc="10" dirty="0">
                <a:latin typeface="黑体"/>
                <a:cs typeface="黑体"/>
              </a:rPr>
              <a:t>，</a:t>
            </a:r>
            <a:r>
              <a:rPr sz="800" spc="-10" dirty="0">
                <a:latin typeface="Verdana"/>
                <a:cs typeface="Verdana"/>
              </a:rPr>
              <a:t>M</a:t>
            </a:r>
            <a:r>
              <a:rPr sz="800" spc="-5" dirty="0">
                <a:latin typeface="Verdana"/>
                <a:cs typeface="Verdana"/>
              </a:rPr>
              <a:t>annin</a:t>
            </a:r>
            <a:r>
              <a:rPr sz="800" spc="0" dirty="0">
                <a:latin typeface="Verdana"/>
                <a:cs typeface="Verdana"/>
              </a:rPr>
              <a:t>g</a:t>
            </a:r>
            <a:r>
              <a:rPr sz="800" spc="15" dirty="0">
                <a:latin typeface="Verdana"/>
                <a:cs typeface="Verdana"/>
              </a:rPr>
              <a:t> </a:t>
            </a:r>
            <a:r>
              <a:rPr sz="800" spc="-5" dirty="0">
                <a:latin typeface="Verdana"/>
                <a:cs typeface="Verdana"/>
              </a:rPr>
              <a:t>Pu</a:t>
            </a:r>
            <a:r>
              <a:rPr sz="800" spc="0" dirty="0">
                <a:latin typeface="Verdana"/>
                <a:cs typeface="Verdana"/>
              </a:rPr>
              <a:t>b</a:t>
            </a:r>
            <a:r>
              <a:rPr sz="800" spc="-5" dirty="0">
                <a:latin typeface="Verdana"/>
                <a:cs typeface="Verdana"/>
              </a:rPr>
              <a:t>li</a:t>
            </a:r>
            <a:r>
              <a:rPr sz="800" spc="0" dirty="0">
                <a:latin typeface="Verdana"/>
                <a:cs typeface="Verdana"/>
              </a:rPr>
              <a:t>ca</a:t>
            </a:r>
            <a:r>
              <a:rPr sz="800" spc="-10" dirty="0">
                <a:latin typeface="Verdana"/>
                <a:cs typeface="Verdana"/>
              </a:rPr>
              <a:t>t</a:t>
            </a:r>
            <a:r>
              <a:rPr sz="800" spc="-5" dirty="0">
                <a:latin typeface="Verdana"/>
                <a:cs typeface="Verdana"/>
              </a:rPr>
              <a:t>i</a:t>
            </a:r>
            <a:r>
              <a:rPr sz="800" spc="0" dirty="0">
                <a:latin typeface="Verdana"/>
                <a:cs typeface="Verdana"/>
              </a:rPr>
              <a:t>o</a:t>
            </a:r>
            <a:r>
              <a:rPr sz="800" spc="-5" dirty="0">
                <a:latin typeface="Verdana"/>
                <a:cs typeface="Verdana"/>
              </a:rPr>
              <a:t>n</a:t>
            </a:r>
            <a:r>
              <a:rPr sz="800" spc="0" dirty="0">
                <a:latin typeface="Verdana"/>
                <a:cs typeface="Verdana"/>
              </a:rPr>
              <a:t>s</a:t>
            </a:r>
            <a:endParaRPr sz="800">
              <a:latin typeface="Verdana"/>
              <a:cs typeface="Verdan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171" rIns="0" bIns="0" rtlCol="0">
            <a:spAutoFit/>
          </a:bodyPr>
          <a:lstStyle/>
          <a:p>
            <a:pPr marL="204470">
              <a:lnSpc>
                <a:spcPts val="2740"/>
              </a:lnSpc>
            </a:pPr>
            <a:r>
              <a:rPr sz="2400" spc="-5" dirty="0">
                <a:solidFill>
                  <a:srgbClr val="0066FF"/>
                </a:solidFill>
                <a:latin typeface="黑体"/>
                <a:cs typeface="黑体"/>
              </a:rPr>
              <a:t>中国移动通信数据挖掘</a:t>
            </a:r>
            <a:endParaRPr sz="2400">
              <a:latin typeface="黑体"/>
              <a:cs typeface="黑体"/>
            </a:endParaRPr>
          </a:p>
        </p:txBody>
      </p:sp>
      <p:sp>
        <p:nvSpPr>
          <p:cNvPr id="3" name="object 3"/>
          <p:cNvSpPr txBox="1"/>
          <p:nvPr/>
        </p:nvSpPr>
        <p:spPr>
          <a:xfrm>
            <a:off x="548741" y="1234947"/>
            <a:ext cx="8174355" cy="4159250"/>
          </a:xfrm>
          <a:prstGeom prst="rect">
            <a:avLst/>
          </a:prstGeom>
        </p:spPr>
        <p:txBody>
          <a:bodyPr vert="horz" wrap="square" lIns="0" tIns="0" rIns="0" bIns="0" rtlCol="0">
            <a:spAutoFit/>
          </a:bodyPr>
          <a:lstStyle/>
          <a:p>
            <a:pPr marL="12700" marR="297180" indent="342900">
              <a:lnSpc>
                <a:spcPct val="100000"/>
              </a:lnSpc>
            </a:pPr>
            <a:r>
              <a:rPr sz="2000" dirty="0">
                <a:latin typeface="Arial Narrow"/>
                <a:cs typeface="Arial Narrow"/>
              </a:rPr>
              <a:t>Chi</a:t>
            </a:r>
            <a:r>
              <a:rPr sz="2000" spc="-10" dirty="0">
                <a:latin typeface="Arial Narrow"/>
                <a:cs typeface="Arial Narrow"/>
              </a:rPr>
              <a:t>n</a:t>
            </a:r>
            <a:r>
              <a:rPr sz="2000" spc="0" dirty="0">
                <a:latin typeface="Arial Narrow"/>
                <a:cs typeface="Arial Narrow"/>
              </a:rPr>
              <a:t>a </a:t>
            </a:r>
            <a:r>
              <a:rPr sz="2000" spc="-5" dirty="0">
                <a:latin typeface="Arial Narrow"/>
                <a:cs typeface="Arial Narrow"/>
              </a:rPr>
              <a:t>Mo</a:t>
            </a:r>
            <a:r>
              <a:rPr sz="2000" spc="-10" dirty="0">
                <a:latin typeface="Arial Narrow"/>
                <a:cs typeface="Arial Narrow"/>
              </a:rPr>
              <a:t>b</a:t>
            </a:r>
            <a:r>
              <a:rPr sz="2000" spc="-5" dirty="0">
                <a:latin typeface="Arial Narrow"/>
                <a:cs typeface="Arial Narrow"/>
              </a:rPr>
              <a:t>i</a:t>
            </a:r>
            <a:r>
              <a:rPr sz="2000" spc="-15" dirty="0">
                <a:latin typeface="Arial Narrow"/>
                <a:cs typeface="Arial Narrow"/>
              </a:rPr>
              <a:t>l</a:t>
            </a:r>
            <a:r>
              <a:rPr sz="2000" spc="0" dirty="0">
                <a:latin typeface="Arial Narrow"/>
                <a:cs typeface="Arial Narrow"/>
              </a:rPr>
              <a:t>e</a:t>
            </a:r>
            <a:r>
              <a:rPr sz="2000" spc="-15" dirty="0">
                <a:latin typeface="Arial Narrow"/>
                <a:cs typeface="Arial Narrow"/>
              </a:rPr>
              <a:t> </a:t>
            </a:r>
            <a:r>
              <a:rPr sz="2000" spc="-5" dirty="0">
                <a:latin typeface="Arial Narrow"/>
                <a:cs typeface="Arial Narrow"/>
              </a:rPr>
              <a:t>l</a:t>
            </a:r>
            <a:r>
              <a:rPr sz="2000" spc="-10" dirty="0">
                <a:latin typeface="Arial Narrow"/>
                <a:cs typeface="Arial Narrow"/>
              </a:rPr>
              <a:t>o</a:t>
            </a:r>
            <a:r>
              <a:rPr sz="2000" spc="-5" dirty="0">
                <a:latin typeface="Arial Narrow"/>
                <a:cs typeface="Arial Narrow"/>
              </a:rPr>
              <a:t>o</a:t>
            </a:r>
            <a:r>
              <a:rPr sz="2000" spc="-10" dirty="0">
                <a:latin typeface="Arial Narrow"/>
                <a:cs typeface="Arial Narrow"/>
              </a:rPr>
              <a:t>k</a:t>
            </a:r>
            <a:r>
              <a:rPr sz="2000" spc="0" dirty="0">
                <a:latin typeface="Arial Narrow"/>
                <a:cs typeface="Arial Narrow"/>
              </a:rPr>
              <a:t>s</a:t>
            </a:r>
            <a:r>
              <a:rPr sz="2000" spc="15" dirty="0">
                <a:latin typeface="Arial Narrow"/>
                <a:cs typeface="Arial Narrow"/>
              </a:rPr>
              <a:t> </a:t>
            </a:r>
            <a:r>
              <a:rPr sz="2000" spc="-5" dirty="0">
                <a:latin typeface="Arial Narrow"/>
                <a:cs typeface="Arial Narrow"/>
              </a:rPr>
              <a:t>t</a:t>
            </a:r>
            <a:r>
              <a:rPr sz="2000" spc="0" dirty="0">
                <a:latin typeface="Arial Narrow"/>
                <a:cs typeface="Arial Narrow"/>
              </a:rPr>
              <a:t>o</a:t>
            </a:r>
            <a:r>
              <a:rPr sz="2000" spc="-20" dirty="0">
                <a:latin typeface="Arial Narrow"/>
                <a:cs typeface="Arial Narrow"/>
              </a:rPr>
              <a:t> </a:t>
            </a:r>
            <a:r>
              <a:rPr sz="2000" spc="-5" dirty="0">
                <a:latin typeface="Arial Narrow"/>
                <a:cs typeface="Arial Narrow"/>
              </a:rPr>
              <a:t>dat</a:t>
            </a:r>
            <a:r>
              <a:rPr sz="2000" spc="0" dirty="0">
                <a:latin typeface="Arial Narrow"/>
                <a:cs typeface="Arial Narrow"/>
              </a:rPr>
              <a:t>a</a:t>
            </a:r>
            <a:r>
              <a:rPr sz="2000" spc="-20" dirty="0">
                <a:latin typeface="Arial Narrow"/>
                <a:cs typeface="Arial Narrow"/>
              </a:rPr>
              <a:t> </a:t>
            </a:r>
            <a:r>
              <a:rPr sz="2000" spc="0" dirty="0">
                <a:latin typeface="Arial Narrow"/>
                <a:cs typeface="Arial Narrow"/>
              </a:rPr>
              <a:t>warehou</a:t>
            </a:r>
            <a:r>
              <a:rPr sz="2000" spc="-15" dirty="0">
                <a:latin typeface="Arial Narrow"/>
                <a:cs typeface="Arial Narrow"/>
              </a:rPr>
              <a:t>s</a:t>
            </a:r>
            <a:r>
              <a:rPr sz="2000" spc="-5" dirty="0">
                <a:latin typeface="Arial Narrow"/>
                <a:cs typeface="Arial Narrow"/>
              </a:rPr>
              <a:t>i</a:t>
            </a:r>
            <a:r>
              <a:rPr sz="2000" spc="-10" dirty="0">
                <a:latin typeface="Arial Narrow"/>
                <a:cs typeface="Arial Narrow"/>
              </a:rPr>
              <a:t>n</a:t>
            </a:r>
            <a:r>
              <a:rPr sz="2000" spc="0" dirty="0">
                <a:latin typeface="Arial Narrow"/>
                <a:cs typeface="Arial Narrow"/>
              </a:rPr>
              <a:t>g </a:t>
            </a:r>
            <a:r>
              <a:rPr sz="2000" spc="-5" dirty="0">
                <a:latin typeface="Arial Narrow"/>
                <a:cs typeface="Arial Narrow"/>
              </a:rPr>
              <a:t>a</a:t>
            </a:r>
            <a:r>
              <a:rPr sz="2000" spc="-10" dirty="0">
                <a:latin typeface="Arial Narrow"/>
                <a:cs typeface="Arial Narrow"/>
              </a:rPr>
              <a:t>n</a:t>
            </a:r>
            <a:r>
              <a:rPr sz="2000" spc="0" dirty="0">
                <a:latin typeface="Arial Narrow"/>
                <a:cs typeface="Arial Narrow"/>
              </a:rPr>
              <a:t>d </a:t>
            </a:r>
            <a:r>
              <a:rPr sz="2000" spc="-5" dirty="0">
                <a:latin typeface="Arial Narrow"/>
                <a:cs typeface="Arial Narrow"/>
              </a:rPr>
              <a:t>m</a:t>
            </a:r>
            <a:r>
              <a:rPr sz="2000" spc="-10" dirty="0">
                <a:latin typeface="Arial Narrow"/>
                <a:cs typeface="Arial Narrow"/>
              </a:rPr>
              <a:t>i</a:t>
            </a:r>
            <a:r>
              <a:rPr sz="2000" spc="-5" dirty="0">
                <a:latin typeface="Arial Narrow"/>
                <a:cs typeface="Arial Narrow"/>
              </a:rPr>
              <a:t>n</a:t>
            </a:r>
            <a:r>
              <a:rPr sz="2000" spc="-10" dirty="0">
                <a:latin typeface="Arial Narrow"/>
                <a:cs typeface="Arial Narrow"/>
              </a:rPr>
              <a:t>i</a:t>
            </a:r>
            <a:r>
              <a:rPr sz="2000" spc="-5" dirty="0">
                <a:latin typeface="Arial Narrow"/>
                <a:cs typeface="Arial Narrow"/>
              </a:rPr>
              <a:t>n</a:t>
            </a:r>
            <a:r>
              <a:rPr sz="2000" spc="0" dirty="0">
                <a:latin typeface="Arial Narrow"/>
                <a:cs typeface="Arial Narrow"/>
              </a:rPr>
              <a:t>g </a:t>
            </a:r>
            <a:r>
              <a:rPr sz="2000" spc="-10" dirty="0">
                <a:latin typeface="Arial Narrow"/>
                <a:cs typeface="Arial Narrow"/>
              </a:rPr>
              <a:t>o</a:t>
            </a:r>
            <a:r>
              <a:rPr sz="2000" spc="0" dirty="0">
                <a:latin typeface="Arial Narrow"/>
                <a:cs typeface="Arial Narrow"/>
              </a:rPr>
              <a:t>f</a:t>
            </a:r>
            <a:r>
              <a:rPr sz="2000" spc="-15" dirty="0">
                <a:latin typeface="Arial Narrow"/>
                <a:cs typeface="Arial Narrow"/>
              </a:rPr>
              <a:t> </a:t>
            </a:r>
            <a:r>
              <a:rPr sz="2000" spc="0" dirty="0">
                <a:latin typeface="Arial Narrow"/>
                <a:cs typeface="Arial Narrow"/>
              </a:rPr>
              <a:t>th</a:t>
            </a:r>
            <a:r>
              <a:rPr sz="2000" spc="-10" dirty="0">
                <a:latin typeface="Arial Narrow"/>
                <a:cs typeface="Arial Narrow"/>
              </a:rPr>
              <a:t>i</a:t>
            </a:r>
            <a:r>
              <a:rPr sz="2000" spc="0" dirty="0">
                <a:latin typeface="Arial Narrow"/>
                <a:cs typeface="Arial Narrow"/>
              </a:rPr>
              <a:t>s</a:t>
            </a:r>
            <a:r>
              <a:rPr sz="2000" spc="-10" dirty="0">
                <a:latin typeface="Arial Narrow"/>
                <a:cs typeface="Arial Narrow"/>
              </a:rPr>
              <a:t> </a:t>
            </a:r>
            <a:r>
              <a:rPr sz="2000" spc="-5" dirty="0">
                <a:latin typeface="Arial Narrow"/>
                <a:cs typeface="Arial Narrow"/>
              </a:rPr>
              <a:t>dat</a:t>
            </a:r>
            <a:r>
              <a:rPr sz="2000" spc="0" dirty="0">
                <a:latin typeface="Arial Narrow"/>
                <a:cs typeface="Arial Narrow"/>
              </a:rPr>
              <a:t>a</a:t>
            </a:r>
            <a:r>
              <a:rPr sz="2000" spc="-20" dirty="0">
                <a:latin typeface="Arial Narrow"/>
                <a:cs typeface="Arial Narrow"/>
              </a:rPr>
              <a:t> </a:t>
            </a:r>
            <a:r>
              <a:rPr sz="2000" spc="-5" dirty="0">
                <a:latin typeface="Arial Narrow"/>
                <a:cs typeface="Arial Narrow"/>
              </a:rPr>
              <a:t>t</a:t>
            </a:r>
            <a:r>
              <a:rPr sz="2000" spc="0" dirty="0">
                <a:latin typeface="Arial Narrow"/>
                <a:cs typeface="Arial Narrow"/>
              </a:rPr>
              <a:t>o</a:t>
            </a:r>
            <a:r>
              <a:rPr sz="2000" spc="-20" dirty="0">
                <a:latin typeface="Arial Narrow"/>
                <a:cs typeface="Arial Narrow"/>
              </a:rPr>
              <a:t> </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trac</a:t>
            </a:r>
            <a:r>
              <a:rPr sz="2000" spc="0" dirty="0">
                <a:latin typeface="Arial Narrow"/>
                <a:cs typeface="Arial Narrow"/>
              </a:rPr>
              <a:t>t </a:t>
            </a:r>
            <a:r>
              <a:rPr sz="2000" spc="-15" dirty="0">
                <a:latin typeface="Arial Narrow"/>
                <a:cs typeface="Arial Narrow"/>
              </a:rPr>
              <a:t>i</a:t>
            </a:r>
            <a:r>
              <a:rPr sz="2000" spc="-5" dirty="0">
                <a:latin typeface="Arial Narrow"/>
                <a:cs typeface="Arial Narrow"/>
              </a:rPr>
              <a:t>n</a:t>
            </a:r>
            <a:r>
              <a:rPr sz="2000" spc="-10" dirty="0">
                <a:latin typeface="Arial Narrow"/>
                <a:cs typeface="Arial Narrow"/>
              </a:rPr>
              <a:t>s</a:t>
            </a:r>
            <a:r>
              <a:rPr sz="2000" spc="-5" dirty="0">
                <a:latin typeface="Arial Narrow"/>
                <a:cs typeface="Arial Narrow"/>
              </a:rPr>
              <a:t>i</a:t>
            </a:r>
            <a:r>
              <a:rPr sz="2000" spc="-10" dirty="0">
                <a:latin typeface="Arial Narrow"/>
                <a:cs typeface="Arial Narrow"/>
              </a:rPr>
              <a:t>g</a:t>
            </a:r>
            <a:r>
              <a:rPr sz="2000" spc="-5" dirty="0">
                <a:latin typeface="Arial Narrow"/>
                <a:cs typeface="Arial Narrow"/>
              </a:rPr>
              <a:t>hts fo</a:t>
            </a:r>
            <a:r>
              <a:rPr sz="2000" spc="0" dirty="0">
                <a:latin typeface="Arial Narrow"/>
                <a:cs typeface="Arial Narrow"/>
              </a:rPr>
              <a:t>r</a:t>
            </a:r>
            <a:r>
              <a:rPr sz="2000" spc="-10" dirty="0">
                <a:latin typeface="Arial Narrow"/>
                <a:cs typeface="Arial Narrow"/>
              </a:rPr>
              <a:t> </a:t>
            </a:r>
            <a:r>
              <a:rPr sz="2000" spc="-5" dirty="0">
                <a:latin typeface="Arial Narrow"/>
                <a:cs typeface="Arial Narrow"/>
              </a:rPr>
              <a:t>im</a:t>
            </a:r>
            <a:r>
              <a:rPr sz="2000" spc="-10" dirty="0">
                <a:latin typeface="Arial Narrow"/>
                <a:cs typeface="Arial Narrow"/>
              </a:rPr>
              <a:t>p</a:t>
            </a:r>
            <a:r>
              <a:rPr sz="2000" spc="0" dirty="0">
                <a:latin typeface="Arial Narrow"/>
                <a:cs typeface="Arial Narrow"/>
              </a:rPr>
              <a:t>rov</a:t>
            </a:r>
            <a:r>
              <a:rPr sz="2000" spc="-10" dirty="0">
                <a:latin typeface="Arial Narrow"/>
                <a:cs typeface="Arial Narrow"/>
              </a:rPr>
              <a:t>i</a:t>
            </a:r>
            <a:r>
              <a:rPr sz="2000" spc="-5" dirty="0">
                <a:latin typeface="Arial Narrow"/>
                <a:cs typeface="Arial Narrow"/>
              </a:rPr>
              <a:t>n</a:t>
            </a:r>
            <a:r>
              <a:rPr sz="2000" spc="0" dirty="0">
                <a:latin typeface="Arial Narrow"/>
                <a:cs typeface="Arial Narrow"/>
              </a:rPr>
              <a:t>g </a:t>
            </a:r>
            <a:r>
              <a:rPr sz="2000" spc="-5" dirty="0">
                <a:latin typeface="Arial Narrow"/>
                <a:cs typeface="Arial Narrow"/>
              </a:rPr>
              <a:t>m</a:t>
            </a:r>
            <a:r>
              <a:rPr sz="2000" spc="-10" dirty="0">
                <a:latin typeface="Arial Narrow"/>
                <a:cs typeface="Arial Narrow"/>
              </a:rPr>
              <a:t>a</a:t>
            </a:r>
            <a:r>
              <a:rPr sz="2000" spc="0" dirty="0">
                <a:latin typeface="Arial Narrow"/>
                <a:cs typeface="Arial Narrow"/>
              </a:rPr>
              <a:t>rket</a:t>
            </a:r>
            <a:r>
              <a:rPr sz="2000" spc="-10" dirty="0">
                <a:latin typeface="Arial Narrow"/>
                <a:cs typeface="Arial Narrow"/>
              </a:rPr>
              <a:t>i</a:t>
            </a:r>
            <a:r>
              <a:rPr sz="2000" spc="-5" dirty="0">
                <a:latin typeface="Arial Narrow"/>
                <a:cs typeface="Arial Narrow"/>
              </a:rPr>
              <a:t>n</a:t>
            </a:r>
            <a:r>
              <a:rPr sz="2000" spc="0" dirty="0">
                <a:latin typeface="Arial Narrow"/>
                <a:cs typeface="Arial Narrow"/>
              </a:rPr>
              <a:t>g </a:t>
            </a:r>
            <a:r>
              <a:rPr sz="2000" spc="-10" dirty="0">
                <a:latin typeface="Arial Narrow"/>
                <a:cs typeface="Arial Narrow"/>
              </a:rPr>
              <a:t>o</a:t>
            </a:r>
            <a:r>
              <a:rPr sz="2000" spc="-5" dirty="0">
                <a:latin typeface="Arial Narrow"/>
                <a:cs typeface="Arial Narrow"/>
              </a:rPr>
              <a:t>perat</a:t>
            </a:r>
            <a:r>
              <a:rPr sz="2000" spc="-10" dirty="0">
                <a:latin typeface="Arial Narrow"/>
                <a:cs typeface="Arial Narrow"/>
              </a:rPr>
              <a:t>i</a:t>
            </a:r>
            <a:r>
              <a:rPr sz="2000" spc="-5" dirty="0">
                <a:latin typeface="Arial Narrow"/>
                <a:cs typeface="Arial Narrow"/>
              </a:rPr>
              <a:t>on</a:t>
            </a:r>
            <a:r>
              <a:rPr sz="2000" spc="-15" dirty="0">
                <a:latin typeface="Arial Narrow"/>
                <a:cs typeface="Arial Narrow"/>
              </a:rPr>
              <a:t>s</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networ</a:t>
            </a:r>
            <a:r>
              <a:rPr sz="2000" spc="0" dirty="0">
                <a:latin typeface="Arial Narrow"/>
                <a:cs typeface="Arial Narrow"/>
              </a:rPr>
              <a:t>k</a:t>
            </a:r>
            <a:r>
              <a:rPr sz="2000" spc="-5" dirty="0">
                <a:latin typeface="Arial Narrow"/>
                <a:cs typeface="Arial Narrow"/>
              </a:rPr>
              <a:t> opt</a:t>
            </a:r>
            <a:r>
              <a:rPr sz="2000" spc="-15" dirty="0">
                <a:latin typeface="Arial Narrow"/>
                <a:cs typeface="Arial Narrow"/>
              </a:rPr>
              <a:t>i</a:t>
            </a:r>
            <a:r>
              <a:rPr sz="2000" spc="-5" dirty="0">
                <a:latin typeface="Arial Narrow"/>
                <a:cs typeface="Arial Narrow"/>
              </a:rPr>
              <a:t>mi</a:t>
            </a:r>
            <a:r>
              <a:rPr sz="2000" spc="-15" dirty="0">
                <a:latin typeface="Arial Narrow"/>
                <a:cs typeface="Arial Narrow"/>
              </a:rPr>
              <a:t>z</a:t>
            </a:r>
            <a:r>
              <a:rPr sz="2000" spc="-5" dirty="0">
                <a:latin typeface="Arial Narrow"/>
                <a:cs typeface="Arial Narrow"/>
              </a:rPr>
              <a:t>at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20" dirty="0">
                <a:latin typeface="Arial Narrow"/>
                <a:cs typeface="Arial Narrow"/>
              </a:rPr>
              <a:t> </a:t>
            </a:r>
            <a:r>
              <a:rPr sz="2000" spc="-5" dirty="0">
                <a:latin typeface="Arial Narrow"/>
                <a:cs typeface="Arial Narrow"/>
              </a:rPr>
              <a:t>an</a:t>
            </a:r>
            <a:r>
              <a:rPr sz="2000" spc="0" dirty="0">
                <a:latin typeface="Arial Narrow"/>
                <a:cs typeface="Arial Narrow"/>
              </a:rPr>
              <a:t>d</a:t>
            </a:r>
            <a:r>
              <a:rPr sz="2000" spc="-5" dirty="0">
                <a:latin typeface="Arial Narrow"/>
                <a:cs typeface="Arial Narrow"/>
              </a:rPr>
              <a:t> s</a:t>
            </a:r>
            <a:r>
              <a:rPr sz="2000" spc="-10" dirty="0">
                <a:latin typeface="Arial Narrow"/>
                <a:cs typeface="Arial Narrow"/>
              </a:rPr>
              <a:t>e</a:t>
            </a:r>
            <a:r>
              <a:rPr sz="2000" spc="0" dirty="0">
                <a:latin typeface="Arial Narrow"/>
                <a:cs typeface="Arial Narrow"/>
              </a:rPr>
              <a:t>rvi</a:t>
            </a:r>
            <a:r>
              <a:rPr sz="2000" spc="-15" dirty="0">
                <a:latin typeface="Arial Narrow"/>
                <a:cs typeface="Arial Narrow"/>
              </a:rPr>
              <a:t>c</a:t>
            </a:r>
            <a:r>
              <a:rPr sz="2000" spc="0" dirty="0">
                <a:latin typeface="Arial Narrow"/>
                <a:cs typeface="Arial Narrow"/>
              </a:rPr>
              <a:t>e</a:t>
            </a:r>
            <a:r>
              <a:rPr sz="2000" spc="5" dirty="0">
                <a:latin typeface="Arial Narrow"/>
                <a:cs typeface="Arial Narrow"/>
              </a:rPr>
              <a:t> </a:t>
            </a:r>
            <a:r>
              <a:rPr sz="2000" spc="-5" dirty="0">
                <a:latin typeface="Arial Narrow"/>
                <a:cs typeface="Arial Narrow"/>
              </a:rPr>
              <a:t>opt</a:t>
            </a:r>
            <a:r>
              <a:rPr sz="2000" spc="-15" dirty="0">
                <a:latin typeface="Arial Narrow"/>
                <a:cs typeface="Arial Narrow"/>
              </a:rPr>
              <a:t>i</a:t>
            </a:r>
            <a:r>
              <a:rPr sz="2000" spc="-5" dirty="0">
                <a:latin typeface="Arial Narrow"/>
                <a:cs typeface="Arial Narrow"/>
              </a:rPr>
              <a:t>mi</a:t>
            </a:r>
            <a:r>
              <a:rPr sz="2000" spc="-15" dirty="0">
                <a:latin typeface="Arial Narrow"/>
                <a:cs typeface="Arial Narrow"/>
              </a:rPr>
              <a:t>z</a:t>
            </a:r>
            <a:r>
              <a:rPr sz="2000" spc="-5" dirty="0">
                <a:latin typeface="Arial Narrow"/>
                <a:cs typeface="Arial Narrow"/>
              </a:rPr>
              <a:t>at</a:t>
            </a:r>
            <a:r>
              <a:rPr sz="2000" spc="-10" dirty="0">
                <a:latin typeface="Arial Narrow"/>
                <a:cs typeface="Arial Narrow"/>
              </a:rPr>
              <a:t>i</a:t>
            </a:r>
            <a:r>
              <a:rPr sz="2000" spc="-5" dirty="0">
                <a:latin typeface="Arial Narrow"/>
                <a:cs typeface="Arial Narrow"/>
              </a:rPr>
              <a:t>on. </a:t>
            </a:r>
            <a:r>
              <a:rPr sz="2000" spc="0" dirty="0">
                <a:latin typeface="Arial Narrow"/>
                <a:cs typeface="Arial Narrow"/>
              </a:rPr>
              <a:t>S</a:t>
            </a:r>
            <a:r>
              <a:rPr sz="2000" spc="-10" dirty="0">
                <a:latin typeface="Arial Narrow"/>
                <a:cs typeface="Arial Narrow"/>
              </a:rPr>
              <a:t>o</a:t>
            </a:r>
            <a:r>
              <a:rPr sz="2000" spc="-5" dirty="0">
                <a:latin typeface="Arial Narrow"/>
                <a:cs typeface="Arial Narrow"/>
              </a:rPr>
              <a:t>m</a:t>
            </a:r>
            <a:r>
              <a:rPr sz="2000" spc="0" dirty="0">
                <a:latin typeface="Arial Narrow"/>
                <a:cs typeface="Arial Narrow"/>
              </a:rPr>
              <a:t>e t</a:t>
            </a:r>
            <a:r>
              <a:rPr sz="2000" spc="-15" dirty="0">
                <a:latin typeface="Arial Narrow"/>
                <a:cs typeface="Arial Narrow"/>
              </a:rPr>
              <a:t>y</a:t>
            </a:r>
            <a:r>
              <a:rPr sz="2000" spc="-5" dirty="0">
                <a:latin typeface="Arial Narrow"/>
                <a:cs typeface="Arial Narrow"/>
              </a:rPr>
              <a:t>p</a:t>
            </a:r>
            <a:r>
              <a:rPr sz="2000" spc="-10" dirty="0">
                <a:latin typeface="Arial Narrow"/>
                <a:cs typeface="Arial Narrow"/>
              </a:rPr>
              <a:t>i</a:t>
            </a:r>
            <a:r>
              <a:rPr sz="2000" spc="-5" dirty="0">
                <a:latin typeface="Arial Narrow"/>
                <a:cs typeface="Arial Narrow"/>
              </a:rPr>
              <a:t>c</a:t>
            </a:r>
            <a:r>
              <a:rPr sz="2000" spc="-10" dirty="0">
                <a:latin typeface="Arial Narrow"/>
                <a:cs typeface="Arial Narrow"/>
              </a:rPr>
              <a:t>a</a:t>
            </a:r>
            <a:r>
              <a:rPr sz="2000" spc="0" dirty="0">
                <a:latin typeface="Arial Narrow"/>
                <a:cs typeface="Arial Narrow"/>
              </a:rPr>
              <a:t>l </a:t>
            </a:r>
            <a:r>
              <a:rPr sz="2000" spc="-5" dirty="0">
                <a:latin typeface="Arial Narrow"/>
                <a:cs typeface="Arial Narrow"/>
              </a:rPr>
              <a:t>app</a:t>
            </a:r>
            <a:r>
              <a:rPr sz="2000" spc="-15" dirty="0">
                <a:latin typeface="Arial Narrow"/>
                <a:cs typeface="Arial Narrow"/>
              </a:rPr>
              <a:t>l</a:t>
            </a:r>
            <a:r>
              <a:rPr sz="2000" spc="-5" dirty="0">
                <a:latin typeface="Arial Narrow"/>
                <a:cs typeface="Arial Narrow"/>
              </a:rPr>
              <a:t>i</a:t>
            </a:r>
            <a:r>
              <a:rPr sz="2000" spc="-15" dirty="0">
                <a:latin typeface="Arial Narrow"/>
                <a:cs typeface="Arial Narrow"/>
              </a:rPr>
              <a:t>c</a:t>
            </a:r>
            <a:r>
              <a:rPr sz="2000" spc="-5" dirty="0">
                <a:latin typeface="Arial Narrow"/>
                <a:cs typeface="Arial Narrow"/>
              </a:rPr>
              <a:t>at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s </a:t>
            </a:r>
            <a:r>
              <a:rPr sz="2000" spc="-5" dirty="0">
                <a:latin typeface="Arial Narrow"/>
                <a:cs typeface="Arial Narrow"/>
              </a:rPr>
              <a:t>i</a:t>
            </a:r>
            <a:r>
              <a:rPr sz="2000" spc="-10" dirty="0">
                <a:latin typeface="Arial Narrow"/>
                <a:cs typeface="Arial Narrow"/>
              </a:rPr>
              <a:t>n</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ude</a:t>
            </a:r>
            <a:endParaRPr sz="2000">
              <a:latin typeface="Arial Narrow"/>
              <a:cs typeface="Arial Narrow"/>
            </a:endParaRPr>
          </a:p>
          <a:p>
            <a:pPr marL="561340" indent="-228600">
              <a:lnSpc>
                <a:spcPct val="100000"/>
              </a:lnSpc>
              <a:spcBef>
                <a:spcPts val="5"/>
              </a:spcBef>
              <a:buClr>
                <a:srgbClr val="9B2C1F"/>
              </a:buClr>
              <a:buSzPct val="83333"/>
              <a:buFont typeface="Wingdings 2"/>
              <a:buChar char=""/>
              <a:tabLst>
                <a:tab pos="561340" algn="l"/>
              </a:tabLst>
            </a:pPr>
            <a:r>
              <a:rPr sz="1800" spc="-10" dirty="0">
                <a:latin typeface="Arial Narrow"/>
                <a:cs typeface="Arial Narrow"/>
              </a:rPr>
              <a:t>A</a:t>
            </a:r>
            <a:r>
              <a:rPr sz="1800" spc="-20" dirty="0">
                <a:latin typeface="Arial Narrow"/>
                <a:cs typeface="Arial Narrow"/>
              </a:rPr>
              <a:t>n</a:t>
            </a:r>
            <a:r>
              <a:rPr sz="1800" spc="0" dirty="0">
                <a:latin typeface="Arial Narrow"/>
                <a:cs typeface="Arial Narrow"/>
              </a:rPr>
              <a:t>a</a:t>
            </a:r>
            <a:r>
              <a:rPr sz="1800" spc="-10" dirty="0">
                <a:latin typeface="Arial Narrow"/>
                <a:cs typeface="Arial Narrow"/>
              </a:rPr>
              <a:t>l</a:t>
            </a:r>
            <a:r>
              <a:rPr sz="1800" spc="0" dirty="0">
                <a:latin typeface="Arial Narrow"/>
                <a:cs typeface="Arial Narrow"/>
              </a:rPr>
              <a:t>yz</a:t>
            </a:r>
            <a:r>
              <a:rPr sz="1800" spc="-5" dirty="0">
                <a:latin typeface="Arial Narrow"/>
                <a:cs typeface="Arial Narrow"/>
              </a:rPr>
              <a:t>i</a:t>
            </a:r>
            <a:r>
              <a:rPr sz="1800" spc="-10" dirty="0">
                <a:latin typeface="Arial Narrow"/>
                <a:cs typeface="Arial Narrow"/>
              </a:rPr>
              <a:t>n</a:t>
            </a:r>
            <a:r>
              <a:rPr sz="1800" spc="0" dirty="0">
                <a:latin typeface="Arial Narrow"/>
                <a:cs typeface="Arial Narrow"/>
              </a:rPr>
              <a:t>g</a:t>
            </a:r>
            <a:r>
              <a:rPr sz="1800" spc="25" dirty="0">
                <a:latin typeface="Arial Narrow"/>
                <a:cs typeface="Arial Narrow"/>
              </a:rPr>
              <a:t> </a:t>
            </a:r>
            <a:r>
              <a:rPr sz="1800" spc="-5" dirty="0">
                <a:latin typeface="Arial Narrow"/>
                <a:cs typeface="Arial Narrow"/>
              </a:rPr>
              <a:t>use</a:t>
            </a:r>
            <a:r>
              <a:rPr sz="1800" spc="0" dirty="0">
                <a:latin typeface="Arial Narrow"/>
                <a:cs typeface="Arial Narrow"/>
              </a:rPr>
              <a:t>r</a:t>
            </a:r>
            <a:r>
              <a:rPr sz="1800" spc="5" dirty="0">
                <a:latin typeface="Arial Narrow"/>
                <a:cs typeface="Arial Narrow"/>
              </a:rPr>
              <a:t> </a:t>
            </a:r>
            <a:r>
              <a:rPr sz="1800" spc="0" dirty="0">
                <a:latin typeface="Arial Narrow"/>
                <a:cs typeface="Arial Narrow"/>
              </a:rPr>
              <a:t>b</a:t>
            </a:r>
            <a:r>
              <a:rPr sz="1800" spc="-10" dirty="0">
                <a:latin typeface="Arial Narrow"/>
                <a:cs typeface="Arial Narrow"/>
              </a:rPr>
              <a:t>e</a:t>
            </a:r>
            <a:r>
              <a:rPr sz="1800" spc="0" dirty="0">
                <a:latin typeface="Arial Narrow"/>
                <a:cs typeface="Arial Narrow"/>
              </a:rPr>
              <a:t>h</a:t>
            </a:r>
            <a:r>
              <a:rPr sz="1800" spc="-10" dirty="0">
                <a:latin typeface="Arial Narrow"/>
                <a:cs typeface="Arial Narrow"/>
              </a:rPr>
              <a:t>a</a:t>
            </a:r>
            <a:r>
              <a:rPr sz="1800" spc="0" dirty="0">
                <a:latin typeface="Arial Narrow"/>
                <a:cs typeface="Arial Narrow"/>
              </a:rPr>
              <a:t>v</a:t>
            </a:r>
            <a:r>
              <a:rPr sz="1800" spc="-5" dirty="0">
                <a:latin typeface="Arial Narrow"/>
                <a:cs typeface="Arial Narrow"/>
              </a:rPr>
              <a:t>i</a:t>
            </a:r>
            <a:r>
              <a:rPr sz="1800" spc="-10" dirty="0">
                <a:latin typeface="Arial Narrow"/>
                <a:cs typeface="Arial Narrow"/>
              </a:rPr>
              <a:t>o</a:t>
            </a:r>
            <a:r>
              <a:rPr sz="1800" spc="-5" dirty="0">
                <a:latin typeface="Arial Narrow"/>
                <a:cs typeface="Arial Narrow"/>
              </a:rPr>
              <a:t>r</a:t>
            </a:r>
            <a:endParaRPr sz="1800">
              <a:latin typeface="Arial Narrow"/>
              <a:cs typeface="Arial Narrow"/>
            </a:endParaRPr>
          </a:p>
          <a:p>
            <a:pPr marL="561340" indent="-228600">
              <a:lnSpc>
                <a:spcPct val="100000"/>
              </a:lnSpc>
              <a:buClr>
                <a:srgbClr val="9B2C1F"/>
              </a:buClr>
              <a:buSzPct val="83333"/>
              <a:buFont typeface="Wingdings 2"/>
              <a:buChar char=""/>
              <a:tabLst>
                <a:tab pos="561340" algn="l"/>
              </a:tabLst>
            </a:pPr>
            <a:r>
              <a:rPr sz="1800" spc="0" dirty="0">
                <a:latin typeface="Arial Narrow"/>
                <a:cs typeface="Arial Narrow"/>
              </a:rPr>
              <a:t>Pr</a:t>
            </a:r>
            <a:r>
              <a:rPr sz="1800" spc="-10" dirty="0">
                <a:latin typeface="Arial Narrow"/>
                <a:cs typeface="Arial Narrow"/>
              </a:rPr>
              <a:t>ed</a:t>
            </a:r>
            <a:r>
              <a:rPr sz="1800" spc="-5" dirty="0">
                <a:latin typeface="Arial Narrow"/>
                <a:cs typeface="Arial Narrow"/>
              </a:rPr>
              <a:t>ict</a:t>
            </a:r>
            <a:r>
              <a:rPr sz="1800" spc="-10" dirty="0">
                <a:latin typeface="Arial Narrow"/>
                <a:cs typeface="Arial Narrow"/>
              </a:rPr>
              <a:t>in</a:t>
            </a:r>
            <a:r>
              <a:rPr sz="1800" spc="0" dirty="0">
                <a:latin typeface="Arial Narrow"/>
                <a:cs typeface="Arial Narrow"/>
              </a:rPr>
              <a:t>g</a:t>
            </a:r>
            <a:r>
              <a:rPr sz="1800" spc="25" dirty="0">
                <a:latin typeface="Arial Narrow"/>
                <a:cs typeface="Arial Narrow"/>
              </a:rPr>
              <a:t> </a:t>
            </a:r>
            <a:r>
              <a:rPr sz="1800" spc="-5" dirty="0">
                <a:latin typeface="Arial Narrow"/>
                <a:cs typeface="Arial Narrow"/>
              </a:rPr>
              <a:t>custo</a:t>
            </a:r>
            <a:r>
              <a:rPr sz="1800" spc="-15" dirty="0">
                <a:latin typeface="Arial Narrow"/>
                <a:cs typeface="Arial Narrow"/>
              </a:rPr>
              <a:t>m</a:t>
            </a:r>
            <a:r>
              <a:rPr sz="1800" spc="-10" dirty="0">
                <a:latin typeface="Arial Narrow"/>
                <a:cs typeface="Arial Narrow"/>
              </a:rPr>
              <a:t>e</a:t>
            </a:r>
            <a:r>
              <a:rPr sz="1800" spc="0" dirty="0">
                <a:latin typeface="Arial Narrow"/>
                <a:cs typeface="Arial Narrow"/>
              </a:rPr>
              <a:t>r</a:t>
            </a:r>
            <a:r>
              <a:rPr sz="1800" spc="20" dirty="0">
                <a:latin typeface="Arial Narrow"/>
                <a:cs typeface="Arial Narrow"/>
              </a:rPr>
              <a:t> </a:t>
            </a:r>
            <a:r>
              <a:rPr sz="1800" spc="-5" dirty="0">
                <a:latin typeface="Arial Narrow"/>
                <a:cs typeface="Arial Narrow"/>
              </a:rPr>
              <a:t>ch</a:t>
            </a:r>
            <a:r>
              <a:rPr sz="1800" spc="-10" dirty="0">
                <a:latin typeface="Arial Narrow"/>
                <a:cs typeface="Arial Narrow"/>
              </a:rPr>
              <a:t>u</a:t>
            </a:r>
            <a:r>
              <a:rPr sz="1800" spc="0" dirty="0">
                <a:latin typeface="Arial Narrow"/>
                <a:cs typeface="Arial Narrow"/>
              </a:rPr>
              <a:t>rn</a:t>
            </a:r>
            <a:endParaRPr sz="1800">
              <a:latin typeface="Arial Narrow"/>
              <a:cs typeface="Arial Narrow"/>
            </a:endParaRPr>
          </a:p>
          <a:p>
            <a:pPr marL="561340" indent="-228600">
              <a:lnSpc>
                <a:spcPct val="100000"/>
              </a:lnSpc>
              <a:buClr>
                <a:srgbClr val="9B2C1F"/>
              </a:buClr>
              <a:buSzPct val="83333"/>
              <a:buFont typeface="Wingdings 2"/>
              <a:buChar char=""/>
              <a:tabLst>
                <a:tab pos="561340" algn="l"/>
              </a:tabLst>
            </a:pPr>
            <a:r>
              <a:rPr sz="1800" spc="-10" dirty="0">
                <a:latin typeface="Arial Narrow"/>
                <a:cs typeface="Arial Narrow"/>
              </a:rPr>
              <a:t>A</a:t>
            </a:r>
            <a:r>
              <a:rPr sz="1800" spc="-20" dirty="0">
                <a:latin typeface="Arial Narrow"/>
                <a:cs typeface="Arial Narrow"/>
              </a:rPr>
              <a:t>n</a:t>
            </a:r>
            <a:r>
              <a:rPr sz="1800" spc="0" dirty="0">
                <a:latin typeface="Arial Narrow"/>
                <a:cs typeface="Arial Narrow"/>
              </a:rPr>
              <a:t>a</a:t>
            </a:r>
            <a:r>
              <a:rPr sz="1800" spc="-10" dirty="0">
                <a:latin typeface="Arial Narrow"/>
                <a:cs typeface="Arial Narrow"/>
              </a:rPr>
              <a:t>l</a:t>
            </a:r>
            <a:r>
              <a:rPr sz="1800" spc="0" dirty="0">
                <a:latin typeface="Arial Narrow"/>
                <a:cs typeface="Arial Narrow"/>
              </a:rPr>
              <a:t>yz</a:t>
            </a:r>
            <a:r>
              <a:rPr sz="1800" spc="-5" dirty="0">
                <a:latin typeface="Arial Narrow"/>
                <a:cs typeface="Arial Narrow"/>
              </a:rPr>
              <a:t>i</a:t>
            </a:r>
            <a:r>
              <a:rPr sz="1800" spc="-10" dirty="0">
                <a:latin typeface="Arial Narrow"/>
                <a:cs typeface="Arial Narrow"/>
              </a:rPr>
              <a:t>n</a:t>
            </a:r>
            <a:r>
              <a:rPr sz="1800" spc="0" dirty="0">
                <a:latin typeface="Arial Narrow"/>
                <a:cs typeface="Arial Narrow"/>
              </a:rPr>
              <a:t>g</a:t>
            </a:r>
            <a:r>
              <a:rPr sz="1800" spc="25" dirty="0">
                <a:latin typeface="Arial Narrow"/>
                <a:cs typeface="Arial Narrow"/>
              </a:rPr>
              <a:t> </a:t>
            </a:r>
            <a:r>
              <a:rPr sz="1800" spc="0" dirty="0">
                <a:latin typeface="Arial Narrow"/>
                <a:cs typeface="Arial Narrow"/>
              </a:rPr>
              <a:t>s</a:t>
            </a:r>
            <a:r>
              <a:rPr sz="1800" spc="-5" dirty="0">
                <a:latin typeface="Arial Narrow"/>
                <a:cs typeface="Arial Narrow"/>
              </a:rPr>
              <a:t>ervic</a:t>
            </a:r>
            <a:r>
              <a:rPr sz="1800" spc="0" dirty="0">
                <a:latin typeface="Arial Narrow"/>
                <a:cs typeface="Arial Narrow"/>
              </a:rPr>
              <a:t>e </a:t>
            </a:r>
            <a:r>
              <a:rPr sz="1800" spc="-10" dirty="0">
                <a:latin typeface="Arial Narrow"/>
                <a:cs typeface="Arial Narrow"/>
              </a:rPr>
              <a:t>a</a:t>
            </a:r>
            <a:r>
              <a:rPr sz="1800" spc="0" dirty="0">
                <a:latin typeface="Arial Narrow"/>
                <a:cs typeface="Arial Narrow"/>
              </a:rPr>
              <a:t>ssoci</a:t>
            </a:r>
            <a:r>
              <a:rPr sz="1800" spc="-10" dirty="0">
                <a:latin typeface="Arial Narrow"/>
                <a:cs typeface="Arial Narrow"/>
              </a:rPr>
              <a:t>a</a:t>
            </a:r>
            <a:r>
              <a:rPr sz="1800" spc="0" dirty="0">
                <a:latin typeface="Arial Narrow"/>
                <a:cs typeface="Arial Narrow"/>
              </a:rPr>
              <a:t>t</a:t>
            </a:r>
            <a:r>
              <a:rPr sz="1800" spc="-10" dirty="0">
                <a:latin typeface="Arial Narrow"/>
                <a:cs typeface="Arial Narrow"/>
              </a:rPr>
              <a:t>i</a:t>
            </a:r>
            <a:r>
              <a:rPr sz="1800" spc="0" dirty="0">
                <a:latin typeface="Arial Narrow"/>
                <a:cs typeface="Arial Narrow"/>
              </a:rPr>
              <a:t>on</a:t>
            </a:r>
            <a:endParaRPr sz="1800">
              <a:latin typeface="Arial Narrow"/>
              <a:cs typeface="Arial Narrow"/>
            </a:endParaRPr>
          </a:p>
          <a:p>
            <a:pPr marL="561340" indent="-228600">
              <a:lnSpc>
                <a:spcPct val="100000"/>
              </a:lnSpc>
              <a:buClr>
                <a:srgbClr val="9B2C1F"/>
              </a:buClr>
              <a:buSzPct val="83333"/>
              <a:buFont typeface="Wingdings 2"/>
              <a:buChar char=""/>
              <a:tabLst>
                <a:tab pos="561340" algn="l"/>
              </a:tabLst>
            </a:pPr>
            <a:r>
              <a:rPr sz="1800" spc="-10" dirty="0">
                <a:latin typeface="Arial Narrow"/>
                <a:cs typeface="Arial Narrow"/>
              </a:rPr>
              <a:t>A</a:t>
            </a:r>
            <a:r>
              <a:rPr sz="1800" spc="-20" dirty="0">
                <a:latin typeface="Arial Narrow"/>
                <a:cs typeface="Arial Narrow"/>
              </a:rPr>
              <a:t>n</a:t>
            </a:r>
            <a:r>
              <a:rPr sz="1800" spc="0" dirty="0">
                <a:latin typeface="Arial Narrow"/>
                <a:cs typeface="Arial Narrow"/>
              </a:rPr>
              <a:t>a</a:t>
            </a:r>
            <a:r>
              <a:rPr sz="1800" spc="-10" dirty="0">
                <a:latin typeface="Arial Narrow"/>
                <a:cs typeface="Arial Narrow"/>
              </a:rPr>
              <a:t>l</a:t>
            </a:r>
            <a:r>
              <a:rPr sz="1800" spc="0" dirty="0">
                <a:latin typeface="Arial Narrow"/>
                <a:cs typeface="Arial Narrow"/>
              </a:rPr>
              <a:t>yz</a:t>
            </a:r>
            <a:r>
              <a:rPr sz="1800" spc="-5" dirty="0">
                <a:latin typeface="Arial Narrow"/>
                <a:cs typeface="Arial Narrow"/>
              </a:rPr>
              <a:t>i</a:t>
            </a:r>
            <a:r>
              <a:rPr sz="1800" spc="-10" dirty="0">
                <a:latin typeface="Arial Narrow"/>
                <a:cs typeface="Arial Narrow"/>
              </a:rPr>
              <a:t>n</a:t>
            </a:r>
            <a:r>
              <a:rPr sz="1800" spc="0" dirty="0">
                <a:latin typeface="Arial Narrow"/>
                <a:cs typeface="Arial Narrow"/>
              </a:rPr>
              <a:t>g</a:t>
            </a:r>
            <a:r>
              <a:rPr sz="1800" spc="25" dirty="0">
                <a:latin typeface="Arial Narrow"/>
                <a:cs typeface="Arial Narrow"/>
              </a:rPr>
              <a:t> </a:t>
            </a:r>
            <a:r>
              <a:rPr sz="1800" spc="0" dirty="0">
                <a:latin typeface="Arial Narrow"/>
                <a:cs typeface="Arial Narrow"/>
              </a:rPr>
              <a:t>n</a:t>
            </a:r>
            <a:r>
              <a:rPr sz="1800" spc="-10" dirty="0">
                <a:latin typeface="Arial Narrow"/>
                <a:cs typeface="Arial Narrow"/>
              </a:rPr>
              <a:t>etwork</a:t>
            </a:r>
            <a:r>
              <a:rPr sz="1800" spc="5" dirty="0">
                <a:latin typeface="Arial Narrow"/>
                <a:cs typeface="Arial Narrow"/>
              </a:rPr>
              <a:t> </a:t>
            </a:r>
            <a:r>
              <a:rPr sz="1800" spc="0" dirty="0">
                <a:latin typeface="Arial Narrow"/>
                <a:cs typeface="Arial Narrow"/>
              </a:rPr>
              <a:t>q</a:t>
            </a:r>
            <a:r>
              <a:rPr sz="1800" spc="-10" dirty="0">
                <a:latin typeface="Arial Narrow"/>
                <a:cs typeface="Arial Narrow"/>
              </a:rPr>
              <a:t>u</a:t>
            </a:r>
            <a:r>
              <a:rPr sz="1800" spc="0" dirty="0">
                <a:latin typeface="Arial Narrow"/>
                <a:cs typeface="Arial Narrow"/>
              </a:rPr>
              <a:t>a</a:t>
            </a:r>
            <a:r>
              <a:rPr sz="1800" spc="-10" dirty="0">
                <a:latin typeface="Arial Narrow"/>
                <a:cs typeface="Arial Narrow"/>
              </a:rPr>
              <a:t>l</a:t>
            </a:r>
            <a:r>
              <a:rPr sz="1800" spc="-5" dirty="0">
                <a:latin typeface="Arial Narrow"/>
                <a:cs typeface="Arial Narrow"/>
              </a:rPr>
              <a:t>i</a:t>
            </a:r>
            <a:r>
              <a:rPr sz="1800" spc="-10" dirty="0">
                <a:latin typeface="Arial Narrow"/>
                <a:cs typeface="Arial Narrow"/>
              </a:rPr>
              <a:t>t</a:t>
            </a:r>
            <a:r>
              <a:rPr sz="1800" spc="0" dirty="0">
                <a:latin typeface="Arial Narrow"/>
                <a:cs typeface="Arial Narrow"/>
              </a:rPr>
              <a:t>y</a:t>
            </a:r>
            <a:r>
              <a:rPr sz="1800" spc="35" dirty="0">
                <a:latin typeface="Arial Narrow"/>
                <a:cs typeface="Arial Narrow"/>
              </a:rPr>
              <a:t> </a:t>
            </a:r>
            <a:r>
              <a:rPr sz="1800" spc="0" dirty="0">
                <a:latin typeface="Arial Narrow"/>
                <a:cs typeface="Arial Narrow"/>
              </a:rPr>
              <a:t>of</a:t>
            </a:r>
            <a:r>
              <a:rPr sz="1800" spc="10" dirty="0">
                <a:latin typeface="Arial Narrow"/>
                <a:cs typeface="Arial Narrow"/>
              </a:rPr>
              <a:t> </a:t>
            </a:r>
            <a:r>
              <a:rPr sz="1800" spc="0" dirty="0">
                <a:latin typeface="Arial Narrow"/>
                <a:cs typeface="Arial Narrow"/>
              </a:rPr>
              <a:t>s</a:t>
            </a:r>
            <a:r>
              <a:rPr sz="1800" spc="-5" dirty="0">
                <a:latin typeface="Arial Narrow"/>
                <a:cs typeface="Arial Narrow"/>
              </a:rPr>
              <a:t>ervic</a:t>
            </a:r>
            <a:r>
              <a:rPr sz="1800" spc="0" dirty="0">
                <a:latin typeface="Arial Narrow"/>
                <a:cs typeface="Arial Narrow"/>
              </a:rPr>
              <a:t>e</a:t>
            </a:r>
            <a:r>
              <a:rPr sz="1800" spc="-15" dirty="0">
                <a:latin typeface="Arial Narrow"/>
                <a:cs typeface="Arial Narrow"/>
              </a:rPr>
              <a:t> </a:t>
            </a:r>
            <a:r>
              <a:rPr sz="1800" spc="0" dirty="0">
                <a:latin typeface="Arial Narrow"/>
                <a:cs typeface="Arial Narrow"/>
              </a:rPr>
              <a:t>(QO</a:t>
            </a:r>
            <a:r>
              <a:rPr sz="1800" spc="-10" dirty="0">
                <a:latin typeface="Arial Narrow"/>
                <a:cs typeface="Arial Narrow"/>
              </a:rPr>
              <a:t>S)</a:t>
            </a:r>
            <a:endParaRPr sz="1800">
              <a:latin typeface="Arial Narrow"/>
              <a:cs typeface="Arial Narrow"/>
            </a:endParaRPr>
          </a:p>
          <a:p>
            <a:pPr marL="561340" indent="-228600">
              <a:lnSpc>
                <a:spcPct val="100000"/>
              </a:lnSpc>
              <a:buClr>
                <a:srgbClr val="9B2C1F"/>
              </a:buClr>
              <a:buSzPct val="83333"/>
              <a:buFont typeface="Wingdings 2"/>
              <a:buChar char=""/>
              <a:tabLst>
                <a:tab pos="561340" algn="l"/>
              </a:tabLst>
            </a:pPr>
            <a:r>
              <a:rPr sz="1800" spc="-10" dirty="0">
                <a:latin typeface="Arial Narrow"/>
                <a:cs typeface="Arial Narrow"/>
              </a:rPr>
              <a:t>A</a:t>
            </a:r>
            <a:r>
              <a:rPr sz="1800" spc="-20" dirty="0">
                <a:latin typeface="Arial Narrow"/>
                <a:cs typeface="Arial Narrow"/>
              </a:rPr>
              <a:t>n</a:t>
            </a:r>
            <a:r>
              <a:rPr sz="1800" spc="0" dirty="0">
                <a:latin typeface="Arial Narrow"/>
                <a:cs typeface="Arial Narrow"/>
              </a:rPr>
              <a:t>a</a:t>
            </a:r>
            <a:r>
              <a:rPr sz="1800" spc="-10" dirty="0">
                <a:latin typeface="Arial Narrow"/>
                <a:cs typeface="Arial Narrow"/>
              </a:rPr>
              <a:t>l</a:t>
            </a:r>
            <a:r>
              <a:rPr sz="1800" spc="0" dirty="0">
                <a:latin typeface="Arial Narrow"/>
                <a:cs typeface="Arial Narrow"/>
              </a:rPr>
              <a:t>yz</a:t>
            </a:r>
            <a:r>
              <a:rPr sz="1800" spc="-5" dirty="0">
                <a:latin typeface="Arial Narrow"/>
                <a:cs typeface="Arial Narrow"/>
              </a:rPr>
              <a:t>i</a:t>
            </a:r>
            <a:r>
              <a:rPr sz="1800" spc="-10" dirty="0">
                <a:latin typeface="Arial Narrow"/>
                <a:cs typeface="Arial Narrow"/>
              </a:rPr>
              <a:t>n</a:t>
            </a:r>
            <a:r>
              <a:rPr sz="1800" spc="0" dirty="0">
                <a:latin typeface="Arial Narrow"/>
                <a:cs typeface="Arial Narrow"/>
              </a:rPr>
              <a:t>g</a:t>
            </a:r>
            <a:r>
              <a:rPr sz="1800" spc="25" dirty="0">
                <a:latin typeface="Arial Narrow"/>
                <a:cs typeface="Arial Narrow"/>
              </a:rPr>
              <a:t> </a:t>
            </a:r>
            <a:r>
              <a:rPr sz="1800" spc="0" dirty="0">
                <a:latin typeface="Arial Narrow"/>
                <a:cs typeface="Arial Narrow"/>
              </a:rPr>
              <a:t>s</a:t>
            </a:r>
            <a:r>
              <a:rPr sz="1800" spc="-5" dirty="0">
                <a:latin typeface="Arial Narrow"/>
                <a:cs typeface="Arial Narrow"/>
              </a:rPr>
              <a:t>i</a:t>
            </a:r>
            <a:r>
              <a:rPr sz="1800" spc="-10" dirty="0">
                <a:latin typeface="Arial Narrow"/>
                <a:cs typeface="Arial Narrow"/>
              </a:rPr>
              <a:t>g</a:t>
            </a:r>
            <a:r>
              <a:rPr sz="1800" spc="0" dirty="0">
                <a:latin typeface="Arial Narrow"/>
                <a:cs typeface="Arial Narrow"/>
              </a:rPr>
              <a:t>n</a:t>
            </a:r>
            <a:r>
              <a:rPr sz="1800" spc="-10" dirty="0">
                <a:latin typeface="Arial Narrow"/>
                <a:cs typeface="Arial Narrow"/>
              </a:rPr>
              <a:t>a</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ng</a:t>
            </a:r>
            <a:r>
              <a:rPr sz="1800" spc="30" dirty="0">
                <a:latin typeface="Arial Narrow"/>
                <a:cs typeface="Arial Narrow"/>
              </a:rPr>
              <a:t> </a:t>
            </a:r>
            <a:r>
              <a:rPr sz="1800" spc="0" dirty="0">
                <a:latin typeface="Arial Narrow"/>
                <a:cs typeface="Arial Narrow"/>
              </a:rPr>
              <a:t>d</a:t>
            </a:r>
            <a:r>
              <a:rPr sz="1800" spc="-10" dirty="0">
                <a:latin typeface="Arial Narrow"/>
                <a:cs typeface="Arial Narrow"/>
              </a:rPr>
              <a:t>a</a:t>
            </a:r>
            <a:r>
              <a:rPr sz="1800" spc="0" dirty="0">
                <a:latin typeface="Arial Narrow"/>
                <a:cs typeface="Arial Narrow"/>
              </a:rPr>
              <a:t>ta</a:t>
            </a:r>
            <a:endParaRPr sz="1800">
              <a:latin typeface="Arial Narrow"/>
              <a:cs typeface="Arial Narrow"/>
            </a:endParaRPr>
          </a:p>
          <a:p>
            <a:pPr marL="561340" indent="-228600">
              <a:lnSpc>
                <a:spcPct val="100000"/>
              </a:lnSpc>
              <a:buClr>
                <a:srgbClr val="9B2C1F"/>
              </a:buClr>
              <a:buSzPct val="83333"/>
              <a:buFont typeface="Wingdings 2"/>
              <a:buChar char=""/>
              <a:tabLst>
                <a:tab pos="561340" algn="l"/>
              </a:tabLst>
            </a:pPr>
            <a:r>
              <a:rPr sz="1800" spc="0" dirty="0">
                <a:latin typeface="Arial Narrow"/>
                <a:cs typeface="Arial Narrow"/>
              </a:rPr>
              <a:t>Fi</a:t>
            </a:r>
            <a:r>
              <a:rPr sz="1800" spc="-10" dirty="0">
                <a:latin typeface="Arial Narrow"/>
                <a:cs typeface="Arial Narrow"/>
              </a:rPr>
              <a:t>l</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ri</a:t>
            </a:r>
            <a:r>
              <a:rPr sz="1800" spc="-10" dirty="0">
                <a:latin typeface="Arial Narrow"/>
                <a:cs typeface="Arial Narrow"/>
              </a:rPr>
              <a:t>n</a:t>
            </a:r>
            <a:r>
              <a:rPr sz="1800" spc="0" dirty="0">
                <a:latin typeface="Arial Narrow"/>
                <a:cs typeface="Arial Narrow"/>
              </a:rPr>
              <a:t>g</a:t>
            </a:r>
            <a:endParaRPr sz="1800">
              <a:latin typeface="Arial Narrow"/>
              <a:cs typeface="Arial Narrow"/>
            </a:endParaRPr>
          </a:p>
          <a:p>
            <a:pPr marL="286385" marR="6350" indent="-274320" algn="just">
              <a:lnSpc>
                <a:spcPts val="2310"/>
              </a:lnSpc>
              <a:spcBef>
                <a:spcPts val="250"/>
              </a:spcBef>
              <a:tabLst>
                <a:tab pos="286385"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原来使</a:t>
            </a:r>
            <a:r>
              <a:rPr sz="2000" spc="-15" dirty="0">
                <a:latin typeface="黑体"/>
                <a:cs typeface="黑体"/>
              </a:rPr>
              <a:t>用</a:t>
            </a:r>
            <a:r>
              <a:rPr sz="2000" spc="0" dirty="0">
                <a:latin typeface="黑体"/>
                <a:cs typeface="黑体"/>
              </a:rPr>
              <a:t>由</a:t>
            </a:r>
            <a:r>
              <a:rPr sz="2000" spc="-15" dirty="0">
                <a:latin typeface="黑体"/>
                <a:cs typeface="黑体"/>
              </a:rPr>
              <a:t>著</a:t>
            </a:r>
            <a:r>
              <a:rPr sz="2000" spc="0" dirty="0">
                <a:latin typeface="黑体"/>
                <a:cs typeface="黑体"/>
              </a:rPr>
              <a:t>名供应</a:t>
            </a:r>
            <a:r>
              <a:rPr sz="2000" spc="-15" dirty="0">
                <a:latin typeface="黑体"/>
                <a:cs typeface="黑体"/>
              </a:rPr>
              <a:t>商</a:t>
            </a:r>
            <a:r>
              <a:rPr sz="2000" spc="0" dirty="0">
                <a:latin typeface="黑体"/>
                <a:cs typeface="黑体"/>
              </a:rPr>
              <a:t>提</a:t>
            </a:r>
            <a:r>
              <a:rPr sz="2000" spc="-15" dirty="0">
                <a:latin typeface="黑体"/>
                <a:cs typeface="黑体"/>
              </a:rPr>
              <a:t>供</a:t>
            </a:r>
            <a:r>
              <a:rPr sz="2000" spc="0" dirty="0">
                <a:latin typeface="黑体"/>
                <a:cs typeface="黑体"/>
              </a:rPr>
              <a:t>的专用</a:t>
            </a:r>
            <a:r>
              <a:rPr sz="2000" spc="-15" dirty="0">
                <a:latin typeface="黑体"/>
                <a:cs typeface="黑体"/>
              </a:rPr>
              <a:t>的</a:t>
            </a:r>
            <a:r>
              <a:rPr sz="2000" spc="0" dirty="0">
                <a:latin typeface="黑体"/>
                <a:cs typeface="黑体"/>
              </a:rPr>
              <a:t>商</a:t>
            </a:r>
            <a:r>
              <a:rPr sz="2000" spc="-15" dirty="0">
                <a:latin typeface="黑体"/>
                <a:cs typeface="黑体"/>
              </a:rPr>
              <a:t>业</a:t>
            </a:r>
            <a:r>
              <a:rPr sz="2000" spc="0" dirty="0">
                <a:latin typeface="黑体"/>
                <a:cs typeface="黑体"/>
              </a:rPr>
              <a:t>数据挖</a:t>
            </a:r>
            <a:r>
              <a:rPr sz="2000" spc="-15" dirty="0">
                <a:latin typeface="黑体"/>
                <a:cs typeface="黑体"/>
              </a:rPr>
              <a:t>掘</a:t>
            </a:r>
            <a:r>
              <a:rPr sz="2000" spc="0" dirty="0">
                <a:latin typeface="黑体"/>
                <a:cs typeface="黑体"/>
              </a:rPr>
              <a:t>系</a:t>
            </a:r>
            <a:r>
              <a:rPr sz="2000" spc="-15" dirty="0">
                <a:latin typeface="黑体"/>
                <a:cs typeface="黑体"/>
              </a:rPr>
              <a:t>统</a:t>
            </a:r>
            <a:r>
              <a:rPr sz="2000" spc="0" dirty="0">
                <a:latin typeface="黑体"/>
                <a:cs typeface="黑体"/>
              </a:rPr>
              <a:t>，但该</a:t>
            </a:r>
            <a:r>
              <a:rPr sz="2000" spc="-15" dirty="0">
                <a:latin typeface="黑体"/>
                <a:cs typeface="黑体"/>
              </a:rPr>
              <a:t>系</a:t>
            </a:r>
            <a:r>
              <a:rPr sz="2000" spc="0" dirty="0">
                <a:latin typeface="黑体"/>
                <a:cs typeface="黑体"/>
              </a:rPr>
              <a:t>统</a:t>
            </a:r>
            <a:r>
              <a:rPr sz="2000" spc="-15" dirty="0">
                <a:latin typeface="黑体"/>
                <a:cs typeface="黑体"/>
              </a:rPr>
              <a:t>的</a:t>
            </a:r>
            <a:r>
              <a:rPr sz="2000" spc="0" dirty="0">
                <a:latin typeface="黑体"/>
                <a:cs typeface="黑体"/>
              </a:rPr>
              <a:t>单 服务器</a:t>
            </a:r>
            <a:r>
              <a:rPr sz="2000" spc="-15" dirty="0">
                <a:latin typeface="黑体"/>
                <a:cs typeface="黑体"/>
              </a:rPr>
              <a:t>构</a:t>
            </a:r>
            <a:r>
              <a:rPr sz="2000" spc="0" dirty="0">
                <a:latin typeface="黑体"/>
                <a:cs typeface="黑体"/>
              </a:rPr>
              <a:t>架</a:t>
            </a:r>
            <a:r>
              <a:rPr sz="2000" spc="-15" dirty="0">
                <a:latin typeface="黑体"/>
                <a:cs typeface="黑体"/>
              </a:rPr>
              <a:t>严</a:t>
            </a:r>
            <a:r>
              <a:rPr sz="2000" spc="0" dirty="0">
                <a:latin typeface="黑体"/>
                <a:cs typeface="黑体"/>
              </a:rPr>
              <a:t>重限制</a:t>
            </a:r>
            <a:r>
              <a:rPr sz="2000" spc="-15" dirty="0">
                <a:latin typeface="黑体"/>
                <a:cs typeface="黑体"/>
              </a:rPr>
              <a:t>了</a:t>
            </a:r>
            <a:r>
              <a:rPr sz="2000" spc="0" dirty="0">
                <a:latin typeface="黑体"/>
                <a:cs typeface="黑体"/>
              </a:rPr>
              <a:t>大</a:t>
            </a:r>
            <a:r>
              <a:rPr sz="2000" spc="-15" dirty="0">
                <a:latin typeface="黑体"/>
                <a:cs typeface="黑体"/>
              </a:rPr>
              <a:t>数</a:t>
            </a:r>
            <a:r>
              <a:rPr sz="2000" spc="0" dirty="0">
                <a:latin typeface="黑体"/>
                <a:cs typeface="黑体"/>
              </a:rPr>
              <a:t>据量挖</a:t>
            </a:r>
            <a:r>
              <a:rPr sz="2000" spc="-15" dirty="0">
                <a:latin typeface="黑体"/>
                <a:cs typeface="黑体"/>
              </a:rPr>
              <a:t>掘</a:t>
            </a:r>
            <a:r>
              <a:rPr sz="2000" spc="0" dirty="0">
                <a:latin typeface="黑体"/>
                <a:cs typeface="黑体"/>
              </a:rPr>
              <a:t>处</a:t>
            </a:r>
            <a:r>
              <a:rPr sz="2000" spc="-15" dirty="0">
                <a:latin typeface="黑体"/>
                <a:cs typeface="黑体"/>
              </a:rPr>
              <a:t>理</a:t>
            </a:r>
            <a:r>
              <a:rPr sz="2000" spc="0" dirty="0">
                <a:latin typeface="黑体"/>
                <a:cs typeface="黑体"/>
              </a:rPr>
              <a:t>。</a:t>
            </a:r>
            <a:endParaRPr sz="2000">
              <a:latin typeface="黑体"/>
              <a:cs typeface="黑体"/>
            </a:endParaRPr>
          </a:p>
          <a:p>
            <a:pPr marL="286385" marR="32384" indent="-274320" algn="just">
              <a:lnSpc>
                <a:spcPct val="100000"/>
              </a:lnSpc>
              <a:spcBef>
                <a:spcPts val="535"/>
              </a:spcBef>
              <a:tabLst>
                <a:tab pos="286385"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spc="10" dirty="0">
                <a:latin typeface="黑体"/>
                <a:cs typeface="黑体"/>
              </a:rPr>
              <a:t>一个</a:t>
            </a:r>
            <a:r>
              <a:rPr sz="2000" spc="0" dirty="0">
                <a:latin typeface="黑体"/>
                <a:cs typeface="黑体"/>
              </a:rPr>
              <a:t>分支</a:t>
            </a:r>
            <a:r>
              <a:rPr sz="2000" spc="-15" dirty="0">
                <a:latin typeface="黑体"/>
                <a:cs typeface="黑体"/>
              </a:rPr>
              <a:t>机</a:t>
            </a:r>
            <a:r>
              <a:rPr sz="2000" spc="0" dirty="0">
                <a:latin typeface="黑体"/>
                <a:cs typeface="黑体"/>
              </a:rPr>
              <a:t>构使</a:t>
            </a:r>
            <a:r>
              <a:rPr sz="2000" spc="-15" dirty="0">
                <a:latin typeface="黑体"/>
                <a:cs typeface="黑体"/>
              </a:rPr>
              <a:t>用</a:t>
            </a:r>
            <a:r>
              <a:rPr sz="2000" spc="5" dirty="0">
                <a:latin typeface="黑体"/>
                <a:cs typeface="黑体"/>
              </a:rPr>
              <a:t>了</a:t>
            </a:r>
            <a:r>
              <a:rPr sz="2000" spc="0" dirty="0">
                <a:latin typeface="Arial Narrow"/>
                <a:cs typeface="Arial Narrow"/>
              </a:rPr>
              <a:t>8</a:t>
            </a:r>
            <a:r>
              <a:rPr sz="2000" spc="-40" dirty="0">
                <a:latin typeface="Arial Narrow"/>
                <a:cs typeface="Arial Narrow"/>
              </a:rPr>
              <a:t> </a:t>
            </a:r>
            <a:r>
              <a:rPr sz="2000" spc="10" dirty="0">
                <a:latin typeface="黑体"/>
                <a:cs typeface="黑体"/>
              </a:rPr>
              <a:t>核</a:t>
            </a:r>
            <a:r>
              <a:rPr sz="2000" spc="15" dirty="0">
                <a:latin typeface="黑体"/>
                <a:cs typeface="黑体"/>
              </a:rPr>
              <a:t>、</a:t>
            </a:r>
            <a:r>
              <a:rPr sz="2000" spc="-5" dirty="0">
                <a:latin typeface="Arial Narrow"/>
                <a:cs typeface="Arial Narrow"/>
              </a:rPr>
              <a:t>3</a:t>
            </a:r>
            <a:r>
              <a:rPr sz="2000" spc="0" dirty="0">
                <a:latin typeface="Arial Narrow"/>
                <a:cs typeface="Arial Narrow"/>
              </a:rPr>
              <a:t>2</a:t>
            </a:r>
            <a:r>
              <a:rPr sz="2000" spc="-55" dirty="0">
                <a:latin typeface="Arial Narrow"/>
                <a:cs typeface="Arial Narrow"/>
              </a:rPr>
              <a:t> </a:t>
            </a:r>
            <a:r>
              <a:rPr sz="2000" spc="-5" dirty="0">
                <a:latin typeface="Arial Narrow"/>
                <a:cs typeface="Arial Narrow"/>
              </a:rPr>
              <a:t>G</a:t>
            </a:r>
            <a:r>
              <a:rPr sz="2000" spc="0" dirty="0">
                <a:latin typeface="Arial Narrow"/>
                <a:cs typeface="Arial Narrow"/>
              </a:rPr>
              <a:t>B </a:t>
            </a:r>
            <a:r>
              <a:rPr sz="2000" spc="10" dirty="0">
                <a:latin typeface="黑体"/>
                <a:cs typeface="黑体"/>
              </a:rPr>
              <a:t>内存</a:t>
            </a:r>
            <a:r>
              <a:rPr sz="2000" spc="0" dirty="0">
                <a:latin typeface="黑体"/>
                <a:cs typeface="黑体"/>
              </a:rPr>
              <a:t>、一</a:t>
            </a:r>
            <a:r>
              <a:rPr sz="2000" spc="-15" dirty="0">
                <a:latin typeface="黑体"/>
                <a:cs typeface="黑体"/>
              </a:rPr>
              <a:t>个</a:t>
            </a:r>
            <a:r>
              <a:rPr sz="2000" spc="0" dirty="0">
                <a:latin typeface="黑体"/>
                <a:cs typeface="黑体"/>
              </a:rPr>
              <a:t>磁盘</a:t>
            </a:r>
            <a:r>
              <a:rPr sz="2000" spc="-15" dirty="0">
                <a:latin typeface="黑体"/>
                <a:cs typeface="黑体"/>
              </a:rPr>
              <a:t>阵</a:t>
            </a:r>
            <a:r>
              <a:rPr sz="2000" spc="0" dirty="0">
                <a:latin typeface="黑体"/>
                <a:cs typeface="黑体"/>
              </a:rPr>
              <a:t>列</a:t>
            </a:r>
            <a:r>
              <a:rPr sz="2000" spc="5" dirty="0">
                <a:latin typeface="黑体"/>
                <a:cs typeface="黑体"/>
              </a:rPr>
              <a:t>的</a:t>
            </a:r>
            <a:r>
              <a:rPr sz="2000" spc="0" dirty="0">
                <a:latin typeface="Arial Narrow"/>
                <a:cs typeface="Arial Narrow"/>
              </a:rPr>
              <a:t>Uni</a:t>
            </a:r>
            <a:r>
              <a:rPr sz="2000" spc="-10" dirty="0">
                <a:latin typeface="Arial Narrow"/>
                <a:cs typeface="Arial Narrow"/>
              </a:rPr>
              <a:t>x</a:t>
            </a:r>
            <a:r>
              <a:rPr sz="2000" spc="0" dirty="0">
                <a:latin typeface="黑体"/>
                <a:cs typeface="黑体"/>
              </a:rPr>
              <a:t>服务器</a:t>
            </a:r>
            <a:r>
              <a:rPr sz="2000" spc="-15" dirty="0">
                <a:latin typeface="黑体"/>
                <a:cs typeface="黑体"/>
              </a:rPr>
              <a:t>，</a:t>
            </a:r>
            <a:r>
              <a:rPr sz="2000" spc="0" dirty="0">
                <a:latin typeface="黑体"/>
                <a:cs typeface="黑体"/>
              </a:rPr>
              <a:t>但 </a:t>
            </a:r>
            <a:r>
              <a:rPr sz="2000" spc="10" dirty="0">
                <a:latin typeface="黑体"/>
                <a:cs typeface="黑体"/>
              </a:rPr>
              <a:t>仅能</a:t>
            </a:r>
            <a:r>
              <a:rPr sz="2000" spc="0" dirty="0">
                <a:latin typeface="黑体"/>
                <a:cs typeface="黑体"/>
              </a:rPr>
              <a:t>处</a:t>
            </a:r>
            <a:r>
              <a:rPr sz="2000" spc="5" dirty="0">
                <a:latin typeface="黑体"/>
                <a:cs typeface="黑体"/>
              </a:rPr>
              <a:t>理</a:t>
            </a:r>
            <a:r>
              <a:rPr sz="2000" spc="-5" dirty="0">
                <a:latin typeface="Arial Narrow"/>
                <a:cs typeface="Arial Narrow"/>
              </a:rPr>
              <a:t>1</a:t>
            </a:r>
            <a:r>
              <a:rPr sz="2000" spc="-15" dirty="0">
                <a:latin typeface="Arial Narrow"/>
                <a:cs typeface="Arial Narrow"/>
              </a:rPr>
              <a:t>.</a:t>
            </a:r>
            <a:r>
              <a:rPr sz="2000" spc="-5" dirty="0">
                <a:latin typeface="Arial Narrow"/>
                <a:cs typeface="Arial Narrow"/>
              </a:rPr>
              <a:t>4</a:t>
            </a:r>
            <a:r>
              <a:rPr sz="2000" spc="0" dirty="0">
                <a:latin typeface="黑体"/>
                <a:cs typeface="黑体"/>
              </a:rPr>
              <a:t>百万</a:t>
            </a:r>
            <a:r>
              <a:rPr sz="2000" spc="-15" dirty="0">
                <a:latin typeface="黑体"/>
                <a:cs typeface="黑体"/>
              </a:rPr>
              <a:t>个</a:t>
            </a:r>
            <a:r>
              <a:rPr sz="2000" spc="0" dirty="0">
                <a:latin typeface="黑体"/>
                <a:cs typeface="黑体"/>
              </a:rPr>
              <a:t>用户</a:t>
            </a:r>
            <a:r>
              <a:rPr sz="2000" spc="-15" dirty="0">
                <a:latin typeface="黑体"/>
                <a:cs typeface="黑体"/>
              </a:rPr>
              <a:t>的</a:t>
            </a:r>
            <a:r>
              <a:rPr sz="2000" spc="0" dirty="0">
                <a:latin typeface="黑体"/>
                <a:cs typeface="黑体"/>
              </a:rPr>
              <a:t>行为</a:t>
            </a:r>
            <a:r>
              <a:rPr sz="2000" spc="-15" dirty="0">
                <a:latin typeface="黑体"/>
                <a:cs typeface="黑体"/>
              </a:rPr>
              <a:t>数</a:t>
            </a:r>
            <a:r>
              <a:rPr sz="2000" spc="0" dirty="0">
                <a:latin typeface="黑体"/>
                <a:cs typeface="黑体"/>
              </a:rPr>
              <a:t>据，</a:t>
            </a:r>
            <a:r>
              <a:rPr sz="2000" spc="-15" dirty="0">
                <a:latin typeface="黑体"/>
                <a:cs typeface="黑体"/>
              </a:rPr>
              <a:t>或</a:t>
            </a:r>
            <a:r>
              <a:rPr sz="2000" spc="0" dirty="0">
                <a:latin typeface="黑体"/>
                <a:cs typeface="黑体"/>
              </a:rPr>
              <a:t>者仅</a:t>
            </a:r>
            <a:r>
              <a:rPr sz="2000" spc="-15" dirty="0">
                <a:latin typeface="黑体"/>
                <a:cs typeface="黑体"/>
              </a:rPr>
              <a:t>仅</a:t>
            </a:r>
            <a:r>
              <a:rPr sz="2000" spc="0" dirty="0">
                <a:latin typeface="黑体"/>
                <a:cs typeface="黑体"/>
              </a:rPr>
              <a:t>本分</a:t>
            </a:r>
            <a:r>
              <a:rPr sz="2000" spc="-15" dirty="0">
                <a:latin typeface="黑体"/>
                <a:cs typeface="黑体"/>
              </a:rPr>
              <a:t>支</a:t>
            </a:r>
            <a:r>
              <a:rPr sz="2000" spc="0" dirty="0">
                <a:latin typeface="黑体"/>
                <a:cs typeface="黑体"/>
              </a:rPr>
              <a:t>机</a:t>
            </a:r>
            <a:r>
              <a:rPr sz="2000" spc="5" dirty="0">
                <a:latin typeface="黑体"/>
                <a:cs typeface="黑体"/>
              </a:rPr>
              <a:t>构</a:t>
            </a:r>
            <a:r>
              <a:rPr sz="2000" spc="-5" dirty="0">
                <a:latin typeface="Arial Narrow"/>
                <a:cs typeface="Arial Narrow"/>
              </a:rPr>
              <a:t>10</a:t>
            </a:r>
            <a:r>
              <a:rPr sz="2000" spc="-35" dirty="0">
                <a:latin typeface="Arial Narrow"/>
                <a:cs typeface="Arial Narrow"/>
              </a:rPr>
              <a:t>%</a:t>
            </a:r>
            <a:r>
              <a:rPr sz="2000" spc="10" dirty="0">
                <a:latin typeface="黑体"/>
                <a:cs typeface="黑体"/>
              </a:rPr>
              <a:t>的用</a:t>
            </a:r>
            <a:r>
              <a:rPr sz="2000" spc="0" dirty="0">
                <a:latin typeface="黑体"/>
                <a:cs typeface="黑体"/>
              </a:rPr>
              <a:t>户数 </a:t>
            </a:r>
            <a:r>
              <a:rPr sz="2000" spc="10" dirty="0">
                <a:latin typeface="黑体"/>
                <a:cs typeface="黑体"/>
              </a:rPr>
              <a:t>据</a:t>
            </a:r>
            <a:r>
              <a:rPr sz="2000" spc="-5" dirty="0">
                <a:latin typeface="Arial Narrow"/>
                <a:cs typeface="Arial Narrow"/>
              </a:rPr>
              <a:t>,</a:t>
            </a:r>
            <a:r>
              <a:rPr sz="2000" spc="0" dirty="0">
                <a:latin typeface="黑体"/>
                <a:cs typeface="黑体"/>
              </a:rPr>
              <a:t>而且处理时</a:t>
            </a:r>
            <a:r>
              <a:rPr sz="2000" spc="-15" dirty="0">
                <a:latin typeface="黑体"/>
                <a:cs typeface="黑体"/>
              </a:rPr>
              <a:t>间</a:t>
            </a:r>
            <a:r>
              <a:rPr sz="2000" spc="0" dirty="0">
                <a:latin typeface="黑体"/>
                <a:cs typeface="黑体"/>
              </a:rPr>
              <a:t>很长</a:t>
            </a:r>
            <a:endParaRPr sz="2000">
              <a:latin typeface="黑体"/>
              <a:cs typeface="黑体"/>
            </a:endParaRPr>
          </a:p>
        </p:txBody>
      </p:sp>
      <p:sp>
        <p:nvSpPr>
          <p:cNvPr id="4" name="object 4"/>
          <p:cNvSpPr/>
          <p:nvPr/>
        </p:nvSpPr>
        <p:spPr>
          <a:xfrm>
            <a:off x="4797552" y="185928"/>
            <a:ext cx="4239767"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5171" rIns="0" bIns="0" rtlCol="0">
            <a:spAutoFit/>
          </a:bodyPr>
          <a:lstStyle/>
          <a:p>
            <a:pPr marL="66675">
              <a:lnSpc>
                <a:spcPts val="2740"/>
              </a:lnSpc>
            </a:pPr>
            <a:r>
              <a:rPr sz="2400" spc="-5" dirty="0">
                <a:solidFill>
                  <a:srgbClr val="0066FF"/>
                </a:solidFill>
                <a:latin typeface="黑体"/>
                <a:cs typeface="黑体"/>
              </a:rPr>
              <a:t>中国移动通信数据挖掘</a:t>
            </a:r>
            <a:endParaRPr sz="2400">
              <a:latin typeface="黑体"/>
              <a:cs typeface="黑体"/>
            </a:endParaRPr>
          </a:p>
        </p:txBody>
      </p:sp>
      <p:sp>
        <p:nvSpPr>
          <p:cNvPr id="3" name="object 3"/>
          <p:cNvSpPr txBox="1"/>
          <p:nvPr/>
        </p:nvSpPr>
        <p:spPr>
          <a:xfrm>
            <a:off x="410667" y="1312671"/>
            <a:ext cx="7336155" cy="944244"/>
          </a:xfrm>
          <a:prstGeom prst="rect">
            <a:avLst/>
          </a:prstGeom>
        </p:spPr>
        <p:txBody>
          <a:bodyPr vert="horz" wrap="square" lIns="0" tIns="0" rIns="0" bIns="0" rtlCol="0">
            <a:spAutoFit/>
          </a:bodyPr>
          <a:lstStyle/>
          <a:p>
            <a:pPr marL="355600">
              <a:lnSpc>
                <a:spcPct val="100000"/>
              </a:lnSpc>
            </a:pPr>
            <a:r>
              <a:rPr sz="2000" spc="10" dirty="0">
                <a:latin typeface="黑体"/>
                <a:cs typeface="黑体"/>
              </a:rPr>
              <a:t>然后</a:t>
            </a:r>
            <a:r>
              <a:rPr sz="2000" spc="0" dirty="0">
                <a:latin typeface="黑体"/>
                <a:cs typeface="黑体"/>
              </a:rPr>
              <a:t>他们</a:t>
            </a:r>
            <a:r>
              <a:rPr sz="2000" spc="-15" dirty="0">
                <a:latin typeface="黑体"/>
                <a:cs typeface="黑体"/>
              </a:rPr>
              <a:t>决</a:t>
            </a:r>
            <a:r>
              <a:rPr sz="2000" spc="0" dirty="0">
                <a:latin typeface="黑体"/>
                <a:cs typeface="黑体"/>
              </a:rPr>
              <a:t>定基</a:t>
            </a:r>
            <a:r>
              <a:rPr sz="2000" spc="-10" dirty="0">
                <a:latin typeface="黑体"/>
                <a:cs typeface="黑体"/>
              </a:rPr>
              <a:t>于</a:t>
            </a:r>
            <a:r>
              <a:rPr sz="2000" spc="0" dirty="0">
                <a:latin typeface="Arial Narrow"/>
                <a:cs typeface="Arial Narrow"/>
              </a:rPr>
              <a:t>Hadoo</a:t>
            </a:r>
            <a:r>
              <a:rPr sz="2000" spc="-10" dirty="0">
                <a:latin typeface="Arial Narrow"/>
                <a:cs typeface="Arial Narrow"/>
              </a:rPr>
              <a:t>p</a:t>
            </a:r>
            <a:r>
              <a:rPr sz="2000" spc="0" dirty="0">
                <a:latin typeface="黑体"/>
                <a:cs typeface="黑体"/>
              </a:rPr>
              <a:t>重新做</a:t>
            </a:r>
            <a:r>
              <a:rPr sz="2000" spc="-15" dirty="0">
                <a:latin typeface="黑体"/>
                <a:cs typeface="黑体"/>
              </a:rPr>
              <a:t>一</a:t>
            </a:r>
            <a:r>
              <a:rPr sz="2000" spc="0" dirty="0">
                <a:latin typeface="黑体"/>
                <a:cs typeface="黑体"/>
              </a:rPr>
              <a:t>个数</a:t>
            </a:r>
            <a:r>
              <a:rPr sz="2000" spc="-15" dirty="0">
                <a:latin typeface="黑体"/>
                <a:cs typeface="黑体"/>
              </a:rPr>
              <a:t>据</a:t>
            </a:r>
            <a:r>
              <a:rPr sz="2000" spc="0" dirty="0">
                <a:latin typeface="黑体"/>
                <a:cs typeface="黑体"/>
              </a:rPr>
              <a:t>挖掘</a:t>
            </a:r>
            <a:r>
              <a:rPr sz="2000" spc="-15" dirty="0">
                <a:latin typeface="黑体"/>
                <a:cs typeface="黑体"/>
              </a:rPr>
              <a:t>系</a:t>
            </a:r>
            <a:r>
              <a:rPr sz="2000" spc="0" dirty="0">
                <a:latin typeface="黑体"/>
                <a:cs typeface="黑体"/>
              </a:rPr>
              <a:t>统</a:t>
            </a:r>
            <a:endParaRPr sz="2000">
              <a:latin typeface="黑体"/>
              <a:cs typeface="黑体"/>
            </a:endParaRPr>
          </a:p>
          <a:p>
            <a:pPr marL="287020" indent="-274320">
              <a:lnSpc>
                <a:spcPct val="100000"/>
              </a:lnSpc>
              <a:spcBef>
                <a:spcPts val="615"/>
              </a:spcBef>
              <a:buClr>
                <a:srgbClr val="D24717"/>
              </a:buClr>
              <a:buSzPct val="84375"/>
              <a:buFont typeface="Wingdings 2"/>
              <a:buChar char=""/>
              <a:tabLst>
                <a:tab pos="287020" algn="l"/>
              </a:tabLst>
            </a:pPr>
            <a:r>
              <a:rPr sz="1600" spc="-10" dirty="0">
                <a:latin typeface="Arial Narrow"/>
                <a:cs typeface="Arial Narrow"/>
              </a:rPr>
              <a:t>D</a:t>
            </a:r>
            <a:r>
              <a:rPr sz="1600" spc="-5" dirty="0">
                <a:latin typeface="Arial Narrow"/>
                <a:cs typeface="Arial Narrow"/>
              </a:rPr>
              <a:t>a</a:t>
            </a:r>
            <a:r>
              <a:rPr sz="1600" spc="-10" dirty="0">
                <a:latin typeface="Arial Narrow"/>
                <a:cs typeface="Arial Narrow"/>
              </a:rPr>
              <a:t>tan</a:t>
            </a:r>
            <a:r>
              <a:rPr sz="1600" spc="-5" dirty="0">
                <a:latin typeface="Arial Narrow"/>
                <a:cs typeface="Arial Narrow"/>
              </a:rPr>
              <a:t>o</a:t>
            </a:r>
            <a:r>
              <a:rPr sz="1600" spc="-10" dirty="0">
                <a:latin typeface="Arial Narrow"/>
                <a:cs typeface="Arial Narrow"/>
              </a:rPr>
              <a:t>d</a:t>
            </a:r>
            <a:r>
              <a:rPr sz="1600" spc="0" dirty="0">
                <a:latin typeface="Arial Narrow"/>
                <a:cs typeface="Arial Narrow"/>
              </a:rPr>
              <a:t>e</a:t>
            </a:r>
            <a:r>
              <a:rPr sz="1600" spc="-10" dirty="0">
                <a:latin typeface="Arial Narrow"/>
                <a:cs typeface="Arial Narrow"/>
              </a:rPr>
              <a:t>/</a:t>
            </a:r>
            <a:r>
              <a:rPr sz="1600" spc="-150" dirty="0">
                <a:latin typeface="Arial Narrow"/>
                <a:cs typeface="Arial Narrow"/>
              </a:rPr>
              <a:t>T</a:t>
            </a:r>
            <a:r>
              <a:rPr sz="1600" spc="-20" dirty="0">
                <a:latin typeface="Arial Narrow"/>
                <a:cs typeface="Arial Narrow"/>
              </a:rPr>
              <a:t>a</a:t>
            </a:r>
            <a:r>
              <a:rPr sz="1600" spc="-10" dirty="0">
                <a:latin typeface="Arial Narrow"/>
                <a:cs typeface="Arial Narrow"/>
              </a:rPr>
              <a:t>sk</a:t>
            </a:r>
            <a:r>
              <a:rPr sz="1600" spc="-55" dirty="0">
                <a:latin typeface="Arial Narrow"/>
                <a:cs typeface="Arial Narrow"/>
              </a:rPr>
              <a:t>T</a:t>
            </a:r>
            <a:r>
              <a:rPr sz="1600" spc="-10" dirty="0">
                <a:latin typeface="Arial Narrow"/>
                <a:cs typeface="Arial Narrow"/>
              </a:rPr>
              <a:t>racker</a:t>
            </a:r>
            <a:r>
              <a:rPr sz="1600" spc="-25" dirty="0">
                <a:latin typeface="Arial Narrow"/>
                <a:cs typeface="Arial Narrow"/>
              </a:rPr>
              <a:t> </a:t>
            </a:r>
            <a:r>
              <a:rPr sz="1600" spc="-20" dirty="0">
                <a:latin typeface="Arial Narrow"/>
                <a:cs typeface="Arial Narrow"/>
              </a:rPr>
              <a:t>—</a:t>
            </a:r>
            <a:r>
              <a:rPr sz="1600" spc="-10" dirty="0">
                <a:latin typeface="黑体"/>
                <a:cs typeface="黑体"/>
              </a:rPr>
              <a:t>单</a:t>
            </a:r>
            <a:r>
              <a:rPr sz="1600" spc="-20" dirty="0">
                <a:latin typeface="黑体"/>
                <a:cs typeface="黑体"/>
              </a:rPr>
              <a:t>路</a:t>
            </a:r>
            <a:r>
              <a:rPr sz="1600" spc="-440" dirty="0">
                <a:latin typeface="黑体"/>
                <a:cs typeface="黑体"/>
              </a:rPr>
              <a:t> </a:t>
            </a:r>
            <a:r>
              <a:rPr sz="1600" spc="-10" dirty="0">
                <a:latin typeface="Arial Narrow"/>
                <a:cs typeface="Arial Narrow"/>
              </a:rPr>
              <a:t>4</a:t>
            </a:r>
            <a:r>
              <a:rPr sz="1600" spc="-20" dirty="0">
                <a:latin typeface="黑体"/>
                <a:cs typeface="黑体"/>
              </a:rPr>
              <a:t>核</a:t>
            </a:r>
            <a:r>
              <a:rPr sz="1600" spc="-440" dirty="0">
                <a:latin typeface="黑体"/>
                <a:cs typeface="黑体"/>
              </a:rPr>
              <a:t> </a:t>
            </a:r>
            <a:r>
              <a:rPr sz="1600" spc="-10" dirty="0">
                <a:latin typeface="Arial Narrow"/>
                <a:cs typeface="Arial Narrow"/>
              </a:rPr>
              <a:t>X</a:t>
            </a:r>
            <a:r>
              <a:rPr sz="1600" spc="-5" dirty="0">
                <a:latin typeface="Arial Narrow"/>
                <a:cs typeface="Arial Narrow"/>
              </a:rPr>
              <a:t>e</a:t>
            </a:r>
            <a:r>
              <a:rPr sz="1600" spc="-10" dirty="0">
                <a:latin typeface="Arial Narrow"/>
                <a:cs typeface="Arial Narrow"/>
              </a:rPr>
              <a:t>on</a:t>
            </a:r>
            <a:r>
              <a:rPr sz="1600" spc="-25" dirty="0">
                <a:latin typeface="Arial Narrow"/>
                <a:cs typeface="Arial Narrow"/>
              </a:rPr>
              <a:t> </a:t>
            </a:r>
            <a:r>
              <a:rPr sz="1600" spc="-15" dirty="0">
                <a:latin typeface="Arial Narrow"/>
                <a:cs typeface="Arial Narrow"/>
              </a:rPr>
              <a:t>2.</a:t>
            </a:r>
            <a:r>
              <a:rPr sz="1600" spc="-10" dirty="0">
                <a:latin typeface="Arial Narrow"/>
                <a:cs typeface="Arial Narrow"/>
              </a:rPr>
              <a:t>5</a:t>
            </a:r>
            <a:r>
              <a:rPr sz="1600" spc="-15" dirty="0">
                <a:latin typeface="Arial Narrow"/>
                <a:cs typeface="Arial Narrow"/>
              </a:rPr>
              <a:t> </a:t>
            </a:r>
            <a:r>
              <a:rPr sz="1600" spc="-20" dirty="0">
                <a:latin typeface="Arial Narrow"/>
                <a:cs typeface="Arial Narrow"/>
              </a:rPr>
              <a:t>G</a:t>
            </a:r>
            <a:r>
              <a:rPr sz="1600" spc="-10" dirty="0">
                <a:latin typeface="Arial Narrow"/>
                <a:cs typeface="Arial Narrow"/>
              </a:rPr>
              <a:t>Hz</a:t>
            </a:r>
            <a:r>
              <a:rPr sz="1600" spc="10" dirty="0">
                <a:latin typeface="Arial Narrow"/>
                <a:cs typeface="Arial Narrow"/>
              </a:rPr>
              <a:t> </a:t>
            </a:r>
            <a:r>
              <a:rPr sz="1600" spc="-10" dirty="0">
                <a:latin typeface="Arial Narrow"/>
                <a:cs typeface="Arial Narrow"/>
              </a:rPr>
              <a:t>C</a:t>
            </a:r>
            <a:r>
              <a:rPr sz="1600" spc="-5" dirty="0">
                <a:latin typeface="Arial Narrow"/>
                <a:cs typeface="Arial Narrow"/>
              </a:rPr>
              <a:t>P</a:t>
            </a:r>
            <a:r>
              <a:rPr sz="1600" spc="-10" dirty="0">
                <a:latin typeface="Arial Narrow"/>
                <a:cs typeface="Arial Narrow"/>
              </a:rPr>
              <a:t>U,</a:t>
            </a:r>
            <a:r>
              <a:rPr sz="1600" spc="5" dirty="0">
                <a:latin typeface="Arial Narrow"/>
                <a:cs typeface="Arial Narrow"/>
              </a:rPr>
              <a:t> </a:t>
            </a:r>
            <a:r>
              <a:rPr sz="1600" spc="-10" dirty="0">
                <a:latin typeface="Arial Narrow"/>
                <a:cs typeface="Arial Narrow"/>
              </a:rPr>
              <a:t>8</a:t>
            </a:r>
            <a:r>
              <a:rPr sz="1600" spc="-5" dirty="0">
                <a:latin typeface="Arial Narrow"/>
                <a:cs typeface="Arial Narrow"/>
              </a:rPr>
              <a:t> </a:t>
            </a:r>
            <a:r>
              <a:rPr sz="1600" spc="-20" dirty="0">
                <a:latin typeface="Arial Narrow"/>
                <a:cs typeface="Arial Narrow"/>
              </a:rPr>
              <a:t>G</a:t>
            </a:r>
            <a:r>
              <a:rPr sz="1600" spc="-10" dirty="0">
                <a:latin typeface="Arial Narrow"/>
                <a:cs typeface="Arial Narrow"/>
              </a:rPr>
              <a:t>B</a:t>
            </a:r>
            <a:r>
              <a:rPr sz="1600" spc="0" dirty="0">
                <a:latin typeface="Arial Narrow"/>
                <a:cs typeface="Arial Narrow"/>
              </a:rPr>
              <a:t> </a:t>
            </a:r>
            <a:r>
              <a:rPr sz="1600" spc="-10" dirty="0">
                <a:latin typeface="Arial Narrow"/>
                <a:cs typeface="Arial Narrow"/>
              </a:rPr>
              <a:t>RAM,</a:t>
            </a:r>
            <a:r>
              <a:rPr sz="1600" spc="-5" dirty="0">
                <a:latin typeface="Arial Narrow"/>
                <a:cs typeface="Arial Narrow"/>
              </a:rPr>
              <a:t> </a:t>
            </a:r>
            <a:r>
              <a:rPr sz="1600" spc="-10" dirty="0">
                <a:latin typeface="Arial Narrow"/>
                <a:cs typeface="Arial Narrow"/>
              </a:rPr>
              <a:t>4</a:t>
            </a:r>
            <a:r>
              <a:rPr sz="1600" spc="-5" dirty="0">
                <a:latin typeface="Arial Narrow"/>
                <a:cs typeface="Arial Narrow"/>
              </a:rPr>
              <a:t> </a:t>
            </a:r>
            <a:r>
              <a:rPr sz="1600" spc="-10" dirty="0">
                <a:latin typeface="Arial Narrow"/>
                <a:cs typeface="Arial Narrow"/>
              </a:rPr>
              <a:t>x</a:t>
            </a:r>
            <a:r>
              <a:rPr sz="1600" spc="-5" dirty="0">
                <a:latin typeface="Arial Narrow"/>
                <a:cs typeface="Arial Narrow"/>
              </a:rPr>
              <a:t> </a:t>
            </a:r>
            <a:r>
              <a:rPr sz="1600" spc="-10" dirty="0">
                <a:latin typeface="Arial Narrow"/>
                <a:cs typeface="Arial Narrow"/>
              </a:rPr>
              <a:t>250</a:t>
            </a:r>
            <a:r>
              <a:rPr sz="1600" spc="-15" dirty="0">
                <a:latin typeface="Arial Narrow"/>
                <a:cs typeface="Arial Narrow"/>
              </a:rPr>
              <a:t> </a:t>
            </a:r>
            <a:r>
              <a:rPr sz="1600" spc="-20" dirty="0">
                <a:latin typeface="Arial Narrow"/>
                <a:cs typeface="Arial Narrow"/>
              </a:rPr>
              <a:t>G</a:t>
            </a:r>
            <a:r>
              <a:rPr sz="1600" spc="-10" dirty="0">
                <a:latin typeface="Arial Narrow"/>
                <a:cs typeface="Arial Narrow"/>
              </a:rPr>
              <a:t>B</a:t>
            </a:r>
            <a:r>
              <a:rPr sz="1600" spc="-5" dirty="0">
                <a:latin typeface="Arial Narrow"/>
                <a:cs typeface="Arial Narrow"/>
              </a:rPr>
              <a:t> </a:t>
            </a:r>
            <a:r>
              <a:rPr sz="1600" spc="-10" dirty="0">
                <a:latin typeface="Arial Narrow"/>
                <a:cs typeface="Arial Narrow"/>
              </a:rPr>
              <a:t>S</a:t>
            </a:r>
            <a:r>
              <a:rPr sz="1600" spc="-100" dirty="0">
                <a:latin typeface="Arial Narrow"/>
                <a:cs typeface="Arial Narrow"/>
              </a:rPr>
              <a:t>A</a:t>
            </a:r>
            <a:r>
              <a:rPr sz="1600" spc="-105" dirty="0">
                <a:latin typeface="Arial Narrow"/>
                <a:cs typeface="Arial Narrow"/>
              </a:rPr>
              <a:t>T</a:t>
            </a:r>
            <a:r>
              <a:rPr sz="1600" spc="-10" dirty="0">
                <a:latin typeface="Arial Narrow"/>
                <a:cs typeface="Arial Narrow"/>
              </a:rPr>
              <a:t>A</a:t>
            </a:r>
            <a:r>
              <a:rPr sz="1600" spc="-70" dirty="0">
                <a:latin typeface="Arial Narrow"/>
                <a:cs typeface="Arial Narrow"/>
              </a:rPr>
              <a:t> </a:t>
            </a:r>
            <a:r>
              <a:rPr sz="1600" spc="-10" dirty="0">
                <a:latin typeface="Arial Narrow"/>
                <a:cs typeface="Arial Narrow"/>
              </a:rPr>
              <a:t>dis</a:t>
            </a:r>
            <a:r>
              <a:rPr sz="1600" spc="-5" dirty="0">
                <a:latin typeface="Arial Narrow"/>
                <a:cs typeface="Arial Narrow"/>
              </a:rPr>
              <a:t>k</a:t>
            </a:r>
            <a:r>
              <a:rPr sz="1600" spc="-10" dirty="0">
                <a:latin typeface="Arial Narrow"/>
                <a:cs typeface="Arial Narrow"/>
              </a:rPr>
              <a:t>s</a:t>
            </a:r>
            <a:endParaRPr sz="1600">
              <a:latin typeface="Arial Narrow"/>
              <a:cs typeface="Arial Narrow"/>
            </a:endParaRPr>
          </a:p>
          <a:p>
            <a:pPr marL="287020" indent="-274320">
              <a:lnSpc>
                <a:spcPts val="1895"/>
              </a:lnSpc>
              <a:spcBef>
                <a:spcPts val="600"/>
              </a:spcBef>
              <a:buClr>
                <a:srgbClr val="D24717"/>
              </a:buClr>
              <a:buSzPct val="84375"/>
              <a:buFont typeface="Wingdings 2"/>
              <a:buChar char=""/>
              <a:tabLst>
                <a:tab pos="287020" algn="l"/>
              </a:tabLst>
            </a:pPr>
            <a:r>
              <a:rPr sz="1600" spc="-10" dirty="0">
                <a:latin typeface="Arial Narrow"/>
                <a:cs typeface="Arial Narrow"/>
              </a:rPr>
              <a:t>N</a:t>
            </a:r>
            <a:r>
              <a:rPr sz="1600" spc="-5" dirty="0">
                <a:latin typeface="Arial Narrow"/>
                <a:cs typeface="Arial Narrow"/>
              </a:rPr>
              <a:t>a</a:t>
            </a:r>
            <a:r>
              <a:rPr sz="1600" spc="-20" dirty="0">
                <a:latin typeface="Arial Narrow"/>
                <a:cs typeface="Arial Narrow"/>
              </a:rPr>
              <a:t>m</a:t>
            </a:r>
            <a:r>
              <a:rPr sz="1600" spc="-10" dirty="0">
                <a:latin typeface="Arial Narrow"/>
                <a:cs typeface="Arial Narrow"/>
              </a:rPr>
              <a:t>en</a:t>
            </a:r>
            <a:r>
              <a:rPr sz="1600" spc="-5" dirty="0">
                <a:latin typeface="Arial Narrow"/>
                <a:cs typeface="Arial Narrow"/>
              </a:rPr>
              <a:t>o</a:t>
            </a:r>
            <a:r>
              <a:rPr sz="1600" spc="-10" dirty="0">
                <a:latin typeface="Arial Narrow"/>
                <a:cs typeface="Arial Narrow"/>
              </a:rPr>
              <a:t>de/Jo</a:t>
            </a:r>
            <a:r>
              <a:rPr sz="1600" spc="-5" dirty="0">
                <a:latin typeface="Arial Narrow"/>
                <a:cs typeface="Arial Narrow"/>
              </a:rPr>
              <a:t>b</a:t>
            </a:r>
            <a:r>
              <a:rPr sz="1600" spc="-70" dirty="0">
                <a:latin typeface="Arial Narrow"/>
                <a:cs typeface="Arial Narrow"/>
              </a:rPr>
              <a:t>T</a:t>
            </a:r>
            <a:r>
              <a:rPr sz="1600" spc="-10" dirty="0">
                <a:latin typeface="Arial Narrow"/>
                <a:cs typeface="Arial Narrow"/>
              </a:rPr>
              <a:t>racker</a:t>
            </a:r>
            <a:r>
              <a:rPr sz="1600" spc="-25" dirty="0">
                <a:latin typeface="Arial Narrow"/>
                <a:cs typeface="Arial Narrow"/>
              </a:rPr>
              <a:t> </a:t>
            </a:r>
            <a:r>
              <a:rPr sz="1600" spc="-20" dirty="0">
                <a:latin typeface="Arial Narrow"/>
                <a:cs typeface="Arial Narrow"/>
              </a:rPr>
              <a:t>—</a:t>
            </a:r>
            <a:r>
              <a:rPr sz="1600" spc="-10" dirty="0">
                <a:latin typeface="黑体"/>
                <a:cs typeface="黑体"/>
              </a:rPr>
              <a:t>双</a:t>
            </a:r>
            <a:r>
              <a:rPr sz="1600" spc="-20" dirty="0">
                <a:latin typeface="黑体"/>
                <a:cs typeface="黑体"/>
              </a:rPr>
              <a:t>路</a:t>
            </a:r>
            <a:r>
              <a:rPr sz="1600" spc="-440" dirty="0">
                <a:latin typeface="黑体"/>
                <a:cs typeface="黑体"/>
              </a:rPr>
              <a:t> </a:t>
            </a:r>
            <a:r>
              <a:rPr sz="1600" spc="-10" dirty="0">
                <a:latin typeface="Arial Narrow"/>
                <a:cs typeface="Arial Narrow"/>
              </a:rPr>
              <a:t>2</a:t>
            </a:r>
            <a:r>
              <a:rPr sz="1600" spc="-20" dirty="0">
                <a:latin typeface="黑体"/>
                <a:cs typeface="黑体"/>
              </a:rPr>
              <a:t>核</a:t>
            </a:r>
            <a:r>
              <a:rPr sz="1600" spc="-515" dirty="0">
                <a:latin typeface="黑体"/>
                <a:cs typeface="黑体"/>
              </a:rPr>
              <a:t> </a:t>
            </a:r>
            <a:r>
              <a:rPr sz="1600" spc="-10" dirty="0">
                <a:latin typeface="Arial Narrow"/>
                <a:cs typeface="Arial Narrow"/>
              </a:rPr>
              <a:t>AMD</a:t>
            </a:r>
            <a:r>
              <a:rPr sz="1600" spc="0" dirty="0">
                <a:latin typeface="Arial Narrow"/>
                <a:cs typeface="Arial Narrow"/>
              </a:rPr>
              <a:t> </a:t>
            </a:r>
            <a:r>
              <a:rPr sz="1600" spc="-20" dirty="0">
                <a:latin typeface="Arial Narrow"/>
                <a:cs typeface="Arial Narrow"/>
              </a:rPr>
              <a:t>O</a:t>
            </a:r>
            <a:r>
              <a:rPr sz="1600" spc="-10" dirty="0">
                <a:latin typeface="Arial Narrow"/>
                <a:cs typeface="Arial Narrow"/>
              </a:rPr>
              <a:t>pteron</a:t>
            </a:r>
            <a:r>
              <a:rPr sz="1600" spc="-15" dirty="0">
                <a:latin typeface="Arial Narrow"/>
                <a:cs typeface="Arial Narrow"/>
              </a:rPr>
              <a:t> 2.</a:t>
            </a:r>
            <a:r>
              <a:rPr sz="1600" spc="-10" dirty="0">
                <a:latin typeface="Arial Narrow"/>
                <a:cs typeface="Arial Narrow"/>
              </a:rPr>
              <a:t>6</a:t>
            </a:r>
            <a:r>
              <a:rPr sz="1600" spc="-15" dirty="0">
                <a:latin typeface="Arial Narrow"/>
                <a:cs typeface="Arial Narrow"/>
              </a:rPr>
              <a:t> </a:t>
            </a:r>
            <a:r>
              <a:rPr sz="1600" spc="-20" dirty="0">
                <a:latin typeface="Arial Narrow"/>
                <a:cs typeface="Arial Narrow"/>
              </a:rPr>
              <a:t>G</a:t>
            </a:r>
            <a:r>
              <a:rPr sz="1600" spc="-10" dirty="0">
                <a:latin typeface="Arial Narrow"/>
                <a:cs typeface="Arial Narrow"/>
              </a:rPr>
              <a:t>Hz</a:t>
            </a:r>
            <a:r>
              <a:rPr sz="1600" spc="10" dirty="0">
                <a:latin typeface="Arial Narrow"/>
                <a:cs typeface="Arial Narrow"/>
              </a:rPr>
              <a:t> </a:t>
            </a:r>
            <a:r>
              <a:rPr sz="1600" spc="-10" dirty="0">
                <a:latin typeface="Arial Narrow"/>
                <a:cs typeface="Arial Narrow"/>
              </a:rPr>
              <a:t>C</a:t>
            </a:r>
            <a:r>
              <a:rPr sz="1600" spc="-5" dirty="0">
                <a:latin typeface="Arial Narrow"/>
                <a:cs typeface="Arial Narrow"/>
              </a:rPr>
              <a:t>P</a:t>
            </a:r>
            <a:r>
              <a:rPr sz="1600" spc="-10" dirty="0">
                <a:latin typeface="Arial Narrow"/>
                <a:cs typeface="Arial Narrow"/>
              </a:rPr>
              <a:t>U,</a:t>
            </a:r>
            <a:r>
              <a:rPr sz="1600" spc="5" dirty="0">
                <a:latin typeface="Arial Narrow"/>
                <a:cs typeface="Arial Narrow"/>
              </a:rPr>
              <a:t> </a:t>
            </a:r>
            <a:r>
              <a:rPr sz="1600" spc="-10" dirty="0">
                <a:latin typeface="Arial Narrow"/>
                <a:cs typeface="Arial Narrow"/>
              </a:rPr>
              <a:t>16</a:t>
            </a:r>
            <a:r>
              <a:rPr sz="1600" spc="-15" dirty="0">
                <a:latin typeface="Arial Narrow"/>
                <a:cs typeface="Arial Narrow"/>
              </a:rPr>
              <a:t> </a:t>
            </a:r>
            <a:r>
              <a:rPr sz="1600" spc="-20" dirty="0">
                <a:latin typeface="Arial Narrow"/>
                <a:cs typeface="Arial Narrow"/>
              </a:rPr>
              <a:t>G</a:t>
            </a:r>
            <a:r>
              <a:rPr sz="1600" spc="-10" dirty="0">
                <a:latin typeface="Arial Narrow"/>
                <a:cs typeface="Arial Narrow"/>
              </a:rPr>
              <a:t>B</a:t>
            </a:r>
            <a:r>
              <a:rPr sz="1600" spc="-5" dirty="0">
                <a:latin typeface="Arial Narrow"/>
                <a:cs typeface="Arial Narrow"/>
              </a:rPr>
              <a:t> </a:t>
            </a:r>
            <a:r>
              <a:rPr sz="1600" spc="-10" dirty="0">
                <a:latin typeface="Arial Narrow"/>
                <a:cs typeface="Arial Narrow"/>
              </a:rPr>
              <a:t>R</a:t>
            </a:r>
            <a:r>
              <a:rPr sz="1600" spc="-5" dirty="0">
                <a:latin typeface="Arial Narrow"/>
                <a:cs typeface="Arial Narrow"/>
              </a:rPr>
              <a:t>A</a:t>
            </a:r>
            <a:r>
              <a:rPr sz="1600" spc="-20" dirty="0">
                <a:latin typeface="Arial Narrow"/>
                <a:cs typeface="Arial Narrow"/>
              </a:rPr>
              <a:t>M</a:t>
            </a:r>
            <a:r>
              <a:rPr sz="1600" spc="-5" dirty="0">
                <a:latin typeface="Arial Narrow"/>
                <a:cs typeface="Arial Narrow"/>
              </a:rPr>
              <a:t>,</a:t>
            </a:r>
            <a:r>
              <a:rPr sz="1600" spc="5" dirty="0">
                <a:latin typeface="Arial Narrow"/>
                <a:cs typeface="Arial Narrow"/>
              </a:rPr>
              <a:t> </a:t>
            </a:r>
            <a:r>
              <a:rPr sz="1600" spc="-10" dirty="0">
                <a:latin typeface="Arial Narrow"/>
                <a:cs typeface="Arial Narrow"/>
              </a:rPr>
              <a:t>4</a:t>
            </a:r>
            <a:r>
              <a:rPr sz="1600" spc="-5" dirty="0">
                <a:latin typeface="Arial Narrow"/>
                <a:cs typeface="Arial Narrow"/>
              </a:rPr>
              <a:t> </a:t>
            </a:r>
            <a:r>
              <a:rPr sz="1600" spc="-10" dirty="0">
                <a:latin typeface="Arial Narrow"/>
                <a:cs typeface="Arial Narrow"/>
              </a:rPr>
              <a:t>x</a:t>
            </a:r>
            <a:r>
              <a:rPr sz="1600" spc="0" dirty="0">
                <a:latin typeface="Arial Narrow"/>
                <a:cs typeface="Arial Narrow"/>
              </a:rPr>
              <a:t> </a:t>
            </a:r>
            <a:r>
              <a:rPr sz="1600" spc="-10" dirty="0">
                <a:latin typeface="Arial Narrow"/>
                <a:cs typeface="Arial Narrow"/>
              </a:rPr>
              <a:t>146 </a:t>
            </a:r>
            <a:r>
              <a:rPr sz="1600" spc="-20" dirty="0">
                <a:latin typeface="Arial Narrow"/>
                <a:cs typeface="Arial Narrow"/>
              </a:rPr>
              <a:t>G</a:t>
            </a:r>
            <a:r>
              <a:rPr sz="1600" spc="-10" dirty="0">
                <a:latin typeface="Arial Narrow"/>
                <a:cs typeface="Arial Narrow"/>
              </a:rPr>
              <a:t>B</a:t>
            </a:r>
            <a:r>
              <a:rPr sz="1600" spc="-5" dirty="0">
                <a:latin typeface="Arial Narrow"/>
                <a:cs typeface="Arial Narrow"/>
              </a:rPr>
              <a:t> </a:t>
            </a:r>
            <a:r>
              <a:rPr sz="1600" spc="-10" dirty="0">
                <a:latin typeface="Arial Narrow"/>
                <a:cs typeface="Arial Narrow"/>
              </a:rPr>
              <a:t>S</a:t>
            </a:r>
            <a:r>
              <a:rPr sz="1600" spc="-5" dirty="0">
                <a:latin typeface="Arial Narrow"/>
                <a:cs typeface="Arial Narrow"/>
              </a:rPr>
              <a:t>A</a:t>
            </a:r>
            <a:r>
              <a:rPr sz="1600" spc="-10" dirty="0">
                <a:latin typeface="Arial Narrow"/>
                <a:cs typeface="Arial Narrow"/>
              </a:rPr>
              <a:t>S</a:t>
            </a:r>
            <a:endParaRPr sz="1600">
              <a:latin typeface="Arial Narrow"/>
              <a:cs typeface="Arial Narrow"/>
            </a:endParaRPr>
          </a:p>
        </p:txBody>
      </p:sp>
      <p:sp>
        <p:nvSpPr>
          <p:cNvPr id="4" name="object 4"/>
          <p:cNvSpPr/>
          <p:nvPr/>
        </p:nvSpPr>
        <p:spPr>
          <a:xfrm>
            <a:off x="4797552" y="185928"/>
            <a:ext cx="4239767" cy="720851"/>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238125" y="3067050"/>
            <a:ext cx="5276850" cy="2714625"/>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5526151" y="3233801"/>
            <a:ext cx="3460750" cy="2344674"/>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txBox="1"/>
          <p:nvPr/>
        </p:nvSpPr>
        <p:spPr>
          <a:xfrm>
            <a:off x="1599946" y="6058509"/>
            <a:ext cx="2202815" cy="273685"/>
          </a:xfrm>
          <a:prstGeom prst="rect">
            <a:avLst/>
          </a:prstGeom>
        </p:spPr>
        <p:txBody>
          <a:bodyPr vert="horz" wrap="square" lIns="0" tIns="0" rIns="0" bIns="0" rtlCol="0">
            <a:spAutoFit/>
          </a:bodyPr>
          <a:lstStyle/>
          <a:p>
            <a:pPr marL="12700">
              <a:lnSpc>
                <a:spcPts val="2155"/>
              </a:lnSpc>
            </a:pPr>
            <a:r>
              <a:rPr sz="1800" dirty="0">
                <a:solidFill>
                  <a:srgbClr val="C00000"/>
                </a:solidFill>
                <a:latin typeface="黑体"/>
                <a:cs typeface="黑体"/>
              </a:rPr>
              <a:t>价格比较</a:t>
            </a:r>
            <a:r>
              <a:rPr sz="1800" spc="-10" dirty="0">
                <a:solidFill>
                  <a:srgbClr val="C00000"/>
                </a:solidFill>
                <a:latin typeface="黑体"/>
                <a:cs typeface="黑体"/>
              </a:rPr>
              <a:t>：</a:t>
            </a:r>
            <a:r>
              <a:rPr sz="1800" b="1" spc="0" dirty="0">
                <a:solidFill>
                  <a:srgbClr val="C00000"/>
                </a:solidFill>
                <a:latin typeface="黑体"/>
                <a:cs typeface="黑体"/>
              </a:rPr>
              <a:t>1/5</a:t>
            </a:r>
            <a:r>
              <a:rPr sz="1800" spc="0" dirty="0">
                <a:solidFill>
                  <a:srgbClr val="C00000"/>
                </a:solidFill>
                <a:latin typeface="黑体"/>
                <a:cs typeface="黑体"/>
              </a:rPr>
              <a:t>的价钱</a:t>
            </a:r>
            <a:endParaRPr sz="1800">
              <a:latin typeface="黑体"/>
              <a:cs typeface="黑体"/>
            </a:endParaRPr>
          </a:p>
        </p:txBody>
      </p:sp>
      <p:sp>
        <p:nvSpPr>
          <p:cNvPr id="8" name="object 8"/>
          <p:cNvSpPr txBox="1"/>
          <p:nvPr/>
        </p:nvSpPr>
        <p:spPr>
          <a:xfrm>
            <a:off x="5894578" y="5979261"/>
            <a:ext cx="2656205" cy="548005"/>
          </a:xfrm>
          <a:prstGeom prst="rect">
            <a:avLst/>
          </a:prstGeom>
        </p:spPr>
        <p:txBody>
          <a:bodyPr vert="horz" wrap="square" lIns="0" tIns="0" rIns="0" bIns="0" rtlCol="0">
            <a:spAutoFit/>
          </a:bodyPr>
          <a:lstStyle/>
          <a:p>
            <a:pPr marL="12700" marR="6350" indent="284480">
              <a:lnSpc>
                <a:spcPct val="100000"/>
              </a:lnSpc>
            </a:pPr>
            <a:r>
              <a:rPr sz="1800" b="1" spc="0" dirty="0">
                <a:solidFill>
                  <a:srgbClr val="C00000"/>
                </a:solidFill>
                <a:latin typeface="黑体"/>
                <a:cs typeface="黑体"/>
              </a:rPr>
              <a:t>10</a:t>
            </a:r>
            <a:r>
              <a:rPr sz="1800" spc="0" dirty="0">
                <a:solidFill>
                  <a:srgbClr val="C00000"/>
                </a:solidFill>
                <a:latin typeface="黑体"/>
                <a:cs typeface="黑体"/>
              </a:rPr>
              <a:t>倍数据时处理能力 平均比原有方法快</a:t>
            </a:r>
            <a:r>
              <a:rPr sz="1800" b="1" spc="0" dirty="0">
                <a:solidFill>
                  <a:srgbClr val="C00000"/>
                </a:solidFill>
                <a:latin typeface="黑体"/>
                <a:cs typeface="黑体"/>
              </a:rPr>
              <a:t>2</a:t>
            </a:r>
            <a:r>
              <a:rPr sz="1800" spc="0" dirty="0">
                <a:solidFill>
                  <a:srgbClr val="C00000"/>
                </a:solidFill>
                <a:latin typeface="黑体"/>
                <a:cs typeface="黑体"/>
              </a:rPr>
              <a:t>倍以上</a:t>
            </a:r>
            <a:endParaRPr sz="1800">
              <a:latin typeface="黑体"/>
              <a:cs typeface="黑体"/>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5532" rIns="0" bIns="0" rtlCol="0">
            <a:spAutoFit/>
          </a:bodyPr>
          <a:lstStyle/>
          <a:p>
            <a:pPr marL="79375">
              <a:lnSpc>
                <a:spcPts val="3195"/>
              </a:lnSpc>
            </a:pPr>
            <a:r>
              <a:rPr sz="2400" b="1" spc="-15" dirty="0">
                <a:solidFill>
                  <a:srgbClr val="00AF50"/>
                </a:solidFill>
                <a:latin typeface="黑体"/>
                <a:cs typeface="黑体"/>
              </a:rPr>
              <a:t>基于</a:t>
            </a:r>
            <a:r>
              <a:rPr sz="2400" b="1" spc="-5" dirty="0">
                <a:solidFill>
                  <a:srgbClr val="00AF50"/>
                </a:solidFill>
                <a:latin typeface="黑体"/>
                <a:cs typeface="黑体"/>
              </a:rPr>
              <a:t>MapReduce</a:t>
            </a:r>
            <a:r>
              <a:rPr sz="2400" b="1" spc="-15" dirty="0">
                <a:solidFill>
                  <a:srgbClr val="00AF50"/>
                </a:solidFill>
                <a:latin typeface="黑体"/>
                <a:cs typeface="黑体"/>
              </a:rPr>
              <a:t>的处理过程示</a:t>
            </a:r>
            <a:r>
              <a:rPr sz="2400" b="1" spc="-10" dirty="0">
                <a:solidFill>
                  <a:srgbClr val="00AF50"/>
                </a:solidFill>
                <a:latin typeface="黑体"/>
                <a:cs typeface="黑体"/>
              </a:rPr>
              <a:t>例</a:t>
            </a:r>
            <a:r>
              <a:rPr sz="2800" b="1" spc="0" dirty="0">
                <a:solidFill>
                  <a:srgbClr val="0066FF"/>
                </a:solidFill>
                <a:latin typeface="黑体"/>
                <a:cs typeface="黑体"/>
              </a:rPr>
              <a:t>--</a:t>
            </a:r>
            <a:r>
              <a:rPr sz="2400" b="1" spc="-15" dirty="0">
                <a:solidFill>
                  <a:srgbClr val="0066FF"/>
                </a:solidFill>
                <a:latin typeface="黑体"/>
                <a:cs typeface="黑体"/>
              </a:rPr>
              <a:t>文档词频统计：</a:t>
            </a:r>
            <a:r>
              <a:rPr sz="2400" b="1" spc="-5" dirty="0">
                <a:solidFill>
                  <a:srgbClr val="0066FF"/>
                </a:solidFill>
                <a:latin typeface="黑体"/>
                <a:cs typeface="黑体"/>
              </a:rPr>
              <a:t>WordCount</a:t>
            </a:r>
            <a:endParaRPr sz="2400">
              <a:latin typeface="黑体"/>
              <a:cs typeface="黑体"/>
            </a:endParaRPr>
          </a:p>
        </p:txBody>
      </p:sp>
      <p:sp>
        <p:nvSpPr>
          <p:cNvPr id="3" name="object 3"/>
          <p:cNvSpPr txBox="1"/>
          <p:nvPr/>
        </p:nvSpPr>
        <p:spPr>
          <a:xfrm>
            <a:off x="423163" y="1197609"/>
            <a:ext cx="3192780" cy="363220"/>
          </a:xfrm>
          <a:prstGeom prst="rect">
            <a:avLst/>
          </a:prstGeom>
        </p:spPr>
        <p:txBody>
          <a:bodyPr vert="horz" wrap="square" lIns="0" tIns="0" rIns="0" bIns="0" rtlCol="0">
            <a:spAutoFit/>
          </a:bodyPr>
          <a:lstStyle/>
          <a:p>
            <a:pPr marL="12700">
              <a:lnSpc>
                <a:spcPts val="2855"/>
              </a:lnSpc>
            </a:pPr>
            <a:r>
              <a:rPr sz="2400" spc="-5" dirty="0">
                <a:solidFill>
                  <a:srgbClr val="C00000"/>
                </a:solidFill>
                <a:latin typeface="黑体"/>
                <a:cs typeface="黑体"/>
              </a:rPr>
              <a:t>设有</a:t>
            </a:r>
            <a:r>
              <a:rPr sz="2400" spc="-5" dirty="0">
                <a:solidFill>
                  <a:srgbClr val="C00000"/>
                </a:solidFill>
                <a:latin typeface="Arial"/>
                <a:cs typeface="Arial"/>
              </a:rPr>
              <a:t>4</a:t>
            </a:r>
            <a:r>
              <a:rPr sz="2400" spc="-5" dirty="0">
                <a:solidFill>
                  <a:srgbClr val="C00000"/>
                </a:solidFill>
                <a:latin typeface="黑体"/>
                <a:cs typeface="黑体"/>
              </a:rPr>
              <a:t>组原始文本数据</a:t>
            </a:r>
            <a:r>
              <a:rPr sz="2000" spc="0" dirty="0">
                <a:solidFill>
                  <a:srgbClr val="C00000"/>
                </a:solidFill>
                <a:latin typeface="黑体"/>
                <a:cs typeface="黑体"/>
              </a:rPr>
              <a:t>：</a:t>
            </a:r>
            <a:endParaRPr sz="2000">
              <a:latin typeface="黑体"/>
              <a:cs typeface="黑体"/>
            </a:endParaRPr>
          </a:p>
        </p:txBody>
      </p:sp>
      <p:sp>
        <p:nvSpPr>
          <p:cNvPr id="4" name="object 4"/>
          <p:cNvSpPr txBox="1"/>
          <p:nvPr/>
        </p:nvSpPr>
        <p:spPr>
          <a:xfrm>
            <a:off x="423163" y="1561846"/>
            <a:ext cx="2945130" cy="559435"/>
          </a:xfrm>
          <a:prstGeom prst="rect">
            <a:avLst/>
          </a:prstGeom>
        </p:spPr>
        <p:txBody>
          <a:bodyPr vert="horz" wrap="square" lIns="0" tIns="0" rIns="0" bIns="0" rtlCol="0">
            <a:spAutoFit/>
          </a:bodyPr>
          <a:lstStyle/>
          <a:p>
            <a:pPr marL="12700">
              <a:lnSpc>
                <a:spcPct val="100000"/>
              </a:lnSpc>
            </a:pPr>
            <a:r>
              <a:rPr sz="1800" spc="-190" dirty="0">
                <a:latin typeface="Arial"/>
                <a:cs typeface="Arial"/>
              </a:rPr>
              <a:t>T</a:t>
            </a:r>
            <a:r>
              <a:rPr sz="1800" spc="0" dirty="0">
                <a:latin typeface="Arial"/>
                <a:cs typeface="Arial"/>
              </a:rPr>
              <a:t>e</a:t>
            </a:r>
            <a:r>
              <a:rPr sz="1800" spc="-20" dirty="0">
                <a:latin typeface="Arial"/>
                <a:cs typeface="Arial"/>
              </a:rPr>
              <a:t>x</a:t>
            </a:r>
            <a:r>
              <a:rPr sz="1800" spc="0" dirty="0">
                <a:latin typeface="Arial"/>
                <a:cs typeface="Arial"/>
              </a:rPr>
              <a:t>t</a:t>
            </a:r>
            <a:r>
              <a:rPr sz="1800" spc="5" dirty="0">
                <a:latin typeface="Arial"/>
                <a:cs typeface="Arial"/>
              </a:rPr>
              <a:t> </a:t>
            </a:r>
            <a:r>
              <a:rPr sz="1800" spc="0" dirty="0">
                <a:latin typeface="Arial"/>
                <a:cs typeface="Arial"/>
              </a:rPr>
              <a:t>1:</a:t>
            </a:r>
            <a:r>
              <a:rPr sz="1800" spc="-10" dirty="0">
                <a:latin typeface="Arial"/>
                <a:cs typeface="Arial"/>
              </a:rPr>
              <a:t> </a:t>
            </a:r>
            <a:r>
              <a:rPr sz="1800" spc="0" dirty="0">
                <a:solidFill>
                  <a:srgbClr val="FF0066"/>
                </a:solidFill>
                <a:latin typeface="Arial"/>
                <a:cs typeface="Arial"/>
              </a:rPr>
              <a:t>the</a:t>
            </a:r>
            <a:r>
              <a:rPr sz="1800" spc="-10" dirty="0">
                <a:solidFill>
                  <a:srgbClr val="FF0066"/>
                </a:solidFill>
                <a:latin typeface="Arial"/>
                <a:cs typeface="Arial"/>
              </a:rPr>
              <a:t> </a:t>
            </a:r>
            <a:r>
              <a:rPr sz="1800" spc="-40" dirty="0">
                <a:solidFill>
                  <a:srgbClr val="FF0066"/>
                </a:solidFill>
                <a:latin typeface="Arial"/>
                <a:cs typeface="Arial"/>
              </a:rPr>
              <a:t>w</a:t>
            </a:r>
            <a:r>
              <a:rPr sz="1800" spc="0" dirty="0">
                <a:solidFill>
                  <a:srgbClr val="FF0066"/>
                </a:solidFill>
                <a:latin typeface="Arial"/>
                <a:cs typeface="Arial"/>
              </a:rPr>
              <a:t>e</a:t>
            </a:r>
            <a:r>
              <a:rPr sz="1800" spc="-10" dirty="0">
                <a:solidFill>
                  <a:srgbClr val="FF0066"/>
                </a:solidFill>
                <a:latin typeface="Arial"/>
                <a:cs typeface="Arial"/>
              </a:rPr>
              <a:t>a</a:t>
            </a:r>
            <a:r>
              <a:rPr sz="1800" spc="0" dirty="0">
                <a:solidFill>
                  <a:srgbClr val="FF0066"/>
                </a:solidFill>
                <a:latin typeface="Arial"/>
                <a:cs typeface="Arial"/>
              </a:rPr>
              <a:t>th</a:t>
            </a:r>
            <a:r>
              <a:rPr sz="1800" spc="-10" dirty="0">
                <a:solidFill>
                  <a:srgbClr val="FF0066"/>
                </a:solidFill>
                <a:latin typeface="Arial"/>
                <a:cs typeface="Arial"/>
              </a:rPr>
              <a:t>e</a:t>
            </a:r>
            <a:r>
              <a:rPr sz="1800" spc="0" dirty="0">
                <a:solidFill>
                  <a:srgbClr val="FF0066"/>
                </a:solidFill>
                <a:latin typeface="Arial"/>
                <a:cs typeface="Arial"/>
              </a:rPr>
              <a:t>r</a:t>
            </a:r>
            <a:r>
              <a:rPr sz="1800" spc="50" dirty="0">
                <a:solidFill>
                  <a:srgbClr val="FF0066"/>
                </a:solidFill>
                <a:latin typeface="Arial"/>
                <a:cs typeface="Arial"/>
              </a:rPr>
              <a:t> </a:t>
            </a:r>
            <a:r>
              <a:rPr sz="1800" spc="0" dirty="0">
                <a:solidFill>
                  <a:srgbClr val="FF0066"/>
                </a:solidFill>
                <a:latin typeface="Arial"/>
                <a:cs typeface="Arial"/>
              </a:rPr>
              <a:t>is g</a:t>
            </a:r>
            <a:r>
              <a:rPr sz="1800" spc="-10" dirty="0">
                <a:solidFill>
                  <a:srgbClr val="FF0066"/>
                </a:solidFill>
                <a:latin typeface="Arial"/>
                <a:cs typeface="Arial"/>
              </a:rPr>
              <a:t>o</a:t>
            </a:r>
            <a:r>
              <a:rPr sz="1800" spc="0" dirty="0">
                <a:solidFill>
                  <a:srgbClr val="FF0066"/>
                </a:solidFill>
                <a:latin typeface="Arial"/>
                <a:cs typeface="Arial"/>
              </a:rPr>
              <a:t>od</a:t>
            </a:r>
            <a:endParaRPr sz="1800">
              <a:latin typeface="Arial"/>
              <a:cs typeface="Arial"/>
            </a:endParaRPr>
          </a:p>
          <a:p>
            <a:pPr marL="12700">
              <a:lnSpc>
                <a:spcPct val="100000"/>
              </a:lnSpc>
            </a:pPr>
            <a:r>
              <a:rPr sz="1800" spc="-190" dirty="0">
                <a:latin typeface="Arial"/>
                <a:cs typeface="Arial"/>
              </a:rPr>
              <a:t>T</a:t>
            </a:r>
            <a:r>
              <a:rPr sz="1800" spc="0" dirty="0">
                <a:latin typeface="Arial"/>
                <a:cs typeface="Arial"/>
              </a:rPr>
              <a:t>e</a:t>
            </a:r>
            <a:r>
              <a:rPr sz="1800" spc="-20" dirty="0">
                <a:latin typeface="Arial"/>
                <a:cs typeface="Arial"/>
              </a:rPr>
              <a:t>x</a:t>
            </a:r>
            <a:r>
              <a:rPr sz="1800" spc="0" dirty="0">
                <a:latin typeface="Arial"/>
                <a:cs typeface="Arial"/>
              </a:rPr>
              <a:t>t</a:t>
            </a:r>
            <a:r>
              <a:rPr sz="1800" spc="5" dirty="0">
                <a:latin typeface="Arial"/>
                <a:cs typeface="Arial"/>
              </a:rPr>
              <a:t> </a:t>
            </a:r>
            <a:r>
              <a:rPr sz="1800" spc="0" dirty="0">
                <a:latin typeface="Arial"/>
                <a:cs typeface="Arial"/>
              </a:rPr>
              <a:t>3:</a:t>
            </a:r>
            <a:r>
              <a:rPr sz="1800" spc="-10" dirty="0">
                <a:latin typeface="Arial"/>
                <a:cs typeface="Arial"/>
              </a:rPr>
              <a:t> </a:t>
            </a:r>
            <a:r>
              <a:rPr sz="1800" spc="0" dirty="0">
                <a:solidFill>
                  <a:srgbClr val="FF0066"/>
                </a:solidFill>
                <a:latin typeface="Arial"/>
                <a:cs typeface="Arial"/>
              </a:rPr>
              <a:t>g</a:t>
            </a:r>
            <a:r>
              <a:rPr sz="1800" spc="-10" dirty="0">
                <a:solidFill>
                  <a:srgbClr val="FF0066"/>
                </a:solidFill>
                <a:latin typeface="Arial"/>
                <a:cs typeface="Arial"/>
              </a:rPr>
              <a:t>o</a:t>
            </a:r>
            <a:r>
              <a:rPr sz="1800" spc="0" dirty="0">
                <a:solidFill>
                  <a:srgbClr val="FF0066"/>
                </a:solidFill>
                <a:latin typeface="Arial"/>
                <a:cs typeface="Arial"/>
              </a:rPr>
              <a:t>od</a:t>
            </a:r>
            <a:r>
              <a:rPr sz="1800" spc="5" dirty="0">
                <a:solidFill>
                  <a:srgbClr val="FF0066"/>
                </a:solidFill>
                <a:latin typeface="Arial"/>
                <a:cs typeface="Arial"/>
              </a:rPr>
              <a:t> </a:t>
            </a:r>
            <a:r>
              <a:rPr sz="1800" spc="-40" dirty="0">
                <a:solidFill>
                  <a:srgbClr val="FF0066"/>
                </a:solidFill>
                <a:latin typeface="Arial"/>
                <a:cs typeface="Arial"/>
              </a:rPr>
              <a:t>w</a:t>
            </a:r>
            <a:r>
              <a:rPr sz="1800" spc="0" dirty="0">
                <a:solidFill>
                  <a:srgbClr val="FF0066"/>
                </a:solidFill>
                <a:latin typeface="Arial"/>
                <a:cs typeface="Arial"/>
              </a:rPr>
              <a:t>e</a:t>
            </a:r>
            <a:r>
              <a:rPr sz="1800" spc="-10" dirty="0">
                <a:solidFill>
                  <a:srgbClr val="FF0066"/>
                </a:solidFill>
                <a:latin typeface="Arial"/>
                <a:cs typeface="Arial"/>
              </a:rPr>
              <a:t>a</a:t>
            </a:r>
            <a:r>
              <a:rPr sz="1800" spc="0" dirty="0">
                <a:solidFill>
                  <a:srgbClr val="FF0066"/>
                </a:solidFill>
                <a:latin typeface="Arial"/>
                <a:cs typeface="Arial"/>
              </a:rPr>
              <a:t>th</a:t>
            </a:r>
            <a:r>
              <a:rPr sz="1800" spc="-10" dirty="0">
                <a:solidFill>
                  <a:srgbClr val="FF0066"/>
                </a:solidFill>
                <a:latin typeface="Arial"/>
                <a:cs typeface="Arial"/>
              </a:rPr>
              <a:t>e</a:t>
            </a:r>
            <a:r>
              <a:rPr sz="1800" spc="0" dirty="0">
                <a:solidFill>
                  <a:srgbClr val="FF0066"/>
                </a:solidFill>
                <a:latin typeface="Arial"/>
                <a:cs typeface="Arial"/>
              </a:rPr>
              <a:t>r</a:t>
            </a:r>
            <a:r>
              <a:rPr sz="1800" spc="50" dirty="0">
                <a:solidFill>
                  <a:srgbClr val="FF0066"/>
                </a:solidFill>
                <a:latin typeface="Arial"/>
                <a:cs typeface="Arial"/>
              </a:rPr>
              <a:t> </a:t>
            </a:r>
            <a:r>
              <a:rPr sz="1800" spc="0" dirty="0">
                <a:solidFill>
                  <a:srgbClr val="FF0066"/>
                </a:solidFill>
                <a:latin typeface="Arial"/>
                <a:cs typeface="Arial"/>
              </a:rPr>
              <a:t>is g</a:t>
            </a:r>
            <a:r>
              <a:rPr sz="1800" spc="-10" dirty="0">
                <a:solidFill>
                  <a:srgbClr val="FF0066"/>
                </a:solidFill>
                <a:latin typeface="Arial"/>
                <a:cs typeface="Arial"/>
              </a:rPr>
              <a:t>o</a:t>
            </a:r>
            <a:r>
              <a:rPr sz="1800" spc="0" dirty="0">
                <a:solidFill>
                  <a:srgbClr val="FF0066"/>
                </a:solidFill>
                <a:latin typeface="Arial"/>
                <a:cs typeface="Arial"/>
              </a:rPr>
              <a:t>od</a:t>
            </a:r>
            <a:endParaRPr sz="1800">
              <a:latin typeface="Arial"/>
              <a:cs typeface="Arial"/>
            </a:endParaRPr>
          </a:p>
        </p:txBody>
      </p:sp>
      <p:sp>
        <p:nvSpPr>
          <p:cNvPr id="5" name="object 5"/>
          <p:cNvSpPr txBox="1"/>
          <p:nvPr/>
        </p:nvSpPr>
        <p:spPr>
          <a:xfrm>
            <a:off x="3721353" y="1561846"/>
            <a:ext cx="3194685" cy="559435"/>
          </a:xfrm>
          <a:prstGeom prst="rect">
            <a:avLst/>
          </a:prstGeom>
        </p:spPr>
        <p:txBody>
          <a:bodyPr vert="horz" wrap="square" lIns="0" tIns="0" rIns="0" bIns="0" rtlCol="0">
            <a:spAutoFit/>
          </a:bodyPr>
          <a:lstStyle/>
          <a:p>
            <a:pPr marL="12700">
              <a:lnSpc>
                <a:spcPct val="100000"/>
              </a:lnSpc>
            </a:pPr>
            <a:r>
              <a:rPr sz="1800" spc="-190" dirty="0">
                <a:latin typeface="Arial"/>
                <a:cs typeface="Arial"/>
              </a:rPr>
              <a:t>T</a:t>
            </a:r>
            <a:r>
              <a:rPr sz="1800" spc="0" dirty="0">
                <a:latin typeface="Arial"/>
                <a:cs typeface="Arial"/>
              </a:rPr>
              <a:t>e</a:t>
            </a:r>
            <a:r>
              <a:rPr sz="1800" spc="-20" dirty="0">
                <a:latin typeface="Arial"/>
                <a:cs typeface="Arial"/>
              </a:rPr>
              <a:t>x</a:t>
            </a:r>
            <a:r>
              <a:rPr sz="1800" spc="0" dirty="0">
                <a:latin typeface="Arial"/>
                <a:cs typeface="Arial"/>
              </a:rPr>
              <a:t>t</a:t>
            </a:r>
            <a:r>
              <a:rPr sz="1800" spc="5" dirty="0">
                <a:latin typeface="Arial"/>
                <a:cs typeface="Arial"/>
              </a:rPr>
              <a:t> </a:t>
            </a:r>
            <a:r>
              <a:rPr sz="1800" spc="0" dirty="0">
                <a:latin typeface="Arial"/>
                <a:cs typeface="Arial"/>
              </a:rPr>
              <a:t>2:</a:t>
            </a:r>
            <a:r>
              <a:rPr sz="1800" spc="-10" dirty="0">
                <a:latin typeface="Arial"/>
                <a:cs typeface="Arial"/>
              </a:rPr>
              <a:t> </a:t>
            </a:r>
            <a:r>
              <a:rPr sz="1800" spc="0" dirty="0">
                <a:solidFill>
                  <a:srgbClr val="FF0066"/>
                </a:solidFill>
                <a:latin typeface="Arial"/>
                <a:cs typeface="Arial"/>
              </a:rPr>
              <a:t>to</a:t>
            </a:r>
            <a:r>
              <a:rPr sz="1800" spc="-10" dirty="0">
                <a:solidFill>
                  <a:srgbClr val="FF0066"/>
                </a:solidFill>
                <a:latin typeface="Arial"/>
                <a:cs typeface="Arial"/>
              </a:rPr>
              <a:t>d</a:t>
            </a:r>
            <a:r>
              <a:rPr sz="1800" spc="0" dirty="0">
                <a:solidFill>
                  <a:srgbClr val="FF0066"/>
                </a:solidFill>
                <a:latin typeface="Arial"/>
                <a:cs typeface="Arial"/>
              </a:rPr>
              <a:t>ay</a:t>
            </a:r>
            <a:r>
              <a:rPr sz="1800" spc="5" dirty="0">
                <a:solidFill>
                  <a:srgbClr val="FF0066"/>
                </a:solidFill>
                <a:latin typeface="Arial"/>
                <a:cs typeface="Arial"/>
              </a:rPr>
              <a:t> </a:t>
            </a:r>
            <a:r>
              <a:rPr sz="1800" spc="0" dirty="0">
                <a:solidFill>
                  <a:srgbClr val="FF0066"/>
                </a:solidFill>
                <a:latin typeface="Arial"/>
                <a:cs typeface="Arial"/>
              </a:rPr>
              <a:t>is g</a:t>
            </a:r>
            <a:r>
              <a:rPr sz="1800" spc="-10" dirty="0">
                <a:solidFill>
                  <a:srgbClr val="FF0066"/>
                </a:solidFill>
                <a:latin typeface="Arial"/>
                <a:cs typeface="Arial"/>
              </a:rPr>
              <a:t>o</a:t>
            </a:r>
            <a:r>
              <a:rPr sz="1800" spc="0" dirty="0">
                <a:solidFill>
                  <a:srgbClr val="FF0066"/>
                </a:solidFill>
                <a:latin typeface="Arial"/>
                <a:cs typeface="Arial"/>
              </a:rPr>
              <a:t>od</a:t>
            </a:r>
            <a:endParaRPr sz="1800">
              <a:latin typeface="Arial"/>
              <a:cs typeface="Arial"/>
            </a:endParaRPr>
          </a:p>
          <a:p>
            <a:pPr marL="12700">
              <a:lnSpc>
                <a:spcPct val="100000"/>
              </a:lnSpc>
            </a:pPr>
            <a:r>
              <a:rPr sz="1800" spc="-190" dirty="0">
                <a:latin typeface="Arial"/>
                <a:cs typeface="Arial"/>
              </a:rPr>
              <a:t>T</a:t>
            </a:r>
            <a:r>
              <a:rPr sz="1800" spc="0" dirty="0">
                <a:latin typeface="Arial"/>
                <a:cs typeface="Arial"/>
              </a:rPr>
              <a:t>e</a:t>
            </a:r>
            <a:r>
              <a:rPr sz="1800" spc="-20" dirty="0">
                <a:latin typeface="Arial"/>
                <a:cs typeface="Arial"/>
              </a:rPr>
              <a:t>x</a:t>
            </a:r>
            <a:r>
              <a:rPr sz="1800" spc="0" dirty="0">
                <a:latin typeface="Arial"/>
                <a:cs typeface="Arial"/>
              </a:rPr>
              <a:t>t</a:t>
            </a:r>
            <a:r>
              <a:rPr sz="1800" spc="5" dirty="0">
                <a:latin typeface="Arial"/>
                <a:cs typeface="Arial"/>
              </a:rPr>
              <a:t> </a:t>
            </a:r>
            <a:r>
              <a:rPr sz="1800" spc="0" dirty="0">
                <a:latin typeface="Arial"/>
                <a:cs typeface="Arial"/>
              </a:rPr>
              <a:t>4:</a:t>
            </a:r>
            <a:r>
              <a:rPr sz="1800" spc="-10" dirty="0">
                <a:latin typeface="Arial"/>
                <a:cs typeface="Arial"/>
              </a:rPr>
              <a:t> </a:t>
            </a:r>
            <a:r>
              <a:rPr sz="1800" spc="0" dirty="0">
                <a:solidFill>
                  <a:srgbClr val="FF0066"/>
                </a:solidFill>
                <a:latin typeface="Arial"/>
                <a:cs typeface="Arial"/>
              </a:rPr>
              <a:t>to</a:t>
            </a:r>
            <a:r>
              <a:rPr sz="1800" spc="-10" dirty="0">
                <a:solidFill>
                  <a:srgbClr val="FF0066"/>
                </a:solidFill>
                <a:latin typeface="Arial"/>
                <a:cs typeface="Arial"/>
              </a:rPr>
              <a:t>d</a:t>
            </a:r>
            <a:r>
              <a:rPr sz="1800" spc="0" dirty="0">
                <a:solidFill>
                  <a:srgbClr val="FF0066"/>
                </a:solidFill>
                <a:latin typeface="Arial"/>
                <a:cs typeface="Arial"/>
              </a:rPr>
              <a:t>ay</a:t>
            </a:r>
            <a:r>
              <a:rPr sz="1800" spc="10" dirty="0">
                <a:solidFill>
                  <a:srgbClr val="FF0066"/>
                </a:solidFill>
                <a:latin typeface="Arial"/>
                <a:cs typeface="Arial"/>
              </a:rPr>
              <a:t> </a:t>
            </a:r>
            <a:r>
              <a:rPr sz="1800" spc="0" dirty="0">
                <a:solidFill>
                  <a:srgbClr val="FF0066"/>
                </a:solidFill>
                <a:latin typeface="Arial"/>
                <a:cs typeface="Arial"/>
              </a:rPr>
              <a:t>h</a:t>
            </a:r>
            <a:r>
              <a:rPr sz="1800" spc="-10" dirty="0">
                <a:solidFill>
                  <a:srgbClr val="FF0066"/>
                </a:solidFill>
                <a:latin typeface="Arial"/>
                <a:cs typeface="Arial"/>
              </a:rPr>
              <a:t>a</a:t>
            </a:r>
            <a:r>
              <a:rPr sz="1800" spc="0" dirty="0">
                <a:solidFill>
                  <a:srgbClr val="FF0066"/>
                </a:solidFill>
                <a:latin typeface="Arial"/>
                <a:cs typeface="Arial"/>
              </a:rPr>
              <a:t>s g</a:t>
            </a:r>
            <a:r>
              <a:rPr sz="1800" spc="-10" dirty="0">
                <a:solidFill>
                  <a:srgbClr val="FF0066"/>
                </a:solidFill>
                <a:latin typeface="Arial"/>
                <a:cs typeface="Arial"/>
              </a:rPr>
              <a:t>o</a:t>
            </a:r>
            <a:r>
              <a:rPr sz="1800" spc="0" dirty="0">
                <a:solidFill>
                  <a:srgbClr val="FF0066"/>
                </a:solidFill>
                <a:latin typeface="Arial"/>
                <a:cs typeface="Arial"/>
              </a:rPr>
              <a:t>od</a:t>
            </a:r>
            <a:r>
              <a:rPr sz="1800" spc="5" dirty="0">
                <a:solidFill>
                  <a:srgbClr val="FF0066"/>
                </a:solidFill>
                <a:latin typeface="Arial"/>
                <a:cs typeface="Arial"/>
              </a:rPr>
              <a:t> </a:t>
            </a:r>
            <a:r>
              <a:rPr sz="1800" spc="-40" dirty="0">
                <a:solidFill>
                  <a:srgbClr val="FF0066"/>
                </a:solidFill>
                <a:latin typeface="Arial"/>
                <a:cs typeface="Arial"/>
              </a:rPr>
              <a:t>w</a:t>
            </a:r>
            <a:r>
              <a:rPr sz="1800" spc="0" dirty="0">
                <a:solidFill>
                  <a:srgbClr val="FF0066"/>
                </a:solidFill>
                <a:latin typeface="Arial"/>
                <a:cs typeface="Arial"/>
              </a:rPr>
              <a:t>e</a:t>
            </a:r>
            <a:r>
              <a:rPr sz="1800" spc="-10" dirty="0">
                <a:solidFill>
                  <a:srgbClr val="FF0066"/>
                </a:solidFill>
                <a:latin typeface="Arial"/>
                <a:cs typeface="Arial"/>
              </a:rPr>
              <a:t>a</a:t>
            </a:r>
            <a:r>
              <a:rPr sz="1800" spc="0" dirty="0">
                <a:solidFill>
                  <a:srgbClr val="FF0066"/>
                </a:solidFill>
                <a:latin typeface="Arial"/>
                <a:cs typeface="Arial"/>
              </a:rPr>
              <a:t>th</a:t>
            </a:r>
            <a:r>
              <a:rPr sz="1800" spc="-10" dirty="0">
                <a:solidFill>
                  <a:srgbClr val="FF0066"/>
                </a:solidFill>
                <a:latin typeface="Arial"/>
                <a:cs typeface="Arial"/>
              </a:rPr>
              <a:t>e</a:t>
            </a:r>
            <a:r>
              <a:rPr sz="1800" spc="0" dirty="0">
                <a:solidFill>
                  <a:srgbClr val="FF0066"/>
                </a:solidFill>
                <a:latin typeface="Arial"/>
                <a:cs typeface="Arial"/>
              </a:rPr>
              <a:t>r</a:t>
            </a:r>
            <a:endParaRPr sz="1800">
              <a:latin typeface="Arial"/>
              <a:cs typeface="Arial"/>
            </a:endParaRPr>
          </a:p>
        </p:txBody>
      </p:sp>
      <p:sp>
        <p:nvSpPr>
          <p:cNvPr id="6" name="object 6"/>
          <p:cNvSpPr txBox="1"/>
          <p:nvPr/>
        </p:nvSpPr>
        <p:spPr>
          <a:xfrm>
            <a:off x="423163" y="2188209"/>
            <a:ext cx="6517005" cy="1243330"/>
          </a:xfrm>
          <a:prstGeom prst="rect">
            <a:avLst/>
          </a:prstGeom>
        </p:spPr>
        <p:txBody>
          <a:bodyPr vert="horz" wrap="square" lIns="0" tIns="0" rIns="0" bIns="0" rtlCol="0">
            <a:spAutoFit/>
          </a:bodyPr>
          <a:lstStyle/>
          <a:p>
            <a:pPr marL="12700">
              <a:lnSpc>
                <a:spcPts val="2860"/>
              </a:lnSpc>
            </a:pPr>
            <a:r>
              <a:rPr sz="2400" dirty="0">
                <a:solidFill>
                  <a:srgbClr val="0066FF"/>
                </a:solidFill>
                <a:latin typeface="黑体"/>
                <a:cs typeface="黑体"/>
              </a:rPr>
              <a:t>传统的串行处理方式</a:t>
            </a:r>
            <a:r>
              <a:rPr sz="2400" dirty="0">
                <a:solidFill>
                  <a:srgbClr val="0066FF"/>
                </a:solidFill>
                <a:latin typeface="Arial"/>
                <a:cs typeface="Arial"/>
              </a:rPr>
              <a:t>(Java)</a:t>
            </a:r>
            <a:r>
              <a:rPr sz="2400" dirty="0">
                <a:solidFill>
                  <a:srgbClr val="0066FF"/>
                </a:solidFill>
                <a:latin typeface="黑体"/>
                <a:cs typeface="黑体"/>
              </a:rPr>
              <a:t>：</a:t>
            </a:r>
            <a:endParaRPr sz="2400">
              <a:latin typeface="黑体"/>
              <a:cs typeface="黑体"/>
            </a:endParaRPr>
          </a:p>
          <a:p>
            <a:pPr marL="241300">
              <a:lnSpc>
                <a:spcPts val="1660"/>
              </a:lnSpc>
            </a:pPr>
            <a:r>
              <a:rPr sz="1400" b="1" spc="-5" dirty="0">
                <a:latin typeface="Courier New"/>
                <a:cs typeface="Courier New"/>
              </a:rPr>
              <a:t>String</a:t>
            </a:r>
            <a:r>
              <a:rPr sz="1400" b="1" spc="-15" dirty="0">
                <a:latin typeface="Courier New"/>
                <a:cs typeface="Courier New"/>
              </a:rPr>
              <a:t>[</a:t>
            </a:r>
            <a:r>
              <a:rPr sz="1400" b="1" spc="0" dirty="0">
                <a:latin typeface="Courier New"/>
                <a:cs typeface="Courier New"/>
              </a:rPr>
              <a:t>]</a:t>
            </a:r>
            <a:r>
              <a:rPr sz="1400" b="1" spc="-5" dirty="0">
                <a:latin typeface="Courier New"/>
                <a:cs typeface="Courier New"/>
              </a:rPr>
              <a:t> t</a:t>
            </a:r>
            <a:r>
              <a:rPr sz="1400" b="1" spc="-20" dirty="0">
                <a:latin typeface="Courier New"/>
                <a:cs typeface="Courier New"/>
              </a:rPr>
              <a:t>e</a:t>
            </a:r>
            <a:r>
              <a:rPr sz="1400" b="1" spc="-15" dirty="0">
                <a:latin typeface="Courier New"/>
                <a:cs typeface="Courier New"/>
              </a:rPr>
              <a:t>x</a:t>
            </a:r>
            <a:r>
              <a:rPr sz="1400" b="1" spc="0" dirty="0">
                <a:latin typeface="Courier New"/>
                <a:cs typeface="Courier New"/>
              </a:rPr>
              <a:t>t</a:t>
            </a:r>
            <a:r>
              <a:rPr sz="1400" b="1" spc="-5" dirty="0">
                <a:latin typeface="Courier New"/>
                <a:cs typeface="Courier New"/>
              </a:rPr>
              <a:t> </a:t>
            </a:r>
            <a:r>
              <a:rPr sz="1400" b="1" spc="0" dirty="0">
                <a:latin typeface="Courier New"/>
                <a:cs typeface="Courier New"/>
              </a:rPr>
              <a:t>=</a:t>
            </a:r>
            <a:r>
              <a:rPr sz="1400" b="1" spc="-5" dirty="0">
                <a:latin typeface="Courier New"/>
                <a:cs typeface="Courier New"/>
              </a:rPr>
              <a:t> ne</a:t>
            </a:r>
            <a:r>
              <a:rPr sz="1400" b="1" spc="0" dirty="0">
                <a:latin typeface="Courier New"/>
                <a:cs typeface="Courier New"/>
              </a:rPr>
              <a:t>w</a:t>
            </a:r>
            <a:r>
              <a:rPr sz="1400" b="1" spc="-15" dirty="0">
                <a:latin typeface="Courier New"/>
                <a:cs typeface="Courier New"/>
              </a:rPr>
              <a:t> </a:t>
            </a:r>
            <a:r>
              <a:rPr sz="1400" b="1" spc="-5" dirty="0">
                <a:latin typeface="Courier New"/>
                <a:cs typeface="Courier New"/>
              </a:rPr>
              <a:t>St</a:t>
            </a:r>
            <a:r>
              <a:rPr sz="1400" b="1" spc="-20" dirty="0">
                <a:latin typeface="Courier New"/>
                <a:cs typeface="Courier New"/>
              </a:rPr>
              <a:t>r</a:t>
            </a:r>
            <a:r>
              <a:rPr sz="1400" b="1" spc="-5" dirty="0">
                <a:latin typeface="Courier New"/>
                <a:cs typeface="Courier New"/>
              </a:rPr>
              <a:t>in</a:t>
            </a:r>
            <a:r>
              <a:rPr sz="1400" b="1" spc="-15" dirty="0">
                <a:latin typeface="Courier New"/>
                <a:cs typeface="Courier New"/>
              </a:rPr>
              <a:t>g</a:t>
            </a:r>
            <a:r>
              <a:rPr sz="1400" b="1" spc="-5" dirty="0">
                <a:latin typeface="Courier New"/>
                <a:cs typeface="Courier New"/>
              </a:rPr>
              <a:t>[]</a:t>
            </a:r>
            <a:endParaRPr sz="1400">
              <a:latin typeface="Courier New"/>
              <a:cs typeface="Courier New"/>
            </a:endParaRPr>
          </a:p>
          <a:p>
            <a:pPr marL="332740">
              <a:lnSpc>
                <a:spcPts val="1655"/>
              </a:lnSpc>
              <a:spcBef>
                <a:spcPts val="85"/>
              </a:spcBef>
            </a:pPr>
            <a:r>
              <a:rPr sz="1400" b="1" dirty="0">
                <a:latin typeface="Courier New"/>
                <a:cs typeface="Courier New"/>
              </a:rPr>
              <a:t>{</a:t>
            </a:r>
            <a:r>
              <a:rPr sz="1400" b="1" spc="-5" dirty="0">
                <a:latin typeface="Courier New"/>
                <a:cs typeface="Courier New"/>
              </a:rPr>
              <a:t> “</a:t>
            </a:r>
            <a:r>
              <a:rPr sz="1400" b="1" spc="-20" dirty="0">
                <a:latin typeface="Courier New"/>
                <a:cs typeface="Courier New"/>
              </a:rPr>
              <a:t>h</a:t>
            </a:r>
            <a:r>
              <a:rPr sz="1400" b="1" spc="0" dirty="0">
                <a:latin typeface="Courier New"/>
                <a:cs typeface="Courier New"/>
              </a:rPr>
              <a:t>e</a:t>
            </a:r>
            <a:r>
              <a:rPr sz="1400" b="1" spc="-10" dirty="0">
                <a:latin typeface="Courier New"/>
                <a:cs typeface="Courier New"/>
              </a:rPr>
              <a:t>l</a:t>
            </a:r>
            <a:r>
              <a:rPr sz="1400" b="1" spc="0" dirty="0">
                <a:latin typeface="Courier New"/>
                <a:cs typeface="Courier New"/>
              </a:rPr>
              <a:t>lo</a:t>
            </a:r>
            <a:r>
              <a:rPr sz="1400" b="1" spc="-20" dirty="0">
                <a:latin typeface="Courier New"/>
                <a:cs typeface="Courier New"/>
              </a:rPr>
              <a:t> </a:t>
            </a:r>
            <a:r>
              <a:rPr sz="1400" b="1" spc="-10" dirty="0">
                <a:latin typeface="Courier New"/>
                <a:cs typeface="Courier New"/>
              </a:rPr>
              <a:t>w</a:t>
            </a:r>
            <a:r>
              <a:rPr sz="1400" b="1" spc="-20" dirty="0">
                <a:latin typeface="Courier New"/>
                <a:cs typeface="Courier New"/>
              </a:rPr>
              <a:t>o</a:t>
            </a:r>
            <a:r>
              <a:rPr sz="1400" b="1" spc="0" dirty="0">
                <a:latin typeface="Courier New"/>
                <a:cs typeface="Courier New"/>
              </a:rPr>
              <a:t>r</a:t>
            </a:r>
            <a:r>
              <a:rPr sz="1400" b="1" spc="-10" dirty="0">
                <a:latin typeface="Courier New"/>
                <a:cs typeface="Courier New"/>
              </a:rPr>
              <a:t>l</a:t>
            </a:r>
            <a:r>
              <a:rPr sz="1400" b="1" spc="0" dirty="0">
                <a:latin typeface="Courier New"/>
                <a:cs typeface="Courier New"/>
              </a:rPr>
              <a:t>d</a:t>
            </a:r>
            <a:r>
              <a:rPr sz="1400" b="1" spc="-10" dirty="0">
                <a:latin typeface="Courier New"/>
                <a:cs typeface="Courier New"/>
              </a:rPr>
              <a:t>”</a:t>
            </a:r>
            <a:r>
              <a:rPr sz="1400" b="1" spc="0" dirty="0">
                <a:latin typeface="Courier New"/>
                <a:cs typeface="Courier New"/>
              </a:rPr>
              <a:t>,</a:t>
            </a:r>
            <a:r>
              <a:rPr sz="1400" b="1" spc="-5" dirty="0">
                <a:latin typeface="Courier New"/>
                <a:cs typeface="Courier New"/>
              </a:rPr>
              <a:t> </a:t>
            </a:r>
            <a:r>
              <a:rPr sz="1400" b="1" spc="-20" dirty="0">
                <a:latin typeface="Courier New"/>
                <a:cs typeface="Courier New"/>
              </a:rPr>
              <a:t>“</a:t>
            </a:r>
            <a:r>
              <a:rPr sz="1400" b="1" spc="0" dirty="0">
                <a:latin typeface="Courier New"/>
                <a:cs typeface="Courier New"/>
              </a:rPr>
              <a:t>h</a:t>
            </a:r>
            <a:r>
              <a:rPr sz="1400" b="1" spc="-10" dirty="0">
                <a:latin typeface="Courier New"/>
                <a:cs typeface="Courier New"/>
              </a:rPr>
              <a:t>e</a:t>
            </a:r>
            <a:r>
              <a:rPr sz="1400" b="1" spc="0" dirty="0">
                <a:latin typeface="Courier New"/>
                <a:cs typeface="Courier New"/>
              </a:rPr>
              <a:t>l</a:t>
            </a:r>
            <a:r>
              <a:rPr sz="1400" b="1" spc="-20" dirty="0">
                <a:latin typeface="Courier New"/>
                <a:cs typeface="Courier New"/>
              </a:rPr>
              <a:t>l</a:t>
            </a:r>
            <a:r>
              <a:rPr sz="1400" b="1" spc="0" dirty="0">
                <a:latin typeface="Courier New"/>
                <a:cs typeface="Courier New"/>
              </a:rPr>
              <a:t>o</a:t>
            </a:r>
            <a:r>
              <a:rPr sz="1400" b="1" spc="-5" dirty="0">
                <a:latin typeface="Courier New"/>
                <a:cs typeface="Courier New"/>
              </a:rPr>
              <a:t> </a:t>
            </a:r>
            <a:r>
              <a:rPr sz="1400" b="1" spc="-20" dirty="0">
                <a:latin typeface="Courier New"/>
                <a:cs typeface="Courier New"/>
              </a:rPr>
              <a:t>e</a:t>
            </a:r>
            <a:r>
              <a:rPr sz="1400" b="1" spc="0" dirty="0">
                <a:latin typeface="Courier New"/>
                <a:cs typeface="Courier New"/>
              </a:rPr>
              <a:t>v</a:t>
            </a:r>
            <a:r>
              <a:rPr sz="1400" b="1" spc="-10" dirty="0">
                <a:latin typeface="Courier New"/>
                <a:cs typeface="Courier New"/>
              </a:rPr>
              <a:t>e</a:t>
            </a:r>
            <a:r>
              <a:rPr sz="1400" b="1" spc="0" dirty="0">
                <a:latin typeface="Courier New"/>
                <a:cs typeface="Courier New"/>
              </a:rPr>
              <a:t>ry</a:t>
            </a:r>
            <a:r>
              <a:rPr sz="1400" b="1" spc="-5" dirty="0">
                <a:latin typeface="Courier New"/>
                <a:cs typeface="Courier New"/>
              </a:rPr>
              <a:t> </a:t>
            </a:r>
            <a:r>
              <a:rPr sz="1400" b="1" spc="-10" dirty="0">
                <a:latin typeface="Courier New"/>
                <a:cs typeface="Courier New"/>
              </a:rPr>
              <a:t>o</a:t>
            </a:r>
            <a:r>
              <a:rPr sz="1400" b="1" spc="-20" dirty="0">
                <a:latin typeface="Courier New"/>
                <a:cs typeface="Courier New"/>
              </a:rPr>
              <a:t>n</a:t>
            </a:r>
            <a:r>
              <a:rPr sz="1400" b="1" spc="0" dirty="0">
                <a:latin typeface="Courier New"/>
                <a:cs typeface="Courier New"/>
              </a:rPr>
              <a:t>e</a:t>
            </a:r>
            <a:r>
              <a:rPr sz="1400" b="1" spc="-10" dirty="0">
                <a:latin typeface="Courier New"/>
                <a:cs typeface="Courier New"/>
              </a:rPr>
              <a:t>”</a:t>
            </a:r>
            <a:r>
              <a:rPr sz="1400" b="1" spc="0" dirty="0">
                <a:latin typeface="Courier New"/>
                <a:cs typeface="Courier New"/>
              </a:rPr>
              <a:t>,</a:t>
            </a:r>
            <a:r>
              <a:rPr sz="1400" b="1" spc="-20" dirty="0">
                <a:latin typeface="Courier New"/>
                <a:cs typeface="Courier New"/>
              </a:rPr>
              <a:t> </a:t>
            </a:r>
            <a:r>
              <a:rPr sz="1400" b="1" spc="0" dirty="0">
                <a:latin typeface="Courier New"/>
                <a:cs typeface="Courier New"/>
              </a:rPr>
              <a:t>“</a:t>
            </a:r>
            <a:r>
              <a:rPr sz="1400" b="1" spc="-10" dirty="0">
                <a:latin typeface="Courier New"/>
                <a:cs typeface="Courier New"/>
              </a:rPr>
              <a:t>s</a:t>
            </a:r>
            <a:r>
              <a:rPr sz="1400" b="1" spc="-20" dirty="0">
                <a:latin typeface="Courier New"/>
                <a:cs typeface="Courier New"/>
              </a:rPr>
              <a:t>a</a:t>
            </a:r>
            <a:r>
              <a:rPr sz="1400" b="1" spc="0" dirty="0">
                <a:latin typeface="Courier New"/>
                <a:cs typeface="Courier New"/>
              </a:rPr>
              <a:t>y</a:t>
            </a:r>
            <a:r>
              <a:rPr sz="1400" b="1" spc="-5" dirty="0">
                <a:latin typeface="Courier New"/>
                <a:cs typeface="Courier New"/>
              </a:rPr>
              <a:t> </a:t>
            </a:r>
            <a:r>
              <a:rPr sz="1400" b="1" spc="0" dirty="0">
                <a:latin typeface="Courier New"/>
                <a:cs typeface="Courier New"/>
              </a:rPr>
              <a:t>h</a:t>
            </a:r>
            <a:r>
              <a:rPr sz="1400" b="1" spc="-10" dirty="0">
                <a:latin typeface="Courier New"/>
                <a:cs typeface="Courier New"/>
              </a:rPr>
              <a:t>e</a:t>
            </a:r>
            <a:r>
              <a:rPr sz="1400" b="1" spc="0" dirty="0">
                <a:latin typeface="Courier New"/>
                <a:cs typeface="Courier New"/>
              </a:rPr>
              <a:t>l</a:t>
            </a:r>
            <a:r>
              <a:rPr sz="1400" b="1" spc="-10" dirty="0">
                <a:latin typeface="Courier New"/>
                <a:cs typeface="Courier New"/>
              </a:rPr>
              <a:t>l</a:t>
            </a:r>
            <a:r>
              <a:rPr sz="1400" b="1" spc="0" dirty="0">
                <a:latin typeface="Courier New"/>
                <a:cs typeface="Courier New"/>
              </a:rPr>
              <a:t>o</a:t>
            </a:r>
            <a:r>
              <a:rPr sz="1400" b="1" spc="-15" dirty="0">
                <a:latin typeface="Courier New"/>
                <a:cs typeface="Courier New"/>
              </a:rPr>
              <a:t> </a:t>
            </a:r>
            <a:r>
              <a:rPr sz="1400" b="1" spc="-10" dirty="0">
                <a:latin typeface="Courier New"/>
                <a:cs typeface="Courier New"/>
              </a:rPr>
              <a:t>t</a:t>
            </a:r>
            <a:r>
              <a:rPr sz="1400" b="1" spc="0" dirty="0">
                <a:latin typeface="Courier New"/>
                <a:cs typeface="Courier New"/>
              </a:rPr>
              <a:t>o</a:t>
            </a:r>
            <a:r>
              <a:rPr sz="1400" b="1" spc="-20" dirty="0">
                <a:latin typeface="Courier New"/>
                <a:cs typeface="Courier New"/>
              </a:rPr>
              <a:t> </a:t>
            </a:r>
            <a:r>
              <a:rPr sz="1400" b="1" spc="0" dirty="0">
                <a:latin typeface="Courier New"/>
                <a:cs typeface="Courier New"/>
              </a:rPr>
              <a:t>e</a:t>
            </a:r>
            <a:r>
              <a:rPr sz="1400" b="1" spc="-10" dirty="0">
                <a:latin typeface="Courier New"/>
                <a:cs typeface="Courier New"/>
              </a:rPr>
              <a:t>v</a:t>
            </a:r>
            <a:r>
              <a:rPr sz="1400" b="1" spc="-20" dirty="0">
                <a:latin typeface="Courier New"/>
                <a:cs typeface="Courier New"/>
              </a:rPr>
              <a:t>e</a:t>
            </a:r>
            <a:r>
              <a:rPr sz="1400" b="1" spc="0" dirty="0">
                <a:latin typeface="Courier New"/>
                <a:cs typeface="Courier New"/>
              </a:rPr>
              <a:t>r</a:t>
            </a:r>
            <a:r>
              <a:rPr sz="1400" b="1" spc="-10" dirty="0">
                <a:latin typeface="Courier New"/>
                <a:cs typeface="Courier New"/>
              </a:rPr>
              <a:t>y</a:t>
            </a:r>
            <a:r>
              <a:rPr sz="1400" b="1" spc="0" dirty="0">
                <a:latin typeface="Courier New"/>
                <a:cs typeface="Courier New"/>
              </a:rPr>
              <a:t>o</a:t>
            </a:r>
            <a:r>
              <a:rPr sz="1400" b="1" spc="-10" dirty="0">
                <a:latin typeface="Courier New"/>
                <a:cs typeface="Courier New"/>
              </a:rPr>
              <a:t>n</a:t>
            </a:r>
            <a:r>
              <a:rPr sz="1400" b="1" spc="0" dirty="0">
                <a:latin typeface="Courier New"/>
                <a:cs typeface="Courier New"/>
              </a:rPr>
              <a:t>e</a:t>
            </a:r>
            <a:endParaRPr sz="1400">
              <a:latin typeface="Courier New"/>
              <a:cs typeface="Courier New"/>
            </a:endParaRPr>
          </a:p>
          <a:p>
            <a:pPr marL="225425" marR="2985770">
              <a:lnSpc>
                <a:spcPts val="1680"/>
              </a:lnSpc>
              <a:spcBef>
                <a:spcPts val="30"/>
              </a:spcBef>
            </a:pPr>
            <a:r>
              <a:rPr sz="1400" b="1" spc="-5" dirty="0">
                <a:latin typeface="Courier New"/>
                <a:cs typeface="Courier New"/>
              </a:rPr>
              <a:t>Hash</a:t>
            </a:r>
            <a:r>
              <a:rPr sz="1400" b="1" spc="-15" dirty="0">
                <a:latin typeface="Courier New"/>
                <a:cs typeface="Courier New"/>
              </a:rPr>
              <a:t>T</a:t>
            </a:r>
            <a:r>
              <a:rPr sz="1400" b="1" spc="-5" dirty="0">
                <a:latin typeface="Courier New"/>
                <a:cs typeface="Courier New"/>
              </a:rPr>
              <a:t>abl</a:t>
            </a:r>
            <a:r>
              <a:rPr sz="1400" b="1" spc="0" dirty="0">
                <a:latin typeface="Courier New"/>
                <a:cs typeface="Courier New"/>
              </a:rPr>
              <a:t>e</a:t>
            </a:r>
            <a:r>
              <a:rPr sz="1400" b="1" spc="-20" dirty="0">
                <a:latin typeface="Courier New"/>
                <a:cs typeface="Courier New"/>
              </a:rPr>
              <a:t> </a:t>
            </a:r>
            <a:r>
              <a:rPr sz="1400" b="1" spc="-5" dirty="0">
                <a:latin typeface="Courier New"/>
                <a:cs typeface="Courier New"/>
              </a:rPr>
              <a:t>h</a:t>
            </a:r>
            <a:r>
              <a:rPr sz="1400" b="1" spc="0" dirty="0">
                <a:latin typeface="Courier New"/>
                <a:cs typeface="Courier New"/>
              </a:rPr>
              <a:t>t</a:t>
            </a:r>
            <a:r>
              <a:rPr sz="1400" b="1" spc="-15" dirty="0">
                <a:latin typeface="Courier New"/>
                <a:cs typeface="Courier New"/>
              </a:rPr>
              <a:t> </a:t>
            </a:r>
            <a:r>
              <a:rPr sz="1400" b="1" spc="0" dirty="0">
                <a:latin typeface="Courier New"/>
                <a:cs typeface="Courier New"/>
              </a:rPr>
              <a:t>=</a:t>
            </a:r>
            <a:r>
              <a:rPr sz="1400" b="1" spc="-5" dirty="0">
                <a:latin typeface="Courier New"/>
                <a:cs typeface="Courier New"/>
              </a:rPr>
              <a:t> ne</a:t>
            </a:r>
            <a:r>
              <a:rPr sz="1400" b="1" spc="0" dirty="0">
                <a:latin typeface="Courier New"/>
                <a:cs typeface="Courier New"/>
              </a:rPr>
              <a:t>w</a:t>
            </a:r>
            <a:r>
              <a:rPr sz="1400" b="1" spc="-20" dirty="0">
                <a:latin typeface="Courier New"/>
                <a:cs typeface="Courier New"/>
              </a:rPr>
              <a:t> </a:t>
            </a:r>
            <a:r>
              <a:rPr sz="1400" b="1" spc="-5" dirty="0">
                <a:latin typeface="Courier New"/>
                <a:cs typeface="Courier New"/>
              </a:rPr>
              <a:t>Has</a:t>
            </a:r>
            <a:r>
              <a:rPr sz="1400" b="1" spc="-20" dirty="0">
                <a:latin typeface="Courier New"/>
                <a:cs typeface="Courier New"/>
              </a:rPr>
              <a:t>h</a:t>
            </a:r>
            <a:r>
              <a:rPr sz="1400" b="1" spc="-5" dirty="0">
                <a:latin typeface="Courier New"/>
                <a:cs typeface="Courier New"/>
              </a:rPr>
              <a:t>Ta</a:t>
            </a:r>
            <a:r>
              <a:rPr sz="1400" b="1" spc="-15" dirty="0">
                <a:latin typeface="Courier New"/>
                <a:cs typeface="Courier New"/>
              </a:rPr>
              <a:t>b</a:t>
            </a:r>
            <a:r>
              <a:rPr sz="1400" b="1" spc="-5" dirty="0">
                <a:latin typeface="Courier New"/>
                <a:cs typeface="Courier New"/>
              </a:rPr>
              <a:t>l</a:t>
            </a:r>
            <a:r>
              <a:rPr sz="1400" b="1" spc="-10" dirty="0">
                <a:latin typeface="Courier New"/>
                <a:cs typeface="Courier New"/>
              </a:rPr>
              <a:t>e</a:t>
            </a:r>
            <a:r>
              <a:rPr sz="1400" b="1" spc="-5" dirty="0">
                <a:latin typeface="Courier New"/>
                <a:cs typeface="Courier New"/>
              </a:rPr>
              <a:t>()</a:t>
            </a:r>
            <a:r>
              <a:rPr sz="1400" b="1" spc="0" dirty="0">
                <a:latin typeface="Courier New"/>
                <a:cs typeface="Courier New"/>
              </a:rPr>
              <a:t>; </a:t>
            </a:r>
            <a:r>
              <a:rPr sz="1400" b="1" spc="-5" dirty="0">
                <a:latin typeface="Courier New"/>
                <a:cs typeface="Courier New"/>
              </a:rPr>
              <a:t>for(</a:t>
            </a:r>
            <a:r>
              <a:rPr sz="1400" b="1" spc="-15" dirty="0">
                <a:latin typeface="Courier New"/>
                <a:cs typeface="Courier New"/>
              </a:rPr>
              <a:t>i</a:t>
            </a:r>
            <a:r>
              <a:rPr sz="1400" b="1" spc="-5" dirty="0">
                <a:latin typeface="Courier New"/>
                <a:cs typeface="Courier New"/>
              </a:rPr>
              <a:t>=0</a:t>
            </a:r>
            <a:r>
              <a:rPr sz="1400" b="1" spc="0" dirty="0">
                <a:latin typeface="Courier New"/>
                <a:cs typeface="Courier New"/>
              </a:rPr>
              <a:t>;</a:t>
            </a:r>
            <a:r>
              <a:rPr sz="1400" b="1" spc="-15" dirty="0">
                <a:latin typeface="Courier New"/>
                <a:cs typeface="Courier New"/>
              </a:rPr>
              <a:t> </a:t>
            </a:r>
            <a:r>
              <a:rPr sz="1400" b="1" spc="-5" dirty="0">
                <a:latin typeface="Courier New"/>
                <a:cs typeface="Courier New"/>
              </a:rPr>
              <a:t>i&lt;</a:t>
            </a:r>
            <a:r>
              <a:rPr sz="1400" b="1" spc="-20" dirty="0">
                <a:latin typeface="Courier New"/>
                <a:cs typeface="Courier New"/>
              </a:rPr>
              <a:t>3</a:t>
            </a:r>
            <a:r>
              <a:rPr sz="1400" b="1" spc="0" dirty="0">
                <a:latin typeface="Courier New"/>
                <a:cs typeface="Courier New"/>
              </a:rPr>
              <a:t>;</a:t>
            </a:r>
            <a:r>
              <a:rPr sz="1400" b="1" spc="-5" dirty="0">
                <a:latin typeface="Courier New"/>
                <a:cs typeface="Courier New"/>
              </a:rPr>
              <a:t> ++i</a:t>
            </a:r>
            <a:r>
              <a:rPr sz="1400" b="1" spc="0" dirty="0">
                <a:latin typeface="Courier New"/>
                <a:cs typeface="Courier New"/>
              </a:rPr>
              <a:t>)</a:t>
            </a:r>
            <a:endParaRPr sz="1400">
              <a:latin typeface="Courier New"/>
              <a:cs typeface="Courier New"/>
            </a:endParaRPr>
          </a:p>
        </p:txBody>
      </p:sp>
      <p:sp>
        <p:nvSpPr>
          <p:cNvPr id="7" name="object 7"/>
          <p:cNvSpPr txBox="1"/>
          <p:nvPr/>
        </p:nvSpPr>
        <p:spPr>
          <a:xfrm>
            <a:off x="7021052" y="2772664"/>
            <a:ext cx="1797685" cy="238125"/>
          </a:xfrm>
          <a:prstGeom prst="rect">
            <a:avLst/>
          </a:prstGeom>
        </p:spPr>
        <p:txBody>
          <a:bodyPr vert="horz" wrap="square" lIns="0" tIns="0" rIns="0" bIns="0" rtlCol="0">
            <a:spAutoFit/>
          </a:bodyPr>
          <a:lstStyle/>
          <a:p>
            <a:pPr marL="12700">
              <a:lnSpc>
                <a:spcPct val="100000"/>
              </a:lnSpc>
            </a:pPr>
            <a:r>
              <a:rPr sz="1400" b="1" spc="-20" dirty="0">
                <a:latin typeface="Courier New"/>
                <a:cs typeface="Courier New"/>
              </a:rPr>
              <a:t>i</a:t>
            </a:r>
            <a:r>
              <a:rPr sz="1400" b="1" spc="0" dirty="0">
                <a:latin typeface="Courier New"/>
                <a:cs typeface="Courier New"/>
              </a:rPr>
              <a:t>n</a:t>
            </a:r>
            <a:r>
              <a:rPr sz="1400" b="1" spc="-5" dirty="0">
                <a:latin typeface="Courier New"/>
                <a:cs typeface="Courier New"/>
              </a:rPr>
              <a:t> </a:t>
            </a:r>
            <a:r>
              <a:rPr sz="1400" b="1" spc="0" dirty="0">
                <a:latin typeface="Courier New"/>
                <a:cs typeface="Courier New"/>
              </a:rPr>
              <a:t>t</a:t>
            </a:r>
            <a:r>
              <a:rPr sz="1400" b="1" spc="-20" dirty="0">
                <a:latin typeface="Courier New"/>
                <a:cs typeface="Courier New"/>
              </a:rPr>
              <a:t>h</a:t>
            </a:r>
            <a:r>
              <a:rPr sz="1400" b="1" spc="0" dirty="0">
                <a:latin typeface="Courier New"/>
                <a:cs typeface="Courier New"/>
              </a:rPr>
              <a:t>e</a:t>
            </a:r>
            <a:r>
              <a:rPr sz="1400" b="1" spc="-5" dirty="0">
                <a:latin typeface="Courier New"/>
                <a:cs typeface="Courier New"/>
              </a:rPr>
              <a:t> </a:t>
            </a:r>
            <a:r>
              <a:rPr sz="1400" b="1" spc="-20" dirty="0">
                <a:latin typeface="Courier New"/>
                <a:cs typeface="Courier New"/>
              </a:rPr>
              <a:t>w</a:t>
            </a:r>
            <a:r>
              <a:rPr sz="1400" b="1" spc="0" dirty="0">
                <a:latin typeface="Courier New"/>
                <a:cs typeface="Courier New"/>
              </a:rPr>
              <a:t>o</a:t>
            </a:r>
            <a:r>
              <a:rPr sz="1400" b="1" spc="-10" dirty="0">
                <a:latin typeface="Courier New"/>
                <a:cs typeface="Courier New"/>
              </a:rPr>
              <a:t>r</a:t>
            </a:r>
            <a:r>
              <a:rPr sz="1400" b="1" spc="0" dirty="0">
                <a:latin typeface="Courier New"/>
                <a:cs typeface="Courier New"/>
              </a:rPr>
              <a:t>l</a:t>
            </a:r>
            <a:r>
              <a:rPr sz="1400" b="1" spc="-10" dirty="0">
                <a:latin typeface="Courier New"/>
                <a:cs typeface="Courier New"/>
              </a:rPr>
              <a:t>d</a:t>
            </a:r>
            <a:r>
              <a:rPr sz="1400" b="1" spc="0" dirty="0">
                <a:latin typeface="Courier New"/>
                <a:cs typeface="Courier New"/>
              </a:rPr>
              <a:t>”</a:t>
            </a:r>
            <a:r>
              <a:rPr sz="1400" b="1" spc="-25" dirty="0">
                <a:latin typeface="Courier New"/>
                <a:cs typeface="Courier New"/>
              </a:rPr>
              <a:t> </a:t>
            </a:r>
            <a:r>
              <a:rPr sz="1400" b="1" spc="-5" dirty="0">
                <a:latin typeface="宋体"/>
                <a:cs typeface="宋体"/>
              </a:rPr>
              <a:t>｝</a:t>
            </a:r>
            <a:r>
              <a:rPr sz="1400" b="1" spc="0" dirty="0">
                <a:latin typeface="Courier New"/>
                <a:cs typeface="Courier New"/>
              </a:rPr>
              <a:t>;</a:t>
            </a:r>
            <a:endParaRPr sz="1400">
              <a:latin typeface="Courier New"/>
              <a:cs typeface="Courier New"/>
            </a:endParaRPr>
          </a:p>
        </p:txBody>
      </p:sp>
      <p:sp>
        <p:nvSpPr>
          <p:cNvPr id="9" name="object 9"/>
          <p:cNvSpPr txBox="1"/>
          <p:nvPr/>
        </p:nvSpPr>
        <p:spPr>
          <a:xfrm>
            <a:off x="1273555" y="4266438"/>
            <a:ext cx="5351145" cy="658495"/>
          </a:xfrm>
          <a:prstGeom prst="rect">
            <a:avLst/>
          </a:prstGeom>
        </p:spPr>
        <p:txBody>
          <a:bodyPr vert="horz" wrap="square" lIns="0" tIns="0" rIns="0" bIns="0" rtlCol="0">
            <a:spAutoFit/>
          </a:bodyPr>
          <a:lstStyle/>
          <a:p>
            <a:pPr marL="12700">
              <a:lnSpc>
                <a:spcPts val="1655"/>
              </a:lnSpc>
            </a:pPr>
            <a:r>
              <a:rPr sz="1400" b="1" spc="-5" dirty="0">
                <a:latin typeface="Courier New"/>
                <a:cs typeface="Courier New"/>
              </a:rPr>
              <a:t>e</a:t>
            </a:r>
            <a:r>
              <a:rPr sz="1400" b="1" spc="-10" dirty="0">
                <a:latin typeface="Courier New"/>
                <a:cs typeface="Courier New"/>
              </a:rPr>
              <a:t>l</a:t>
            </a:r>
            <a:r>
              <a:rPr sz="1400" b="1" spc="-5" dirty="0">
                <a:latin typeface="Courier New"/>
                <a:cs typeface="Courier New"/>
              </a:rPr>
              <a:t>s</a:t>
            </a:r>
            <a:r>
              <a:rPr sz="1400" b="1" spc="0" dirty="0">
                <a:latin typeface="Courier New"/>
                <a:cs typeface="Courier New"/>
              </a:rPr>
              <a:t>e</a:t>
            </a:r>
            <a:r>
              <a:rPr sz="1400" b="1" spc="-20" dirty="0">
                <a:latin typeface="Courier New"/>
                <a:cs typeface="Courier New"/>
              </a:rPr>
              <a:t> </a:t>
            </a:r>
            <a:r>
              <a:rPr sz="1400" b="1" spc="0" dirty="0">
                <a:latin typeface="Courier New"/>
                <a:cs typeface="Courier New"/>
              </a:rPr>
              <a:t>{</a:t>
            </a:r>
            <a:r>
              <a:rPr sz="1400" b="1" spc="-10" dirty="0">
                <a:latin typeface="Courier New"/>
                <a:cs typeface="Courier New"/>
              </a:rPr>
              <a:t> </a:t>
            </a:r>
            <a:r>
              <a:rPr sz="1400" b="1" spc="-5" dirty="0">
                <a:latin typeface="Courier New"/>
                <a:cs typeface="Courier New"/>
              </a:rPr>
              <a:t>in</a:t>
            </a:r>
            <a:r>
              <a:rPr sz="1400" b="1" spc="0" dirty="0">
                <a:latin typeface="Courier New"/>
                <a:cs typeface="Courier New"/>
              </a:rPr>
              <a:t>t</a:t>
            </a:r>
            <a:r>
              <a:rPr sz="1400" b="1" spc="-15" dirty="0">
                <a:latin typeface="Courier New"/>
                <a:cs typeface="Courier New"/>
              </a:rPr>
              <a:t> </a:t>
            </a:r>
            <a:r>
              <a:rPr sz="1400" b="1" spc="-5" dirty="0">
                <a:latin typeface="Courier New"/>
                <a:cs typeface="Courier New"/>
              </a:rPr>
              <a:t>w</a:t>
            </a:r>
            <a:r>
              <a:rPr sz="1400" b="1" spc="0" dirty="0">
                <a:latin typeface="Courier New"/>
                <a:cs typeface="Courier New"/>
              </a:rPr>
              <a:t>c</a:t>
            </a:r>
            <a:r>
              <a:rPr sz="1400" b="1" spc="-20" dirty="0">
                <a:latin typeface="Courier New"/>
                <a:cs typeface="Courier New"/>
              </a:rPr>
              <a:t> </a:t>
            </a:r>
            <a:r>
              <a:rPr sz="1400" b="1" spc="0" dirty="0">
                <a:latin typeface="Courier New"/>
                <a:cs typeface="Courier New"/>
              </a:rPr>
              <a:t>=</a:t>
            </a:r>
            <a:r>
              <a:rPr sz="1400" b="1" spc="-5" dirty="0">
                <a:latin typeface="Courier New"/>
                <a:cs typeface="Courier New"/>
              </a:rPr>
              <a:t> ((Integer)ht.get</a:t>
            </a:r>
            <a:r>
              <a:rPr sz="1400" b="1" spc="-20" dirty="0">
                <a:latin typeface="Courier New"/>
                <a:cs typeface="Courier New"/>
              </a:rPr>
              <a:t>(</a:t>
            </a:r>
            <a:r>
              <a:rPr sz="1400" b="1" spc="-5" dirty="0">
                <a:latin typeface="Courier New"/>
                <a:cs typeface="Courier New"/>
              </a:rPr>
              <a:t>w</a:t>
            </a:r>
            <a:r>
              <a:rPr sz="1400" b="1" spc="-10" dirty="0">
                <a:latin typeface="Courier New"/>
                <a:cs typeface="Courier New"/>
              </a:rPr>
              <a:t>o</a:t>
            </a:r>
            <a:r>
              <a:rPr sz="1400" b="1" spc="-5" dirty="0">
                <a:latin typeface="Courier New"/>
                <a:cs typeface="Courier New"/>
              </a:rPr>
              <a:t>r</a:t>
            </a:r>
            <a:r>
              <a:rPr sz="1400" b="1" spc="-10" dirty="0">
                <a:latin typeface="Courier New"/>
                <a:cs typeface="Courier New"/>
              </a:rPr>
              <a:t>d</a:t>
            </a:r>
            <a:r>
              <a:rPr sz="1400" b="1" spc="-20" dirty="0">
                <a:latin typeface="Courier New"/>
                <a:cs typeface="Courier New"/>
              </a:rPr>
              <a:t>)</a:t>
            </a:r>
            <a:r>
              <a:rPr sz="1400" b="1" spc="-5" dirty="0">
                <a:latin typeface="Courier New"/>
                <a:cs typeface="Courier New"/>
              </a:rPr>
              <a:t>)</a:t>
            </a:r>
            <a:r>
              <a:rPr sz="1400" b="1" spc="-10" dirty="0">
                <a:latin typeface="Courier New"/>
                <a:cs typeface="Courier New"/>
              </a:rPr>
              <a:t>.</a:t>
            </a:r>
            <a:r>
              <a:rPr sz="1400" b="1" spc="-5" dirty="0">
                <a:latin typeface="Courier New"/>
                <a:cs typeface="Courier New"/>
              </a:rPr>
              <a:t>i</a:t>
            </a:r>
            <a:r>
              <a:rPr sz="1400" b="1" spc="-10" dirty="0">
                <a:latin typeface="Courier New"/>
                <a:cs typeface="Courier New"/>
              </a:rPr>
              <a:t>n</a:t>
            </a:r>
            <a:r>
              <a:rPr sz="1400" b="1" spc="-20" dirty="0">
                <a:latin typeface="Courier New"/>
                <a:cs typeface="Courier New"/>
              </a:rPr>
              <a:t>t</a:t>
            </a:r>
            <a:r>
              <a:rPr sz="1400" b="1" spc="-5" dirty="0">
                <a:latin typeface="Courier New"/>
                <a:cs typeface="Courier New"/>
              </a:rPr>
              <a:t>V</a:t>
            </a:r>
            <a:r>
              <a:rPr sz="1400" b="1" spc="-10" dirty="0">
                <a:latin typeface="Courier New"/>
                <a:cs typeface="Courier New"/>
              </a:rPr>
              <a:t>a</a:t>
            </a:r>
            <a:r>
              <a:rPr sz="1400" b="1" spc="-5" dirty="0">
                <a:latin typeface="Courier New"/>
                <a:cs typeface="Courier New"/>
              </a:rPr>
              <a:t>l</a:t>
            </a:r>
            <a:r>
              <a:rPr sz="1400" b="1" spc="-10" dirty="0">
                <a:latin typeface="Courier New"/>
                <a:cs typeface="Courier New"/>
              </a:rPr>
              <a:t>u</a:t>
            </a:r>
            <a:r>
              <a:rPr sz="1400" b="1" spc="-20" dirty="0">
                <a:latin typeface="Courier New"/>
                <a:cs typeface="Courier New"/>
              </a:rPr>
              <a:t>e</a:t>
            </a:r>
            <a:r>
              <a:rPr sz="1400" b="1" spc="-5" dirty="0">
                <a:latin typeface="Courier New"/>
                <a:cs typeface="Courier New"/>
              </a:rPr>
              <a:t>()</a:t>
            </a:r>
            <a:endParaRPr sz="1400">
              <a:latin typeface="Courier New"/>
              <a:cs typeface="Courier New"/>
            </a:endParaRPr>
          </a:p>
          <a:p>
            <a:pPr marL="757555">
              <a:lnSpc>
                <a:spcPts val="1655"/>
              </a:lnSpc>
            </a:pPr>
            <a:r>
              <a:rPr sz="1400" b="1" spc="-5" dirty="0">
                <a:latin typeface="Courier New"/>
                <a:cs typeface="Courier New"/>
              </a:rPr>
              <a:t>ht.pu</a:t>
            </a:r>
            <a:r>
              <a:rPr sz="1400" b="1" spc="-15" dirty="0">
                <a:latin typeface="Courier New"/>
                <a:cs typeface="Courier New"/>
              </a:rPr>
              <a:t>t</a:t>
            </a:r>
            <a:r>
              <a:rPr sz="1400" b="1" spc="-5" dirty="0">
                <a:latin typeface="Courier New"/>
                <a:cs typeface="Courier New"/>
              </a:rPr>
              <a:t>(wo</a:t>
            </a:r>
            <a:r>
              <a:rPr sz="1400" b="1" spc="-20" dirty="0">
                <a:latin typeface="Courier New"/>
                <a:cs typeface="Courier New"/>
              </a:rPr>
              <a:t>r</a:t>
            </a:r>
            <a:r>
              <a:rPr sz="1400" b="1" spc="-5" dirty="0">
                <a:latin typeface="Courier New"/>
                <a:cs typeface="Courier New"/>
              </a:rPr>
              <a:t>d</a:t>
            </a:r>
            <a:r>
              <a:rPr sz="1400" b="1" spc="0" dirty="0">
                <a:latin typeface="Courier New"/>
                <a:cs typeface="Courier New"/>
              </a:rPr>
              <a:t>,</a:t>
            </a:r>
            <a:r>
              <a:rPr sz="1400" b="1" spc="-20" dirty="0">
                <a:latin typeface="Courier New"/>
                <a:cs typeface="Courier New"/>
              </a:rPr>
              <a:t> </a:t>
            </a:r>
            <a:r>
              <a:rPr sz="1400" b="1" spc="-5" dirty="0">
                <a:latin typeface="Courier New"/>
                <a:cs typeface="Courier New"/>
              </a:rPr>
              <a:t>ne</a:t>
            </a:r>
            <a:r>
              <a:rPr sz="1400" b="1" spc="0" dirty="0">
                <a:latin typeface="Courier New"/>
                <a:cs typeface="Courier New"/>
              </a:rPr>
              <a:t>w</a:t>
            </a:r>
            <a:r>
              <a:rPr sz="1400" b="1" spc="-5" dirty="0">
                <a:latin typeface="Courier New"/>
                <a:cs typeface="Courier New"/>
              </a:rPr>
              <a:t> In</a:t>
            </a:r>
            <a:r>
              <a:rPr sz="1400" b="1" spc="-15" dirty="0">
                <a:latin typeface="Courier New"/>
                <a:cs typeface="Courier New"/>
              </a:rPr>
              <a:t>t</a:t>
            </a:r>
            <a:r>
              <a:rPr sz="1400" b="1" spc="-5" dirty="0">
                <a:latin typeface="Courier New"/>
                <a:cs typeface="Courier New"/>
              </a:rPr>
              <a:t>ege</a:t>
            </a:r>
            <a:r>
              <a:rPr sz="1400" b="1" spc="-20" dirty="0">
                <a:latin typeface="Courier New"/>
                <a:cs typeface="Courier New"/>
              </a:rPr>
              <a:t>r</a:t>
            </a:r>
            <a:r>
              <a:rPr sz="1400" b="1" spc="-5" dirty="0">
                <a:latin typeface="Courier New"/>
                <a:cs typeface="Courier New"/>
              </a:rPr>
              <a:t>(w</a:t>
            </a:r>
            <a:r>
              <a:rPr sz="1400" b="1" spc="-15" dirty="0">
                <a:latin typeface="Courier New"/>
                <a:cs typeface="Courier New"/>
              </a:rPr>
              <a:t>c</a:t>
            </a:r>
            <a:r>
              <a:rPr sz="1400" b="1" spc="-5" dirty="0">
                <a:latin typeface="Courier New"/>
                <a:cs typeface="Courier New"/>
              </a:rPr>
              <a:t>));</a:t>
            </a:r>
            <a:endParaRPr sz="1400">
              <a:latin typeface="Courier New"/>
              <a:cs typeface="Courier New"/>
            </a:endParaRPr>
          </a:p>
          <a:p>
            <a:pPr marL="546100">
              <a:lnSpc>
                <a:spcPct val="100000"/>
              </a:lnSpc>
            </a:pPr>
            <a:r>
              <a:rPr sz="1400" b="1" dirty="0">
                <a:latin typeface="Courier New"/>
                <a:cs typeface="Courier New"/>
              </a:rPr>
              <a:t>}</a:t>
            </a:r>
            <a:endParaRPr sz="1400">
              <a:latin typeface="Courier New"/>
              <a:cs typeface="Courier New"/>
            </a:endParaRPr>
          </a:p>
        </p:txBody>
      </p:sp>
      <p:sp>
        <p:nvSpPr>
          <p:cNvPr id="10" name="object 10"/>
          <p:cNvSpPr txBox="1"/>
          <p:nvPr/>
        </p:nvSpPr>
        <p:spPr>
          <a:xfrm>
            <a:off x="6700025" y="4266438"/>
            <a:ext cx="560070" cy="238125"/>
          </a:xfrm>
          <a:prstGeom prst="rect">
            <a:avLst/>
          </a:prstGeom>
        </p:spPr>
        <p:txBody>
          <a:bodyPr vert="horz" wrap="square" lIns="0" tIns="0" rIns="0" bIns="0" rtlCol="0">
            <a:spAutoFit/>
          </a:bodyPr>
          <a:lstStyle/>
          <a:p>
            <a:pPr marL="12700">
              <a:lnSpc>
                <a:spcPct val="100000"/>
              </a:lnSpc>
            </a:pPr>
            <a:r>
              <a:rPr sz="1400" b="1" spc="-5" dirty="0">
                <a:latin typeface="Courier New"/>
                <a:cs typeface="Courier New"/>
              </a:rPr>
              <a:t>+</a:t>
            </a:r>
            <a:r>
              <a:rPr sz="1400" b="1" spc="-10" dirty="0">
                <a:latin typeface="Courier New"/>
                <a:cs typeface="Courier New"/>
              </a:rPr>
              <a:t>1</a:t>
            </a:r>
            <a:r>
              <a:rPr sz="1400" b="1" spc="-5" dirty="0">
                <a:latin typeface="Courier New"/>
                <a:cs typeface="Courier New"/>
              </a:rPr>
              <a:t>;</a:t>
            </a:r>
            <a:r>
              <a:rPr sz="1400" b="1" spc="-10" dirty="0">
                <a:latin typeface="Courier New"/>
                <a:cs typeface="Courier New"/>
              </a:rPr>
              <a:t>/</a:t>
            </a:r>
            <a:r>
              <a:rPr sz="1400" b="1" spc="0" dirty="0">
                <a:latin typeface="Courier New"/>
                <a:cs typeface="Courier New"/>
              </a:rPr>
              <a:t>/</a:t>
            </a:r>
            <a:endParaRPr sz="1400">
              <a:latin typeface="Courier New"/>
              <a:cs typeface="Courier New"/>
            </a:endParaRPr>
          </a:p>
        </p:txBody>
      </p:sp>
      <p:sp>
        <p:nvSpPr>
          <p:cNvPr id="11" name="object 11"/>
          <p:cNvSpPr txBox="1"/>
          <p:nvPr/>
        </p:nvSpPr>
        <p:spPr>
          <a:xfrm>
            <a:off x="7336917" y="4266438"/>
            <a:ext cx="671195" cy="238125"/>
          </a:xfrm>
          <a:prstGeom prst="rect">
            <a:avLst/>
          </a:prstGeom>
        </p:spPr>
        <p:txBody>
          <a:bodyPr vert="horz" wrap="square" lIns="0" tIns="0" rIns="0" bIns="0" rtlCol="0">
            <a:spAutoFit/>
          </a:bodyPr>
          <a:lstStyle/>
          <a:p>
            <a:pPr marL="12700">
              <a:lnSpc>
                <a:spcPct val="100000"/>
              </a:lnSpc>
            </a:pPr>
            <a:r>
              <a:rPr sz="1400" b="1" spc="5" dirty="0">
                <a:latin typeface="宋体"/>
                <a:cs typeface="宋体"/>
              </a:rPr>
              <a:t>计数</a:t>
            </a:r>
            <a:r>
              <a:rPr sz="1400" b="1" spc="0" dirty="0">
                <a:latin typeface="宋体"/>
                <a:cs typeface="宋体"/>
              </a:rPr>
              <a:t>加</a:t>
            </a:r>
            <a:r>
              <a:rPr sz="1400" b="1" spc="0" dirty="0">
                <a:latin typeface="Courier New"/>
                <a:cs typeface="Courier New"/>
              </a:rPr>
              <a:t>1</a:t>
            </a:r>
            <a:endParaRPr sz="1400">
              <a:latin typeface="Courier New"/>
              <a:cs typeface="Courier New"/>
            </a:endParaRPr>
          </a:p>
        </p:txBody>
      </p:sp>
      <p:sp>
        <p:nvSpPr>
          <p:cNvPr id="12" name="object 12"/>
          <p:cNvSpPr txBox="1"/>
          <p:nvPr/>
        </p:nvSpPr>
        <p:spPr>
          <a:xfrm>
            <a:off x="956563" y="4900421"/>
            <a:ext cx="132715" cy="238125"/>
          </a:xfrm>
          <a:prstGeom prst="rect">
            <a:avLst/>
          </a:prstGeom>
        </p:spPr>
        <p:txBody>
          <a:bodyPr vert="horz" wrap="square" lIns="0" tIns="0" rIns="0" bIns="0" rtlCol="0">
            <a:spAutoFit/>
          </a:bodyPr>
          <a:lstStyle/>
          <a:p>
            <a:pPr marL="12700">
              <a:lnSpc>
                <a:spcPct val="100000"/>
              </a:lnSpc>
            </a:pPr>
            <a:r>
              <a:rPr sz="1400" b="1" dirty="0">
                <a:latin typeface="Courier New"/>
                <a:cs typeface="Courier New"/>
              </a:rPr>
              <a:t>}</a:t>
            </a:r>
            <a:endParaRPr sz="1400">
              <a:latin typeface="Courier New"/>
              <a:cs typeface="Courier New"/>
            </a:endParaRPr>
          </a:p>
        </p:txBody>
      </p:sp>
      <p:sp>
        <p:nvSpPr>
          <p:cNvPr id="13" name="object 13"/>
          <p:cNvSpPr txBox="1"/>
          <p:nvPr/>
        </p:nvSpPr>
        <p:spPr>
          <a:xfrm>
            <a:off x="636523" y="5113782"/>
            <a:ext cx="4386580" cy="664845"/>
          </a:xfrm>
          <a:prstGeom prst="rect">
            <a:avLst/>
          </a:prstGeom>
        </p:spPr>
        <p:txBody>
          <a:bodyPr vert="horz" wrap="square" lIns="0" tIns="0" rIns="0" bIns="0" rtlCol="0">
            <a:spAutoFit/>
          </a:bodyPr>
          <a:lstStyle/>
          <a:p>
            <a:pPr marL="12700">
              <a:lnSpc>
                <a:spcPct val="100000"/>
              </a:lnSpc>
            </a:pPr>
            <a:r>
              <a:rPr sz="1400" b="1" dirty="0">
                <a:latin typeface="Courier New"/>
                <a:cs typeface="Courier New"/>
              </a:rPr>
              <a:t>}</a:t>
            </a:r>
            <a:endParaRPr sz="1400">
              <a:latin typeface="Courier New"/>
              <a:cs typeface="Courier New"/>
            </a:endParaRPr>
          </a:p>
          <a:p>
            <a:pPr marL="12700">
              <a:lnSpc>
                <a:spcPct val="100000"/>
              </a:lnSpc>
            </a:pPr>
            <a:r>
              <a:rPr sz="1400" b="1" spc="-5" dirty="0">
                <a:latin typeface="Courier New"/>
                <a:cs typeface="Courier New"/>
              </a:rPr>
              <a:t>fo</a:t>
            </a:r>
            <a:r>
              <a:rPr sz="1400" b="1" spc="0" dirty="0">
                <a:latin typeface="Courier New"/>
                <a:cs typeface="Courier New"/>
              </a:rPr>
              <a:t>r</a:t>
            </a:r>
            <a:r>
              <a:rPr sz="1400" b="1" spc="-5" dirty="0">
                <a:latin typeface="Courier New"/>
                <a:cs typeface="Courier New"/>
              </a:rPr>
              <a:t> </a:t>
            </a:r>
            <a:r>
              <a:rPr sz="1400" b="1" spc="-15" dirty="0">
                <a:latin typeface="Courier New"/>
                <a:cs typeface="Courier New"/>
              </a:rPr>
              <a:t>(</a:t>
            </a:r>
            <a:r>
              <a:rPr sz="1400" b="1" spc="-5" dirty="0">
                <a:latin typeface="Courier New"/>
                <a:cs typeface="Courier New"/>
              </a:rPr>
              <a:t>Ite</a:t>
            </a:r>
            <a:r>
              <a:rPr sz="1400" b="1" spc="-20" dirty="0">
                <a:latin typeface="Courier New"/>
                <a:cs typeface="Courier New"/>
              </a:rPr>
              <a:t>r</a:t>
            </a:r>
            <a:r>
              <a:rPr sz="1400" b="1" spc="-5" dirty="0">
                <a:latin typeface="Courier New"/>
                <a:cs typeface="Courier New"/>
              </a:rPr>
              <a:t>at</a:t>
            </a:r>
            <a:r>
              <a:rPr sz="1400" b="1" spc="-15" dirty="0">
                <a:latin typeface="Courier New"/>
                <a:cs typeface="Courier New"/>
              </a:rPr>
              <a:t>o</a:t>
            </a:r>
            <a:r>
              <a:rPr sz="1400" b="1" spc="0" dirty="0">
                <a:latin typeface="Courier New"/>
                <a:cs typeface="Courier New"/>
              </a:rPr>
              <a:t>r</a:t>
            </a:r>
            <a:r>
              <a:rPr sz="1400" b="1" spc="-5" dirty="0">
                <a:latin typeface="Courier New"/>
                <a:cs typeface="Courier New"/>
              </a:rPr>
              <a:t> itr=</a:t>
            </a:r>
            <a:r>
              <a:rPr sz="1400" b="1" spc="-15" dirty="0">
                <a:latin typeface="Courier New"/>
                <a:cs typeface="Courier New"/>
              </a:rPr>
              <a:t>h</a:t>
            </a:r>
            <a:r>
              <a:rPr sz="1400" b="1" spc="-5" dirty="0">
                <a:latin typeface="Courier New"/>
                <a:cs typeface="Courier New"/>
              </a:rPr>
              <a:t>t.K</a:t>
            </a:r>
            <a:r>
              <a:rPr sz="1400" b="1" spc="-20" dirty="0">
                <a:latin typeface="Courier New"/>
                <a:cs typeface="Courier New"/>
              </a:rPr>
              <a:t>e</a:t>
            </a:r>
            <a:r>
              <a:rPr sz="1400" b="1" spc="-5" dirty="0">
                <a:latin typeface="Courier New"/>
                <a:cs typeface="Courier New"/>
              </a:rPr>
              <a:t>yS</a:t>
            </a:r>
            <a:r>
              <a:rPr sz="1400" b="1" spc="-15" dirty="0">
                <a:latin typeface="Courier New"/>
                <a:cs typeface="Courier New"/>
              </a:rPr>
              <a:t>e</a:t>
            </a:r>
            <a:r>
              <a:rPr sz="1400" b="1" spc="-5" dirty="0">
                <a:latin typeface="Courier New"/>
                <a:cs typeface="Courier New"/>
              </a:rPr>
              <a:t>t().it</a:t>
            </a:r>
            <a:r>
              <a:rPr sz="1400" b="1" spc="-15" dirty="0">
                <a:latin typeface="Courier New"/>
                <a:cs typeface="Courier New"/>
              </a:rPr>
              <a:t>e</a:t>
            </a:r>
            <a:r>
              <a:rPr sz="1400" b="1" spc="-5" dirty="0">
                <a:latin typeface="Courier New"/>
                <a:cs typeface="Courier New"/>
              </a:rPr>
              <a:t>rat</a:t>
            </a:r>
            <a:r>
              <a:rPr sz="1400" b="1" spc="-20" dirty="0">
                <a:latin typeface="Courier New"/>
                <a:cs typeface="Courier New"/>
              </a:rPr>
              <a:t>o</a:t>
            </a:r>
            <a:r>
              <a:rPr sz="1400" b="1" spc="-5" dirty="0">
                <a:latin typeface="Courier New"/>
                <a:cs typeface="Courier New"/>
              </a:rPr>
              <a:t>r(</a:t>
            </a:r>
            <a:r>
              <a:rPr sz="1400" b="1" spc="-20" dirty="0">
                <a:latin typeface="Courier New"/>
                <a:cs typeface="Courier New"/>
              </a:rPr>
              <a:t>)</a:t>
            </a:r>
            <a:r>
              <a:rPr sz="1400" b="1" spc="0" dirty="0">
                <a:latin typeface="Courier New"/>
                <a:cs typeface="Courier New"/>
              </a:rPr>
              <a:t>;</a:t>
            </a:r>
            <a:endParaRPr sz="1400">
              <a:latin typeface="Courier New"/>
              <a:cs typeface="Courier New"/>
            </a:endParaRPr>
          </a:p>
          <a:p>
            <a:pPr marL="12700">
              <a:lnSpc>
                <a:spcPct val="100000"/>
              </a:lnSpc>
            </a:pPr>
            <a:r>
              <a:rPr sz="1400" b="1" dirty="0">
                <a:latin typeface="Courier New"/>
                <a:cs typeface="Courier New"/>
              </a:rPr>
              <a:t>{</a:t>
            </a:r>
            <a:r>
              <a:rPr sz="1400" b="1" spc="-5" dirty="0">
                <a:latin typeface="Courier New"/>
                <a:cs typeface="Courier New"/>
              </a:rPr>
              <a:t> St</a:t>
            </a:r>
            <a:r>
              <a:rPr sz="1400" b="1" spc="-15" dirty="0">
                <a:latin typeface="Courier New"/>
                <a:cs typeface="Courier New"/>
              </a:rPr>
              <a:t>r</a:t>
            </a:r>
            <a:r>
              <a:rPr sz="1400" b="1" spc="-5" dirty="0">
                <a:latin typeface="Courier New"/>
                <a:cs typeface="Courier New"/>
              </a:rPr>
              <a:t>in</a:t>
            </a:r>
            <a:r>
              <a:rPr sz="1400" b="1" spc="0" dirty="0">
                <a:latin typeface="Courier New"/>
                <a:cs typeface="Courier New"/>
              </a:rPr>
              <a:t>g</a:t>
            </a:r>
            <a:r>
              <a:rPr sz="1400" b="1" spc="-15" dirty="0">
                <a:latin typeface="Courier New"/>
                <a:cs typeface="Courier New"/>
              </a:rPr>
              <a:t> </a:t>
            </a:r>
            <a:r>
              <a:rPr sz="1400" b="1" spc="-5" dirty="0">
                <a:latin typeface="Courier New"/>
                <a:cs typeface="Courier New"/>
              </a:rPr>
              <a:t>wo</a:t>
            </a:r>
            <a:r>
              <a:rPr sz="1400" b="1" spc="-15" dirty="0">
                <a:latin typeface="Courier New"/>
                <a:cs typeface="Courier New"/>
              </a:rPr>
              <a:t>r</a:t>
            </a:r>
            <a:r>
              <a:rPr sz="1400" b="1" spc="0" dirty="0">
                <a:latin typeface="Courier New"/>
                <a:cs typeface="Courier New"/>
              </a:rPr>
              <a:t>d</a:t>
            </a:r>
            <a:r>
              <a:rPr sz="1400" b="1" spc="-5" dirty="0">
                <a:latin typeface="Courier New"/>
                <a:cs typeface="Courier New"/>
              </a:rPr>
              <a:t> </a:t>
            </a:r>
            <a:r>
              <a:rPr sz="1400" b="1" spc="0" dirty="0">
                <a:latin typeface="Courier New"/>
                <a:cs typeface="Courier New"/>
              </a:rPr>
              <a:t>=</a:t>
            </a:r>
            <a:r>
              <a:rPr sz="1400" b="1" spc="-5" dirty="0">
                <a:latin typeface="Courier New"/>
                <a:cs typeface="Courier New"/>
              </a:rPr>
              <a:t> (S</a:t>
            </a:r>
            <a:r>
              <a:rPr sz="1400" b="1" spc="-15" dirty="0">
                <a:latin typeface="Courier New"/>
                <a:cs typeface="Courier New"/>
              </a:rPr>
              <a:t>t</a:t>
            </a:r>
            <a:r>
              <a:rPr sz="1400" b="1" spc="-5" dirty="0">
                <a:latin typeface="Courier New"/>
                <a:cs typeface="Courier New"/>
              </a:rPr>
              <a:t>rin</a:t>
            </a:r>
            <a:r>
              <a:rPr sz="1400" b="1" spc="-20" dirty="0">
                <a:latin typeface="Courier New"/>
                <a:cs typeface="Courier New"/>
              </a:rPr>
              <a:t>g</a:t>
            </a:r>
            <a:r>
              <a:rPr sz="1400" b="1" spc="-10" dirty="0">
                <a:latin typeface="Courier New"/>
                <a:cs typeface="Courier New"/>
              </a:rPr>
              <a:t>)</a:t>
            </a:r>
            <a:r>
              <a:rPr sz="1400" b="1" spc="-5" dirty="0">
                <a:latin typeface="Courier New"/>
                <a:cs typeface="Courier New"/>
              </a:rPr>
              <a:t>i</a:t>
            </a:r>
            <a:r>
              <a:rPr sz="1400" b="1" spc="-20" dirty="0">
                <a:latin typeface="Courier New"/>
                <a:cs typeface="Courier New"/>
              </a:rPr>
              <a:t>t</a:t>
            </a:r>
            <a:r>
              <a:rPr sz="1400" b="1" spc="-5" dirty="0">
                <a:latin typeface="Courier New"/>
                <a:cs typeface="Courier New"/>
              </a:rPr>
              <a:t>r.nex</a:t>
            </a:r>
            <a:r>
              <a:rPr sz="1400" b="1" spc="-10" dirty="0">
                <a:latin typeface="Courier New"/>
                <a:cs typeface="Courier New"/>
              </a:rPr>
              <a:t>t</a:t>
            </a:r>
            <a:r>
              <a:rPr sz="1400" b="1" spc="-15" dirty="0">
                <a:latin typeface="Courier New"/>
                <a:cs typeface="Courier New"/>
              </a:rPr>
              <a:t>(</a:t>
            </a:r>
            <a:r>
              <a:rPr sz="1400" b="1" spc="-5" dirty="0">
                <a:latin typeface="Courier New"/>
                <a:cs typeface="Courier New"/>
              </a:rPr>
              <a:t>);</a:t>
            </a:r>
            <a:endParaRPr sz="1400">
              <a:latin typeface="Courier New"/>
              <a:cs typeface="Courier New"/>
            </a:endParaRPr>
          </a:p>
        </p:txBody>
      </p:sp>
      <p:sp>
        <p:nvSpPr>
          <p:cNvPr id="14" name="object 14"/>
          <p:cNvSpPr txBox="1"/>
          <p:nvPr/>
        </p:nvSpPr>
        <p:spPr>
          <a:xfrm>
            <a:off x="5210683" y="5327141"/>
            <a:ext cx="1728470" cy="238125"/>
          </a:xfrm>
          <a:prstGeom prst="rect">
            <a:avLst/>
          </a:prstGeom>
        </p:spPr>
        <p:txBody>
          <a:bodyPr vert="horz" wrap="square" lIns="0" tIns="0" rIns="0" bIns="0" rtlCol="0">
            <a:spAutoFit/>
          </a:bodyPr>
          <a:lstStyle/>
          <a:p>
            <a:pPr marL="12700">
              <a:lnSpc>
                <a:spcPct val="100000"/>
              </a:lnSpc>
            </a:pPr>
            <a:r>
              <a:rPr sz="1400" b="1" spc="-5" dirty="0">
                <a:latin typeface="Courier New"/>
                <a:cs typeface="Courier New"/>
              </a:rPr>
              <a:t>itr</a:t>
            </a:r>
            <a:r>
              <a:rPr sz="1400" b="1" spc="-20" dirty="0">
                <a:latin typeface="Courier New"/>
                <a:cs typeface="Courier New"/>
              </a:rPr>
              <a:t>.</a:t>
            </a:r>
            <a:r>
              <a:rPr sz="1400" b="1" spc="-5" dirty="0">
                <a:latin typeface="Courier New"/>
                <a:cs typeface="Courier New"/>
              </a:rPr>
              <a:t>has</a:t>
            </a:r>
            <a:r>
              <a:rPr sz="1400" b="1" spc="-20" dirty="0">
                <a:latin typeface="Courier New"/>
                <a:cs typeface="Courier New"/>
              </a:rPr>
              <a:t>N</a:t>
            </a:r>
            <a:r>
              <a:rPr sz="1400" b="1" spc="-5" dirty="0">
                <a:latin typeface="Courier New"/>
                <a:cs typeface="Courier New"/>
              </a:rPr>
              <a:t>ex</a:t>
            </a:r>
            <a:r>
              <a:rPr sz="1400" b="1" spc="-15" dirty="0">
                <a:latin typeface="Courier New"/>
                <a:cs typeface="Courier New"/>
              </a:rPr>
              <a:t>t</a:t>
            </a:r>
            <a:r>
              <a:rPr sz="1400" b="1" spc="-5" dirty="0">
                <a:latin typeface="Courier New"/>
                <a:cs typeface="Courier New"/>
              </a:rPr>
              <a:t>()</a:t>
            </a:r>
            <a:r>
              <a:rPr sz="1400" b="1" spc="0" dirty="0">
                <a:latin typeface="Courier New"/>
                <a:cs typeface="Courier New"/>
              </a:rPr>
              <a:t>;</a:t>
            </a:r>
            <a:r>
              <a:rPr sz="1400" b="1" spc="-5" dirty="0">
                <a:latin typeface="Courier New"/>
                <a:cs typeface="Courier New"/>
              </a:rPr>
              <a:t> </a:t>
            </a:r>
            <a:r>
              <a:rPr sz="1400" b="1" spc="0" dirty="0">
                <a:latin typeface="Courier New"/>
                <a:cs typeface="Courier New"/>
              </a:rPr>
              <a:t>)</a:t>
            </a:r>
            <a:endParaRPr sz="1400">
              <a:latin typeface="Courier New"/>
              <a:cs typeface="Courier New"/>
            </a:endParaRPr>
          </a:p>
        </p:txBody>
      </p:sp>
      <p:sp>
        <p:nvSpPr>
          <p:cNvPr id="15" name="object 15"/>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
        <p:nvSpPr>
          <p:cNvPr id="16" name="object 16"/>
          <p:cNvSpPr/>
          <p:nvPr/>
        </p:nvSpPr>
        <p:spPr>
          <a:xfrm>
            <a:off x="466928" y="6294970"/>
            <a:ext cx="8005826" cy="400113"/>
          </a:xfrm>
          <a:custGeom>
            <a:avLst/>
            <a:gdLst/>
            <a:ahLst/>
            <a:cxnLst/>
            <a:rect l="l" t="t" r="r" b="b"/>
            <a:pathLst>
              <a:path w="8005826" h="400113">
                <a:moveTo>
                  <a:pt x="0" y="400113"/>
                </a:moveTo>
                <a:lnTo>
                  <a:pt x="8005826" y="400113"/>
                </a:lnTo>
                <a:lnTo>
                  <a:pt x="8005826" y="0"/>
                </a:lnTo>
                <a:lnTo>
                  <a:pt x="0" y="0"/>
                </a:lnTo>
                <a:lnTo>
                  <a:pt x="0" y="400113"/>
                </a:lnTo>
                <a:close/>
              </a:path>
            </a:pathLst>
          </a:custGeom>
          <a:solidFill>
            <a:srgbClr val="00AFEF"/>
          </a:solidFill>
        </p:spPr>
        <p:txBody>
          <a:bodyPr wrap="square" lIns="0" tIns="0" rIns="0" bIns="0" rtlCol="0">
            <a:spAutoFit/>
          </a:bodyPr>
          <a:lstStyle/>
          <a:p>
            <a:endParaRPr/>
          </a:p>
        </p:txBody>
      </p:sp>
      <p:sp>
        <p:nvSpPr>
          <p:cNvPr id="17" name="object 17"/>
          <p:cNvSpPr txBox="1"/>
          <p:nvPr/>
        </p:nvSpPr>
        <p:spPr>
          <a:xfrm>
            <a:off x="545693" y="5754217"/>
            <a:ext cx="6607175" cy="897890"/>
          </a:xfrm>
          <a:prstGeom prst="rect">
            <a:avLst/>
          </a:prstGeom>
        </p:spPr>
        <p:txBody>
          <a:bodyPr vert="horz" wrap="square" lIns="0" tIns="0" rIns="0" bIns="0" rtlCol="0">
            <a:spAutoFit/>
          </a:bodyPr>
          <a:lstStyle/>
          <a:p>
            <a:pPr marL="316865">
              <a:lnSpc>
                <a:spcPct val="100000"/>
              </a:lnSpc>
              <a:tabLst>
                <a:tab pos="6273165" algn="l"/>
              </a:tabLst>
            </a:pPr>
            <a:r>
              <a:rPr sz="1400" b="1" spc="-5" dirty="0">
                <a:latin typeface="Courier New"/>
                <a:cs typeface="Courier New"/>
              </a:rPr>
              <a:t>S</a:t>
            </a:r>
            <a:r>
              <a:rPr sz="1400" b="1" spc="-10" dirty="0">
                <a:latin typeface="Courier New"/>
                <a:cs typeface="Courier New"/>
              </a:rPr>
              <a:t>y</a:t>
            </a:r>
            <a:r>
              <a:rPr sz="1400" b="1" spc="-20" dirty="0">
                <a:latin typeface="Courier New"/>
                <a:cs typeface="Courier New"/>
              </a:rPr>
              <a:t>s</a:t>
            </a:r>
            <a:r>
              <a:rPr sz="1400" b="1" spc="-5" dirty="0">
                <a:latin typeface="Courier New"/>
                <a:cs typeface="Courier New"/>
              </a:rPr>
              <a:t>t</a:t>
            </a:r>
            <a:r>
              <a:rPr sz="1400" b="1" spc="-10" dirty="0">
                <a:latin typeface="Courier New"/>
                <a:cs typeface="Courier New"/>
              </a:rPr>
              <a:t>e</a:t>
            </a:r>
            <a:r>
              <a:rPr sz="1400" b="1" spc="-5" dirty="0">
                <a:latin typeface="Courier New"/>
                <a:cs typeface="Courier New"/>
              </a:rPr>
              <a:t>m</a:t>
            </a:r>
            <a:r>
              <a:rPr sz="1400" b="1" spc="-20" dirty="0">
                <a:latin typeface="Courier New"/>
                <a:cs typeface="Courier New"/>
              </a:rPr>
              <a:t>.</a:t>
            </a:r>
            <a:r>
              <a:rPr sz="1400" b="1" spc="-5" dirty="0">
                <a:latin typeface="Courier New"/>
                <a:cs typeface="Courier New"/>
              </a:rPr>
              <a:t>o</a:t>
            </a:r>
            <a:r>
              <a:rPr sz="1400" b="1" spc="-10" dirty="0">
                <a:latin typeface="Courier New"/>
                <a:cs typeface="Courier New"/>
              </a:rPr>
              <a:t>u</a:t>
            </a:r>
            <a:r>
              <a:rPr sz="1400" b="1" spc="-20" dirty="0">
                <a:latin typeface="Courier New"/>
                <a:cs typeface="Courier New"/>
              </a:rPr>
              <a:t>t</a:t>
            </a:r>
            <a:r>
              <a:rPr sz="1400" b="1" spc="-5" dirty="0">
                <a:latin typeface="Courier New"/>
                <a:cs typeface="Courier New"/>
              </a:rPr>
              <a:t>.</a:t>
            </a:r>
            <a:r>
              <a:rPr sz="1400" b="1" spc="-10" dirty="0">
                <a:latin typeface="Courier New"/>
                <a:cs typeface="Courier New"/>
              </a:rPr>
              <a:t>p</a:t>
            </a:r>
            <a:r>
              <a:rPr sz="1400" b="1" spc="-5" dirty="0">
                <a:latin typeface="Courier New"/>
                <a:cs typeface="Courier New"/>
              </a:rPr>
              <a:t>r</a:t>
            </a:r>
            <a:r>
              <a:rPr sz="1400" b="1" spc="-10" dirty="0">
                <a:latin typeface="Courier New"/>
                <a:cs typeface="Courier New"/>
              </a:rPr>
              <a:t>i</a:t>
            </a:r>
            <a:r>
              <a:rPr sz="1400" b="1" spc="-5" dirty="0">
                <a:latin typeface="Courier New"/>
                <a:cs typeface="Courier New"/>
              </a:rPr>
              <a:t>n</a:t>
            </a:r>
            <a:r>
              <a:rPr sz="1400" b="1" spc="-10" dirty="0">
                <a:latin typeface="Courier New"/>
                <a:cs typeface="Courier New"/>
              </a:rPr>
              <a:t>t</a:t>
            </a:r>
            <a:r>
              <a:rPr sz="1400" b="1" spc="-20" dirty="0">
                <a:latin typeface="Courier New"/>
                <a:cs typeface="Courier New"/>
              </a:rPr>
              <a:t>(</a:t>
            </a:r>
            <a:r>
              <a:rPr sz="1400" b="1" spc="0" dirty="0">
                <a:latin typeface="Courier New"/>
                <a:cs typeface="Courier New"/>
              </a:rPr>
              <a:t>w</a:t>
            </a:r>
            <a:r>
              <a:rPr sz="1400" b="1" spc="-10" dirty="0">
                <a:latin typeface="Courier New"/>
                <a:cs typeface="Courier New"/>
              </a:rPr>
              <a:t>o</a:t>
            </a:r>
            <a:r>
              <a:rPr sz="1400" b="1" spc="0" dirty="0">
                <a:latin typeface="Courier New"/>
                <a:cs typeface="Courier New"/>
              </a:rPr>
              <a:t>r</a:t>
            </a:r>
            <a:r>
              <a:rPr sz="1400" b="1" spc="-20" dirty="0">
                <a:latin typeface="Courier New"/>
                <a:cs typeface="Courier New"/>
              </a:rPr>
              <a:t>d</a:t>
            </a:r>
            <a:r>
              <a:rPr sz="1400" b="1" spc="0" dirty="0">
                <a:latin typeface="Courier New"/>
                <a:cs typeface="Courier New"/>
              </a:rPr>
              <a:t>+</a:t>
            </a:r>
            <a:r>
              <a:rPr sz="1400" b="1" spc="-5" dirty="0">
                <a:latin typeface="Courier New"/>
                <a:cs typeface="Courier New"/>
              </a:rPr>
              <a:t> </a:t>
            </a:r>
            <a:r>
              <a:rPr sz="1400" b="1" spc="-20" dirty="0">
                <a:latin typeface="Courier New"/>
                <a:cs typeface="Courier New"/>
              </a:rPr>
              <a:t>“</a:t>
            </a:r>
            <a:r>
              <a:rPr sz="1400" b="1" spc="0" dirty="0">
                <a:latin typeface="Courier New"/>
                <a:cs typeface="Courier New"/>
              </a:rPr>
              <a:t>:</a:t>
            </a:r>
            <a:r>
              <a:rPr sz="1400" b="1" spc="-5" dirty="0">
                <a:latin typeface="Courier New"/>
                <a:cs typeface="Courier New"/>
              </a:rPr>
              <a:t> </a:t>
            </a:r>
            <a:r>
              <a:rPr sz="1400" b="1" spc="0" dirty="0">
                <a:latin typeface="Courier New"/>
                <a:cs typeface="Courier New"/>
              </a:rPr>
              <a:t>”+</a:t>
            </a:r>
            <a:r>
              <a:rPr sz="1400" b="1" spc="-5" dirty="0">
                <a:latin typeface="Courier New"/>
                <a:cs typeface="Courier New"/>
              </a:rPr>
              <a:t> </a:t>
            </a:r>
            <a:r>
              <a:rPr sz="1400" b="1" spc="-10" dirty="0">
                <a:latin typeface="Courier New"/>
                <a:cs typeface="Courier New"/>
              </a:rPr>
              <a:t>(</a:t>
            </a:r>
            <a:r>
              <a:rPr sz="1400" b="1" spc="-20" dirty="0">
                <a:latin typeface="Courier New"/>
                <a:cs typeface="Courier New"/>
              </a:rPr>
              <a:t>I</a:t>
            </a:r>
            <a:r>
              <a:rPr sz="1400" b="1" spc="0" dirty="0">
                <a:latin typeface="Courier New"/>
                <a:cs typeface="Courier New"/>
              </a:rPr>
              <a:t>n</a:t>
            </a:r>
            <a:r>
              <a:rPr sz="1400" b="1" spc="-10" dirty="0">
                <a:latin typeface="Courier New"/>
                <a:cs typeface="Courier New"/>
              </a:rPr>
              <a:t>t</a:t>
            </a:r>
            <a:r>
              <a:rPr sz="1400" b="1" spc="0" dirty="0">
                <a:latin typeface="Courier New"/>
                <a:cs typeface="Courier New"/>
              </a:rPr>
              <a:t>e</a:t>
            </a:r>
            <a:r>
              <a:rPr sz="1400" b="1" spc="-20" dirty="0">
                <a:latin typeface="Courier New"/>
                <a:cs typeface="Courier New"/>
              </a:rPr>
              <a:t>g</a:t>
            </a:r>
            <a:r>
              <a:rPr sz="1400" b="1" spc="0" dirty="0">
                <a:latin typeface="Courier New"/>
                <a:cs typeface="Courier New"/>
              </a:rPr>
              <a:t>e</a:t>
            </a:r>
            <a:r>
              <a:rPr sz="1400" b="1" spc="-10" dirty="0">
                <a:latin typeface="Courier New"/>
                <a:cs typeface="Courier New"/>
              </a:rPr>
              <a:t>r</a:t>
            </a:r>
            <a:r>
              <a:rPr sz="1400" b="1" spc="-20" dirty="0">
                <a:latin typeface="Courier New"/>
                <a:cs typeface="Courier New"/>
              </a:rPr>
              <a:t>)</a:t>
            </a:r>
            <a:r>
              <a:rPr sz="1400" b="1" spc="-5" dirty="0">
                <a:latin typeface="Courier New"/>
                <a:cs typeface="Courier New"/>
              </a:rPr>
              <a:t>ht.get</a:t>
            </a:r>
            <a:r>
              <a:rPr sz="1400" b="1" spc="-20" dirty="0">
                <a:latin typeface="Courier New"/>
                <a:cs typeface="Courier New"/>
              </a:rPr>
              <a:t>(</a:t>
            </a:r>
            <a:r>
              <a:rPr sz="1400" b="1" spc="0" dirty="0">
                <a:latin typeface="Courier New"/>
                <a:cs typeface="Courier New"/>
              </a:rPr>
              <a:t>w</a:t>
            </a:r>
            <a:r>
              <a:rPr sz="1400" b="1" spc="-10" dirty="0">
                <a:latin typeface="Courier New"/>
                <a:cs typeface="Courier New"/>
              </a:rPr>
              <a:t>o</a:t>
            </a:r>
            <a:r>
              <a:rPr sz="1400" b="1" spc="0" dirty="0">
                <a:latin typeface="Courier New"/>
                <a:cs typeface="Courier New"/>
              </a:rPr>
              <a:t>r</a:t>
            </a:r>
            <a:r>
              <a:rPr sz="1400" b="1" spc="-20" dirty="0">
                <a:latin typeface="Courier New"/>
                <a:cs typeface="Courier New"/>
              </a:rPr>
              <a:t>d</a:t>
            </a:r>
            <a:r>
              <a:rPr sz="1400" b="1" spc="0" dirty="0">
                <a:latin typeface="Courier New"/>
                <a:cs typeface="Courier New"/>
              </a:rPr>
              <a:t>)</a:t>
            </a:r>
            <a:r>
              <a:rPr sz="1400" b="1" spc="-10" dirty="0">
                <a:latin typeface="Courier New"/>
                <a:cs typeface="Courier New"/>
              </a:rPr>
              <a:t>+</a:t>
            </a:r>
            <a:r>
              <a:rPr sz="1400" b="1" spc="-20" dirty="0">
                <a:latin typeface="Courier New"/>
                <a:cs typeface="Courier New"/>
              </a:rPr>
              <a:t>“</a:t>
            </a:r>
            <a:r>
              <a:rPr sz="1400" b="1" spc="0" dirty="0">
                <a:latin typeface="Courier New"/>
                <a:cs typeface="Courier New"/>
              </a:rPr>
              <a:t>;	”</a:t>
            </a:r>
            <a:r>
              <a:rPr sz="1400" b="1" spc="-10" dirty="0">
                <a:latin typeface="Courier New"/>
                <a:cs typeface="Courier New"/>
              </a:rPr>
              <a:t>)</a:t>
            </a:r>
            <a:r>
              <a:rPr sz="1400" b="1" spc="0" dirty="0">
                <a:latin typeface="Courier New"/>
                <a:cs typeface="Courier New"/>
              </a:rPr>
              <a:t>;</a:t>
            </a:r>
            <a:endParaRPr sz="1400">
              <a:latin typeface="Courier New"/>
              <a:cs typeface="Courier New"/>
            </a:endParaRPr>
          </a:p>
          <a:p>
            <a:pPr marL="103505">
              <a:lnSpc>
                <a:spcPct val="100000"/>
              </a:lnSpc>
            </a:pPr>
            <a:r>
              <a:rPr sz="1400" b="1" dirty="0">
                <a:latin typeface="Courier New"/>
                <a:cs typeface="Courier New"/>
              </a:rPr>
              <a:t>}</a:t>
            </a:r>
            <a:endParaRPr sz="1400">
              <a:latin typeface="Courier New"/>
              <a:cs typeface="Courier New"/>
            </a:endParaRPr>
          </a:p>
          <a:p>
            <a:pPr marL="12700">
              <a:lnSpc>
                <a:spcPct val="100000"/>
              </a:lnSpc>
              <a:spcBef>
                <a:spcPts val="1235"/>
              </a:spcBef>
              <a:tabLst>
                <a:tab pos="1029335" algn="l"/>
                <a:tab pos="2007235" algn="l"/>
                <a:tab pos="3355975" algn="l"/>
                <a:tab pos="4102735" algn="l"/>
                <a:tab pos="5130165" algn="l"/>
              </a:tabLst>
            </a:pPr>
            <a:r>
              <a:rPr sz="2000" spc="10" dirty="0">
                <a:latin typeface="黑体"/>
                <a:cs typeface="黑体"/>
              </a:rPr>
              <a:t>输出</a:t>
            </a:r>
            <a:r>
              <a:rPr sz="2000" spc="0" dirty="0">
                <a:latin typeface="宋体"/>
                <a:cs typeface="宋体"/>
              </a:rPr>
              <a:t>：	</a:t>
            </a:r>
            <a:r>
              <a:rPr sz="2000" spc="-5" dirty="0">
                <a:latin typeface="Arial Narrow"/>
                <a:cs typeface="Arial Narrow"/>
              </a:rPr>
              <a:t>goo</a:t>
            </a:r>
            <a:r>
              <a:rPr sz="2000" spc="-10" dirty="0">
                <a:latin typeface="Arial Narrow"/>
                <a:cs typeface="Arial Narrow"/>
              </a:rPr>
              <a:t>d</a:t>
            </a:r>
            <a:r>
              <a:rPr sz="2000" spc="0" dirty="0">
                <a:latin typeface="Arial Narrow"/>
                <a:cs typeface="Arial Narrow"/>
              </a:rPr>
              <a:t>: </a:t>
            </a:r>
            <a:r>
              <a:rPr sz="2000" spc="-15" dirty="0">
                <a:latin typeface="Arial Narrow"/>
                <a:cs typeface="Arial Narrow"/>
              </a:rPr>
              <a:t> </a:t>
            </a:r>
            <a:r>
              <a:rPr sz="2000" spc="-5" dirty="0">
                <a:latin typeface="Arial Narrow"/>
                <a:cs typeface="Arial Narrow"/>
              </a:rPr>
              <a:t>5</a:t>
            </a:r>
            <a:r>
              <a:rPr sz="2000" spc="0" dirty="0">
                <a:latin typeface="Arial Narrow"/>
                <a:cs typeface="Arial Narrow"/>
              </a:rPr>
              <a:t>;	</a:t>
            </a:r>
            <a:r>
              <a:rPr sz="2000" spc="-5" dirty="0">
                <a:latin typeface="Arial Narrow"/>
                <a:cs typeface="Arial Narrow"/>
              </a:rPr>
              <a:t>ha</a:t>
            </a:r>
            <a:r>
              <a:rPr sz="2000" spc="-15" dirty="0">
                <a:latin typeface="Arial Narrow"/>
                <a:cs typeface="Arial Narrow"/>
              </a:rPr>
              <a:t>s</a:t>
            </a:r>
            <a:r>
              <a:rPr sz="2000" spc="0" dirty="0">
                <a:latin typeface="Arial Narrow"/>
                <a:cs typeface="Arial Narrow"/>
              </a:rPr>
              <a:t>: </a:t>
            </a:r>
            <a:r>
              <a:rPr sz="2000" spc="-5" dirty="0">
                <a:latin typeface="Arial Narrow"/>
                <a:cs typeface="Arial Narrow"/>
              </a:rPr>
              <a:t>1</a:t>
            </a:r>
            <a:r>
              <a:rPr sz="2000" spc="0" dirty="0">
                <a:latin typeface="Arial Narrow"/>
                <a:cs typeface="Arial Narrow"/>
              </a:rPr>
              <a:t>; </a:t>
            </a:r>
            <a:r>
              <a:rPr sz="2000" spc="-20" dirty="0">
                <a:latin typeface="Arial Narrow"/>
                <a:cs typeface="Arial Narrow"/>
              </a:rPr>
              <a:t> </a:t>
            </a:r>
            <a:r>
              <a:rPr sz="2000" spc="-5" dirty="0">
                <a:latin typeface="Arial Narrow"/>
                <a:cs typeface="Arial Narrow"/>
              </a:rPr>
              <a:t>i</a:t>
            </a:r>
            <a:r>
              <a:rPr sz="2000" spc="-15" dirty="0">
                <a:latin typeface="Arial Narrow"/>
                <a:cs typeface="Arial Narrow"/>
              </a:rPr>
              <a:t>s</a:t>
            </a:r>
            <a:r>
              <a:rPr sz="2000" spc="0" dirty="0">
                <a:latin typeface="Arial Narrow"/>
                <a:cs typeface="Arial Narrow"/>
              </a:rPr>
              <a:t>: </a:t>
            </a:r>
            <a:r>
              <a:rPr sz="2000" spc="-5" dirty="0">
                <a:latin typeface="Arial Narrow"/>
                <a:cs typeface="Arial Narrow"/>
              </a:rPr>
              <a:t>3</a:t>
            </a:r>
            <a:r>
              <a:rPr sz="2000" spc="0" dirty="0">
                <a:latin typeface="Arial Narrow"/>
                <a:cs typeface="Arial Narrow"/>
              </a:rPr>
              <a:t>;	</a:t>
            </a:r>
            <a:r>
              <a:rPr sz="2000" spc="-5" dirty="0">
                <a:latin typeface="Arial Narrow"/>
                <a:cs typeface="Arial Narrow"/>
              </a:rPr>
              <a:t>the</a:t>
            </a:r>
            <a:r>
              <a:rPr sz="2000" spc="0" dirty="0">
                <a:latin typeface="Arial Narrow"/>
                <a:cs typeface="Arial Narrow"/>
              </a:rPr>
              <a:t>:</a:t>
            </a:r>
            <a:r>
              <a:rPr sz="2000" spc="-30" dirty="0">
                <a:latin typeface="Arial Narrow"/>
                <a:cs typeface="Arial Narrow"/>
              </a:rPr>
              <a:t> </a:t>
            </a:r>
            <a:r>
              <a:rPr sz="2000" spc="-5" dirty="0">
                <a:latin typeface="Arial Narrow"/>
                <a:cs typeface="Arial Narrow"/>
              </a:rPr>
              <a:t>1</a:t>
            </a:r>
            <a:r>
              <a:rPr sz="2000" spc="0" dirty="0">
                <a:latin typeface="Arial Narrow"/>
                <a:cs typeface="Arial Narrow"/>
              </a:rPr>
              <a:t>;	tod</a:t>
            </a:r>
            <a:r>
              <a:rPr sz="2000" spc="-10" dirty="0">
                <a:latin typeface="Arial Narrow"/>
                <a:cs typeface="Arial Narrow"/>
              </a:rPr>
              <a:t>a</a:t>
            </a:r>
            <a:r>
              <a:rPr sz="2000" spc="-5" dirty="0">
                <a:latin typeface="Arial Narrow"/>
                <a:cs typeface="Arial Narrow"/>
              </a:rPr>
              <a:t>y</a:t>
            </a:r>
            <a:r>
              <a:rPr sz="2000" spc="0" dirty="0">
                <a:latin typeface="Arial Narrow"/>
                <a:cs typeface="Arial Narrow"/>
              </a:rPr>
              <a:t>:</a:t>
            </a:r>
            <a:r>
              <a:rPr sz="2000" spc="-10" dirty="0">
                <a:latin typeface="Arial Narrow"/>
                <a:cs typeface="Arial Narrow"/>
              </a:rPr>
              <a:t> </a:t>
            </a:r>
            <a:r>
              <a:rPr sz="2000" spc="-5" dirty="0">
                <a:latin typeface="Arial Narrow"/>
                <a:cs typeface="Arial Narrow"/>
              </a:rPr>
              <a:t>2</a:t>
            </a:r>
            <a:r>
              <a:rPr sz="2000" spc="0" dirty="0">
                <a:latin typeface="Arial Narrow"/>
                <a:cs typeface="Arial Narrow"/>
              </a:rPr>
              <a:t>;	weath</a:t>
            </a:r>
            <a:r>
              <a:rPr sz="2000" spc="-15" dirty="0">
                <a:latin typeface="Arial Narrow"/>
                <a:cs typeface="Arial Narrow"/>
              </a:rPr>
              <a:t>e</a:t>
            </a:r>
            <a:r>
              <a:rPr sz="2000" spc="0" dirty="0">
                <a:latin typeface="Arial Narrow"/>
                <a:cs typeface="Arial Narrow"/>
              </a:rPr>
              <a:t>r:</a:t>
            </a:r>
            <a:r>
              <a:rPr sz="2000" spc="-20" dirty="0">
                <a:latin typeface="Arial Narrow"/>
                <a:cs typeface="Arial Narrow"/>
              </a:rPr>
              <a:t> </a:t>
            </a:r>
            <a:r>
              <a:rPr sz="2000" spc="0" dirty="0">
                <a:latin typeface="Arial Narrow"/>
                <a:cs typeface="Arial Narrow"/>
              </a:rPr>
              <a:t>3</a:t>
            </a:r>
            <a:endParaRPr sz="2000">
              <a:latin typeface="Arial Narrow"/>
              <a:cs typeface="Arial Narrow"/>
            </a:endParaRPr>
          </a:p>
        </p:txBody>
      </p:sp>
      <p:graphicFrame>
        <p:nvGraphicFramePr>
          <p:cNvPr id="8" name="object 8"/>
          <p:cNvGraphicFramePr>
            <a:graphicFrameLocks noGrp="1"/>
          </p:cNvGraphicFramePr>
          <p:nvPr/>
        </p:nvGraphicFramePr>
        <p:xfrm>
          <a:off x="614298" y="3418354"/>
          <a:ext cx="7198006" cy="872387"/>
        </p:xfrm>
        <a:graphic>
          <a:graphicData uri="http://schemas.openxmlformats.org/drawingml/2006/table">
            <a:tbl>
              <a:tblPr firstRow="1" bandRow="1">
                <a:tableStyleId>{2D5ABB26-0587-4C30-8999-92F81FD0307C}</a:tableStyleId>
              </a:tblPr>
              <a:tblGrid>
                <a:gridCol w="248446">
                  <a:extLst>
                    <a:ext uri="{9D8B030D-6E8A-4147-A177-3AD203B41FA5}">
                      <a16:colId xmlns:a16="http://schemas.microsoft.com/office/drawing/2014/main" val="20000"/>
                    </a:ext>
                  </a:extLst>
                </a:gridCol>
                <a:gridCol w="6701727">
                  <a:extLst>
                    <a:ext uri="{9D8B030D-6E8A-4147-A177-3AD203B41FA5}">
                      <a16:colId xmlns:a16="http://schemas.microsoft.com/office/drawing/2014/main" val="20001"/>
                    </a:ext>
                  </a:extLst>
                </a:gridCol>
                <a:gridCol w="247833">
                  <a:extLst>
                    <a:ext uri="{9D8B030D-6E8A-4147-A177-3AD203B41FA5}">
                      <a16:colId xmlns:a16="http://schemas.microsoft.com/office/drawing/2014/main" val="20002"/>
                    </a:ext>
                  </a:extLst>
                </a:gridCol>
              </a:tblGrid>
              <a:tr h="230886">
                <a:tc>
                  <a:txBody>
                    <a:bodyPr/>
                    <a:lstStyle/>
                    <a:p>
                      <a:pPr marL="34925">
                        <a:lnSpc>
                          <a:spcPct val="100000"/>
                        </a:lnSpc>
                      </a:pPr>
                      <a:r>
                        <a:rPr sz="1400" b="1" dirty="0">
                          <a:latin typeface="Courier New"/>
                          <a:cs typeface="Courier New"/>
                        </a:rPr>
                        <a:t>{</a:t>
                      </a:r>
                      <a:endParaRPr sz="1400">
                        <a:latin typeface="Courier New"/>
                        <a:cs typeface="Courier New"/>
                      </a:endParaRPr>
                    </a:p>
                  </a:txBody>
                  <a:tcPr marL="0" marR="0" marT="0" marB="0"/>
                </a:tc>
                <a:tc>
                  <a:txBody>
                    <a:bodyPr/>
                    <a:lstStyle/>
                    <a:p>
                      <a:pPr marL="106045">
                        <a:lnSpc>
                          <a:spcPct val="100000"/>
                        </a:lnSpc>
                      </a:pPr>
                      <a:r>
                        <a:rPr sz="1400" b="1" spc="-5" dirty="0">
                          <a:latin typeface="Courier New"/>
                          <a:cs typeface="Courier New"/>
                        </a:rPr>
                        <a:t>S</a:t>
                      </a:r>
                      <a:r>
                        <a:rPr sz="1400" b="1" spc="-20" dirty="0">
                          <a:latin typeface="Courier New"/>
                          <a:cs typeface="Courier New"/>
                        </a:rPr>
                        <a:t>t</a:t>
                      </a:r>
                      <a:r>
                        <a:rPr sz="1400" b="1" spc="-5" dirty="0">
                          <a:latin typeface="Courier New"/>
                          <a:cs typeface="Courier New"/>
                        </a:rPr>
                        <a:t>rin</a:t>
                      </a:r>
                      <a:r>
                        <a:rPr sz="1400" b="1" spc="-20" dirty="0">
                          <a:latin typeface="Courier New"/>
                          <a:cs typeface="Courier New"/>
                        </a:rPr>
                        <a:t>g</a:t>
                      </a:r>
                      <a:r>
                        <a:rPr sz="1400" b="1" spc="-5" dirty="0">
                          <a:latin typeface="Courier New"/>
                          <a:cs typeface="Courier New"/>
                        </a:rPr>
                        <a:t>To</a:t>
                      </a:r>
                      <a:r>
                        <a:rPr sz="1400" b="1" spc="-15" dirty="0">
                          <a:latin typeface="Courier New"/>
                          <a:cs typeface="Courier New"/>
                        </a:rPr>
                        <a:t>k</a:t>
                      </a:r>
                      <a:r>
                        <a:rPr sz="1400" b="1" spc="-5" dirty="0">
                          <a:latin typeface="Courier New"/>
                          <a:cs typeface="Courier New"/>
                        </a:rPr>
                        <a:t>enize</a:t>
                      </a:r>
                      <a:r>
                        <a:rPr sz="1400" b="1" spc="0" dirty="0">
                          <a:latin typeface="Courier New"/>
                          <a:cs typeface="Courier New"/>
                        </a:rPr>
                        <a:t>r</a:t>
                      </a:r>
                      <a:r>
                        <a:rPr sz="1400" b="1" spc="-20" dirty="0">
                          <a:latin typeface="Courier New"/>
                          <a:cs typeface="Courier New"/>
                        </a:rPr>
                        <a:t> </a:t>
                      </a:r>
                      <a:r>
                        <a:rPr sz="1400" b="1" spc="-5" dirty="0">
                          <a:latin typeface="Courier New"/>
                          <a:cs typeface="Courier New"/>
                        </a:rPr>
                        <a:t>s</a:t>
                      </a:r>
                      <a:r>
                        <a:rPr sz="1400" b="1" spc="0" dirty="0">
                          <a:latin typeface="Courier New"/>
                          <a:cs typeface="Courier New"/>
                        </a:rPr>
                        <a:t>t</a:t>
                      </a:r>
                      <a:r>
                        <a:rPr sz="1400" b="1" spc="-5" dirty="0">
                          <a:latin typeface="Courier New"/>
                          <a:cs typeface="Courier New"/>
                        </a:rPr>
                        <a:t> </a:t>
                      </a:r>
                      <a:r>
                        <a:rPr sz="1400" b="1" spc="0" dirty="0">
                          <a:latin typeface="Courier New"/>
                          <a:cs typeface="Courier New"/>
                        </a:rPr>
                        <a:t>=</a:t>
                      </a:r>
                      <a:r>
                        <a:rPr sz="1400" b="1" spc="-15" dirty="0">
                          <a:latin typeface="Courier New"/>
                          <a:cs typeface="Courier New"/>
                        </a:rPr>
                        <a:t> </a:t>
                      </a:r>
                      <a:r>
                        <a:rPr sz="1400" b="1" spc="-5" dirty="0">
                          <a:latin typeface="Courier New"/>
                          <a:cs typeface="Courier New"/>
                        </a:rPr>
                        <a:t>n</a:t>
                      </a:r>
                      <a:r>
                        <a:rPr sz="1400" b="1" spc="-15" dirty="0">
                          <a:latin typeface="Courier New"/>
                          <a:cs typeface="Courier New"/>
                        </a:rPr>
                        <a:t>e</a:t>
                      </a:r>
                      <a:r>
                        <a:rPr sz="1400" b="1" spc="0" dirty="0">
                          <a:latin typeface="Courier New"/>
                          <a:cs typeface="Courier New"/>
                        </a:rPr>
                        <a:t>w</a:t>
                      </a:r>
                      <a:r>
                        <a:rPr sz="1400" b="1" spc="-5" dirty="0">
                          <a:latin typeface="Courier New"/>
                          <a:cs typeface="Courier New"/>
                        </a:rPr>
                        <a:t> Stri</a:t>
                      </a:r>
                      <a:r>
                        <a:rPr sz="1400" b="1" spc="-15" dirty="0">
                          <a:latin typeface="Courier New"/>
                          <a:cs typeface="Courier New"/>
                        </a:rPr>
                        <a:t>n</a:t>
                      </a:r>
                      <a:r>
                        <a:rPr sz="1400" b="1" spc="-5" dirty="0">
                          <a:latin typeface="Courier New"/>
                          <a:cs typeface="Courier New"/>
                        </a:rPr>
                        <a:t>gTo</a:t>
                      </a:r>
                      <a:r>
                        <a:rPr sz="1400" b="1" spc="-20" dirty="0">
                          <a:latin typeface="Courier New"/>
                          <a:cs typeface="Courier New"/>
                        </a:rPr>
                        <a:t>k</a:t>
                      </a:r>
                      <a:r>
                        <a:rPr sz="1400" b="1" spc="-5" dirty="0">
                          <a:latin typeface="Courier New"/>
                          <a:cs typeface="Courier New"/>
                        </a:rPr>
                        <a:t>en</a:t>
                      </a:r>
                      <a:r>
                        <a:rPr sz="1400" b="1" spc="-15" dirty="0">
                          <a:latin typeface="Courier New"/>
                          <a:cs typeface="Courier New"/>
                        </a:rPr>
                        <a:t>i</a:t>
                      </a:r>
                      <a:r>
                        <a:rPr sz="1400" b="1" spc="-5" dirty="0">
                          <a:latin typeface="Courier New"/>
                          <a:cs typeface="Courier New"/>
                        </a:rPr>
                        <a:t>zer(te</a:t>
                      </a:r>
                      <a:r>
                        <a:rPr sz="1400" b="1" spc="-20" dirty="0">
                          <a:latin typeface="Courier New"/>
                          <a:cs typeface="Courier New"/>
                        </a:rPr>
                        <a:t>x</a:t>
                      </a:r>
                      <a:r>
                        <a:rPr sz="1400" b="1" spc="-5" dirty="0">
                          <a:latin typeface="Courier New"/>
                          <a:cs typeface="Courier New"/>
                        </a:rPr>
                        <a:t>t</a:t>
                      </a:r>
                      <a:r>
                        <a:rPr sz="1400" b="1" spc="-10" dirty="0">
                          <a:latin typeface="Courier New"/>
                          <a:cs typeface="Courier New"/>
                        </a:rPr>
                        <a:t>[</a:t>
                      </a:r>
                      <a:r>
                        <a:rPr sz="1400" b="1" spc="-5" dirty="0">
                          <a:latin typeface="Courier New"/>
                          <a:cs typeface="Courier New"/>
                        </a:rPr>
                        <a:t>i</a:t>
                      </a:r>
                      <a:r>
                        <a:rPr sz="1400" b="1" spc="-15" dirty="0">
                          <a:latin typeface="Courier New"/>
                          <a:cs typeface="Courier New"/>
                        </a:rPr>
                        <a:t>]</a:t>
                      </a:r>
                      <a:r>
                        <a:rPr sz="1400" b="1" spc="-5" dirty="0">
                          <a:latin typeface="Courier New"/>
                          <a:cs typeface="Courier New"/>
                        </a:rPr>
                        <a:t>);</a:t>
                      </a:r>
                      <a:endParaRPr sz="1400">
                        <a:latin typeface="Courier New"/>
                        <a:cs typeface="Courier New"/>
                      </a:endParaRPr>
                    </a:p>
                  </a:txBody>
                  <a:tcPr marL="0" marR="0" marT="0" marB="0"/>
                </a:tc>
                <a:tc>
                  <a:txBody>
                    <a:bodyPr/>
                    <a:lstStyle/>
                    <a:p>
                      <a:endParaRPr sz="1400">
                        <a:latin typeface="Courier New"/>
                        <a:cs typeface="Courier New"/>
                      </a:endParaRPr>
                    </a:p>
                  </a:txBody>
                  <a:tcPr marL="0" marR="0" marT="0" marB="0"/>
                </a:tc>
                <a:extLst>
                  <a:ext uri="{0D108BD9-81ED-4DB2-BD59-A6C34878D82A}">
                    <a16:rowId xmlns:a16="http://schemas.microsoft.com/office/drawing/2014/main" val="10000"/>
                  </a:ext>
                </a:extLst>
              </a:tr>
              <a:tr h="213360">
                <a:tc>
                  <a:txBody>
                    <a:bodyPr/>
                    <a:lstStyle/>
                    <a:p>
                      <a:endParaRPr sz="1400">
                        <a:latin typeface="Courier New"/>
                        <a:cs typeface="Courier New"/>
                      </a:endParaRPr>
                    </a:p>
                  </a:txBody>
                  <a:tcPr marL="0" marR="0" marT="0" marB="0"/>
                </a:tc>
                <a:tc>
                  <a:txBody>
                    <a:bodyPr/>
                    <a:lstStyle/>
                    <a:p>
                      <a:pPr marL="106045">
                        <a:lnSpc>
                          <a:spcPct val="100000"/>
                        </a:lnSpc>
                      </a:pPr>
                      <a:r>
                        <a:rPr sz="1400" b="1" spc="-5" dirty="0">
                          <a:latin typeface="Courier New"/>
                          <a:cs typeface="Courier New"/>
                        </a:rPr>
                        <a:t>w</a:t>
                      </a:r>
                      <a:r>
                        <a:rPr sz="1400" b="1" spc="-20" dirty="0">
                          <a:latin typeface="Courier New"/>
                          <a:cs typeface="Courier New"/>
                        </a:rPr>
                        <a:t>h</a:t>
                      </a:r>
                      <a:r>
                        <a:rPr sz="1400" b="1" spc="-5" dirty="0">
                          <a:latin typeface="Courier New"/>
                          <a:cs typeface="Courier New"/>
                        </a:rPr>
                        <a:t>il</a:t>
                      </a:r>
                      <a:r>
                        <a:rPr sz="1400" b="1" spc="0" dirty="0">
                          <a:latin typeface="Courier New"/>
                          <a:cs typeface="Courier New"/>
                        </a:rPr>
                        <a:t>e</a:t>
                      </a:r>
                      <a:r>
                        <a:rPr sz="1400" b="1" spc="-15" dirty="0">
                          <a:latin typeface="Courier New"/>
                          <a:cs typeface="Courier New"/>
                        </a:rPr>
                        <a:t> </a:t>
                      </a:r>
                      <a:r>
                        <a:rPr sz="1400" b="1" spc="-5" dirty="0">
                          <a:latin typeface="Courier New"/>
                          <a:cs typeface="Courier New"/>
                        </a:rPr>
                        <a:t>(s</a:t>
                      </a:r>
                      <a:r>
                        <a:rPr sz="1400" b="1" spc="-20" dirty="0">
                          <a:latin typeface="Courier New"/>
                          <a:cs typeface="Courier New"/>
                        </a:rPr>
                        <a:t>t</a:t>
                      </a:r>
                      <a:r>
                        <a:rPr sz="1400" b="1" spc="-5" dirty="0">
                          <a:latin typeface="Courier New"/>
                          <a:cs typeface="Courier New"/>
                        </a:rPr>
                        <a:t>.hasMo</a:t>
                      </a:r>
                      <a:r>
                        <a:rPr sz="1400" b="1" spc="-15" dirty="0">
                          <a:latin typeface="Courier New"/>
                          <a:cs typeface="Courier New"/>
                        </a:rPr>
                        <a:t>r</a:t>
                      </a:r>
                      <a:r>
                        <a:rPr sz="1400" b="1" spc="-5" dirty="0">
                          <a:latin typeface="Courier New"/>
                          <a:cs typeface="Courier New"/>
                        </a:rPr>
                        <a:t>eTo</a:t>
                      </a:r>
                      <a:r>
                        <a:rPr sz="1400" b="1" spc="-20" dirty="0">
                          <a:latin typeface="Courier New"/>
                          <a:cs typeface="Courier New"/>
                        </a:rPr>
                        <a:t>k</a:t>
                      </a:r>
                      <a:r>
                        <a:rPr sz="1400" b="1" spc="-5" dirty="0">
                          <a:latin typeface="Courier New"/>
                          <a:cs typeface="Courier New"/>
                        </a:rPr>
                        <a:t>en</a:t>
                      </a:r>
                      <a:r>
                        <a:rPr sz="1400" b="1" spc="-20" dirty="0">
                          <a:latin typeface="Courier New"/>
                          <a:cs typeface="Courier New"/>
                        </a:rPr>
                        <a:t>s</a:t>
                      </a:r>
                      <a:r>
                        <a:rPr sz="1400" b="1" spc="-5" dirty="0">
                          <a:latin typeface="Courier New"/>
                          <a:cs typeface="Courier New"/>
                        </a:rPr>
                        <a:t>())</a:t>
                      </a:r>
                      <a:endParaRPr sz="1400">
                        <a:latin typeface="Courier New"/>
                        <a:cs typeface="Courier New"/>
                      </a:endParaRPr>
                    </a:p>
                  </a:txBody>
                  <a:tcPr marL="0" marR="0" marT="0" marB="0"/>
                </a:tc>
                <a:tc>
                  <a:txBody>
                    <a:bodyPr/>
                    <a:lstStyle/>
                    <a:p>
                      <a:endParaRPr sz="1400">
                        <a:latin typeface="Courier New"/>
                        <a:cs typeface="Courier New"/>
                      </a:endParaRPr>
                    </a:p>
                  </a:txBody>
                  <a:tcPr marL="0" marR="0" marT="0" marB="0"/>
                </a:tc>
                <a:extLst>
                  <a:ext uri="{0D108BD9-81ED-4DB2-BD59-A6C34878D82A}">
                    <a16:rowId xmlns:a16="http://schemas.microsoft.com/office/drawing/2014/main" val="10001"/>
                  </a:ext>
                </a:extLst>
              </a:tr>
              <a:tr h="213359">
                <a:tc>
                  <a:txBody>
                    <a:bodyPr/>
                    <a:lstStyle/>
                    <a:p>
                      <a:endParaRPr sz="1400">
                        <a:latin typeface="Courier New"/>
                        <a:cs typeface="Courier New"/>
                      </a:endParaRPr>
                    </a:p>
                  </a:txBody>
                  <a:tcPr marL="0" marR="0" marT="0" marB="0"/>
                </a:tc>
                <a:tc>
                  <a:txBody>
                    <a:bodyPr/>
                    <a:lstStyle/>
                    <a:p>
                      <a:pPr marL="106045">
                        <a:lnSpc>
                          <a:spcPct val="100000"/>
                        </a:lnSpc>
                        <a:tabLst>
                          <a:tab pos="424815" algn="l"/>
                        </a:tabLst>
                      </a:pPr>
                      <a:r>
                        <a:rPr sz="1400" b="1" dirty="0">
                          <a:latin typeface="Courier New"/>
                          <a:cs typeface="Courier New"/>
                        </a:rPr>
                        <a:t>{	</a:t>
                      </a:r>
                      <a:r>
                        <a:rPr sz="1400" b="1" spc="-5" dirty="0">
                          <a:latin typeface="Courier New"/>
                          <a:cs typeface="Courier New"/>
                        </a:rPr>
                        <a:t>St</a:t>
                      </a:r>
                      <a:r>
                        <a:rPr sz="1400" b="1" spc="-20" dirty="0">
                          <a:latin typeface="Courier New"/>
                          <a:cs typeface="Courier New"/>
                        </a:rPr>
                        <a:t>r</a:t>
                      </a:r>
                      <a:r>
                        <a:rPr sz="1400" b="1" spc="-5" dirty="0">
                          <a:latin typeface="Courier New"/>
                          <a:cs typeface="Courier New"/>
                        </a:rPr>
                        <a:t>in</a:t>
                      </a:r>
                      <a:r>
                        <a:rPr sz="1400" b="1" spc="0" dirty="0">
                          <a:latin typeface="Courier New"/>
                          <a:cs typeface="Courier New"/>
                        </a:rPr>
                        <a:t>g</a:t>
                      </a:r>
                      <a:r>
                        <a:rPr sz="1400" b="1" spc="-15" dirty="0">
                          <a:latin typeface="Courier New"/>
                          <a:cs typeface="Courier New"/>
                        </a:rPr>
                        <a:t> </a:t>
                      </a:r>
                      <a:r>
                        <a:rPr sz="1400" b="1" spc="-5" dirty="0">
                          <a:latin typeface="Courier New"/>
                          <a:cs typeface="Courier New"/>
                        </a:rPr>
                        <a:t>wor</a:t>
                      </a:r>
                      <a:r>
                        <a:rPr sz="1400" b="1" spc="0" dirty="0">
                          <a:latin typeface="Courier New"/>
                          <a:cs typeface="Courier New"/>
                        </a:rPr>
                        <a:t>d</a:t>
                      </a:r>
                      <a:r>
                        <a:rPr sz="1400" b="1" spc="-5" dirty="0">
                          <a:latin typeface="Courier New"/>
                          <a:cs typeface="Courier New"/>
                        </a:rPr>
                        <a:t> </a:t>
                      </a:r>
                      <a:r>
                        <a:rPr sz="1400" b="1" spc="0" dirty="0">
                          <a:latin typeface="Courier New"/>
                          <a:cs typeface="Courier New"/>
                        </a:rPr>
                        <a:t>=</a:t>
                      </a:r>
                      <a:r>
                        <a:rPr sz="1400" b="1" spc="-20" dirty="0">
                          <a:latin typeface="Courier New"/>
                          <a:cs typeface="Courier New"/>
                        </a:rPr>
                        <a:t> </a:t>
                      </a:r>
                      <a:r>
                        <a:rPr sz="1400" b="1" spc="-5" dirty="0">
                          <a:latin typeface="Courier New"/>
                          <a:cs typeface="Courier New"/>
                        </a:rPr>
                        <a:t>st</a:t>
                      </a:r>
                      <a:r>
                        <a:rPr sz="1400" b="1" spc="-15" dirty="0">
                          <a:latin typeface="Courier New"/>
                          <a:cs typeface="Courier New"/>
                        </a:rPr>
                        <a:t>.</a:t>
                      </a:r>
                      <a:r>
                        <a:rPr sz="1400" b="1" spc="-5" dirty="0">
                          <a:latin typeface="Courier New"/>
                          <a:cs typeface="Courier New"/>
                        </a:rPr>
                        <a:t>ne</a:t>
                      </a:r>
                      <a:r>
                        <a:rPr sz="1400" b="1" spc="-15" dirty="0">
                          <a:latin typeface="Courier New"/>
                          <a:cs typeface="Courier New"/>
                        </a:rPr>
                        <a:t>x</a:t>
                      </a:r>
                      <a:r>
                        <a:rPr sz="1400" b="1" spc="-5" dirty="0">
                          <a:latin typeface="Courier New"/>
                          <a:cs typeface="Courier New"/>
                        </a:rPr>
                        <a:t>tToke</a:t>
                      </a:r>
                      <a:r>
                        <a:rPr sz="1400" b="1" spc="-10" dirty="0">
                          <a:latin typeface="Courier New"/>
                          <a:cs typeface="Courier New"/>
                        </a:rPr>
                        <a:t>n</a:t>
                      </a:r>
                      <a:r>
                        <a:rPr sz="1400" b="1" spc="-15" dirty="0">
                          <a:latin typeface="Courier New"/>
                          <a:cs typeface="Courier New"/>
                        </a:rPr>
                        <a:t>(</a:t>
                      </a:r>
                      <a:r>
                        <a:rPr sz="1400" b="1" spc="-5" dirty="0">
                          <a:latin typeface="Courier New"/>
                          <a:cs typeface="Courier New"/>
                        </a:rPr>
                        <a:t>);</a:t>
                      </a:r>
                      <a:endParaRPr sz="1400">
                        <a:latin typeface="Courier New"/>
                        <a:cs typeface="Courier New"/>
                      </a:endParaRPr>
                    </a:p>
                  </a:txBody>
                  <a:tcPr marL="0" marR="0" marT="0" marB="0"/>
                </a:tc>
                <a:tc>
                  <a:txBody>
                    <a:bodyPr/>
                    <a:lstStyle/>
                    <a:p>
                      <a:endParaRPr sz="1400">
                        <a:latin typeface="Courier New"/>
                        <a:cs typeface="Courier New"/>
                      </a:endParaRPr>
                    </a:p>
                  </a:txBody>
                  <a:tcPr marL="0" marR="0" marT="0" marB="0"/>
                </a:tc>
                <a:extLst>
                  <a:ext uri="{0D108BD9-81ED-4DB2-BD59-A6C34878D82A}">
                    <a16:rowId xmlns:a16="http://schemas.microsoft.com/office/drawing/2014/main" val="10002"/>
                  </a:ext>
                </a:extLst>
              </a:tr>
              <a:tr h="214781">
                <a:tc>
                  <a:txBody>
                    <a:bodyPr/>
                    <a:lstStyle/>
                    <a:p>
                      <a:endParaRPr sz="1400">
                        <a:latin typeface="Courier New"/>
                        <a:cs typeface="Courier New"/>
                      </a:endParaRPr>
                    </a:p>
                  </a:txBody>
                  <a:tcPr marL="0" marR="0" marT="0" marB="0"/>
                </a:tc>
                <a:tc>
                  <a:txBody>
                    <a:bodyPr/>
                    <a:lstStyle/>
                    <a:p>
                      <a:pPr marL="424815">
                        <a:lnSpc>
                          <a:spcPct val="100000"/>
                        </a:lnSpc>
                        <a:tabLst>
                          <a:tab pos="3509645" algn="l"/>
                        </a:tabLst>
                      </a:pPr>
                      <a:r>
                        <a:rPr sz="1400" b="1" spc="-5" dirty="0">
                          <a:latin typeface="Courier New"/>
                          <a:cs typeface="Courier New"/>
                        </a:rPr>
                        <a:t>if</a:t>
                      </a:r>
                      <a:r>
                        <a:rPr sz="1400" b="1" spc="-15" dirty="0">
                          <a:latin typeface="Courier New"/>
                          <a:cs typeface="Courier New"/>
                        </a:rPr>
                        <a:t>(</a:t>
                      </a:r>
                      <a:r>
                        <a:rPr sz="1400" b="1" spc="-5" dirty="0">
                          <a:latin typeface="Courier New"/>
                          <a:cs typeface="Courier New"/>
                        </a:rPr>
                        <a:t>!h</a:t>
                      </a:r>
                      <a:r>
                        <a:rPr sz="1400" b="1" spc="-20" dirty="0">
                          <a:latin typeface="Courier New"/>
                          <a:cs typeface="Courier New"/>
                        </a:rPr>
                        <a:t>t</a:t>
                      </a:r>
                      <a:r>
                        <a:rPr sz="1400" b="1" spc="-5" dirty="0">
                          <a:latin typeface="Courier New"/>
                          <a:cs typeface="Courier New"/>
                        </a:rPr>
                        <a:t>.conta</a:t>
                      </a:r>
                      <a:r>
                        <a:rPr sz="1400" b="1" spc="-15" dirty="0">
                          <a:latin typeface="Courier New"/>
                          <a:cs typeface="Courier New"/>
                        </a:rPr>
                        <a:t>i</a:t>
                      </a:r>
                      <a:r>
                        <a:rPr sz="1400" b="1" spc="-5" dirty="0">
                          <a:latin typeface="Courier New"/>
                          <a:cs typeface="Courier New"/>
                        </a:rPr>
                        <a:t>nsK</a:t>
                      </a:r>
                      <a:r>
                        <a:rPr sz="1400" b="1" spc="-20" dirty="0">
                          <a:latin typeface="Courier New"/>
                          <a:cs typeface="Courier New"/>
                        </a:rPr>
                        <a:t>e</a:t>
                      </a:r>
                      <a:r>
                        <a:rPr sz="1400" b="1" spc="-5" dirty="0">
                          <a:latin typeface="Courier New"/>
                          <a:cs typeface="Courier New"/>
                        </a:rPr>
                        <a:t>y(</a:t>
                      </a:r>
                      <a:r>
                        <a:rPr sz="1400" b="1" spc="-20" dirty="0">
                          <a:latin typeface="Courier New"/>
                          <a:cs typeface="Courier New"/>
                        </a:rPr>
                        <a:t>w</a:t>
                      </a:r>
                      <a:r>
                        <a:rPr sz="1400" b="1" spc="-5" dirty="0">
                          <a:latin typeface="Courier New"/>
                          <a:cs typeface="Courier New"/>
                        </a:rPr>
                        <a:t>ord)</a:t>
                      </a:r>
                      <a:r>
                        <a:rPr sz="1400" b="1" spc="0" dirty="0">
                          <a:latin typeface="Courier New"/>
                          <a:cs typeface="Courier New"/>
                        </a:rPr>
                        <a:t>)</a:t>
                      </a:r>
                      <a:r>
                        <a:rPr sz="1400" b="1" spc="-5" dirty="0">
                          <a:latin typeface="Courier New"/>
                          <a:cs typeface="Courier New"/>
                        </a:rPr>
                        <a:t> </a:t>
                      </a:r>
                      <a:r>
                        <a:rPr sz="1400" b="1" spc="0" dirty="0">
                          <a:latin typeface="Courier New"/>
                          <a:cs typeface="Courier New"/>
                        </a:rPr>
                        <a:t>{	</a:t>
                      </a:r>
                      <a:r>
                        <a:rPr sz="1400" b="1" spc="-5" dirty="0">
                          <a:latin typeface="Courier New"/>
                          <a:cs typeface="Courier New"/>
                        </a:rPr>
                        <a:t>h</a:t>
                      </a:r>
                      <a:r>
                        <a:rPr sz="1400" b="1" spc="-20" dirty="0">
                          <a:latin typeface="Courier New"/>
                          <a:cs typeface="Courier New"/>
                        </a:rPr>
                        <a:t>t</a:t>
                      </a:r>
                      <a:r>
                        <a:rPr sz="1400" b="1" spc="-5" dirty="0">
                          <a:latin typeface="Courier New"/>
                          <a:cs typeface="Courier New"/>
                        </a:rPr>
                        <a:t>.p</a:t>
                      </a:r>
                      <a:r>
                        <a:rPr sz="1400" b="1" spc="-15" dirty="0">
                          <a:latin typeface="Courier New"/>
                          <a:cs typeface="Courier New"/>
                        </a:rPr>
                        <a:t>u</a:t>
                      </a:r>
                      <a:r>
                        <a:rPr sz="1400" b="1" spc="-5" dirty="0">
                          <a:latin typeface="Courier New"/>
                          <a:cs typeface="Courier New"/>
                        </a:rPr>
                        <a:t>t(word</a:t>
                      </a:r>
                      <a:r>
                        <a:rPr sz="1400" b="1" spc="0" dirty="0">
                          <a:latin typeface="Courier New"/>
                          <a:cs typeface="Courier New"/>
                        </a:rPr>
                        <a:t>,</a:t>
                      </a:r>
                      <a:r>
                        <a:rPr sz="1400" b="1" spc="-15" dirty="0">
                          <a:latin typeface="Courier New"/>
                          <a:cs typeface="Courier New"/>
                        </a:rPr>
                        <a:t> </a:t>
                      </a:r>
                      <a:r>
                        <a:rPr sz="1400" b="1" spc="-5" dirty="0">
                          <a:latin typeface="Courier New"/>
                          <a:cs typeface="Courier New"/>
                        </a:rPr>
                        <a:t>ne</a:t>
                      </a:r>
                      <a:r>
                        <a:rPr sz="1400" b="1" spc="0" dirty="0">
                          <a:latin typeface="Courier New"/>
                          <a:cs typeface="Courier New"/>
                        </a:rPr>
                        <a:t>w</a:t>
                      </a:r>
                      <a:r>
                        <a:rPr sz="1400" b="1" spc="-15" dirty="0">
                          <a:latin typeface="Courier New"/>
                          <a:cs typeface="Courier New"/>
                        </a:rPr>
                        <a:t> </a:t>
                      </a:r>
                      <a:r>
                        <a:rPr sz="1400" b="1" spc="-5" dirty="0">
                          <a:latin typeface="Courier New"/>
                          <a:cs typeface="Courier New"/>
                        </a:rPr>
                        <a:t>I</a:t>
                      </a:r>
                      <a:r>
                        <a:rPr sz="1400" b="1" spc="-15" dirty="0">
                          <a:latin typeface="Courier New"/>
                          <a:cs typeface="Courier New"/>
                        </a:rPr>
                        <a:t>n</a:t>
                      </a:r>
                      <a:r>
                        <a:rPr sz="1400" b="1" spc="-5" dirty="0">
                          <a:latin typeface="Courier New"/>
                          <a:cs typeface="Courier New"/>
                        </a:rPr>
                        <a:t>teger(</a:t>
                      </a:r>
                      <a:r>
                        <a:rPr sz="1400" b="1" spc="-15" dirty="0">
                          <a:latin typeface="Courier New"/>
                          <a:cs typeface="Courier New"/>
                        </a:rPr>
                        <a:t>1</a:t>
                      </a:r>
                      <a:r>
                        <a:rPr sz="1400" b="1" spc="-5" dirty="0">
                          <a:latin typeface="Courier New"/>
                          <a:cs typeface="Courier New"/>
                        </a:rPr>
                        <a:t>))</a:t>
                      </a:r>
                      <a:r>
                        <a:rPr sz="1400" b="1" spc="0" dirty="0">
                          <a:latin typeface="Courier New"/>
                          <a:cs typeface="Courier New"/>
                        </a:rPr>
                        <a:t>;</a:t>
                      </a:r>
                      <a:endParaRPr sz="1400">
                        <a:latin typeface="Courier New"/>
                        <a:cs typeface="Courier New"/>
                      </a:endParaRPr>
                    </a:p>
                  </a:txBody>
                  <a:tcPr marL="0" marR="0" marT="0" marB="0"/>
                </a:tc>
                <a:tc>
                  <a:txBody>
                    <a:bodyPr/>
                    <a:lstStyle/>
                    <a:p>
                      <a:pPr marL="105410">
                        <a:lnSpc>
                          <a:spcPct val="100000"/>
                        </a:lnSpc>
                      </a:pPr>
                      <a:r>
                        <a:rPr sz="1400" b="1" dirty="0">
                          <a:latin typeface="Courier New"/>
                          <a:cs typeface="Courier New"/>
                        </a:rPr>
                        <a:t>}</a:t>
                      </a:r>
                      <a:endParaRPr sz="1400">
                        <a:latin typeface="Courier New"/>
                        <a:cs typeface="Courier New"/>
                      </a:endParaRPr>
                    </a:p>
                  </a:txBody>
                  <a:tcPr marL="0" marR="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9493" y="1661002"/>
            <a:ext cx="1549400" cy="3691890"/>
          </a:xfrm>
          <a:prstGeom prst="rect">
            <a:avLst/>
          </a:prstGeom>
        </p:spPr>
        <p:txBody>
          <a:bodyPr vert="horz" wrap="square" lIns="0" tIns="0" rIns="0" bIns="0" rtlCol="0">
            <a:spAutoFit/>
          </a:bodyPr>
          <a:lstStyle/>
          <a:p>
            <a:pPr marL="12700" marR="81915">
              <a:lnSpc>
                <a:spcPct val="89800"/>
              </a:lnSpc>
            </a:pPr>
            <a:r>
              <a:rPr sz="2400" spc="-5" dirty="0">
                <a:latin typeface="Arial Narrow"/>
                <a:cs typeface="Arial Narrow"/>
              </a:rPr>
              <a:t>IB</a:t>
            </a:r>
            <a:r>
              <a:rPr sz="2400" spc="0" dirty="0">
                <a:latin typeface="Arial Narrow"/>
                <a:cs typeface="Arial Narrow"/>
              </a:rPr>
              <a:t>M</a:t>
            </a:r>
            <a:r>
              <a:rPr sz="2400" spc="-10" dirty="0">
                <a:latin typeface="Arial Narrow"/>
                <a:cs typeface="Arial Narrow"/>
              </a:rPr>
              <a:t> </a:t>
            </a:r>
            <a:r>
              <a:rPr sz="2400" spc="-5" dirty="0">
                <a:latin typeface="黑体"/>
                <a:cs typeface="黑体"/>
              </a:rPr>
              <a:t>智力竞 </a:t>
            </a:r>
            <a:r>
              <a:rPr sz="2400" spc="0" dirty="0">
                <a:latin typeface="黑体"/>
                <a:cs typeface="黑体"/>
              </a:rPr>
              <a:t>赛机器人 </a:t>
            </a:r>
            <a:r>
              <a:rPr sz="2400" spc="-90" dirty="0">
                <a:latin typeface="Arial Narrow"/>
                <a:cs typeface="Arial Narrow"/>
              </a:rPr>
              <a:t>W</a:t>
            </a:r>
            <a:r>
              <a:rPr sz="2400" spc="-5" dirty="0">
                <a:latin typeface="Arial Narrow"/>
                <a:cs typeface="Arial Narrow"/>
              </a:rPr>
              <a:t>atson</a:t>
            </a:r>
            <a:r>
              <a:rPr sz="2400" spc="0" dirty="0">
                <a:latin typeface="黑体"/>
                <a:cs typeface="黑体"/>
              </a:rPr>
              <a:t>是一 个基于 </a:t>
            </a:r>
            <a:r>
              <a:rPr sz="2400" spc="-15" dirty="0">
                <a:latin typeface="Arial Narrow"/>
                <a:cs typeface="Arial Narrow"/>
              </a:rPr>
              <a:t>H</a:t>
            </a:r>
            <a:r>
              <a:rPr sz="2400" spc="-25" dirty="0">
                <a:latin typeface="Arial Narrow"/>
                <a:cs typeface="Arial Narrow"/>
              </a:rPr>
              <a:t>a</a:t>
            </a:r>
            <a:r>
              <a:rPr sz="2400" spc="-5" dirty="0">
                <a:latin typeface="Arial Narrow"/>
                <a:cs typeface="Arial Narrow"/>
              </a:rPr>
              <a:t>do</a:t>
            </a:r>
            <a:r>
              <a:rPr sz="2400" spc="-10" dirty="0">
                <a:latin typeface="Arial Narrow"/>
                <a:cs typeface="Arial Narrow"/>
              </a:rPr>
              <a:t>o</a:t>
            </a:r>
            <a:r>
              <a:rPr sz="2400" spc="0" dirty="0">
                <a:latin typeface="Arial Narrow"/>
                <a:cs typeface="Arial Narrow"/>
              </a:rPr>
              <a:t>p </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duce</a:t>
            </a:r>
            <a:endParaRPr sz="2400">
              <a:latin typeface="Arial Narrow"/>
              <a:cs typeface="Arial Narrow"/>
            </a:endParaRPr>
          </a:p>
          <a:p>
            <a:pPr marL="12700" marR="6350" algn="just">
              <a:lnSpc>
                <a:spcPct val="89100"/>
              </a:lnSpc>
              <a:spcBef>
                <a:spcPts val="755"/>
              </a:spcBef>
            </a:pPr>
            <a:r>
              <a:rPr sz="2400" dirty="0">
                <a:latin typeface="黑体"/>
                <a:cs typeface="黑体"/>
              </a:rPr>
              <a:t>数据并行处 理和统计模 型自然语言 </a:t>
            </a:r>
            <a:r>
              <a:rPr sz="2400" spc="-5" dirty="0">
                <a:latin typeface="黑体"/>
                <a:cs typeface="黑体"/>
              </a:rPr>
              <a:t>处理的成功 </a:t>
            </a:r>
            <a:r>
              <a:rPr sz="2400" spc="0" dirty="0">
                <a:latin typeface="黑体"/>
                <a:cs typeface="黑体"/>
              </a:rPr>
              <a:t>应用。</a:t>
            </a:r>
            <a:endParaRPr sz="2400">
              <a:latin typeface="黑体"/>
              <a:cs typeface="黑体"/>
            </a:endParaRPr>
          </a:p>
        </p:txBody>
      </p:sp>
      <p:sp>
        <p:nvSpPr>
          <p:cNvPr id="3" name="object 3"/>
          <p:cNvSpPr/>
          <p:nvPr/>
        </p:nvSpPr>
        <p:spPr>
          <a:xfrm>
            <a:off x="2116835" y="1487424"/>
            <a:ext cx="6966204" cy="5141976"/>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2309622" y="1679003"/>
            <a:ext cx="6581775" cy="4757674"/>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p:nvPr/>
        </p:nvSpPr>
        <p:spPr>
          <a:xfrm>
            <a:off x="4908803" y="158495"/>
            <a:ext cx="4235196" cy="720851"/>
          </a:xfrm>
          <a:prstGeom prst="rect">
            <a:avLst/>
          </a:prstGeom>
          <a:blipFill>
            <a:blip r:embed="rId4" cstate="print"/>
            <a:stretch>
              <a:fillRect/>
            </a:stretch>
          </a:blipFill>
        </p:spPr>
        <p:txBody>
          <a:bodyPr wrap="square" lIns="0" tIns="0" rIns="0" bIns="0" rtlCol="0">
            <a:spAutoFit/>
          </a:bodyPr>
          <a:lstStyle/>
          <a:p>
            <a:endParaRPr/>
          </a:p>
        </p:txBody>
      </p:sp>
      <p:sp>
        <p:nvSpPr>
          <p:cNvPr id="6" name="object 6"/>
          <p:cNvSpPr txBox="1">
            <a:spLocks noGrp="1"/>
          </p:cNvSpPr>
          <p:nvPr>
            <p:ph type="title"/>
          </p:nvPr>
        </p:nvSpPr>
        <p:spPr>
          <a:prstGeom prst="rect">
            <a:avLst/>
          </a:prstGeom>
        </p:spPr>
        <p:txBody>
          <a:bodyPr vert="horz" wrap="square" lIns="0" tIns="138877" rIns="0" bIns="0" rtlCol="0">
            <a:spAutoFit/>
          </a:bodyPr>
          <a:lstStyle/>
          <a:p>
            <a:pPr marL="104775">
              <a:lnSpc>
                <a:spcPct val="100000"/>
              </a:lnSpc>
            </a:pPr>
            <a:r>
              <a:rPr sz="2600" dirty="0">
                <a:solidFill>
                  <a:srgbClr val="0066FF"/>
                </a:solidFill>
                <a:latin typeface="Arial Narrow"/>
                <a:cs typeface="Arial Narrow"/>
              </a:rPr>
              <a:t>IB</a:t>
            </a:r>
            <a:r>
              <a:rPr sz="2600" spc="-5" dirty="0">
                <a:solidFill>
                  <a:srgbClr val="0066FF"/>
                </a:solidFill>
                <a:latin typeface="Arial Narrow"/>
                <a:cs typeface="Arial Narrow"/>
              </a:rPr>
              <a:t>M</a:t>
            </a:r>
            <a:r>
              <a:rPr sz="2600" spc="10" dirty="0">
                <a:solidFill>
                  <a:srgbClr val="0066FF"/>
                </a:solidFill>
                <a:latin typeface="黑体"/>
                <a:cs typeface="黑体"/>
              </a:rPr>
              <a:t>智力</a:t>
            </a:r>
            <a:r>
              <a:rPr sz="2600" spc="0" dirty="0">
                <a:solidFill>
                  <a:srgbClr val="0066FF"/>
                </a:solidFill>
                <a:latin typeface="黑体"/>
                <a:cs typeface="黑体"/>
              </a:rPr>
              <a:t>问</a:t>
            </a:r>
            <a:r>
              <a:rPr sz="2600" spc="-15" dirty="0">
                <a:solidFill>
                  <a:srgbClr val="0066FF"/>
                </a:solidFill>
                <a:latin typeface="黑体"/>
                <a:cs typeface="黑体"/>
              </a:rPr>
              <a:t>答</a:t>
            </a:r>
            <a:r>
              <a:rPr sz="2600" spc="0" dirty="0">
                <a:solidFill>
                  <a:srgbClr val="0066FF"/>
                </a:solidFill>
                <a:latin typeface="黑体"/>
                <a:cs typeface="黑体"/>
              </a:rPr>
              <a:t>竞赛</a:t>
            </a:r>
            <a:r>
              <a:rPr sz="2600" spc="-15" dirty="0">
                <a:solidFill>
                  <a:srgbClr val="0066FF"/>
                </a:solidFill>
                <a:latin typeface="黑体"/>
                <a:cs typeface="黑体"/>
              </a:rPr>
              <a:t>机</a:t>
            </a:r>
            <a:r>
              <a:rPr sz="2600" spc="0" dirty="0">
                <a:solidFill>
                  <a:srgbClr val="0066FF"/>
                </a:solidFill>
                <a:latin typeface="黑体"/>
                <a:cs typeface="黑体"/>
              </a:rPr>
              <a:t>器</a:t>
            </a:r>
            <a:r>
              <a:rPr sz="2600" spc="5" dirty="0">
                <a:solidFill>
                  <a:srgbClr val="0066FF"/>
                </a:solidFill>
                <a:latin typeface="黑体"/>
                <a:cs typeface="黑体"/>
              </a:rPr>
              <a:t>人</a:t>
            </a:r>
            <a:r>
              <a:rPr sz="2600" spc="-85" dirty="0">
                <a:solidFill>
                  <a:srgbClr val="0066FF"/>
                </a:solidFill>
                <a:latin typeface="Arial Narrow"/>
                <a:cs typeface="Arial Narrow"/>
              </a:rPr>
              <a:t>W</a:t>
            </a:r>
            <a:r>
              <a:rPr sz="2600" spc="-5" dirty="0">
                <a:solidFill>
                  <a:srgbClr val="0066FF"/>
                </a:solidFill>
                <a:latin typeface="Arial Narrow"/>
                <a:cs typeface="Arial Narrow"/>
              </a:rPr>
              <a:t>a</a:t>
            </a:r>
            <a:r>
              <a:rPr sz="2600" spc="-15" dirty="0">
                <a:solidFill>
                  <a:srgbClr val="0066FF"/>
                </a:solidFill>
                <a:latin typeface="Arial Narrow"/>
                <a:cs typeface="Arial Narrow"/>
              </a:rPr>
              <a:t>s</a:t>
            </a:r>
            <a:r>
              <a:rPr sz="2600" spc="0" dirty="0">
                <a:solidFill>
                  <a:srgbClr val="0066FF"/>
                </a:solidFill>
                <a:latin typeface="Arial Narrow"/>
                <a:cs typeface="Arial Narrow"/>
              </a:rPr>
              <a:t>ton</a:t>
            </a:r>
            <a:endParaRPr sz="2600">
              <a:latin typeface="Arial Narrow"/>
              <a:cs typeface="Arial Narrow"/>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7055" y="1475866"/>
            <a:ext cx="4292600" cy="3507104"/>
          </a:xfrm>
          <a:prstGeom prst="rect">
            <a:avLst/>
          </a:prstGeom>
        </p:spPr>
        <p:txBody>
          <a:bodyPr vert="horz" wrap="square" lIns="0" tIns="0" rIns="0" bIns="0" rtlCol="0">
            <a:spAutoFit/>
          </a:bodyPr>
          <a:lstStyle/>
          <a:p>
            <a:pPr marL="12700" marR="6350" indent="0">
              <a:lnSpc>
                <a:spcPct val="120000"/>
              </a:lnSpc>
            </a:pPr>
            <a:r>
              <a:rPr sz="2400" spc="-75" dirty="0">
                <a:latin typeface="Arial Narrow"/>
                <a:cs typeface="Arial Narrow"/>
              </a:rPr>
              <a:t>W</a:t>
            </a:r>
            <a:r>
              <a:rPr sz="2400" spc="-5" dirty="0">
                <a:latin typeface="Arial Narrow"/>
                <a:cs typeface="Arial Narrow"/>
              </a:rPr>
              <a:t>atson</a:t>
            </a:r>
            <a:r>
              <a:rPr sz="2400" spc="-5" dirty="0">
                <a:latin typeface="黑体"/>
                <a:cs typeface="黑体"/>
              </a:rPr>
              <a:t>收集了</a:t>
            </a:r>
            <a:r>
              <a:rPr sz="2400" spc="-5" dirty="0">
                <a:latin typeface="Arial Narrow"/>
                <a:cs typeface="Arial Narrow"/>
              </a:rPr>
              <a:t>2</a:t>
            </a:r>
            <a:r>
              <a:rPr sz="2400" spc="-5" dirty="0">
                <a:latin typeface="黑体"/>
                <a:cs typeface="黑体"/>
              </a:rPr>
              <a:t>亿页知识文本数 </a:t>
            </a:r>
            <a:r>
              <a:rPr sz="2400" spc="0" dirty="0">
                <a:latin typeface="黑体"/>
                <a:cs typeface="黑体"/>
              </a:rPr>
              <a:t>据，并基于</a:t>
            </a:r>
            <a:r>
              <a:rPr sz="2400" spc="-15" dirty="0">
                <a:latin typeface="Arial Narrow"/>
                <a:cs typeface="Arial Narrow"/>
              </a:rPr>
              <a:t>H</a:t>
            </a:r>
            <a:r>
              <a:rPr sz="2400" spc="-25" dirty="0">
                <a:latin typeface="Arial Narrow"/>
                <a:cs typeface="Arial Narrow"/>
              </a:rPr>
              <a:t>a</a:t>
            </a:r>
            <a:r>
              <a:rPr sz="2400" spc="-5" dirty="0">
                <a:latin typeface="Arial Narrow"/>
                <a:cs typeface="Arial Narrow"/>
              </a:rPr>
              <a:t>do</a:t>
            </a:r>
            <a:r>
              <a:rPr sz="2400" spc="-10" dirty="0">
                <a:latin typeface="Arial Narrow"/>
                <a:cs typeface="Arial Narrow"/>
              </a:rPr>
              <a:t>o</a:t>
            </a:r>
            <a:r>
              <a:rPr sz="2400" spc="0" dirty="0">
                <a:latin typeface="Arial Narrow"/>
                <a:cs typeface="Arial Narrow"/>
              </a:rPr>
              <a:t>p</a:t>
            </a:r>
            <a:r>
              <a:rPr sz="2400" spc="50" dirty="0">
                <a:latin typeface="Arial Narrow"/>
                <a:cs typeface="Arial Narrow"/>
              </a:rPr>
              <a:t> </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并 行处理集群进行数据分析，采 </a:t>
            </a:r>
            <a:r>
              <a:rPr sz="2400" spc="-5" dirty="0">
                <a:latin typeface="黑体"/>
                <a:cs typeface="黑体"/>
              </a:rPr>
              <a:t>用了优化的并行体系结构和优 </a:t>
            </a:r>
            <a:r>
              <a:rPr sz="2400" spc="0" dirty="0">
                <a:latin typeface="黑体"/>
                <a:cs typeface="黑体"/>
              </a:rPr>
              <a:t>化的知识和自然语言处理算法， 可在</a:t>
            </a:r>
            <a:r>
              <a:rPr sz="2400" spc="-5" dirty="0">
                <a:latin typeface="Arial Narrow"/>
                <a:cs typeface="Arial Narrow"/>
              </a:rPr>
              <a:t>1</a:t>
            </a:r>
            <a:r>
              <a:rPr sz="2400" spc="0" dirty="0">
                <a:latin typeface="黑体"/>
                <a:cs typeface="黑体"/>
              </a:rPr>
              <a:t>秒内完成对大量非结构化 信息的检索，并实时回答知识 竞赛问答题。</a:t>
            </a:r>
            <a:endParaRPr sz="2400">
              <a:latin typeface="黑体"/>
              <a:cs typeface="黑体"/>
            </a:endParaRPr>
          </a:p>
        </p:txBody>
      </p:sp>
      <p:sp>
        <p:nvSpPr>
          <p:cNvPr id="3" name="object 3"/>
          <p:cNvSpPr/>
          <p:nvPr/>
        </p:nvSpPr>
        <p:spPr>
          <a:xfrm>
            <a:off x="4981955" y="1269491"/>
            <a:ext cx="4064507" cy="5541264"/>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5173979" y="1462100"/>
            <a:ext cx="3679825" cy="5156200"/>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p:nvPr/>
        </p:nvSpPr>
        <p:spPr>
          <a:xfrm>
            <a:off x="4908803" y="158495"/>
            <a:ext cx="4235196" cy="720851"/>
          </a:xfrm>
          <a:prstGeom prst="rect">
            <a:avLst/>
          </a:prstGeom>
          <a:blipFill>
            <a:blip r:embed="rId4" cstate="print"/>
            <a:stretch>
              <a:fillRect/>
            </a:stretch>
          </a:blipFill>
        </p:spPr>
        <p:txBody>
          <a:bodyPr wrap="square" lIns="0" tIns="0" rIns="0" bIns="0" rtlCol="0">
            <a:spAutoFit/>
          </a:bodyPr>
          <a:lstStyle/>
          <a:p>
            <a:endParaRPr/>
          </a:p>
        </p:txBody>
      </p:sp>
      <p:sp>
        <p:nvSpPr>
          <p:cNvPr id="6" name="object 6"/>
          <p:cNvSpPr txBox="1">
            <a:spLocks noGrp="1"/>
          </p:cNvSpPr>
          <p:nvPr>
            <p:ph type="title"/>
          </p:nvPr>
        </p:nvSpPr>
        <p:spPr>
          <a:prstGeom prst="rect">
            <a:avLst/>
          </a:prstGeom>
        </p:spPr>
        <p:txBody>
          <a:bodyPr vert="horz" wrap="square" lIns="0" tIns="138877" rIns="0" bIns="0" rtlCol="0">
            <a:spAutoFit/>
          </a:bodyPr>
          <a:lstStyle/>
          <a:p>
            <a:pPr marL="104775">
              <a:lnSpc>
                <a:spcPct val="100000"/>
              </a:lnSpc>
            </a:pPr>
            <a:r>
              <a:rPr sz="2600" dirty="0">
                <a:solidFill>
                  <a:srgbClr val="0066FF"/>
                </a:solidFill>
                <a:latin typeface="Arial Narrow"/>
                <a:cs typeface="Arial Narrow"/>
              </a:rPr>
              <a:t>IB</a:t>
            </a:r>
            <a:r>
              <a:rPr sz="2600" spc="-5" dirty="0">
                <a:solidFill>
                  <a:srgbClr val="0066FF"/>
                </a:solidFill>
                <a:latin typeface="Arial Narrow"/>
                <a:cs typeface="Arial Narrow"/>
              </a:rPr>
              <a:t>M</a:t>
            </a:r>
            <a:r>
              <a:rPr sz="2600" spc="10" dirty="0">
                <a:solidFill>
                  <a:srgbClr val="0066FF"/>
                </a:solidFill>
                <a:latin typeface="黑体"/>
                <a:cs typeface="黑体"/>
              </a:rPr>
              <a:t>智力</a:t>
            </a:r>
            <a:r>
              <a:rPr sz="2600" spc="0" dirty="0">
                <a:solidFill>
                  <a:srgbClr val="0066FF"/>
                </a:solidFill>
                <a:latin typeface="黑体"/>
                <a:cs typeface="黑体"/>
              </a:rPr>
              <a:t>问</a:t>
            </a:r>
            <a:r>
              <a:rPr sz="2600" spc="-15" dirty="0">
                <a:solidFill>
                  <a:srgbClr val="0066FF"/>
                </a:solidFill>
                <a:latin typeface="黑体"/>
                <a:cs typeface="黑体"/>
              </a:rPr>
              <a:t>答</a:t>
            </a:r>
            <a:r>
              <a:rPr sz="2600" spc="0" dirty="0">
                <a:solidFill>
                  <a:srgbClr val="0066FF"/>
                </a:solidFill>
                <a:latin typeface="黑体"/>
                <a:cs typeface="黑体"/>
              </a:rPr>
              <a:t>竞赛</a:t>
            </a:r>
            <a:r>
              <a:rPr sz="2600" spc="-15" dirty="0">
                <a:solidFill>
                  <a:srgbClr val="0066FF"/>
                </a:solidFill>
                <a:latin typeface="黑体"/>
                <a:cs typeface="黑体"/>
              </a:rPr>
              <a:t>机</a:t>
            </a:r>
            <a:r>
              <a:rPr sz="2600" spc="0" dirty="0">
                <a:solidFill>
                  <a:srgbClr val="0066FF"/>
                </a:solidFill>
                <a:latin typeface="黑体"/>
                <a:cs typeface="黑体"/>
              </a:rPr>
              <a:t>器</a:t>
            </a:r>
            <a:r>
              <a:rPr sz="2600" spc="5" dirty="0">
                <a:solidFill>
                  <a:srgbClr val="0066FF"/>
                </a:solidFill>
                <a:latin typeface="黑体"/>
                <a:cs typeface="黑体"/>
              </a:rPr>
              <a:t>人</a:t>
            </a:r>
            <a:r>
              <a:rPr sz="2600" spc="-85" dirty="0">
                <a:solidFill>
                  <a:srgbClr val="0066FF"/>
                </a:solidFill>
                <a:latin typeface="Arial Narrow"/>
                <a:cs typeface="Arial Narrow"/>
              </a:rPr>
              <a:t>W</a:t>
            </a:r>
            <a:r>
              <a:rPr sz="2600" spc="-5" dirty="0">
                <a:solidFill>
                  <a:srgbClr val="0066FF"/>
                </a:solidFill>
                <a:latin typeface="Arial Narrow"/>
                <a:cs typeface="Arial Narrow"/>
              </a:rPr>
              <a:t>a</a:t>
            </a:r>
            <a:r>
              <a:rPr sz="2600" spc="-15" dirty="0">
                <a:solidFill>
                  <a:srgbClr val="0066FF"/>
                </a:solidFill>
                <a:latin typeface="Arial Narrow"/>
                <a:cs typeface="Arial Narrow"/>
              </a:rPr>
              <a:t>s</a:t>
            </a:r>
            <a:r>
              <a:rPr sz="2600" spc="0" dirty="0">
                <a:solidFill>
                  <a:srgbClr val="0066FF"/>
                </a:solidFill>
                <a:latin typeface="Arial Narrow"/>
                <a:cs typeface="Arial Narrow"/>
              </a:rPr>
              <a:t>ton</a:t>
            </a:r>
            <a:endParaRPr sz="2600">
              <a:latin typeface="Arial Narrow"/>
              <a:cs typeface="Arial Narrow"/>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4991" y="3226054"/>
            <a:ext cx="2960370" cy="837565"/>
          </a:xfrm>
          <a:prstGeom prst="rect">
            <a:avLst/>
          </a:prstGeom>
        </p:spPr>
        <p:txBody>
          <a:bodyPr vert="horz" wrap="square" lIns="0" tIns="0" rIns="0" bIns="0" rtlCol="0">
            <a:spAutoFit/>
          </a:bodyPr>
          <a:lstStyle/>
          <a:p>
            <a:pPr marL="12700">
              <a:lnSpc>
                <a:spcPct val="100000"/>
              </a:lnSpc>
            </a:pPr>
            <a:r>
              <a:rPr sz="5400" dirty="0">
                <a:solidFill>
                  <a:srgbClr val="C00000"/>
                </a:solidFill>
                <a:latin typeface="Arial Unicode MS"/>
                <a:cs typeface="Arial Unicode MS"/>
              </a:rPr>
              <a:t>Thank</a:t>
            </a:r>
            <a:r>
              <a:rPr sz="5400" spc="-20" dirty="0">
                <a:solidFill>
                  <a:srgbClr val="C00000"/>
                </a:solidFill>
                <a:latin typeface="Arial Unicode MS"/>
                <a:cs typeface="Arial Unicode MS"/>
              </a:rPr>
              <a:t>s</a:t>
            </a:r>
            <a:r>
              <a:rPr sz="5400" spc="0" dirty="0">
                <a:solidFill>
                  <a:srgbClr val="C00000"/>
                </a:solidFill>
                <a:latin typeface="Arial Unicode MS"/>
                <a:cs typeface="Arial Unicode MS"/>
              </a:rPr>
              <a:t>！</a:t>
            </a:r>
            <a:endParaRPr sz="5400">
              <a:latin typeface="Arial Unicode MS"/>
              <a:cs typeface="Arial Unicode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8806" rIns="0" bIns="0" rtlCol="0">
            <a:spAutoFit/>
          </a:bodyPr>
          <a:lstStyle/>
          <a:p>
            <a:pPr marL="79375">
              <a:lnSpc>
                <a:spcPts val="3195"/>
              </a:lnSpc>
            </a:pPr>
            <a:r>
              <a:rPr sz="2400" b="1" spc="-15" dirty="0">
                <a:solidFill>
                  <a:srgbClr val="00AF50"/>
                </a:solidFill>
                <a:latin typeface="黑体"/>
                <a:cs typeface="黑体"/>
              </a:rPr>
              <a:t>基于</a:t>
            </a:r>
            <a:r>
              <a:rPr sz="2400" b="1" spc="-5" dirty="0">
                <a:solidFill>
                  <a:srgbClr val="00AF50"/>
                </a:solidFill>
                <a:latin typeface="黑体"/>
                <a:cs typeface="黑体"/>
              </a:rPr>
              <a:t>MapReduce</a:t>
            </a:r>
            <a:r>
              <a:rPr sz="2400" b="1" spc="-15" dirty="0">
                <a:solidFill>
                  <a:srgbClr val="00AF50"/>
                </a:solidFill>
                <a:latin typeface="黑体"/>
                <a:cs typeface="黑体"/>
              </a:rPr>
              <a:t>的处理过程示</a:t>
            </a:r>
            <a:r>
              <a:rPr sz="2400" b="1" spc="-10" dirty="0">
                <a:solidFill>
                  <a:srgbClr val="00AF50"/>
                </a:solidFill>
                <a:latin typeface="黑体"/>
                <a:cs typeface="黑体"/>
              </a:rPr>
              <a:t>例</a:t>
            </a:r>
            <a:r>
              <a:rPr sz="2800" b="1" spc="0" dirty="0">
                <a:solidFill>
                  <a:srgbClr val="0066FF"/>
                </a:solidFill>
                <a:latin typeface="黑体"/>
                <a:cs typeface="黑体"/>
              </a:rPr>
              <a:t>--</a:t>
            </a:r>
            <a:r>
              <a:rPr sz="2400" b="1" spc="-15" dirty="0">
                <a:solidFill>
                  <a:srgbClr val="0066FF"/>
                </a:solidFill>
                <a:latin typeface="黑体"/>
                <a:cs typeface="黑体"/>
              </a:rPr>
              <a:t>文档词频统计：</a:t>
            </a:r>
            <a:r>
              <a:rPr sz="2400" b="1" spc="-5" dirty="0">
                <a:solidFill>
                  <a:srgbClr val="0066FF"/>
                </a:solidFill>
                <a:latin typeface="黑体"/>
                <a:cs typeface="黑体"/>
              </a:rPr>
              <a:t>WordCount</a:t>
            </a:r>
            <a:endParaRPr sz="2400">
              <a:latin typeface="黑体"/>
              <a:cs typeface="黑体"/>
            </a:endParaRPr>
          </a:p>
        </p:txBody>
      </p:sp>
      <p:sp>
        <p:nvSpPr>
          <p:cNvPr id="3" name="object 3"/>
          <p:cNvSpPr txBox="1"/>
          <p:nvPr/>
        </p:nvSpPr>
        <p:spPr>
          <a:xfrm>
            <a:off x="423163" y="1230503"/>
            <a:ext cx="6574155" cy="5255260"/>
          </a:xfrm>
          <a:prstGeom prst="rect">
            <a:avLst/>
          </a:prstGeom>
        </p:spPr>
        <p:txBody>
          <a:bodyPr vert="horz" wrap="square" lIns="0" tIns="0" rIns="0" bIns="0" rtlCol="0">
            <a:spAutoFit/>
          </a:bodyPr>
          <a:lstStyle/>
          <a:p>
            <a:pPr marL="12700">
              <a:lnSpc>
                <a:spcPct val="100000"/>
              </a:lnSpc>
            </a:pPr>
            <a:r>
              <a:rPr sz="2400" dirty="0">
                <a:solidFill>
                  <a:srgbClr val="C00000"/>
                </a:solidFill>
                <a:latin typeface="Arial"/>
                <a:cs typeface="Arial"/>
              </a:rPr>
              <a:t>MapRe</a:t>
            </a:r>
            <a:r>
              <a:rPr sz="2400" spc="-10" dirty="0">
                <a:solidFill>
                  <a:srgbClr val="C00000"/>
                </a:solidFill>
                <a:latin typeface="Arial"/>
                <a:cs typeface="Arial"/>
              </a:rPr>
              <a:t>d</a:t>
            </a:r>
            <a:r>
              <a:rPr sz="2400" spc="0" dirty="0">
                <a:solidFill>
                  <a:srgbClr val="C00000"/>
                </a:solidFill>
                <a:latin typeface="Arial"/>
                <a:cs typeface="Arial"/>
              </a:rPr>
              <a:t>uc</a:t>
            </a:r>
            <a:r>
              <a:rPr sz="2400" spc="-5" dirty="0">
                <a:solidFill>
                  <a:srgbClr val="C00000"/>
                </a:solidFill>
                <a:latin typeface="Arial"/>
                <a:cs typeface="Arial"/>
              </a:rPr>
              <a:t>e</a:t>
            </a:r>
            <a:r>
              <a:rPr sz="2400" spc="0" dirty="0">
                <a:solidFill>
                  <a:srgbClr val="C00000"/>
                </a:solidFill>
                <a:latin typeface="黑体"/>
                <a:cs typeface="黑体"/>
              </a:rPr>
              <a:t>处理方式</a:t>
            </a:r>
            <a:endParaRPr sz="2400">
              <a:latin typeface="黑体"/>
              <a:cs typeface="黑体"/>
            </a:endParaRPr>
          </a:p>
          <a:p>
            <a:pPr marL="12700">
              <a:lnSpc>
                <a:spcPct val="100000"/>
              </a:lnSpc>
              <a:spcBef>
                <a:spcPts val="600"/>
              </a:spcBef>
            </a:pPr>
            <a:r>
              <a:rPr sz="2400" dirty="0">
                <a:solidFill>
                  <a:srgbClr val="0066FF"/>
                </a:solidFill>
                <a:latin typeface="黑体"/>
                <a:cs typeface="黑体"/>
              </a:rPr>
              <a:t>使用</a:t>
            </a:r>
            <a:r>
              <a:rPr sz="2400" spc="-5" dirty="0">
                <a:solidFill>
                  <a:srgbClr val="0066FF"/>
                </a:solidFill>
                <a:latin typeface="Arial"/>
                <a:cs typeface="Arial"/>
              </a:rPr>
              <a:t>4</a:t>
            </a:r>
            <a:r>
              <a:rPr sz="2400" spc="0" dirty="0">
                <a:solidFill>
                  <a:srgbClr val="0066FF"/>
                </a:solidFill>
                <a:latin typeface="黑体"/>
                <a:cs typeface="黑体"/>
              </a:rPr>
              <a:t>个</a:t>
            </a:r>
            <a:r>
              <a:rPr sz="2400" spc="0" dirty="0">
                <a:solidFill>
                  <a:srgbClr val="0066FF"/>
                </a:solidFill>
                <a:latin typeface="Arial"/>
                <a:cs typeface="Arial"/>
              </a:rPr>
              <a:t>map</a:t>
            </a:r>
            <a:r>
              <a:rPr sz="2400" spc="0" dirty="0">
                <a:solidFill>
                  <a:srgbClr val="0066FF"/>
                </a:solidFill>
                <a:latin typeface="黑体"/>
                <a:cs typeface="黑体"/>
              </a:rPr>
              <a:t>节点：</a:t>
            </a:r>
            <a:endParaRPr sz="2400">
              <a:latin typeface="黑体"/>
              <a:cs typeface="黑体"/>
            </a:endParaRPr>
          </a:p>
          <a:p>
            <a:pPr marL="277495">
              <a:lnSpc>
                <a:spcPts val="2880"/>
              </a:lnSpc>
              <a:spcBef>
                <a:spcPts val="600"/>
              </a:spcBef>
            </a:pPr>
            <a:r>
              <a:rPr sz="2400" dirty="0">
                <a:solidFill>
                  <a:srgbClr val="FF0066"/>
                </a:solidFill>
                <a:latin typeface="Arial"/>
                <a:cs typeface="Arial"/>
              </a:rPr>
              <a:t>ma</a:t>
            </a:r>
            <a:r>
              <a:rPr sz="2400" spc="-5" dirty="0">
                <a:solidFill>
                  <a:srgbClr val="FF0066"/>
                </a:solidFill>
                <a:latin typeface="Arial"/>
                <a:cs typeface="Arial"/>
              </a:rPr>
              <a:t>p</a:t>
            </a:r>
            <a:r>
              <a:rPr sz="2400" spc="-5" dirty="0">
                <a:solidFill>
                  <a:srgbClr val="FF0066"/>
                </a:solidFill>
                <a:latin typeface="黑体"/>
                <a:cs typeface="黑体"/>
              </a:rPr>
              <a:t>节点</a:t>
            </a:r>
            <a:r>
              <a:rPr sz="2400" spc="0" dirty="0">
                <a:solidFill>
                  <a:srgbClr val="FF0066"/>
                </a:solidFill>
                <a:latin typeface="Arial"/>
                <a:cs typeface="Arial"/>
              </a:rPr>
              <a:t>1:</a:t>
            </a:r>
            <a:endParaRPr sz="2400">
              <a:latin typeface="Arial"/>
              <a:cs typeface="Arial"/>
            </a:endParaRPr>
          </a:p>
          <a:p>
            <a:pPr marL="550545">
              <a:lnSpc>
                <a:spcPts val="2640"/>
              </a:lnSpc>
            </a:pPr>
            <a:r>
              <a:rPr sz="2200" spc="-15" dirty="0">
                <a:latin typeface="黑体"/>
                <a:cs typeface="黑体"/>
              </a:rPr>
              <a:t>输入：</a:t>
            </a:r>
            <a:r>
              <a:rPr sz="2200" spc="-10" dirty="0">
                <a:latin typeface="Arial"/>
                <a:cs typeface="Arial"/>
              </a:rPr>
              <a:t>(text1,</a:t>
            </a:r>
            <a:r>
              <a:rPr sz="2200" spc="-5" dirty="0">
                <a:latin typeface="Arial"/>
                <a:cs typeface="Arial"/>
              </a:rPr>
              <a:t> </a:t>
            </a:r>
            <a:r>
              <a:rPr sz="2200" spc="-10" dirty="0">
                <a:latin typeface="Arial"/>
                <a:cs typeface="Arial"/>
              </a:rPr>
              <a:t>“the</a:t>
            </a:r>
            <a:r>
              <a:rPr sz="2200" spc="10" dirty="0">
                <a:latin typeface="Arial"/>
                <a:cs typeface="Arial"/>
              </a:rPr>
              <a:t> </a:t>
            </a:r>
            <a:r>
              <a:rPr sz="2200" spc="-15" dirty="0">
                <a:latin typeface="Arial"/>
                <a:cs typeface="Arial"/>
              </a:rPr>
              <a:t>weat</a:t>
            </a:r>
            <a:r>
              <a:rPr sz="2200" spc="-10" dirty="0">
                <a:latin typeface="Arial"/>
                <a:cs typeface="Arial"/>
              </a:rPr>
              <a:t>her</a:t>
            </a:r>
            <a:r>
              <a:rPr sz="2200" spc="10" dirty="0">
                <a:latin typeface="Arial"/>
                <a:cs typeface="Arial"/>
              </a:rPr>
              <a:t> </a:t>
            </a:r>
            <a:r>
              <a:rPr sz="2200" spc="-10" dirty="0">
                <a:latin typeface="Arial"/>
                <a:cs typeface="Arial"/>
              </a:rPr>
              <a:t>is</a:t>
            </a:r>
            <a:r>
              <a:rPr sz="2200" spc="5" dirty="0">
                <a:latin typeface="Arial"/>
                <a:cs typeface="Arial"/>
              </a:rPr>
              <a:t> </a:t>
            </a:r>
            <a:r>
              <a:rPr sz="2200" spc="-15" dirty="0">
                <a:latin typeface="Arial"/>
                <a:cs typeface="Arial"/>
              </a:rPr>
              <a:t>good”)</a:t>
            </a:r>
            <a:endParaRPr sz="2200">
              <a:latin typeface="Arial"/>
              <a:cs typeface="Arial"/>
            </a:endParaRPr>
          </a:p>
          <a:p>
            <a:pPr marL="550545">
              <a:lnSpc>
                <a:spcPct val="100000"/>
              </a:lnSpc>
            </a:pPr>
            <a:r>
              <a:rPr sz="2200" spc="-15" dirty="0">
                <a:latin typeface="黑体"/>
                <a:cs typeface="黑体"/>
              </a:rPr>
              <a:t>输出：</a:t>
            </a:r>
            <a:r>
              <a:rPr sz="2200" spc="-10" dirty="0">
                <a:latin typeface="Arial"/>
                <a:cs typeface="Arial"/>
              </a:rPr>
              <a:t>(the, 1),</a:t>
            </a:r>
            <a:r>
              <a:rPr sz="2200" spc="0" dirty="0">
                <a:latin typeface="Arial"/>
                <a:cs typeface="Arial"/>
              </a:rPr>
              <a:t> </a:t>
            </a:r>
            <a:r>
              <a:rPr sz="2200" spc="-15" dirty="0">
                <a:latin typeface="Arial"/>
                <a:cs typeface="Arial"/>
              </a:rPr>
              <a:t>(weathe</a:t>
            </a:r>
            <a:r>
              <a:rPr sz="2200" spc="-125" dirty="0">
                <a:latin typeface="Arial"/>
                <a:cs typeface="Arial"/>
              </a:rPr>
              <a:t>r</a:t>
            </a:r>
            <a:r>
              <a:rPr sz="2200" spc="-10" dirty="0">
                <a:latin typeface="Arial"/>
                <a:cs typeface="Arial"/>
              </a:rPr>
              <a:t>,</a:t>
            </a:r>
            <a:r>
              <a:rPr sz="2200" spc="20" dirty="0">
                <a:latin typeface="Arial"/>
                <a:cs typeface="Arial"/>
              </a:rPr>
              <a:t> </a:t>
            </a:r>
            <a:r>
              <a:rPr sz="2200" spc="-10" dirty="0">
                <a:latin typeface="Arial"/>
                <a:cs typeface="Arial"/>
              </a:rPr>
              <a:t>1),</a:t>
            </a:r>
            <a:r>
              <a:rPr sz="2200" spc="15" dirty="0">
                <a:latin typeface="Arial"/>
                <a:cs typeface="Arial"/>
              </a:rPr>
              <a:t> </a:t>
            </a:r>
            <a:r>
              <a:rPr sz="2200" spc="-10" dirty="0">
                <a:latin typeface="Arial"/>
                <a:cs typeface="Arial"/>
              </a:rPr>
              <a:t>(is, 1),</a:t>
            </a:r>
            <a:r>
              <a:rPr sz="2200" spc="15" dirty="0">
                <a:latin typeface="Arial"/>
                <a:cs typeface="Arial"/>
              </a:rPr>
              <a:t> </a:t>
            </a:r>
            <a:r>
              <a:rPr sz="2200" spc="-15" dirty="0">
                <a:latin typeface="Arial"/>
                <a:cs typeface="Arial"/>
              </a:rPr>
              <a:t>(good,</a:t>
            </a:r>
            <a:r>
              <a:rPr sz="2200" spc="10" dirty="0">
                <a:latin typeface="Arial"/>
                <a:cs typeface="Arial"/>
              </a:rPr>
              <a:t> </a:t>
            </a:r>
            <a:r>
              <a:rPr sz="2200" spc="-10" dirty="0">
                <a:latin typeface="Arial"/>
                <a:cs typeface="Arial"/>
              </a:rPr>
              <a:t>1)</a:t>
            </a:r>
            <a:endParaRPr sz="2200">
              <a:latin typeface="Arial"/>
              <a:cs typeface="Arial"/>
            </a:endParaRPr>
          </a:p>
          <a:p>
            <a:pPr marL="277495">
              <a:lnSpc>
                <a:spcPct val="100000"/>
              </a:lnSpc>
              <a:spcBef>
                <a:spcPts val="600"/>
              </a:spcBef>
            </a:pPr>
            <a:r>
              <a:rPr sz="2400" dirty="0">
                <a:solidFill>
                  <a:srgbClr val="FF0066"/>
                </a:solidFill>
                <a:latin typeface="Arial"/>
                <a:cs typeface="Arial"/>
              </a:rPr>
              <a:t>map</a:t>
            </a:r>
            <a:r>
              <a:rPr sz="2400" dirty="0">
                <a:solidFill>
                  <a:srgbClr val="FF0066"/>
                </a:solidFill>
                <a:latin typeface="黑体"/>
                <a:cs typeface="黑体"/>
              </a:rPr>
              <a:t>节点</a:t>
            </a:r>
            <a:r>
              <a:rPr sz="2400" dirty="0">
                <a:solidFill>
                  <a:srgbClr val="FF0066"/>
                </a:solidFill>
                <a:latin typeface="Arial"/>
                <a:cs typeface="Arial"/>
              </a:rPr>
              <a:t>2:</a:t>
            </a:r>
            <a:endParaRPr sz="2400">
              <a:latin typeface="Arial"/>
              <a:cs typeface="Arial"/>
            </a:endParaRPr>
          </a:p>
          <a:p>
            <a:pPr marL="550545">
              <a:lnSpc>
                <a:spcPct val="100000"/>
              </a:lnSpc>
            </a:pPr>
            <a:r>
              <a:rPr sz="2200" spc="-20" dirty="0">
                <a:latin typeface="黑体"/>
                <a:cs typeface="黑体"/>
              </a:rPr>
              <a:t>输入：</a:t>
            </a:r>
            <a:r>
              <a:rPr sz="2200" spc="-10" dirty="0">
                <a:latin typeface="Arial"/>
                <a:cs typeface="Arial"/>
              </a:rPr>
              <a:t>(text2,</a:t>
            </a:r>
            <a:r>
              <a:rPr sz="2200" spc="-15" dirty="0">
                <a:latin typeface="Arial"/>
                <a:cs typeface="Arial"/>
              </a:rPr>
              <a:t> “today</a:t>
            </a:r>
            <a:r>
              <a:rPr sz="2200" spc="20" dirty="0">
                <a:latin typeface="Arial"/>
                <a:cs typeface="Arial"/>
              </a:rPr>
              <a:t> </a:t>
            </a:r>
            <a:r>
              <a:rPr sz="2200" spc="-10" dirty="0">
                <a:latin typeface="Arial"/>
                <a:cs typeface="Arial"/>
              </a:rPr>
              <a:t>is</a:t>
            </a:r>
            <a:r>
              <a:rPr sz="2200" spc="-5" dirty="0">
                <a:latin typeface="Arial"/>
                <a:cs typeface="Arial"/>
              </a:rPr>
              <a:t> </a:t>
            </a:r>
            <a:r>
              <a:rPr sz="2200" spc="-15" dirty="0">
                <a:latin typeface="Arial"/>
                <a:cs typeface="Arial"/>
              </a:rPr>
              <a:t>good”)</a:t>
            </a:r>
            <a:endParaRPr sz="2200">
              <a:latin typeface="Arial"/>
              <a:cs typeface="Arial"/>
            </a:endParaRPr>
          </a:p>
          <a:p>
            <a:pPr marL="550545">
              <a:lnSpc>
                <a:spcPct val="100000"/>
              </a:lnSpc>
            </a:pPr>
            <a:r>
              <a:rPr sz="2200" spc="-15" dirty="0">
                <a:latin typeface="黑体"/>
                <a:cs typeface="黑体"/>
              </a:rPr>
              <a:t>输出：</a:t>
            </a:r>
            <a:r>
              <a:rPr sz="2200" spc="-10" dirty="0">
                <a:latin typeface="Arial"/>
                <a:cs typeface="Arial"/>
              </a:rPr>
              <a:t>(tod</a:t>
            </a:r>
            <a:r>
              <a:rPr sz="2200" spc="-15" dirty="0">
                <a:latin typeface="Arial"/>
                <a:cs typeface="Arial"/>
              </a:rPr>
              <a:t>a</a:t>
            </a:r>
            <a:r>
              <a:rPr sz="2200" spc="-190" dirty="0">
                <a:latin typeface="Arial"/>
                <a:cs typeface="Arial"/>
              </a:rPr>
              <a:t>y</a:t>
            </a:r>
            <a:r>
              <a:rPr sz="2200" spc="-10" dirty="0">
                <a:latin typeface="Arial"/>
                <a:cs typeface="Arial"/>
              </a:rPr>
              <a:t>,</a:t>
            </a:r>
            <a:r>
              <a:rPr sz="2200" spc="-5" dirty="0">
                <a:latin typeface="Arial"/>
                <a:cs typeface="Arial"/>
              </a:rPr>
              <a:t> </a:t>
            </a:r>
            <a:r>
              <a:rPr sz="2200" spc="-10" dirty="0">
                <a:latin typeface="Arial"/>
                <a:cs typeface="Arial"/>
              </a:rPr>
              <a:t>1),</a:t>
            </a:r>
            <a:r>
              <a:rPr sz="2200" spc="10" dirty="0">
                <a:latin typeface="Arial"/>
                <a:cs typeface="Arial"/>
              </a:rPr>
              <a:t> </a:t>
            </a:r>
            <a:r>
              <a:rPr sz="2200" spc="-10" dirty="0">
                <a:latin typeface="Arial"/>
                <a:cs typeface="Arial"/>
              </a:rPr>
              <a:t>(is, 1),</a:t>
            </a:r>
            <a:r>
              <a:rPr sz="2200" spc="15" dirty="0">
                <a:latin typeface="Arial"/>
                <a:cs typeface="Arial"/>
              </a:rPr>
              <a:t> </a:t>
            </a:r>
            <a:r>
              <a:rPr sz="2200" spc="-15" dirty="0">
                <a:latin typeface="Arial"/>
                <a:cs typeface="Arial"/>
              </a:rPr>
              <a:t>(good,</a:t>
            </a:r>
            <a:r>
              <a:rPr sz="2200" spc="10" dirty="0">
                <a:latin typeface="Arial"/>
                <a:cs typeface="Arial"/>
              </a:rPr>
              <a:t> </a:t>
            </a:r>
            <a:r>
              <a:rPr sz="2200" spc="-10" dirty="0">
                <a:latin typeface="Arial"/>
                <a:cs typeface="Arial"/>
              </a:rPr>
              <a:t>1)</a:t>
            </a:r>
            <a:endParaRPr sz="2200">
              <a:latin typeface="Arial"/>
              <a:cs typeface="Arial"/>
            </a:endParaRPr>
          </a:p>
          <a:p>
            <a:pPr marL="277495">
              <a:lnSpc>
                <a:spcPts val="2880"/>
              </a:lnSpc>
              <a:spcBef>
                <a:spcPts val="605"/>
              </a:spcBef>
            </a:pPr>
            <a:r>
              <a:rPr sz="2400" dirty="0">
                <a:solidFill>
                  <a:srgbClr val="FF0066"/>
                </a:solidFill>
                <a:latin typeface="Arial"/>
                <a:cs typeface="Arial"/>
              </a:rPr>
              <a:t>map</a:t>
            </a:r>
            <a:r>
              <a:rPr sz="2400" dirty="0">
                <a:solidFill>
                  <a:srgbClr val="FF0066"/>
                </a:solidFill>
                <a:latin typeface="黑体"/>
                <a:cs typeface="黑体"/>
              </a:rPr>
              <a:t>节点</a:t>
            </a:r>
            <a:r>
              <a:rPr sz="2400" dirty="0">
                <a:solidFill>
                  <a:srgbClr val="FF0066"/>
                </a:solidFill>
                <a:latin typeface="Arial"/>
                <a:cs typeface="Arial"/>
              </a:rPr>
              <a:t>3:</a:t>
            </a:r>
            <a:endParaRPr sz="2400">
              <a:latin typeface="Arial"/>
              <a:cs typeface="Arial"/>
            </a:endParaRPr>
          </a:p>
          <a:p>
            <a:pPr marL="550545">
              <a:lnSpc>
                <a:spcPts val="2640"/>
              </a:lnSpc>
            </a:pPr>
            <a:r>
              <a:rPr sz="2200" spc="-15" dirty="0">
                <a:latin typeface="黑体"/>
                <a:cs typeface="黑体"/>
              </a:rPr>
              <a:t>输入：</a:t>
            </a:r>
            <a:r>
              <a:rPr sz="2200" spc="-10" dirty="0">
                <a:latin typeface="Arial"/>
                <a:cs typeface="Arial"/>
              </a:rPr>
              <a:t>(text3,</a:t>
            </a:r>
            <a:r>
              <a:rPr sz="2200" spc="-5" dirty="0">
                <a:latin typeface="Arial"/>
                <a:cs typeface="Arial"/>
              </a:rPr>
              <a:t> </a:t>
            </a:r>
            <a:r>
              <a:rPr sz="2200" spc="-15" dirty="0">
                <a:latin typeface="Arial"/>
                <a:cs typeface="Arial"/>
              </a:rPr>
              <a:t>“good</a:t>
            </a:r>
            <a:r>
              <a:rPr sz="2200" spc="10" dirty="0">
                <a:latin typeface="Arial"/>
                <a:cs typeface="Arial"/>
              </a:rPr>
              <a:t> </a:t>
            </a:r>
            <a:r>
              <a:rPr sz="2200" spc="-15" dirty="0">
                <a:latin typeface="Arial"/>
                <a:cs typeface="Arial"/>
              </a:rPr>
              <a:t>weat</a:t>
            </a:r>
            <a:r>
              <a:rPr sz="2200" spc="-10" dirty="0">
                <a:latin typeface="Arial"/>
                <a:cs typeface="Arial"/>
              </a:rPr>
              <a:t>her</a:t>
            </a:r>
            <a:r>
              <a:rPr sz="2200" spc="10" dirty="0">
                <a:latin typeface="Arial"/>
                <a:cs typeface="Arial"/>
              </a:rPr>
              <a:t> </a:t>
            </a:r>
            <a:r>
              <a:rPr sz="2200" spc="-10" dirty="0">
                <a:latin typeface="Arial"/>
                <a:cs typeface="Arial"/>
              </a:rPr>
              <a:t>is</a:t>
            </a:r>
            <a:r>
              <a:rPr sz="2200" spc="5" dirty="0">
                <a:latin typeface="Arial"/>
                <a:cs typeface="Arial"/>
              </a:rPr>
              <a:t> </a:t>
            </a:r>
            <a:r>
              <a:rPr sz="2200" spc="-15" dirty="0">
                <a:latin typeface="Arial"/>
                <a:cs typeface="Arial"/>
              </a:rPr>
              <a:t>good”)</a:t>
            </a:r>
            <a:endParaRPr sz="2200">
              <a:latin typeface="Arial"/>
              <a:cs typeface="Arial"/>
            </a:endParaRPr>
          </a:p>
          <a:p>
            <a:pPr marL="550545">
              <a:lnSpc>
                <a:spcPct val="100000"/>
              </a:lnSpc>
            </a:pPr>
            <a:r>
              <a:rPr sz="2200" spc="-20" dirty="0">
                <a:latin typeface="黑体"/>
                <a:cs typeface="黑体"/>
              </a:rPr>
              <a:t>输出：</a:t>
            </a:r>
            <a:r>
              <a:rPr sz="2200" spc="-15" dirty="0">
                <a:latin typeface="Arial"/>
                <a:cs typeface="Arial"/>
              </a:rPr>
              <a:t>(good, </a:t>
            </a:r>
            <a:r>
              <a:rPr sz="2200" spc="-10" dirty="0">
                <a:latin typeface="Arial"/>
                <a:cs typeface="Arial"/>
              </a:rPr>
              <a:t>1),</a:t>
            </a:r>
            <a:r>
              <a:rPr sz="2200" spc="10" dirty="0">
                <a:latin typeface="Arial"/>
                <a:cs typeface="Arial"/>
              </a:rPr>
              <a:t> </a:t>
            </a:r>
            <a:r>
              <a:rPr sz="2200" spc="-15" dirty="0">
                <a:latin typeface="Arial"/>
                <a:cs typeface="Arial"/>
              </a:rPr>
              <a:t>(weathe</a:t>
            </a:r>
            <a:r>
              <a:rPr sz="2200" spc="-130" dirty="0">
                <a:latin typeface="Arial"/>
                <a:cs typeface="Arial"/>
              </a:rPr>
              <a:t>r</a:t>
            </a:r>
            <a:r>
              <a:rPr sz="2200" spc="-10" dirty="0">
                <a:latin typeface="Arial"/>
                <a:cs typeface="Arial"/>
              </a:rPr>
              <a:t>,</a:t>
            </a:r>
            <a:r>
              <a:rPr sz="2200" spc="10" dirty="0">
                <a:latin typeface="Arial"/>
                <a:cs typeface="Arial"/>
              </a:rPr>
              <a:t> </a:t>
            </a:r>
            <a:r>
              <a:rPr sz="2200" spc="-10" dirty="0">
                <a:latin typeface="Arial"/>
                <a:cs typeface="Arial"/>
              </a:rPr>
              <a:t>1),</a:t>
            </a:r>
            <a:r>
              <a:rPr sz="2200" spc="10" dirty="0">
                <a:latin typeface="Arial"/>
                <a:cs typeface="Arial"/>
              </a:rPr>
              <a:t> </a:t>
            </a:r>
            <a:r>
              <a:rPr sz="2200" spc="-10" dirty="0">
                <a:latin typeface="Arial"/>
                <a:cs typeface="Arial"/>
              </a:rPr>
              <a:t>(is,</a:t>
            </a:r>
            <a:r>
              <a:rPr sz="2200" spc="-5" dirty="0">
                <a:latin typeface="Arial"/>
                <a:cs typeface="Arial"/>
              </a:rPr>
              <a:t> </a:t>
            </a:r>
            <a:r>
              <a:rPr sz="2200" spc="-10" dirty="0">
                <a:latin typeface="Arial"/>
                <a:cs typeface="Arial"/>
              </a:rPr>
              <a:t>1),</a:t>
            </a:r>
            <a:r>
              <a:rPr sz="2200" spc="-5" dirty="0">
                <a:latin typeface="Arial"/>
                <a:cs typeface="Arial"/>
              </a:rPr>
              <a:t> </a:t>
            </a:r>
            <a:r>
              <a:rPr sz="2200" spc="-15" dirty="0">
                <a:latin typeface="Arial"/>
                <a:cs typeface="Arial"/>
              </a:rPr>
              <a:t>(good,</a:t>
            </a:r>
            <a:r>
              <a:rPr sz="2200" spc="15" dirty="0">
                <a:latin typeface="Arial"/>
                <a:cs typeface="Arial"/>
              </a:rPr>
              <a:t> </a:t>
            </a:r>
            <a:r>
              <a:rPr sz="2200" spc="-10" dirty="0">
                <a:latin typeface="Arial"/>
                <a:cs typeface="Arial"/>
              </a:rPr>
              <a:t>1)</a:t>
            </a:r>
            <a:endParaRPr sz="2200">
              <a:latin typeface="Arial"/>
              <a:cs typeface="Arial"/>
            </a:endParaRPr>
          </a:p>
          <a:p>
            <a:pPr marL="277495">
              <a:lnSpc>
                <a:spcPts val="2880"/>
              </a:lnSpc>
              <a:spcBef>
                <a:spcPts val="605"/>
              </a:spcBef>
            </a:pPr>
            <a:r>
              <a:rPr sz="2400" dirty="0">
                <a:solidFill>
                  <a:srgbClr val="FF0066"/>
                </a:solidFill>
                <a:latin typeface="Arial"/>
                <a:cs typeface="Arial"/>
              </a:rPr>
              <a:t>map</a:t>
            </a:r>
            <a:r>
              <a:rPr sz="2400" dirty="0">
                <a:solidFill>
                  <a:srgbClr val="FF0066"/>
                </a:solidFill>
                <a:latin typeface="黑体"/>
                <a:cs typeface="黑体"/>
              </a:rPr>
              <a:t>节点</a:t>
            </a:r>
            <a:r>
              <a:rPr sz="2400" dirty="0">
                <a:solidFill>
                  <a:srgbClr val="FF0066"/>
                </a:solidFill>
                <a:latin typeface="Arial"/>
                <a:cs typeface="Arial"/>
              </a:rPr>
              <a:t>4:</a:t>
            </a:r>
            <a:endParaRPr sz="2400">
              <a:latin typeface="Arial"/>
              <a:cs typeface="Arial"/>
            </a:endParaRPr>
          </a:p>
          <a:p>
            <a:pPr marL="550545">
              <a:lnSpc>
                <a:spcPts val="2640"/>
              </a:lnSpc>
            </a:pPr>
            <a:r>
              <a:rPr sz="2200" spc="-15" dirty="0">
                <a:latin typeface="黑体"/>
                <a:cs typeface="黑体"/>
              </a:rPr>
              <a:t>输入：</a:t>
            </a:r>
            <a:r>
              <a:rPr sz="2200" spc="-10" dirty="0">
                <a:latin typeface="Arial"/>
                <a:cs typeface="Arial"/>
              </a:rPr>
              <a:t>(text3,</a:t>
            </a:r>
            <a:r>
              <a:rPr sz="2200" spc="-5" dirty="0">
                <a:latin typeface="Arial"/>
                <a:cs typeface="Arial"/>
              </a:rPr>
              <a:t> </a:t>
            </a:r>
            <a:r>
              <a:rPr sz="2200" spc="-15" dirty="0">
                <a:latin typeface="Arial"/>
                <a:cs typeface="Arial"/>
              </a:rPr>
              <a:t>“today</a:t>
            </a:r>
            <a:r>
              <a:rPr sz="2200" spc="20" dirty="0">
                <a:latin typeface="Arial"/>
                <a:cs typeface="Arial"/>
              </a:rPr>
              <a:t> </a:t>
            </a:r>
            <a:r>
              <a:rPr sz="2200" spc="-15" dirty="0">
                <a:latin typeface="Arial"/>
                <a:cs typeface="Arial"/>
              </a:rPr>
              <a:t>has</a:t>
            </a:r>
            <a:r>
              <a:rPr sz="2200" spc="5" dirty="0">
                <a:latin typeface="Arial"/>
                <a:cs typeface="Arial"/>
              </a:rPr>
              <a:t> </a:t>
            </a:r>
            <a:r>
              <a:rPr sz="2200" spc="-15" dirty="0">
                <a:latin typeface="Arial"/>
                <a:cs typeface="Arial"/>
              </a:rPr>
              <a:t>good</a:t>
            </a:r>
            <a:r>
              <a:rPr sz="2200" spc="0" dirty="0">
                <a:latin typeface="Arial"/>
                <a:cs typeface="Arial"/>
              </a:rPr>
              <a:t> </a:t>
            </a:r>
            <a:r>
              <a:rPr sz="2200" spc="-15" dirty="0">
                <a:latin typeface="Arial"/>
                <a:cs typeface="Arial"/>
              </a:rPr>
              <a:t>weat</a:t>
            </a:r>
            <a:r>
              <a:rPr sz="2200" spc="-10" dirty="0">
                <a:latin typeface="Arial"/>
                <a:cs typeface="Arial"/>
              </a:rPr>
              <a:t>her”)</a:t>
            </a:r>
            <a:endParaRPr sz="2200">
              <a:latin typeface="Arial"/>
              <a:cs typeface="Arial"/>
            </a:endParaRPr>
          </a:p>
          <a:p>
            <a:pPr marL="550545">
              <a:lnSpc>
                <a:spcPts val="2615"/>
              </a:lnSpc>
            </a:pPr>
            <a:r>
              <a:rPr sz="2200" spc="-15" dirty="0">
                <a:latin typeface="黑体"/>
                <a:cs typeface="黑体"/>
              </a:rPr>
              <a:t>输出：</a:t>
            </a:r>
            <a:r>
              <a:rPr sz="2200" spc="-10" dirty="0">
                <a:latin typeface="Arial"/>
                <a:cs typeface="Arial"/>
              </a:rPr>
              <a:t>(tod</a:t>
            </a:r>
            <a:r>
              <a:rPr sz="2200" spc="-15" dirty="0">
                <a:latin typeface="Arial"/>
                <a:cs typeface="Arial"/>
              </a:rPr>
              <a:t>a</a:t>
            </a:r>
            <a:r>
              <a:rPr sz="2200" spc="-190" dirty="0">
                <a:latin typeface="Arial"/>
                <a:cs typeface="Arial"/>
              </a:rPr>
              <a:t>y</a:t>
            </a:r>
            <a:r>
              <a:rPr sz="2200" spc="-10" dirty="0">
                <a:latin typeface="Arial"/>
                <a:cs typeface="Arial"/>
              </a:rPr>
              <a:t>,</a:t>
            </a:r>
            <a:r>
              <a:rPr sz="2200" spc="-5" dirty="0">
                <a:latin typeface="Arial"/>
                <a:cs typeface="Arial"/>
              </a:rPr>
              <a:t> </a:t>
            </a:r>
            <a:r>
              <a:rPr sz="2200" spc="-10" dirty="0">
                <a:latin typeface="Arial"/>
                <a:cs typeface="Arial"/>
              </a:rPr>
              <a:t>1),</a:t>
            </a:r>
            <a:r>
              <a:rPr sz="2200" spc="10" dirty="0">
                <a:latin typeface="Arial"/>
                <a:cs typeface="Arial"/>
              </a:rPr>
              <a:t> </a:t>
            </a:r>
            <a:r>
              <a:rPr sz="2200" spc="-10" dirty="0">
                <a:latin typeface="Arial"/>
                <a:cs typeface="Arial"/>
              </a:rPr>
              <a:t>(has,</a:t>
            </a:r>
            <a:r>
              <a:rPr sz="2200" spc="0" dirty="0">
                <a:latin typeface="Arial"/>
                <a:cs typeface="Arial"/>
              </a:rPr>
              <a:t> </a:t>
            </a:r>
            <a:r>
              <a:rPr sz="2200" spc="-10" dirty="0">
                <a:latin typeface="Arial"/>
                <a:cs typeface="Arial"/>
              </a:rPr>
              <a:t>1),</a:t>
            </a:r>
            <a:r>
              <a:rPr sz="2200" spc="10" dirty="0">
                <a:latin typeface="Arial"/>
                <a:cs typeface="Arial"/>
              </a:rPr>
              <a:t> </a:t>
            </a:r>
            <a:r>
              <a:rPr sz="2200" spc="-15" dirty="0">
                <a:latin typeface="Arial"/>
                <a:cs typeface="Arial"/>
              </a:rPr>
              <a:t>(good,</a:t>
            </a:r>
            <a:r>
              <a:rPr sz="2200" spc="0" dirty="0">
                <a:latin typeface="Arial"/>
                <a:cs typeface="Arial"/>
              </a:rPr>
              <a:t> </a:t>
            </a:r>
            <a:r>
              <a:rPr sz="2200" spc="-10" dirty="0">
                <a:latin typeface="Arial"/>
                <a:cs typeface="Arial"/>
              </a:rPr>
              <a:t>1),</a:t>
            </a:r>
            <a:r>
              <a:rPr sz="2200" spc="10" dirty="0">
                <a:latin typeface="Arial"/>
                <a:cs typeface="Arial"/>
              </a:rPr>
              <a:t> </a:t>
            </a:r>
            <a:r>
              <a:rPr sz="2200" spc="-15" dirty="0">
                <a:latin typeface="Arial"/>
                <a:cs typeface="Arial"/>
              </a:rPr>
              <a:t>(weathe</a:t>
            </a:r>
            <a:r>
              <a:rPr sz="2200" spc="-125" dirty="0">
                <a:latin typeface="Arial"/>
                <a:cs typeface="Arial"/>
              </a:rPr>
              <a:t>r</a:t>
            </a:r>
            <a:r>
              <a:rPr sz="2200" spc="-10" dirty="0">
                <a:latin typeface="Arial"/>
                <a:cs typeface="Arial"/>
              </a:rPr>
              <a:t>,</a:t>
            </a:r>
            <a:r>
              <a:rPr sz="2200" spc="20" dirty="0">
                <a:latin typeface="Arial"/>
                <a:cs typeface="Arial"/>
              </a:rPr>
              <a:t> </a:t>
            </a:r>
            <a:r>
              <a:rPr sz="2200" spc="-10" dirty="0">
                <a:latin typeface="Arial"/>
                <a:cs typeface="Arial"/>
              </a:rPr>
              <a:t>1)</a:t>
            </a:r>
            <a:endParaRPr sz="2200">
              <a:latin typeface="Arial"/>
              <a:cs typeface="Arial"/>
            </a:endParaRPr>
          </a:p>
        </p:txBody>
      </p:sp>
      <p:sp>
        <p:nvSpPr>
          <p:cNvPr id="4" name="object 4"/>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163" y="808735"/>
            <a:ext cx="7346950" cy="318770"/>
          </a:xfrm>
          <a:prstGeom prst="rect">
            <a:avLst/>
          </a:prstGeom>
        </p:spPr>
        <p:txBody>
          <a:bodyPr vert="horz" wrap="square" lIns="0" tIns="0" rIns="0" bIns="0" rtlCol="0">
            <a:spAutoFit/>
          </a:bodyPr>
          <a:lstStyle/>
          <a:p>
            <a:pPr marL="12700">
              <a:lnSpc>
                <a:spcPts val="2510"/>
              </a:lnSpc>
            </a:pPr>
            <a:r>
              <a:rPr sz="2200" b="1" spc="-5" dirty="0">
                <a:solidFill>
                  <a:srgbClr val="00AF50"/>
                </a:solidFill>
                <a:latin typeface="黑体"/>
                <a:cs typeface="黑体"/>
              </a:rPr>
              <a:t>基</a:t>
            </a:r>
            <a:r>
              <a:rPr sz="2200" b="1" spc="-15" dirty="0">
                <a:solidFill>
                  <a:srgbClr val="00AF50"/>
                </a:solidFill>
                <a:latin typeface="黑体"/>
                <a:cs typeface="黑体"/>
              </a:rPr>
              <a:t>于</a:t>
            </a:r>
            <a:r>
              <a:rPr sz="2200" b="1" spc="0" dirty="0">
                <a:solidFill>
                  <a:srgbClr val="00AF50"/>
                </a:solidFill>
                <a:latin typeface="黑体"/>
                <a:cs typeface="黑体"/>
              </a:rPr>
              <a:t>Map</a:t>
            </a:r>
            <a:r>
              <a:rPr sz="2200" b="1" spc="-15" dirty="0">
                <a:solidFill>
                  <a:srgbClr val="00AF50"/>
                </a:solidFill>
                <a:latin typeface="黑体"/>
                <a:cs typeface="黑体"/>
              </a:rPr>
              <a:t>R</a:t>
            </a:r>
            <a:r>
              <a:rPr sz="2200" b="1" spc="0" dirty="0">
                <a:solidFill>
                  <a:srgbClr val="00AF50"/>
                </a:solidFill>
                <a:latin typeface="黑体"/>
                <a:cs typeface="黑体"/>
              </a:rPr>
              <a:t>ed</a:t>
            </a:r>
            <a:r>
              <a:rPr sz="2200" b="1" spc="-15" dirty="0">
                <a:solidFill>
                  <a:srgbClr val="00AF50"/>
                </a:solidFill>
                <a:latin typeface="黑体"/>
                <a:cs typeface="黑体"/>
              </a:rPr>
              <a:t>u</a:t>
            </a:r>
            <a:r>
              <a:rPr sz="2200" b="1" spc="0" dirty="0">
                <a:solidFill>
                  <a:srgbClr val="00AF50"/>
                </a:solidFill>
                <a:latin typeface="黑体"/>
                <a:cs typeface="黑体"/>
              </a:rPr>
              <a:t>c</a:t>
            </a:r>
            <a:r>
              <a:rPr sz="2200" b="1" spc="15" dirty="0">
                <a:solidFill>
                  <a:srgbClr val="00AF50"/>
                </a:solidFill>
                <a:latin typeface="黑体"/>
                <a:cs typeface="黑体"/>
              </a:rPr>
              <a:t>e</a:t>
            </a:r>
            <a:r>
              <a:rPr sz="2200" b="1" spc="-20" dirty="0">
                <a:solidFill>
                  <a:srgbClr val="00AF50"/>
                </a:solidFill>
                <a:latin typeface="黑体"/>
                <a:cs typeface="黑体"/>
              </a:rPr>
              <a:t>的</a:t>
            </a:r>
            <a:r>
              <a:rPr sz="2200" b="1" spc="-5" dirty="0">
                <a:solidFill>
                  <a:srgbClr val="00AF50"/>
                </a:solidFill>
                <a:latin typeface="黑体"/>
                <a:cs typeface="黑体"/>
              </a:rPr>
              <a:t>处</a:t>
            </a:r>
            <a:r>
              <a:rPr sz="2200" b="1" spc="-20" dirty="0">
                <a:solidFill>
                  <a:srgbClr val="00AF50"/>
                </a:solidFill>
                <a:latin typeface="黑体"/>
                <a:cs typeface="黑体"/>
              </a:rPr>
              <a:t>理过</a:t>
            </a:r>
            <a:r>
              <a:rPr sz="2200" b="1" spc="-5" dirty="0">
                <a:solidFill>
                  <a:srgbClr val="00AF50"/>
                </a:solidFill>
                <a:latin typeface="黑体"/>
                <a:cs typeface="黑体"/>
              </a:rPr>
              <a:t>程</a:t>
            </a:r>
            <a:r>
              <a:rPr sz="2200" b="1" spc="-20" dirty="0">
                <a:solidFill>
                  <a:srgbClr val="00AF50"/>
                </a:solidFill>
                <a:latin typeface="黑体"/>
                <a:cs typeface="黑体"/>
              </a:rPr>
              <a:t>示</a:t>
            </a:r>
            <a:r>
              <a:rPr sz="2200" b="1" spc="20" dirty="0">
                <a:solidFill>
                  <a:srgbClr val="00AF50"/>
                </a:solidFill>
                <a:latin typeface="黑体"/>
                <a:cs typeface="黑体"/>
              </a:rPr>
              <a:t>例</a:t>
            </a:r>
            <a:r>
              <a:rPr sz="2200" b="1" spc="0" dirty="0">
                <a:solidFill>
                  <a:srgbClr val="0066FF"/>
                </a:solidFill>
                <a:latin typeface="黑体"/>
                <a:cs typeface="黑体"/>
              </a:rPr>
              <a:t>-</a:t>
            </a:r>
            <a:r>
              <a:rPr sz="2200" b="1" spc="-10" dirty="0">
                <a:solidFill>
                  <a:srgbClr val="0066FF"/>
                </a:solidFill>
                <a:latin typeface="黑体"/>
                <a:cs typeface="黑体"/>
              </a:rPr>
              <a:t>-</a:t>
            </a:r>
            <a:r>
              <a:rPr sz="2200" b="1" spc="-20" dirty="0">
                <a:solidFill>
                  <a:srgbClr val="0066FF"/>
                </a:solidFill>
                <a:latin typeface="黑体"/>
                <a:cs typeface="黑体"/>
              </a:rPr>
              <a:t>文</a:t>
            </a:r>
            <a:r>
              <a:rPr sz="2200" b="1" spc="-5" dirty="0">
                <a:solidFill>
                  <a:srgbClr val="0066FF"/>
                </a:solidFill>
                <a:latin typeface="黑体"/>
                <a:cs typeface="黑体"/>
              </a:rPr>
              <a:t>档</a:t>
            </a:r>
            <a:r>
              <a:rPr sz="2200" b="1" spc="-20" dirty="0">
                <a:solidFill>
                  <a:srgbClr val="0066FF"/>
                </a:solidFill>
                <a:latin typeface="黑体"/>
                <a:cs typeface="黑体"/>
              </a:rPr>
              <a:t>词频</a:t>
            </a:r>
            <a:r>
              <a:rPr sz="2200" b="1" spc="-5" dirty="0">
                <a:solidFill>
                  <a:srgbClr val="0066FF"/>
                </a:solidFill>
                <a:latin typeface="黑体"/>
                <a:cs typeface="黑体"/>
              </a:rPr>
              <a:t>统</a:t>
            </a:r>
            <a:r>
              <a:rPr sz="2200" b="1" spc="-20" dirty="0">
                <a:solidFill>
                  <a:srgbClr val="0066FF"/>
                </a:solidFill>
                <a:latin typeface="黑体"/>
                <a:cs typeface="黑体"/>
              </a:rPr>
              <a:t>计</a:t>
            </a:r>
            <a:r>
              <a:rPr sz="2200" b="1" spc="15" dirty="0">
                <a:solidFill>
                  <a:srgbClr val="0066FF"/>
                </a:solidFill>
                <a:latin typeface="黑体"/>
                <a:cs typeface="黑体"/>
              </a:rPr>
              <a:t>：</a:t>
            </a:r>
            <a:r>
              <a:rPr sz="2200" b="1" spc="0" dirty="0">
                <a:solidFill>
                  <a:srgbClr val="0066FF"/>
                </a:solidFill>
                <a:latin typeface="黑体"/>
                <a:cs typeface="黑体"/>
              </a:rPr>
              <a:t>W</a:t>
            </a:r>
            <a:r>
              <a:rPr sz="2200" b="1" spc="-15" dirty="0">
                <a:solidFill>
                  <a:srgbClr val="0066FF"/>
                </a:solidFill>
                <a:latin typeface="黑体"/>
                <a:cs typeface="黑体"/>
              </a:rPr>
              <a:t>o</a:t>
            </a:r>
            <a:r>
              <a:rPr sz="2200" b="1" spc="0" dirty="0">
                <a:solidFill>
                  <a:srgbClr val="0066FF"/>
                </a:solidFill>
                <a:latin typeface="黑体"/>
                <a:cs typeface="黑体"/>
              </a:rPr>
              <a:t>rdC</a:t>
            </a:r>
            <a:r>
              <a:rPr sz="2200" b="1" spc="-15" dirty="0">
                <a:solidFill>
                  <a:srgbClr val="0066FF"/>
                </a:solidFill>
                <a:latin typeface="黑体"/>
                <a:cs typeface="黑体"/>
              </a:rPr>
              <a:t>o</a:t>
            </a:r>
            <a:r>
              <a:rPr sz="2200" b="1" spc="0" dirty="0">
                <a:solidFill>
                  <a:srgbClr val="0066FF"/>
                </a:solidFill>
                <a:latin typeface="黑体"/>
                <a:cs typeface="黑体"/>
              </a:rPr>
              <a:t>un</a:t>
            </a:r>
            <a:r>
              <a:rPr sz="2200" b="1" spc="-15" dirty="0">
                <a:solidFill>
                  <a:srgbClr val="0066FF"/>
                </a:solidFill>
                <a:latin typeface="黑体"/>
                <a:cs typeface="黑体"/>
              </a:rPr>
              <a:t>t</a:t>
            </a:r>
            <a:endParaRPr sz="2200">
              <a:latin typeface="黑体"/>
              <a:cs typeface="黑体"/>
            </a:endParaRPr>
          </a:p>
        </p:txBody>
      </p:sp>
      <p:sp>
        <p:nvSpPr>
          <p:cNvPr id="3" name="object 3"/>
          <p:cNvSpPr txBox="1">
            <a:spLocks noGrp="1"/>
          </p:cNvSpPr>
          <p:nvPr>
            <p:ph type="title"/>
          </p:nvPr>
        </p:nvSpPr>
        <p:spPr>
          <a:prstGeom prst="rect">
            <a:avLst/>
          </a:prstGeom>
        </p:spPr>
        <p:txBody>
          <a:bodyPr vert="horz" wrap="square" lIns="0" tIns="541975" rIns="0" bIns="0" rtlCol="0">
            <a:spAutoFit/>
          </a:bodyPr>
          <a:lstStyle/>
          <a:p>
            <a:pPr marL="79375">
              <a:lnSpc>
                <a:spcPts val="2855"/>
              </a:lnSpc>
            </a:pPr>
            <a:r>
              <a:rPr sz="2400" dirty="0">
                <a:solidFill>
                  <a:srgbClr val="C00000"/>
                </a:solidFill>
                <a:latin typeface="Arial"/>
                <a:cs typeface="Arial"/>
              </a:rPr>
              <a:t>MapRe</a:t>
            </a:r>
            <a:r>
              <a:rPr sz="2400" spc="-10" dirty="0">
                <a:solidFill>
                  <a:srgbClr val="C00000"/>
                </a:solidFill>
                <a:latin typeface="Arial"/>
                <a:cs typeface="Arial"/>
              </a:rPr>
              <a:t>d</a:t>
            </a:r>
            <a:r>
              <a:rPr sz="2400" spc="0" dirty="0">
                <a:solidFill>
                  <a:srgbClr val="C00000"/>
                </a:solidFill>
                <a:latin typeface="Arial"/>
                <a:cs typeface="Arial"/>
              </a:rPr>
              <a:t>uc</a:t>
            </a:r>
            <a:r>
              <a:rPr sz="2400" spc="-5" dirty="0">
                <a:solidFill>
                  <a:srgbClr val="C00000"/>
                </a:solidFill>
                <a:latin typeface="Arial"/>
                <a:cs typeface="Arial"/>
              </a:rPr>
              <a:t>e</a:t>
            </a:r>
            <a:r>
              <a:rPr sz="2400" spc="0" dirty="0">
                <a:solidFill>
                  <a:srgbClr val="C00000"/>
                </a:solidFill>
                <a:latin typeface="黑体"/>
                <a:cs typeface="黑体"/>
              </a:rPr>
              <a:t>处理方式</a:t>
            </a:r>
            <a:endParaRPr sz="2400">
              <a:latin typeface="黑体"/>
              <a:cs typeface="黑体"/>
            </a:endParaRPr>
          </a:p>
        </p:txBody>
      </p:sp>
      <p:sp>
        <p:nvSpPr>
          <p:cNvPr id="4" name="object 4"/>
          <p:cNvSpPr txBox="1"/>
          <p:nvPr/>
        </p:nvSpPr>
        <p:spPr>
          <a:xfrm>
            <a:off x="423163" y="1648714"/>
            <a:ext cx="7357745" cy="1414780"/>
          </a:xfrm>
          <a:prstGeom prst="rect">
            <a:avLst/>
          </a:prstGeom>
        </p:spPr>
        <p:txBody>
          <a:bodyPr vert="horz" wrap="square" lIns="0" tIns="0" rIns="0" bIns="0" rtlCol="0">
            <a:spAutoFit/>
          </a:bodyPr>
          <a:lstStyle/>
          <a:p>
            <a:pPr marL="12700">
              <a:lnSpc>
                <a:spcPct val="100000"/>
              </a:lnSpc>
            </a:pPr>
            <a:r>
              <a:rPr sz="2200" spc="-20" dirty="0">
                <a:solidFill>
                  <a:srgbClr val="0066FF"/>
                </a:solidFill>
                <a:latin typeface="黑体"/>
                <a:cs typeface="黑体"/>
              </a:rPr>
              <a:t>使用</a:t>
            </a:r>
            <a:r>
              <a:rPr sz="2200" spc="-15" dirty="0">
                <a:solidFill>
                  <a:srgbClr val="0066FF"/>
                </a:solidFill>
                <a:latin typeface="Arial"/>
                <a:cs typeface="Arial"/>
              </a:rPr>
              <a:t>3</a:t>
            </a:r>
            <a:r>
              <a:rPr sz="2200" spc="-20" dirty="0">
                <a:solidFill>
                  <a:srgbClr val="0066FF"/>
                </a:solidFill>
                <a:latin typeface="黑体"/>
                <a:cs typeface="黑体"/>
              </a:rPr>
              <a:t>个</a:t>
            </a:r>
            <a:r>
              <a:rPr sz="2200" spc="-15" dirty="0">
                <a:solidFill>
                  <a:srgbClr val="0066FF"/>
                </a:solidFill>
                <a:latin typeface="Arial"/>
                <a:cs typeface="Arial"/>
              </a:rPr>
              <a:t>redu</a:t>
            </a:r>
            <a:r>
              <a:rPr sz="2200" spc="-10" dirty="0">
                <a:solidFill>
                  <a:srgbClr val="0066FF"/>
                </a:solidFill>
                <a:latin typeface="Arial"/>
                <a:cs typeface="Arial"/>
              </a:rPr>
              <a:t>c</a:t>
            </a:r>
            <a:r>
              <a:rPr sz="2200" spc="-15" dirty="0">
                <a:solidFill>
                  <a:srgbClr val="0066FF"/>
                </a:solidFill>
                <a:latin typeface="Arial"/>
                <a:cs typeface="Arial"/>
              </a:rPr>
              <a:t>e</a:t>
            </a:r>
            <a:r>
              <a:rPr sz="2200" spc="-20" dirty="0">
                <a:solidFill>
                  <a:srgbClr val="0066FF"/>
                </a:solidFill>
                <a:latin typeface="黑体"/>
                <a:cs typeface="黑体"/>
              </a:rPr>
              <a:t>节点：</a:t>
            </a:r>
            <a:endParaRPr sz="2200">
              <a:latin typeface="黑体"/>
              <a:cs typeface="黑体"/>
            </a:endParaRPr>
          </a:p>
          <a:p>
            <a:pPr marL="12700">
              <a:lnSpc>
                <a:spcPct val="100000"/>
              </a:lnSpc>
              <a:spcBef>
                <a:spcPts val="600"/>
              </a:spcBef>
            </a:pPr>
            <a:r>
              <a:rPr sz="2200" spc="-15" dirty="0">
                <a:solidFill>
                  <a:srgbClr val="FF0066"/>
                </a:solidFill>
                <a:latin typeface="Arial"/>
                <a:cs typeface="Arial"/>
              </a:rPr>
              <a:t>redu</a:t>
            </a:r>
            <a:r>
              <a:rPr sz="2200" spc="-10" dirty="0">
                <a:solidFill>
                  <a:srgbClr val="FF0066"/>
                </a:solidFill>
                <a:latin typeface="Arial"/>
                <a:cs typeface="Arial"/>
              </a:rPr>
              <a:t>ce</a:t>
            </a:r>
            <a:r>
              <a:rPr sz="2200" spc="-15" dirty="0">
                <a:solidFill>
                  <a:srgbClr val="FF0066"/>
                </a:solidFill>
                <a:latin typeface="黑体"/>
                <a:cs typeface="黑体"/>
              </a:rPr>
              <a:t>节点</a:t>
            </a:r>
            <a:r>
              <a:rPr sz="2200" spc="-10" dirty="0">
                <a:solidFill>
                  <a:srgbClr val="FF0066"/>
                </a:solidFill>
                <a:latin typeface="Arial"/>
                <a:cs typeface="Arial"/>
              </a:rPr>
              <a:t>1:</a:t>
            </a:r>
            <a:endParaRPr sz="2200">
              <a:latin typeface="Arial"/>
              <a:cs typeface="Arial"/>
            </a:endParaRPr>
          </a:p>
          <a:p>
            <a:pPr marL="287020">
              <a:lnSpc>
                <a:spcPct val="100000"/>
              </a:lnSpc>
            </a:pPr>
            <a:r>
              <a:rPr sz="2200" spc="-15" dirty="0">
                <a:latin typeface="黑体"/>
                <a:cs typeface="黑体"/>
              </a:rPr>
              <a:t>输入：</a:t>
            </a:r>
            <a:r>
              <a:rPr sz="2200" spc="-15" dirty="0">
                <a:latin typeface="Arial"/>
                <a:cs typeface="Arial"/>
              </a:rPr>
              <a:t>(good,</a:t>
            </a:r>
            <a:r>
              <a:rPr sz="2200" spc="-10" dirty="0">
                <a:latin typeface="Arial"/>
                <a:cs typeface="Arial"/>
              </a:rPr>
              <a:t> 1),</a:t>
            </a:r>
            <a:r>
              <a:rPr sz="2200" spc="15" dirty="0">
                <a:latin typeface="Arial"/>
                <a:cs typeface="Arial"/>
              </a:rPr>
              <a:t> </a:t>
            </a:r>
            <a:r>
              <a:rPr sz="2200" spc="-15" dirty="0">
                <a:latin typeface="Arial"/>
                <a:cs typeface="Arial"/>
              </a:rPr>
              <a:t>(good,</a:t>
            </a:r>
            <a:r>
              <a:rPr sz="2200" spc="0" dirty="0">
                <a:latin typeface="Arial"/>
                <a:cs typeface="Arial"/>
              </a:rPr>
              <a:t> </a:t>
            </a:r>
            <a:r>
              <a:rPr sz="2200" spc="-10" dirty="0">
                <a:latin typeface="Arial"/>
                <a:cs typeface="Arial"/>
              </a:rPr>
              <a:t>1),</a:t>
            </a:r>
            <a:r>
              <a:rPr sz="2200" spc="10" dirty="0">
                <a:latin typeface="Arial"/>
                <a:cs typeface="Arial"/>
              </a:rPr>
              <a:t> </a:t>
            </a:r>
            <a:r>
              <a:rPr sz="2200" spc="-15" dirty="0">
                <a:latin typeface="Arial"/>
                <a:cs typeface="Arial"/>
              </a:rPr>
              <a:t>(good,</a:t>
            </a:r>
            <a:r>
              <a:rPr sz="2200" spc="10" dirty="0">
                <a:latin typeface="Arial"/>
                <a:cs typeface="Arial"/>
              </a:rPr>
              <a:t> </a:t>
            </a:r>
            <a:r>
              <a:rPr sz="2200" spc="-10" dirty="0">
                <a:latin typeface="Arial"/>
                <a:cs typeface="Arial"/>
              </a:rPr>
              <a:t>1),</a:t>
            </a:r>
            <a:r>
              <a:rPr sz="2200" spc="15" dirty="0">
                <a:latin typeface="Arial"/>
                <a:cs typeface="Arial"/>
              </a:rPr>
              <a:t> </a:t>
            </a:r>
            <a:r>
              <a:rPr sz="2200" spc="-15" dirty="0">
                <a:latin typeface="Arial"/>
                <a:cs typeface="Arial"/>
              </a:rPr>
              <a:t>(good,</a:t>
            </a:r>
            <a:r>
              <a:rPr sz="2200" spc="0" dirty="0">
                <a:latin typeface="Arial"/>
                <a:cs typeface="Arial"/>
              </a:rPr>
              <a:t> </a:t>
            </a:r>
            <a:r>
              <a:rPr sz="2200" spc="-10" dirty="0">
                <a:latin typeface="Arial"/>
                <a:cs typeface="Arial"/>
              </a:rPr>
              <a:t>1),</a:t>
            </a:r>
            <a:r>
              <a:rPr sz="2200" spc="10" dirty="0">
                <a:latin typeface="Arial"/>
                <a:cs typeface="Arial"/>
              </a:rPr>
              <a:t> </a:t>
            </a:r>
            <a:r>
              <a:rPr sz="2200" spc="-15" dirty="0">
                <a:latin typeface="Arial"/>
                <a:cs typeface="Arial"/>
              </a:rPr>
              <a:t>(good,</a:t>
            </a:r>
            <a:r>
              <a:rPr sz="2200" spc="10" dirty="0">
                <a:latin typeface="Arial"/>
                <a:cs typeface="Arial"/>
              </a:rPr>
              <a:t> </a:t>
            </a:r>
            <a:r>
              <a:rPr sz="2200" spc="-10" dirty="0">
                <a:latin typeface="Arial"/>
                <a:cs typeface="Arial"/>
              </a:rPr>
              <a:t>1)</a:t>
            </a:r>
            <a:endParaRPr sz="2200">
              <a:latin typeface="Arial"/>
              <a:cs typeface="Arial"/>
            </a:endParaRPr>
          </a:p>
          <a:p>
            <a:pPr marL="287020">
              <a:lnSpc>
                <a:spcPts val="2615"/>
              </a:lnSpc>
            </a:pPr>
            <a:r>
              <a:rPr sz="2200" spc="-15" dirty="0">
                <a:latin typeface="黑体"/>
                <a:cs typeface="黑体"/>
              </a:rPr>
              <a:t>输出：</a:t>
            </a:r>
            <a:r>
              <a:rPr sz="2200" spc="-15" dirty="0">
                <a:latin typeface="Arial"/>
                <a:cs typeface="Arial"/>
              </a:rPr>
              <a:t>(good,</a:t>
            </a:r>
            <a:r>
              <a:rPr sz="2200" spc="-10" dirty="0">
                <a:latin typeface="Arial"/>
                <a:cs typeface="Arial"/>
              </a:rPr>
              <a:t> 5)</a:t>
            </a:r>
            <a:endParaRPr sz="2200">
              <a:latin typeface="Arial"/>
              <a:cs typeface="Arial"/>
            </a:endParaRPr>
          </a:p>
        </p:txBody>
      </p:sp>
      <p:sp>
        <p:nvSpPr>
          <p:cNvPr id="5" name="object 5"/>
          <p:cNvSpPr txBox="1">
            <a:spLocks noGrp="1"/>
          </p:cNvSpPr>
          <p:nvPr>
            <p:ph type="body" idx="1"/>
          </p:nvPr>
        </p:nvSpPr>
        <p:spPr>
          <a:prstGeom prst="rect">
            <a:avLst/>
          </a:prstGeom>
        </p:spPr>
        <p:txBody>
          <a:bodyPr vert="horz" wrap="square" lIns="0" tIns="1773809" rIns="0" bIns="0" rtlCol="0">
            <a:spAutoFit/>
          </a:bodyPr>
          <a:lstStyle/>
          <a:p>
            <a:pPr>
              <a:lnSpc>
                <a:spcPct val="100000"/>
              </a:lnSpc>
            </a:pPr>
            <a:r>
              <a:rPr sz="2200" spc="-15" dirty="0">
                <a:solidFill>
                  <a:srgbClr val="FF0066"/>
                </a:solidFill>
                <a:latin typeface="Arial"/>
                <a:cs typeface="Arial"/>
              </a:rPr>
              <a:t>redu</a:t>
            </a:r>
            <a:r>
              <a:rPr sz="2200" spc="-10" dirty="0">
                <a:solidFill>
                  <a:srgbClr val="FF0066"/>
                </a:solidFill>
                <a:latin typeface="Arial"/>
                <a:cs typeface="Arial"/>
              </a:rPr>
              <a:t>c</a:t>
            </a:r>
            <a:r>
              <a:rPr sz="2200" spc="-15" dirty="0">
                <a:solidFill>
                  <a:srgbClr val="FF0066"/>
                </a:solidFill>
                <a:latin typeface="Arial"/>
                <a:cs typeface="Arial"/>
              </a:rPr>
              <a:t>e</a:t>
            </a:r>
            <a:r>
              <a:rPr sz="2200" spc="-20" dirty="0">
                <a:solidFill>
                  <a:srgbClr val="FF0066"/>
                </a:solidFill>
                <a:latin typeface="黑体"/>
                <a:cs typeface="黑体"/>
              </a:rPr>
              <a:t>节点</a:t>
            </a:r>
            <a:r>
              <a:rPr sz="2200" spc="-10" dirty="0">
                <a:solidFill>
                  <a:srgbClr val="FF0066"/>
                </a:solidFill>
                <a:latin typeface="Arial"/>
                <a:cs typeface="Arial"/>
              </a:rPr>
              <a:t>2:</a:t>
            </a:r>
            <a:endParaRPr sz="2200">
              <a:latin typeface="Arial"/>
              <a:cs typeface="Arial"/>
            </a:endParaRPr>
          </a:p>
          <a:p>
            <a:pPr marL="273050">
              <a:lnSpc>
                <a:spcPct val="100000"/>
              </a:lnSpc>
            </a:pPr>
            <a:r>
              <a:rPr sz="2200" spc="-15" dirty="0">
                <a:latin typeface="黑体"/>
                <a:cs typeface="黑体"/>
              </a:rPr>
              <a:t>输入：</a:t>
            </a:r>
            <a:r>
              <a:rPr sz="2200" spc="-10" dirty="0">
                <a:latin typeface="Arial"/>
                <a:cs typeface="Arial"/>
              </a:rPr>
              <a:t>(has,</a:t>
            </a:r>
            <a:r>
              <a:rPr sz="2200" spc="-20" dirty="0">
                <a:latin typeface="Arial"/>
                <a:cs typeface="Arial"/>
              </a:rPr>
              <a:t> </a:t>
            </a:r>
            <a:r>
              <a:rPr sz="2200" spc="-10" dirty="0">
                <a:latin typeface="Arial"/>
                <a:cs typeface="Arial"/>
              </a:rPr>
              <a:t>1),</a:t>
            </a:r>
            <a:r>
              <a:rPr sz="2200" spc="15" dirty="0">
                <a:latin typeface="Arial"/>
                <a:cs typeface="Arial"/>
              </a:rPr>
              <a:t> </a:t>
            </a:r>
            <a:r>
              <a:rPr sz="2200" spc="-10" dirty="0">
                <a:latin typeface="Arial"/>
                <a:cs typeface="Arial"/>
              </a:rPr>
              <a:t>(is,1),</a:t>
            </a:r>
            <a:r>
              <a:rPr sz="2200" spc="0" dirty="0">
                <a:latin typeface="Arial"/>
                <a:cs typeface="Arial"/>
              </a:rPr>
              <a:t> </a:t>
            </a:r>
            <a:r>
              <a:rPr sz="2200" spc="-10" dirty="0">
                <a:latin typeface="Arial"/>
                <a:cs typeface="Arial"/>
              </a:rPr>
              <a:t>(is,1),</a:t>
            </a:r>
            <a:r>
              <a:rPr sz="2200" spc="15" dirty="0">
                <a:latin typeface="Arial"/>
                <a:cs typeface="Arial"/>
              </a:rPr>
              <a:t> </a:t>
            </a:r>
            <a:r>
              <a:rPr sz="2200" spc="-10" dirty="0">
                <a:latin typeface="Arial"/>
                <a:cs typeface="Arial"/>
              </a:rPr>
              <a:t>(is,</a:t>
            </a:r>
            <a:r>
              <a:rPr sz="2200" spc="-5" dirty="0">
                <a:latin typeface="Arial"/>
                <a:cs typeface="Arial"/>
              </a:rPr>
              <a:t> </a:t>
            </a:r>
            <a:r>
              <a:rPr sz="2200" spc="-10" dirty="0">
                <a:latin typeface="Arial"/>
                <a:cs typeface="Arial"/>
              </a:rPr>
              <a:t>1),</a:t>
            </a:r>
            <a:endParaRPr sz="2200">
              <a:latin typeface="Arial"/>
              <a:cs typeface="Arial"/>
            </a:endParaRPr>
          </a:p>
          <a:p>
            <a:pPr marL="309880">
              <a:lnSpc>
                <a:spcPct val="100000"/>
              </a:lnSpc>
            </a:pPr>
            <a:r>
              <a:rPr sz="2200" spc="-15" dirty="0">
                <a:latin typeface="黑体"/>
                <a:cs typeface="黑体"/>
              </a:rPr>
              <a:t>输出：</a:t>
            </a:r>
            <a:r>
              <a:rPr sz="2200" spc="-10" dirty="0">
                <a:latin typeface="Arial"/>
                <a:cs typeface="Arial"/>
              </a:rPr>
              <a:t>(has, 1),</a:t>
            </a:r>
            <a:r>
              <a:rPr sz="2200" spc="0" dirty="0">
                <a:latin typeface="Arial"/>
                <a:cs typeface="Arial"/>
              </a:rPr>
              <a:t> </a:t>
            </a:r>
            <a:r>
              <a:rPr sz="2200" spc="-10" dirty="0">
                <a:latin typeface="Arial"/>
                <a:cs typeface="Arial"/>
              </a:rPr>
              <a:t>(is,</a:t>
            </a:r>
            <a:r>
              <a:rPr sz="2200" spc="-5" dirty="0">
                <a:latin typeface="Arial"/>
                <a:cs typeface="Arial"/>
              </a:rPr>
              <a:t> </a:t>
            </a:r>
            <a:r>
              <a:rPr sz="2200" spc="-10" dirty="0">
                <a:latin typeface="Arial"/>
                <a:cs typeface="Arial"/>
              </a:rPr>
              <a:t>3)</a:t>
            </a:r>
            <a:endParaRPr sz="2200">
              <a:latin typeface="Arial"/>
              <a:cs typeface="Arial"/>
            </a:endParaRPr>
          </a:p>
          <a:p>
            <a:pPr>
              <a:lnSpc>
                <a:spcPct val="100000"/>
              </a:lnSpc>
              <a:spcBef>
                <a:spcPts val="600"/>
              </a:spcBef>
            </a:pPr>
            <a:r>
              <a:rPr sz="2200" spc="-15" dirty="0">
                <a:solidFill>
                  <a:srgbClr val="FF0066"/>
                </a:solidFill>
                <a:latin typeface="Arial"/>
                <a:cs typeface="Arial"/>
              </a:rPr>
              <a:t>redu</a:t>
            </a:r>
            <a:r>
              <a:rPr sz="2200" spc="-10" dirty="0">
                <a:solidFill>
                  <a:srgbClr val="FF0066"/>
                </a:solidFill>
                <a:latin typeface="Arial"/>
                <a:cs typeface="Arial"/>
              </a:rPr>
              <a:t>ce</a:t>
            </a:r>
            <a:r>
              <a:rPr sz="2200" spc="-15" dirty="0">
                <a:solidFill>
                  <a:srgbClr val="FF0066"/>
                </a:solidFill>
                <a:latin typeface="黑体"/>
                <a:cs typeface="黑体"/>
              </a:rPr>
              <a:t>节点</a:t>
            </a:r>
            <a:r>
              <a:rPr sz="2200" spc="-10" dirty="0">
                <a:solidFill>
                  <a:srgbClr val="FF0066"/>
                </a:solidFill>
                <a:latin typeface="Arial"/>
                <a:cs typeface="Arial"/>
              </a:rPr>
              <a:t>3:</a:t>
            </a:r>
            <a:endParaRPr sz="2200">
              <a:latin typeface="Arial"/>
              <a:cs typeface="Arial"/>
            </a:endParaRPr>
          </a:p>
          <a:p>
            <a:pPr marL="273050">
              <a:lnSpc>
                <a:spcPts val="2630"/>
              </a:lnSpc>
            </a:pPr>
            <a:r>
              <a:rPr sz="2200" spc="-20" dirty="0">
                <a:latin typeface="黑体"/>
                <a:cs typeface="黑体"/>
              </a:rPr>
              <a:t>输入：</a:t>
            </a:r>
            <a:r>
              <a:rPr sz="2200" spc="-10" dirty="0">
                <a:latin typeface="Arial"/>
                <a:cs typeface="Arial"/>
              </a:rPr>
              <a:t>(the,</a:t>
            </a:r>
            <a:r>
              <a:rPr sz="2200" spc="-5" dirty="0">
                <a:latin typeface="Arial"/>
                <a:cs typeface="Arial"/>
              </a:rPr>
              <a:t> </a:t>
            </a:r>
            <a:r>
              <a:rPr sz="2200" spc="-10" dirty="0">
                <a:latin typeface="Arial"/>
                <a:cs typeface="Arial"/>
              </a:rPr>
              <a:t>1),</a:t>
            </a:r>
            <a:r>
              <a:rPr sz="2200" spc="-5" dirty="0">
                <a:latin typeface="Arial"/>
                <a:cs typeface="Arial"/>
              </a:rPr>
              <a:t> </a:t>
            </a:r>
            <a:r>
              <a:rPr sz="2200" spc="-10" dirty="0">
                <a:latin typeface="Arial"/>
                <a:cs typeface="Arial"/>
              </a:rPr>
              <a:t>(toda</a:t>
            </a:r>
            <a:r>
              <a:rPr sz="2200" spc="-190" dirty="0">
                <a:latin typeface="Arial"/>
                <a:cs typeface="Arial"/>
              </a:rPr>
              <a:t>y</a:t>
            </a:r>
            <a:r>
              <a:rPr sz="2200" spc="-10" dirty="0">
                <a:latin typeface="Arial"/>
                <a:cs typeface="Arial"/>
              </a:rPr>
              <a:t>,</a:t>
            </a:r>
            <a:r>
              <a:rPr sz="2200" spc="20" dirty="0">
                <a:latin typeface="Arial"/>
                <a:cs typeface="Arial"/>
              </a:rPr>
              <a:t> </a:t>
            </a:r>
            <a:r>
              <a:rPr sz="2200" spc="-10" dirty="0">
                <a:latin typeface="Arial"/>
                <a:cs typeface="Arial"/>
              </a:rPr>
              <a:t>1),</a:t>
            </a:r>
            <a:r>
              <a:rPr sz="2200" spc="10" dirty="0">
                <a:latin typeface="Arial"/>
                <a:cs typeface="Arial"/>
              </a:rPr>
              <a:t> </a:t>
            </a:r>
            <a:r>
              <a:rPr sz="2200" spc="-10" dirty="0">
                <a:latin typeface="Arial"/>
                <a:cs typeface="Arial"/>
              </a:rPr>
              <a:t>(toda</a:t>
            </a:r>
            <a:r>
              <a:rPr sz="2200" spc="-185" dirty="0">
                <a:latin typeface="Arial"/>
                <a:cs typeface="Arial"/>
              </a:rPr>
              <a:t>y</a:t>
            </a:r>
            <a:r>
              <a:rPr sz="2200" spc="-10" dirty="0">
                <a:latin typeface="Arial"/>
                <a:cs typeface="Arial"/>
              </a:rPr>
              <a:t>,</a:t>
            </a:r>
            <a:r>
              <a:rPr sz="2200" spc="20" dirty="0">
                <a:latin typeface="Arial"/>
                <a:cs typeface="Arial"/>
              </a:rPr>
              <a:t> </a:t>
            </a:r>
            <a:r>
              <a:rPr sz="2200" spc="-10" dirty="0">
                <a:latin typeface="Arial"/>
                <a:cs typeface="Arial"/>
              </a:rPr>
              <a:t>1)</a:t>
            </a:r>
            <a:endParaRPr sz="2200">
              <a:latin typeface="Arial"/>
              <a:cs typeface="Arial"/>
            </a:endParaRPr>
          </a:p>
          <a:p>
            <a:pPr marL="1243965">
              <a:lnSpc>
                <a:spcPts val="2630"/>
              </a:lnSpc>
            </a:pPr>
            <a:r>
              <a:rPr sz="2200" spc="-15" dirty="0">
                <a:latin typeface="Arial"/>
                <a:cs typeface="Arial"/>
              </a:rPr>
              <a:t>(weathe</a:t>
            </a:r>
            <a:r>
              <a:rPr sz="2200" spc="-125" dirty="0">
                <a:latin typeface="Arial"/>
                <a:cs typeface="Arial"/>
              </a:rPr>
              <a:t>r</a:t>
            </a:r>
            <a:r>
              <a:rPr sz="2200" spc="-10" dirty="0">
                <a:latin typeface="Arial"/>
                <a:cs typeface="Arial"/>
              </a:rPr>
              <a:t>,</a:t>
            </a:r>
            <a:r>
              <a:rPr sz="2200" spc="10" dirty="0">
                <a:latin typeface="Arial"/>
                <a:cs typeface="Arial"/>
              </a:rPr>
              <a:t> </a:t>
            </a:r>
            <a:r>
              <a:rPr sz="2200" spc="-10" dirty="0">
                <a:latin typeface="Arial"/>
                <a:cs typeface="Arial"/>
              </a:rPr>
              <a:t>1),</a:t>
            </a:r>
            <a:r>
              <a:rPr sz="2200" spc="15" dirty="0">
                <a:latin typeface="Arial"/>
                <a:cs typeface="Arial"/>
              </a:rPr>
              <a:t> </a:t>
            </a:r>
            <a:r>
              <a:rPr sz="2200" spc="-15" dirty="0">
                <a:latin typeface="Arial"/>
                <a:cs typeface="Arial"/>
              </a:rPr>
              <a:t>(weathe</a:t>
            </a:r>
            <a:r>
              <a:rPr sz="2200" spc="-125" dirty="0">
                <a:latin typeface="Arial"/>
                <a:cs typeface="Arial"/>
              </a:rPr>
              <a:t>r</a:t>
            </a:r>
            <a:r>
              <a:rPr sz="2200" spc="-10" dirty="0">
                <a:latin typeface="Arial"/>
                <a:cs typeface="Arial"/>
              </a:rPr>
              <a:t>,1),</a:t>
            </a:r>
            <a:r>
              <a:rPr sz="2200" spc="25" dirty="0">
                <a:latin typeface="Arial"/>
                <a:cs typeface="Arial"/>
              </a:rPr>
              <a:t> </a:t>
            </a:r>
            <a:r>
              <a:rPr sz="2200" spc="-15" dirty="0">
                <a:latin typeface="Arial"/>
                <a:cs typeface="Arial"/>
              </a:rPr>
              <a:t>(weathe</a:t>
            </a:r>
            <a:r>
              <a:rPr sz="2200" spc="-125" dirty="0">
                <a:latin typeface="Arial"/>
                <a:cs typeface="Arial"/>
              </a:rPr>
              <a:t>r</a:t>
            </a:r>
            <a:r>
              <a:rPr sz="2200" spc="-10" dirty="0">
                <a:latin typeface="Arial"/>
                <a:cs typeface="Arial"/>
              </a:rPr>
              <a:t>,</a:t>
            </a:r>
            <a:endParaRPr sz="2200">
              <a:latin typeface="Arial"/>
              <a:cs typeface="Arial"/>
            </a:endParaRPr>
          </a:p>
          <a:p>
            <a:pPr marL="309880">
              <a:lnSpc>
                <a:spcPct val="100000"/>
              </a:lnSpc>
              <a:spcBef>
                <a:spcPts val="25"/>
              </a:spcBef>
            </a:pPr>
            <a:r>
              <a:rPr sz="2200" spc="-15" dirty="0">
                <a:latin typeface="黑体"/>
                <a:cs typeface="黑体"/>
              </a:rPr>
              <a:t>输出：</a:t>
            </a:r>
            <a:r>
              <a:rPr sz="2200" spc="-10" dirty="0">
                <a:latin typeface="Arial"/>
                <a:cs typeface="Arial"/>
              </a:rPr>
              <a:t>(the, 1),</a:t>
            </a:r>
            <a:r>
              <a:rPr sz="2200" spc="15" dirty="0">
                <a:latin typeface="Arial"/>
                <a:cs typeface="Arial"/>
              </a:rPr>
              <a:t> </a:t>
            </a:r>
            <a:r>
              <a:rPr sz="2200" spc="-10" dirty="0">
                <a:latin typeface="Arial"/>
                <a:cs typeface="Arial"/>
              </a:rPr>
              <a:t>(tod</a:t>
            </a:r>
            <a:r>
              <a:rPr sz="2200" spc="-15" dirty="0">
                <a:latin typeface="Arial"/>
                <a:cs typeface="Arial"/>
              </a:rPr>
              <a:t>a</a:t>
            </a:r>
            <a:r>
              <a:rPr sz="2200" spc="-190" dirty="0">
                <a:latin typeface="Arial"/>
                <a:cs typeface="Arial"/>
              </a:rPr>
              <a:t>y</a:t>
            </a:r>
            <a:r>
              <a:rPr sz="2200" spc="-10" dirty="0">
                <a:latin typeface="Arial"/>
                <a:cs typeface="Arial"/>
              </a:rPr>
              <a:t>,</a:t>
            </a:r>
            <a:r>
              <a:rPr sz="2200" spc="10" dirty="0">
                <a:latin typeface="Arial"/>
                <a:cs typeface="Arial"/>
              </a:rPr>
              <a:t> </a:t>
            </a:r>
            <a:r>
              <a:rPr sz="2200" spc="-10" dirty="0">
                <a:latin typeface="Arial"/>
                <a:cs typeface="Arial"/>
              </a:rPr>
              <a:t>2),</a:t>
            </a:r>
            <a:r>
              <a:rPr sz="2200" spc="15" dirty="0">
                <a:latin typeface="Arial"/>
                <a:cs typeface="Arial"/>
              </a:rPr>
              <a:t> </a:t>
            </a:r>
            <a:r>
              <a:rPr sz="2200" spc="-15" dirty="0">
                <a:latin typeface="Arial"/>
                <a:cs typeface="Arial"/>
              </a:rPr>
              <a:t>(weathe</a:t>
            </a:r>
            <a:r>
              <a:rPr sz="2200" spc="-125" dirty="0">
                <a:latin typeface="Arial"/>
                <a:cs typeface="Arial"/>
              </a:rPr>
              <a:t>r</a:t>
            </a:r>
            <a:r>
              <a:rPr sz="2200" spc="-10" dirty="0">
                <a:latin typeface="Arial"/>
                <a:cs typeface="Arial"/>
              </a:rPr>
              <a:t>,</a:t>
            </a:r>
            <a:r>
              <a:rPr sz="2200" spc="20" dirty="0">
                <a:latin typeface="Arial"/>
                <a:cs typeface="Arial"/>
              </a:rPr>
              <a:t> </a:t>
            </a:r>
            <a:r>
              <a:rPr sz="2200" spc="-10" dirty="0">
                <a:latin typeface="Arial"/>
                <a:cs typeface="Arial"/>
              </a:rPr>
              <a:t>3)</a:t>
            </a:r>
            <a:endParaRPr sz="2200">
              <a:latin typeface="Arial"/>
              <a:cs typeface="Arial"/>
            </a:endParaRPr>
          </a:p>
        </p:txBody>
      </p:sp>
      <p:sp>
        <p:nvSpPr>
          <p:cNvPr id="6" name="object 6"/>
          <p:cNvSpPr txBox="1"/>
          <p:nvPr/>
        </p:nvSpPr>
        <p:spPr>
          <a:xfrm>
            <a:off x="6098063" y="4892420"/>
            <a:ext cx="2015489" cy="1540510"/>
          </a:xfrm>
          <a:prstGeom prst="rect">
            <a:avLst/>
          </a:prstGeom>
        </p:spPr>
        <p:txBody>
          <a:bodyPr vert="horz" wrap="square" lIns="0" tIns="0" rIns="0" bIns="0" rtlCol="0">
            <a:spAutoFit/>
          </a:bodyPr>
          <a:lstStyle/>
          <a:p>
            <a:pPr>
              <a:lnSpc>
                <a:spcPct val="100000"/>
              </a:lnSpc>
            </a:pPr>
            <a:r>
              <a:rPr sz="2200" spc="-10" dirty="0">
                <a:latin typeface="Arial"/>
                <a:cs typeface="Arial"/>
              </a:rPr>
              <a:t>1)</a:t>
            </a:r>
            <a:endParaRPr sz="2200">
              <a:latin typeface="Arial"/>
              <a:cs typeface="Arial"/>
            </a:endParaRPr>
          </a:p>
        </p:txBody>
      </p:sp>
      <p:sp>
        <p:nvSpPr>
          <p:cNvPr id="7" name="object 7"/>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
        <p:nvSpPr>
          <p:cNvPr id="8" name="object 8"/>
          <p:cNvSpPr/>
          <p:nvPr/>
        </p:nvSpPr>
        <p:spPr>
          <a:xfrm>
            <a:off x="6116828" y="3139300"/>
            <a:ext cx="1996694" cy="3293237"/>
          </a:xfrm>
          <a:custGeom>
            <a:avLst/>
            <a:gdLst/>
            <a:ahLst/>
            <a:cxnLst/>
            <a:rect l="l" t="t" r="r" b="b"/>
            <a:pathLst>
              <a:path w="1996694" h="3293237">
                <a:moveTo>
                  <a:pt x="0" y="3293237"/>
                </a:moveTo>
                <a:lnTo>
                  <a:pt x="1996694" y="3293237"/>
                </a:lnTo>
                <a:lnTo>
                  <a:pt x="1996694" y="0"/>
                </a:lnTo>
                <a:lnTo>
                  <a:pt x="0" y="0"/>
                </a:lnTo>
                <a:lnTo>
                  <a:pt x="0" y="3293237"/>
                </a:lnTo>
                <a:close/>
              </a:path>
            </a:pathLst>
          </a:custGeom>
          <a:solidFill>
            <a:srgbClr val="00AFEF"/>
          </a:solidFill>
        </p:spPr>
        <p:txBody>
          <a:bodyPr wrap="square" lIns="0" tIns="0" rIns="0" bIns="0" rtlCol="0">
            <a:spAutoFit/>
          </a:bodyPr>
          <a:lstStyle/>
          <a:p>
            <a:endParaRPr/>
          </a:p>
        </p:txBody>
      </p:sp>
      <p:sp>
        <p:nvSpPr>
          <p:cNvPr id="9" name="object 9"/>
          <p:cNvSpPr txBox="1"/>
          <p:nvPr/>
        </p:nvSpPr>
        <p:spPr>
          <a:xfrm>
            <a:off x="6196710" y="3195446"/>
            <a:ext cx="1839595" cy="3164205"/>
          </a:xfrm>
          <a:prstGeom prst="rect">
            <a:avLst/>
          </a:prstGeom>
        </p:spPr>
        <p:txBody>
          <a:bodyPr vert="horz" wrap="square" lIns="0" tIns="0" rIns="0" bIns="0" rtlCol="0">
            <a:spAutoFit/>
          </a:bodyPr>
          <a:lstStyle/>
          <a:p>
            <a:pPr marL="12700">
              <a:lnSpc>
                <a:spcPct val="100000"/>
              </a:lnSpc>
            </a:pPr>
            <a:r>
              <a:rPr sz="2600" spc="10" dirty="0">
                <a:latin typeface="黑体"/>
                <a:cs typeface="黑体"/>
              </a:rPr>
              <a:t>输出</a:t>
            </a:r>
            <a:r>
              <a:rPr sz="2600" spc="0" dirty="0">
                <a:latin typeface="宋体"/>
                <a:cs typeface="宋体"/>
              </a:rPr>
              <a:t>：</a:t>
            </a:r>
            <a:endParaRPr sz="2600">
              <a:latin typeface="宋体"/>
              <a:cs typeface="宋体"/>
            </a:endParaRPr>
          </a:p>
          <a:p>
            <a:pPr marR="8255" algn="r">
              <a:lnSpc>
                <a:spcPct val="100000"/>
              </a:lnSpc>
              <a:tabLst>
                <a:tab pos="1155065" algn="l"/>
              </a:tabLst>
            </a:pPr>
            <a:r>
              <a:rPr sz="2600" dirty="0">
                <a:latin typeface="宋体"/>
                <a:cs typeface="宋体"/>
              </a:rPr>
              <a:t>g</a:t>
            </a:r>
            <a:r>
              <a:rPr sz="2600" spc="10" dirty="0">
                <a:latin typeface="宋体"/>
                <a:cs typeface="宋体"/>
              </a:rPr>
              <a:t>o</a:t>
            </a:r>
            <a:r>
              <a:rPr sz="2600" spc="0" dirty="0">
                <a:latin typeface="宋体"/>
                <a:cs typeface="宋体"/>
              </a:rPr>
              <a:t>o</a:t>
            </a:r>
            <a:r>
              <a:rPr sz="2600" spc="10" dirty="0">
                <a:latin typeface="宋体"/>
                <a:cs typeface="宋体"/>
              </a:rPr>
              <a:t>d</a:t>
            </a:r>
            <a:r>
              <a:rPr sz="2600" spc="0" dirty="0">
                <a:latin typeface="宋体"/>
                <a:cs typeface="宋体"/>
              </a:rPr>
              <a:t>:	5</a:t>
            </a:r>
            <a:endParaRPr sz="2600">
              <a:latin typeface="宋体"/>
              <a:cs typeface="宋体"/>
            </a:endParaRPr>
          </a:p>
          <a:p>
            <a:pPr marL="500380" marR="6350" indent="499745" algn="r">
              <a:lnSpc>
                <a:spcPct val="100000"/>
              </a:lnSpc>
            </a:pPr>
            <a:r>
              <a:rPr sz="2600" dirty="0">
                <a:latin typeface="宋体"/>
                <a:cs typeface="宋体"/>
              </a:rPr>
              <a:t>i</a:t>
            </a:r>
            <a:r>
              <a:rPr sz="2600" spc="5" dirty="0">
                <a:latin typeface="宋体"/>
                <a:cs typeface="宋体"/>
              </a:rPr>
              <a:t>s</a:t>
            </a:r>
            <a:r>
              <a:rPr sz="2600" spc="0" dirty="0">
                <a:latin typeface="宋体"/>
                <a:cs typeface="宋体"/>
              </a:rPr>
              <a:t>:</a:t>
            </a:r>
            <a:r>
              <a:rPr sz="2600" spc="-25" dirty="0">
                <a:latin typeface="宋体"/>
                <a:cs typeface="宋体"/>
              </a:rPr>
              <a:t> </a:t>
            </a:r>
            <a:r>
              <a:rPr sz="2600" spc="0" dirty="0">
                <a:latin typeface="宋体"/>
                <a:cs typeface="宋体"/>
              </a:rPr>
              <a:t>3 </a:t>
            </a:r>
            <a:r>
              <a:rPr sz="2600" spc="5" dirty="0">
                <a:latin typeface="宋体"/>
                <a:cs typeface="宋体"/>
              </a:rPr>
              <a:t>has:1 the:1 </a:t>
            </a:r>
            <a:r>
              <a:rPr sz="2600" spc="0" dirty="0">
                <a:latin typeface="宋体"/>
                <a:cs typeface="宋体"/>
              </a:rPr>
              <a:t>t</a:t>
            </a:r>
            <a:r>
              <a:rPr sz="2600" spc="10" dirty="0">
                <a:latin typeface="宋体"/>
                <a:cs typeface="宋体"/>
              </a:rPr>
              <a:t>o</a:t>
            </a:r>
            <a:r>
              <a:rPr sz="2600" spc="0" dirty="0">
                <a:latin typeface="宋体"/>
                <a:cs typeface="宋体"/>
              </a:rPr>
              <a:t>d</a:t>
            </a:r>
            <a:r>
              <a:rPr sz="2600" spc="10" dirty="0">
                <a:latin typeface="宋体"/>
                <a:cs typeface="宋体"/>
              </a:rPr>
              <a:t>a</a:t>
            </a:r>
            <a:r>
              <a:rPr sz="2600" spc="0" dirty="0">
                <a:latin typeface="宋体"/>
                <a:cs typeface="宋体"/>
              </a:rPr>
              <a:t>y:2 w</a:t>
            </a:r>
            <a:r>
              <a:rPr sz="2600" spc="5" dirty="0">
                <a:latin typeface="宋体"/>
                <a:cs typeface="宋体"/>
              </a:rPr>
              <a:t>e</a:t>
            </a:r>
            <a:r>
              <a:rPr sz="2600" spc="0" dirty="0">
                <a:latin typeface="宋体"/>
                <a:cs typeface="宋体"/>
              </a:rPr>
              <a:t>a</a:t>
            </a:r>
            <a:r>
              <a:rPr sz="2600" spc="5" dirty="0">
                <a:latin typeface="宋体"/>
                <a:cs typeface="宋体"/>
              </a:rPr>
              <a:t>t</a:t>
            </a:r>
            <a:r>
              <a:rPr sz="2600" spc="0" dirty="0">
                <a:latin typeface="宋体"/>
                <a:cs typeface="宋体"/>
              </a:rPr>
              <a:t>her:</a:t>
            </a:r>
            <a:endParaRPr sz="2600">
              <a:latin typeface="宋体"/>
              <a:cs typeface="宋体"/>
            </a:endParaRPr>
          </a:p>
          <a:p>
            <a:pPr marR="6985" algn="r">
              <a:lnSpc>
                <a:spcPts val="3065"/>
              </a:lnSpc>
            </a:pPr>
            <a:r>
              <a:rPr sz="2600" dirty="0">
                <a:latin typeface="宋体"/>
                <a:cs typeface="宋体"/>
              </a:rPr>
              <a:t>3</a:t>
            </a:r>
            <a:endParaRPr sz="2600">
              <a:latin typeface="宋体"/>
              <a:cs typeface="宋体"/>
            </a:endParaRPr>
          </a:p>
        </p:txBody>
      </p:sp>
      <p:sp>
        <p:nvSpPr>
          <p:cNvPr id="10" name="object 10"/>
          <p:cNvSpPr/>
          <p:nvPr/>
        </p:nvSpPr>
        <p:spPr>
          <a:xfrm>
            <a:off x="2694939" y="2938398"/>
            <a:ext cx="4146550" cy="904748"/>
          </a:xfrm>
          <a:custGeom>
            <a:avLst/>
            <a:gdLst/>
            <a:ahLst/>
            <a:cxnLst/>
            <a:rect l="l" t="t" r="r" b="b"/>
            <a:pathLst>
              <a:path w="4146550" h="904748">
                <a:moveTo>
                  <a:pt x="4119175" y="872538"/>
                </a:moveTo>
                <a:lnTo>
                  <a:pt x="4052062" y="894842"/>
                </a:lnTo>
                <a:lnTo>
                  <a:pt x="4049649" y="895731"/>
                </a:lnTo>
                <a:lnTo>
                  <a:pt x="4048252" y="898398"/>
                </a:lnTo>
                <a:lnTo>
                  <a:pt x="4049141" y="900938"/>
                </a:lnTo>
                <a:lnTo>
                  <a:pt x="4049903" y="903351"/>
                </a:lnTo>
                <a:lnTo>
                  <a:pt x="4052569" y="904748"/>
                </a:lnTo>
                <a:lnTo>
                  <a:pt x="4055110" y="903858"/>
                </a:lnTo>
                <a:lnTo>
                  <a:pt x="4138167" y="876173"/>
                </a:lnTo>
                <a:lnTo>
                  <a:pt x="4136516" y="876173"/>
                </a:lnTo>
                <a:lnTo>
                  <a:pt x="4119175" y="872538"/>
                </a:lnTo>
                <a:close/>
              </a:path>
              <a:path w="4146550" h="904748">
                <a:moveTo>
                  <a:pt x="4128080" y="869579"/>
                </a:moveTo>
                <a:lnTo>
                  <a:pt x="4119175" y="872538"/>
                </a:lnTo>
                <a:lnTo>
                  <a:pt x="4136516" y="876173"/>
                </a:lnTo>
                <a:lnTo>
                  <a:pt x="4136751" y="875030"/>
                </a:lnTo>
                <a:lnTo>
                  <a:pt x="4134104" y="875030"/>
                </a:lnTo>
                <a:lnTo>
                  <a:pt x="4128080" y="869579"/>
                </a:lnTo>
                <a:close/>
              </a:path>
              <a:path w="4146550" h="904748">
                <a:moveTo>
                  <a:pt x="4073143" y="807084"/>
                </a:moveTo>
                <a:lnTo>
                  <a:pt x="4070095" y="807212"/>
                </a:lnTo>
                <a:lnTo>
                  <a:pt x="4068317" y="809117"/>
                </a:lnTo>
                <a:lnTo>
                  <a:pt x="4066540" y="811149"/>
                </a:lnTo>
                <a:lnTo>
                  <a:pt x="4066666" y="814196"/>
                </a:lnTo>
                <a:lnTo>
                  <a:pt x="4068699" y="815848"/>
                </a:lnTo>
                <a:lnTo>
                  <a:pt x="4121112" y="863274"/>
                </a:lnTo>
                <a:lnTo>
                  <a:pt x="4138421" y="866901"/>
                </a:lnTo>
                <a:lnTo>
                  <a:pt x="4136516" y="876173"/>
                </a:lnTo>
                <a:lnTo>
                  <a:pt x="4138167" y="876173"/>
                </a:lnTo>
                <a:lnTo>
                  <a:pt x="4146550" y="873378"/>
                </a:lnTo>
                <a:lnTo>
                  <a:pt x="4075049" y="808863"/>
                </a:lnTo>
                <a:lnTo>
                  <a:pt x="4073143" y="807084"/>
                </a:lnTo>
                <a:close/>
              </a:path>
              <a:path w="4146550" h="904748">
                <a:moveTo>
                  <a:pt x="4135755" y="867028"/>
                </a:moveTo>
                <a:lnTo>
                  <a:pt x="4128080" y="869579"/>
                </a:lnTo>
                <a:lnTo>
                  <a:pt x="4134104" y="875030"/>
                </a:lnTo>
                <a:lnTo>
                  <a:pt x="4135755" y="867028"/>
                </a:lnTo>
                <a:close/>
              </a:path>
              <a:path w="4146550" h="904748">
                <a:moveTo>
                  <a:pt x="4138395" y="867028"/>
                </a:moveTo>
                <a:lnTo>
                  <a:pt x="4135755" y="867028"/>
                </a:lnTo>
                <a:lnTo>
                  <a:pt x="4134104" y="875030"/>
                </a:lnTo>
                <a:lnTo>
                  <a:pt x="4136751" y="875030"/>
                </a:lnTo>
                <a:lnTo>
                  <a:pt x="4138395" y="867028"/>
                </a:lnTo>
                <a:close/>
              </a:path>
              <a:path w="4146550" h="904748">
                <a:moveTo>
                  <a:pt x="1905" y="0"/>
                </a:moveTo>
                <a:lnTo>
                  <a:pt x="0" y="9271"/>
                </a:lnTo>
                <a:lnTo>
                  <a:pt x="4119175" y="872538"/>
                </a:lnTo>
                <a:lnTo>
                  <a:pt x="4128080" y="869579"/>
                </a:lnTo>
                <a:lnTo>
                  <a:pt x="4121112" y="863274"/>
                </a:lnTo>
                <a:lnTo>
                  <a:pt x="1905" y="0"/>
                </a:lnTo>
                <a:close/>
              </a:path>
              <a:path w="4146550" h="904748">
                <a:moveTo>
                  <a:pt x="4121112" y="863274"/>
                </a:moveTo>
                <a:lnTo>
                  <a:pt x="4128080" y="869579"/>
                </a:lnTo>
                <a:lnTo>
                  <a:pt x="4135755" y="867028"/>
                </a:lnTo>
                <a:lnTo>
                  <a:pt x="4138395" y="867028"/>
                </a:lnTo>
                <a:lnTo>
                  <a:pt x="4121112" y="863274"/>
                </a:lnTo>
                <a:close/>
              </a:path>
            </a:pathLst>
          </a:custGeom>
          <a:solidFill>
            <a:srgbClr val="AE3408"/>
          </a:solidFill>
        </p:spPr>
        <p:txBody>
          <a:bodyPr wrap="square" lIns="0" tIns="0" rIns="0" bIns="0" rtlCol="0">
            <a:spAutoFit/>
          </a:bodyPr>
          <a:lstStyle/>
          <a:p>
            <a:endParaRPr/>
          </a:p>
        </p:txBody>
      </p:sp>
      <p:sp>
        <p:nvSpPr>
          <p:cNvPr id="11" name="object 11"/>
          <p:cNvSpPr/>
          <p:nvPr/>
        </p:nvSpPr>
        <p:spPr>
          <a:xfrm>
            <a:off x="3569208" y="4005326"/>
            <a:ext cx="3779012" cy="237744"/>
          </a:xfrm>
          <a:custGeom>
            <a:avLst/>
            <a:gdLst/>
            <a:ahLst/>
            <a:cxnLst/>
            <a:rect l="l" t="t" r="r" b="b"/>
            <a:pathLst>
              <a:path w="3779011" h="237744">
                <a:moveTo>
                  <a:pt x="3751986" y="195474"/>
                </a:moveTo>
                <a:lnTo>
                  <a:pt x="3689095" y="228092"/>
                </a:lnTo>
                <a:lnTo>
                  <a:pt x="3686810" y="229235"/>
                </a:lnTo>
                <a:lnTo>
                  <a:pt x="3685920" y="232156"/>
                </a:lnTo>
                <a:lnTo>
                  <a:pt x="3687064" y="234442"/>
                </a:lnTo>
                <a:lnTo>
                  <a:pt x="3688334" y="236728"/>
                </a:lnTo>
                <a:lnTo>
                  <a:pt x="3691127" y="237744"/>
                </a:lnTo>
                <a:lnTo>
                  <a:pt x="3770930" y="196342"/>
                </a:lnTo>
                <a:lnTo>
                  <a:pt x="3769487" y="196342"/>
                </a:lnTo>
                <a:lnTo>
                  <a:pt x="3751986" y="195474"/>
                </a:lnTo>
                <a:close/>
              </a:path>
              <a:path w="3779011" h="237744">
                <a:moveTo>
                  <a:pt x="3760294" y="191165"/>
                </a:moveTo>
                <a:lnTo>
                  <a:pt x="3751986" y="195474"/>
                </a:lnTo>
                <a:lnTo>
                  <a:pt x="3769487" y="196342"/>
                </a:lnTo>
                <a:lnTo>
                  <a:pt x="3769528" y="195580"/>
                </a:lnTo>
                <a:lnTo>
                  <a:pt x="3767073" y="195580"/>
                </a:lnTo>
                <a:lnTo>
                  <a:pt x="3760294" y="191165"/>
                </a:lnTo>
                <a:close/>
              </a:path>
              <a:path w="3779011" h="237744">
                <a:moveTo>
                  <a:pt x="3696081" y="138049"/>
                </a:moveTo>
                <a:lnTo>
                  <a:pt x="3693160" y="138684"/>
                </a:lnTo>
                <a:lnTo>
                  <a:pt x="3691763" y="140843"/>
                </a:lnTo>
                <a:lnTo>
                  <a:pt x="3690239" y="143129"/>
                </a:lnTo>
                <a:lnTo>
                  <a:pt x="3690873" y="146050"/>
                </a:lnTo>
                <a:lnTo>
                  <a:pt x="3693160" y="147447"/>
                </a:lnTo>
                <a:lnTo>
                  <a:pt x="3752478" y="186075"/>
                </a:lnTo>
                <a:lnTo>
                  <a:pt x="3769994" y="186944"/>
                </a:lnTo>
                <a:lnTo>
                  <a:pt x="3769487" y="196342"/>
                </a:lnTo>
                <a:lnTo>
                  <a:pt x="3770930" y="196342"/>
                </a:lnTo>
                <a:lnTo>
                  <a:pt x="3779012" y="192150"/>
                </a:lnTo>
                <a:lnTo>
                  <a:pt x="3698366" y="139446"/>
                </a:lnTo>
                <a:lnTo>
                  <a:pt x="3696081" y="138049"/>
                </a:lnTo>
                <a:close/>
              </a:path>
              <a:path w="3779011" h="237744">
                <a:moveTo>
                  <a:pt x="3767455" y="187451"/>
                </a:moveTo>
                <a:lnTo>
                  <a:pt x="3760294" y="191165"/>
                </a:lnTo>
                <a:lnTo>
                  <a:pt x="3767073" y="195580"/>
                </a:lnTo>
                <a:lnTo>
                  <a:pt x="3767455" y="187451"/>
                </a:lnTo>
                <a:close/>
              </a:path>
              <a:path w="3779011" h="237744">
                <a:moveTo>
                  <a:pt x="3769967" y="187451"/>
                </a:moveTo>
                <a:lnTo>
                  <a:pt x="3767455" y="187451"/>
                </a:lnTo>
                <a:lnTo>
                  <a:pt x="3767073" y="195580"/>
                </a:lnTo>
                <a:lnTo>
                  <a:pt x="3769528" y="195580"/>
                </a:lnTo>
                <a:lnTo>
                  <a:pt x="3769967" y="187451"/>
                </a:lnTo>
                <a:close/>
              </a:path>
              <a:path w="3779011" h="237744">
                <a:moveTo>
                  <a:pt x="507" y="0"/>
                </a:moveTo>
                <a:lnTo>
                  <a:pt x="0" y="9525"/>
                </a:lnTo>
                <a:lnTo>
                  <a:pt x="3751986" y="195474"/>
                </a:lnTo>
                <a:lnTo>
                  <a:pt x="3760294" y="191165"/>
                </a:lnTo>
                <a:lnTo>
                  <a:pt x="3752478" y="186075"/>
                </a:lnTo>
                <a:lnTo>
                  <a:pt x="507" y="0"/>
                </a:lnTo>
                <a:close/>
              </a:path>
              <a:path w="3779011" h="237744">
                <a:moveTo>
                  <a:pt x="3752478" y="186075"/>
                </a:moveTo>
                <a:lnTo>
                  <a:pt x="3760294" y="191165"/>
                </a:lnTo>
                <a:lnTo>
                  <a:pt x="3767455" y="187451"/>
                </a:lnTo>
                <a:lnTo>
                  <a:pt x="3769967" y="187451"/>
                </a:lnTo>
                <a:lnTo>
                  <a:pt x="3769994" y="186944"/>
                </a:lnTo>
                <a:lnTo>
                  <a:pt x="3752478" y="186075"/>
                </a:lnTo>
                <a:close/>
              </a:path>
            </a:pathLst>
          </a:custGeom>
          <a:solidFill>
            <a:srgbClr val="AE3408"/>
          </a:solidFill>
        </p:spPr>
        <p:txBody>
          <a:bodyPr wrap="square" lIns="0" tIns="0" rIns="0" bIns="0" rtlCol="0">
            <a:spAutoFit/>
          </a:bodyPr>
          <a:lstStyle/>
          <a:p>
            <a:endParaRPr/>
          </a:p>
        </p:txBody>
      </p:sp>
      <p:sp>
        <p:nvSpPr>
          <p:cNvPr id="12" name="object 12"/>
          <p:cNvSpPr/>
          <p:nvPr/>
        </p:nvSpPr>
        <p:spPr>
          <a:xfrm>
            <a:off x="5089144" y="4986654"/>
            <a:ext cx="2115947" cy="350266"/>
          </a:xfrm>
          <a:custGeom>
            <a:avLst/>
            <a:gdLst/>
            <a:ahLst/>
            <a:cxnLst/>
            <a:rect l="l" t="t" r="r" b="b"/>
            <a:pathLst>
              <a:path w="2115947" h="350265">
                <a:moveTo>
                  <a:pt x="2088435" y="36203"/>
                </a:moveTo>
                <a:lnTo>
                  <a:pt x="0" y="340741"/>
                </a:lnTo>
                <a:lnTo>
                  <a:pt x="1396" y="350266"/>
                </a:lnTo>
                <a:lnTo>
                  <a:pt x="2089907" y="45591"/>
                </a:lnTo>
                <a:lnTo>
                  <a:pt x="2097237" y="39757"/>
                </a:lnTo>
                <a:lnTo>
                  <a:pt x="2088435" y="36203"/>
                </a:lnTo>
                <a:close/>
              </a:path>
              <a:path w="2115947" h="350265">
                <a:moveTo>
                  <a:pt x="2107446" y="33655"/>
                </a:moveTo>
                <a:lnTo>
                  <a:pt x="2105913" y="33655"/>
                </a:lnTo>
                <a:lnTo>
                  <a:pt x="2107310" y="43053"/>
                </a:lnTo>
                <a:lnTo>
                  <a:pt x="2089907" y="45591"/>
                </a:lnTo>
                <a:lnTo>
                  <a:pt x="2034539" y="89662"/>
                </a:lnTo>
                <a:lnTo>
                  <a:pt x="2032507" y="91313"/>
                </a:lnTo>
                <a:lnTo>
                  <a:pt x="2032253" y="94234"/>
                </a:lnTo>
                <a:lnTo>
                  <a:pt x="2033777" y="96393"/>
                </a:lnTo>
                <a:lnTo>
                  <a:pt x="2035428" y="98425"/>
                </a:lnTo>
                <a:lnTo>
                  <a:pt x="2038477" y="98679"/>
                </a:lnTo>
                <a:lnTo>
                  <a:pt x="2040508" y="97155"/>
                </a:lnTo>
                <a:lnTo>
                  <a:pt x="2115947" y="37084"/>
                </a:lnTo>
                <a:lnTo>
                  <a:pt x="2107446" y="33655"/>
                </a:lnTo>
                <a:close/>
              </a:path>
              <a:path w="2115947" h="350265">
                <a:moveTo>
                  <a:pt x="2097237" y="39757"/>
                </a:moveTo>
                <a:lnTo>
                  <a:pt x="2089907" y="45591"/>
                </a:lnTo>
                <a:lnTo>
                  <a:pt x="2107310" y="43053"/>
                </a:lnTo>
                <a:lnTo>
                  <a:pt x="2107273" y="42799"/>
                </a:lnTo>
                <a:lnTo>
                  <a:pt x="2104771" y="42799"/>
                </a:lnTo>
                <a:lnTo>
                  <a:pt x="2097237" y="39757"/>
                </a:lnTo>
                <a:close/>
              </a:path>
              <a:path w="2115947" h="350265">
                <a:moveTo>
                  <a:pt x="2103628" y="34671"/>
                </a:moveTo>
                <a:lnTo>
                  <a:pt x="2097237" y="39757"/>
                </a:lnTo>
                <a:lnTo>
                  <a:pt x="2104771" y="42799"/>
                </a:lnTo>
                <a:lnTo>
                  <a:pt x="2103628" y="34671"/>
                </a:lnTo>
                <a:close/>
              </a:path>
              <a:path w="2115947" h="350265">
                <a:moveTo>
                  <a:pt x="2106065" y="34671"/>
                </a:moveTo>
                <a:lnTo>
                  <a:pt x="2103628" y="34671"/>
                </a:lnTo>
                <a:lnTo>
                  <a:pt x="2104771" y="42799"/>
                </a:lnTo>
                <a:lnTo>
                  <a:pt x="2107273" y="42799"/>
                </a:lnTo>
                <a:lnTo>
                  <a:pt x="2106065" y="34671"/>
                </a:lnTo>
                <a:close/>
              </a:path>
              <a:path w="2115947" h="350265">
                <a:moveTo>
                  <a:pt x="2105913" y="33655"/>
                </a:moveTo>
                <a:lnTo>
                  <a:pt x="2088435" y="36203"/>
                </a:lnTo>
                <a:lnTo>
                  <a:pt x="2097237" y="39757"/>
                </a:lnTo>
                <a:lnTo>
                  <a:pt x="2103628" y="34671"/>
                </a:lnTo>
                <a:lnTo>
                  <a:pt x="2106065" y="34671"/>
                </a:lnTo>
                <a:lnTo>
                  <a:pt x="2105913" y="33655"/>
                </a:lnTo>
                <a:close/>
              </a:path>
              <a:path w="2115947" h="350265">
                <a:moveTo>
                  <a:pt x="2024126" y="0"/>
                </a:moveTo>
                <a:lnTo>
                  <a:pt x="2021331" y="1143"/>
                </a:lnTo>
                <a:lnTo>
                  <a:pt x="2020315" y="3683"/>
                </a:lnTo>
                <a:lnTo>
                  <a:pt x="2019300" y="6096"/>
                </a:lnTo>
                <a:lnTo>
                  <a:pt x="2020570" y="8890"/>
                </a:lnTo>
                <a:lnTo>
                  <a:pt x="2022982" y="9779"/>
                </a:lnTo>
                <a:lnTo>
                  <a:pt x="2088435" y="36203"/>
                </a:lnTo>
                <a:lnTo>
                  <a:pt x="2105913" y="33655"/>
                </a:lnTo>
                <a:lnTo>
                  <a:pt x="2107446" y="33655"/>
                </a:lnTo>
                <a:lnTo>
                  <a:pt x="2026538" y="1016"/>
                </a:lnTo>
                <a:lnTo>
                  <a:pt x="2024126" y="0"/>
                </a:lnTo>
                <a:close/>
              </a:path>
            </a:pathLst>
          </a:custGeom>
          <a:solidFill>
            <a:srgbClr val="AE3408"/>
          </a:solidFill>
        </p:spPr>
        <p:txBody>
          <a:bodyPr wrap="square" lIns="0" tIns="0" rIns="0" bIns="0" rtlCol="0">
            <a:spAutoFit/>
          </a:bodyPr>
          <a:lstStyle/>
          <a:p>
            <a:endParaRPr/>
          </a:p>
        </p:txBody>
      </p:sp>
      <p:sp>
        <p:nvSpPr>
          <p:cNvPr id="13" name="object 13"/>
          <p:cNvSpPr/>
          <p:nvPr/>
        </p:nvSpPr>
        <p:spPr>
          <a:xfrm>
            <a:off x="5133847" y="5360415"/>
            <a:ext cx="1828800" cy="99822"/>
          </a:xfrm>
          <a:custGeom>
            <a:avLst/>
            <a:gdLst/>
            <a:ahLst/>
            <a:cxnLst/>
            <a:rect l="l" t="t" r="r" b="b"/>
            <a:pathLst>
              <a:path w="1828800" h="99822">
                <a:moveTo>
                  <a:pt x="1820529" y="44196"/>
                </a:moveTo>
                <a:lnTo>
                  <a:pt x="1819402" y="44196"/>
                </a:lnTo>
                <a:lnTo>
                  <a:pt x="1819402" y="53721"/>
                </a:lnTo>
                <a:lnTo>
                  <a:pt x="1801835" y="53933"/>
                </a:lnTo>
                <a:lnTo>
                  <a:pt x="1741297" y="90297"/>
                </a:lnTo>
                <a:lnTo>
                  <a:pt x="1739010" y="91567"/>
                </a:lnTo>
                <a:lnTo>
                  <a:pt x="1738249" y="94488"/>
                </a:lnTo>
                <a:lnTo>
                  <a:pt x="1741043" y="99060"/>
                </a:lnTo>
                <a:lnTo>
                  <a:pt x="1743963" y="99822"/>
                </a:lnTo>
                <a:lnTo>
                  <a:pt x="1746123" y="98425"/>
                </a:lnTo>
                <a:lnTo>
                  <a:pt x="1828800" y="48895"/>
                </a:lnTo>
                <a:lnTo>
                  <a:pt x="1820529" y="44196"/>
                </a:lnTo>
                <a:close/>
              </a:path>
              <a:path w="1828800" h="99822">
                <a:moveTo>
                  <a:pt x="1801666" y="44410"/>
                </a:moveTo>
                <a:lnTo>
                  <a:pt x="0" y="66167"/>
                </a:lnTo>
                <a:lnTo>
                  <a:pt x="126" y="75692"/>
                </a:lnTo>
                <a:lnTo>
                  <a:pt x="1801835" y="53933"/>
                </a:lnTo>
                <a:lnTo>
                  <a:pt x="1809914" y="49080"/>
                </a:lnTo>
                <a:lnTo>
                  <a:pt x="1801666" y="44410"/>
                </a:lnTo>
                <a:close/>
              </a:path>
              <a:path w="1828800" h="99822">
                <a:moveTo>
                  <a:pt x="1809914" y="49080"/>
                </a:moveTo>
                <a:lnTo>
                  <a:pt x="1801835" y="53933"/>
                </a:lnTo>
                <a:lnTo>
                  <a:pt x="1819402" y="53721"/>
                </a:lnTo>
                <a:lnTo>
                  <a:pt x="1819402" y="53086"/>
                </a:lnTo>
                <a:lnTo>
                  <a:pt x="1816988" y="53086"/>
                </a:lnTo>
                <a:lnTo>
                  <a:pt x="1809914" y="49080"/>
                </a:lnTo>
                <a:close/>
              </a:path>
              <a:path w="1828800" h="99822">
                <a:moveTo>
                  <a:pt x="1816988" y="44831"/>
                </a:moveTo>
                <a:lnTo>
                  <a:pt x="1809914" y="49080"/>
                </a:lnTo>
                <a:lnTo>
                  <a:pt x="1816988" y="53086"/>
                </a:lnTo>
                <a:lnTo>
                  <a:pt x="1816988" y="44831"/>
                </a:lnTo>
                <a:close/>
              </a:path>
              <a:path w="1828800" h="99822">
                <a:moveTo>
                  <a:pt x="1819402" y="44831"/>
                </a:moveTo>
                <a:lnTo>
                  <a:pt x="1816988" y="44831"/>
                </a:lnTo>
                <a:lnTo>
                  <a:pt x="1816988" y="53086"/>
                </a:lnTo>
                <a:lnTo>
                  <a:pt x="1819402" y="53086"/>
                </a:lnTo>
                <a:lnTo>
                  <a:pt x="1819402" y="44831"/>
                </a:lnTo>
                <a:close/>
              </a:path>
              <a:path w="1828800" h="99822">
                <a:moveTo>
                  <a:pt x="1819402" y="44196"/>
                </a:moveTo>
                <a:lnTo>
                  <a:pt x="1801666" y="44410"/>
                </a:lnTo>
                <a:lnTo>
                  <a:pt x="1809914" y="49080"/>
                </a:lnTo>
                <a:lnTo>
                  <a:pt x="1816988" y="44831"/>
                </a:lnTo>
                <a:lnTo>
                  <a:pt x="1819402" y="44831"/>
                </a:lnTo>
                <a:lnTo>
                  <a:pt x="1819402" y="44196"/>
                </a:lnTo>
                <a:close/>
              </a:path>
              <a:path w="1828800" h="99822">
                <a:moveTo>
                  <a:pt x="1742694" y="0"/>
                </a:moveTo>
                <a:lnTo>
                  <a:pt x="1739773" y="762"/>
                </a:lnTo>
                <a:lnTo>
                  <a:pt x="1737232" y="5334"/>
                </a:lnTo>
                <a:lnTo>
                  <a:pt x="1737995" y="8255"/>
                </a:lnTo>
                <a:lnTo>
                  <a:pt x="1740280" y="9652"/>
                </a:lnTo>
                <a:lnTo>
                  <a:pt x="1801666" y="44410"/>
                </a:lnTo>
                <a:lnTo>
                  <a:pt x="1819402" y="44196"/>
                </a:lnTo>
                <a:lnTo>
                  <a:pt x="1820529" y="44196"/>
                </a:lnTo>
                <a:lnTo>
                  <a:pt x="1744979" y="1270"/>
                </a:lnTo>
                <a:lnTo>
                  <a:pt x="1742694" y="0"/>
                </a:lnTo>
                <a:close/>
              </a:path>
            </a:pathLst>
          </a:custGeom>
          <a:solidFill>
            <a:srgbClr val="AE3408"/>
          </a:solidFill>
        </p:spPr>
        <p:txBody>
          <a:bodyPr wrap="square" lIns="0" tIns="0" rIns="0" bIns="0" rtlCol="0">
            <a:spAutoFit/>
          </a:bodyPr>
          <a:lstStyle/>
          <a:p>
            <a:endParaRPr/>
          </a:p>
        </p:txBody>
      </p:sp>
      <p:sp>
        <p:nvSpPr>
          <p:cNvPr id="14" name="object 14"/>
          <p:cNvSpPr/>
          <p:nvPr/>
        </p:nvSpPr>
        <p:spPr>
          <a:xfrm>
            <a:off x="3544951" y="4091685"/>
            <a:ext cx="3428746" cy="496569"/>
          </a:xfrm>
          <a:custGeom>
            <a:avLst/>
            <a:gdLst/>
            <a:ahLst/>
            <a:cxnLst/>
            <a:rect l="l" t="t" r="r" b="b"/>
            <a:pathLst>
              <a:path w="3428746" h="496570">
                <a:moveTo>
                  <a:pt x="3401263" y="459446"/>
                </a:moveTo>
                <a:lnTo>
                  <a:pt x="3333750" y="487680"/>
                </a:lnTo>
                <a:lnTo>
                  <a:pt x="3332606" y="490474"/>
                </a:lnTo>
                <a:lnTo>
                  <a:pt x="3333623" y="493013"/>
                </a:lnTo>
                <a:lnTo>
                  <a:pt x="3334639" y="495426"/>
                </a:lnTo>
                <a:lnTo>
                  <a:pt x="3337432" y="496569"/>
                </a:lnTo>
                <a:lnTo>
                  <a:pt x="3420555" y="461771"/>
                </a:lnTo>
                <a:lnTo>
                  <a:pt x="3418840" y="461771"/>
                </a:lnTo>
                <a:lnTo>
                  <a:pt x="3401263" y="459446"/>
                </a:lnTo>
                <a:close/>
              </a:path>
              <a:path w="3428746" h="496570">
                <a:moveTo>
                  <a:pt x="3410010" y="455789"/>
                </a:moveTo>
                <a:lnTo>
                  <a:pt x="3401263" y="459446"/>
                </a:lnTo>
                <a:lnTo>
                  <a:pt x="3418840" y="461771"/>
                </a:lnTo>
                <a:lnTo>
                  <a:pt x="3418977" y="460756"/>
                </a:lnTo>
                <a:lnTo>
                  <a:pt x="3416427" y="460756"/>
                </a:lnTo>
                <a:lnTo>
                  <a:pt x="3410010" y="455789"/>
                </a:lnTo>
                <a:close/>
              </a:path>
              <a:path w="3428746" h="496570">
                <a:moveTo>
                  <a:pt x="3350514" y="397637"/>
                </a:moveTo>
                <a:lnTo>
                  <a:pt x="3347466" y="398018"/>
                </a:lnTo>
                <a:lnTo>
                  <a:pt x="3345942" y="400050"/>
                </a:lnTo>
                <a:lnTo>
                  <a:pt x="3344291" y="402081"/>
                </a:lnTo>
                <a:lnTo>
                  <a:pt x="3344672" y="405130"/>
                </a:lnTo>
                <a:lnTo>
                  <a:pt x="3346704" y="406781"/>
                </a:lnTo>
                <a:lnTo>
                  <a:pt x="3402607" y="450058"/>
                </a:lnTo>
                <a:lnTo>
                  <a:pt x="3420109" y="452374"/>
                </a:lnTo>
                <a:lnTo>
                  <a:pt x="3418840" y="461771"/>
                </a:lnTo>
                <a:lnTo>
                  <a:pt x="3420555" y="461771"/>
                </a:lnTo>
                <a:lnTo>
                  <a:pt x="3428746" y="458343"/>
                </a:lnTo>
                <a:lnTo>
                  <a:pt x="3352546" y="399161"/>
                </a:lnTo>
                <a:lnTo>
                  <a:pt x="3350514" y="397637"/>
                </a:lnTo>
                <a:close/>
              </a:path>
              <a:path w="3428746" h="496570">
                <a:moveTo>
                  <a:pt x="3417570" y="452627"/>
                </a:moveTo>
                <a:lnTo>
                  <a:pt x="3410010" y="455789"/>
                </a:lnTo>
                <a:lnTo>
                  <a:pt x="3416427" y="460756"/>
                </a:lnTo>
                <a:lnTo>
                  <a:pt x="3417570" y="452627"/>
                </a:lnTo>
                <a:close/>
              </a:path>
              <a:path w="3428746" h="496570">
                <a:moveTo>
                  <a:pt x="3420075" y="452627"/>
                </a:moveTo>
                <a:lnTo>
                  <a:pt x="3417570" y="452627"/>
                </a:lnTo>
                <a:lnTo>
                  <a:pt x="3416427" y="460756"/>
                </a:lnTo>
                <a:lnTo>
                  <a:pt x="3418977" y="460756"/>
                </a:lnTo>
                <a:lnTo>
                  <a:pt x="3420075" y="452627"/>
                </a:lnTo>
                <a:close/>
              </a:path>
              <a:path w="3428746" h="496570">
                <a:moveTo>
                  <a:pt x="1270" y="0"/>
                </a:moveTo>
                <a:lnTo>
                  <a:pt x="0" y="9525"/>
                </a:lnTo>
                <a:lnTo>
                  <a:pt x="3401263" y="459446"/>
                </a:lnTo>
                <a:lnTo>
                  <a:pt x="3410010" y="455789"/>
                </a:lnTo>
                <a:lnTo>
                  <a:pt x="3402607" y="450058"/>
                </a:lnTo>
                <a:lnTo>
                  <a:pt x="1270" y="0"/>
                </a:lnTo>
                <a:close/>
              </a:path>
              <a:path w="3428746" h="496570">
                <a:moveTo>
                  <a:pt x="3402607" y="450058"/>
                </a:moveTo>
                <a:lnTo>
                  <a:pt x="3410010" y="455789"/>
                </a:lnTo>
                <a:lnTo>
                  <a:pt x="3417570" y="452627"/>
                </a:lnTo>
                <a:lnTo>
                  <a:pt x="3420075" y="452627"/>
                </a:lnTo>
                <a:lnTo>
                  <a:pt x="3420109" y="452374"/>
                </a:lnTo>
                <a:lnTo>
                  <a:pt x="3402607" y="450058"/>
                </a:lnTo>
                <a:close/>
              </a:path>
            </a:pathLst>
          </a:custGeom>
          <a:solidFill>
            <a:srgbClr val="AE3408"/>
          </a:solidFill>
        </p:spPr>
        <p:txBody>
          <a:bodyPr wrap="square" lIns="0" tIns="0" rIns="0" bIns="0" rtlCol="0">
            <a:spAutoFit/>
          </a:bodyPr>
          <a:lstStyle/>
          <a:p>
            <a:endParaRPr/>
          </a:p>
        </p:txBody>
      </p:sp>
      <p:sp>
        <p:nvSpPr>
          <p:cNvPr id="15" name="object 15"/>
          <p:cNvSpPr/>
          <p:nvPr/>
        </p:nvSpPr>
        <p:spPr>
          <a:xfrm>
            <a:off x="5121909" y="5525770"/>
            <a:ext cx="1355978" cy="291401"/>
          </a:xfrm>
          <a:custGeom>
            <a:avLst/>
            <a:gdLst/>
            <a:ahLst/>
            <a:cxnLst/>
            <a:rect l="l" t="t" r="r" b="b"/>
            <a:pathLst>
              <a:path w="1355978" h="291401">
                <a:moveTo>
                  <a:pt x="1328539" y="257804"/>
                </a:moveTo>
                <a:lnTo>
                  <a:pt x="1261999" y="281546"/>
                </a:lnTo>
                <a:lnTo>
                  <a:pt x="1259586" y="282435"/>
                </a:lnTo>
                <a:lnTo>
                  <a:pt x="1258315" y="285165"/>
                </a:lnTo>
                <a:lnTo>
                  <a:pt x="1260093" y="290118"/>
                </a:lnTo>
                <a:lnTo>
                  <a:pt x="1262761" y="291401"/>
                </a:lnTo>
                <a:lnTo>
                  <a:pt x="1265301" y="290525"/>
                </a:lnTo>
                <a:lnTo>
                  <a:pt x="1347742" y="261035"/>
                </a:lnTo>
                <a:lnTo>
                  <a:pt x="1345818" y="261035"/>
                </a:lnTo>
                <a:lnTo>
                  <a:pt x="1328539" y="257804"/>
                </a:lnTo>
                <a:close/>
              </a:path>
              <a:path w="1355978" h="291401">
                <a:moveTo>
                  <a:pt x="1337477" y="254616"/>
                </a:moveTo>
                <a:lnTo>
                  <a:pt x="1328539" y="257804"/>
                </a:lnTo>
                <a:lnTo>
                  <a:pt x="1345818" y="261035"/>
                </a:lnTo>
                <a:lnTo>
                  <a:pt x="1346024" y="259956"/>
                </a:lnTo>
                <a:lnTo>
                  <a:pt x="1343660" y="259956"/>
                </a:lnTo>
                <a:lnTo>
                  <a:pt x="1337477" y="254616"/>
                </a:lnTo>
                <a:close/>
              </a:path>
              <a:path w="1355978" h="291401">
                <a:moveTo>
                  <a:pt x="1281176" y="193332"/>
                </a:moveTo>
                <a:lnTo>
                  <a:pt x="1278127" y="193547"/>
                </a:lnTo>
                <a:lnTo>
                  <a:pt x="1276350" y="195541"/>
                </a:lnTo>
                <a:lnTo>
                  <a:pt x="1274699" y="197523"/>
                </a:lnTo>
                <a:lnTo>
                  <a:pt x="1274952" y="200532"/>
                </a:lnTo>
                <a:lnTo>
                  <a:pt x="1276857" y="202260"/>
                </a:lnTo>
                <a:lnTo>
                  <a:pt x="1330335" y="248447"/>
                </a:lnTo>
                <a:lnTo>
                  <a:pt x="1347597" y="251675"/>
                </a:lnTo>
                <a:lnTo>
                  <a:pt x="1345818" y="261035"/>
                </a:lnTo>
                <a:lnTo>
                  <a:pt x="1347742" y="261035"/>
                </a:lnTo>
                <a:lnTo>
                  <a:pt x="1355978" y="258089"/>
                </a:lnTo>
                <a:lnTo>
                  <a:pt x="1283080" y="195046"/>
                </a:lnTo>
                <a:lnTo>
                  <a:pt x="1281176" y="193332"/>
                </a:lnTo>
                <a:close/>
              </a:path>
              <a:path w="1355978" h="291401">
                <a:moveTo>
                  <a:pt x="1345184" y="251866"/>
                </a:moveTo>
                <a:lnTo>
                  <a:pt x="1337477" y="254616"/>
                </a:lnTo>
                <a:lnTo>
                  <a:pt x="1343660" y="259956"/>
                </a:lnTo>
                <a:lnTo>
                  <a:pt x="1345184" y="251866"/>
                </a:lnTo>
                <a:close/>
              </a:path>
              <a:path w="1355978" h="291401">
                <a:moveTo>
                  <a:pt x="1347560" y="251866"/>
                </a:moveTo>
                <a:lnTo>
                  <a:pt x="1345184" y="251866"/>
                </a:lnTo>
                <a:lnTo>
                  <a:pt x="1343660" y="259956"/>
                </a:lnTo>
                <a:lnTo>
                  <a:pt x="1346024" y="259956"/>
                </a:lnTo>
                <a:lnTo>
                  <a:pt x="1347560" y="251866"/>
                </a:lnTo>
                <a:close/>
              </a:path>
              <a:path w="1355978" h="291401">
                <a:moveTo>
                  <a:pt x="1777" y="0"/>
                </a:moveTo>
                <a:lnTo>
                  <a:pt x="0" y="9397"/>
                </a:lnTo>
                <a:lnTo>
                  <a:pt x="1328539" y="257804"/>
                </a:lnTo>
                <a:lnTo>
                  <a:pt x="1337477" y="254616"/>
                </a:lnTo>
                <a:lnTo>
                  <a:pt x="1330335" y="248447"/>
                </a:lnTo>
                <a:lnTo>
                  <a:pt x="1777" y="0"/>
                </a:lnTo>
                <a:close/>
              </a:path>
              <a:path w="1355978" h="291401">
                <a:moveTo>
                  <a:pt x="1330335" y="248447"/>
                </a:moveTo>
                <a:lnTo>
                  <a:pt x="1337477" y="254616"/>
                </a:lnTo>
                <a:lnTo>
                  <a:pt x="1345184" y="251866"/>
                </a:lnTo>
                <a:lnTo>
                  <a:pt x="1347560" y="251866"/>
                </a:lnTo>
                <a:lnTo>
                  <a:pt x="1347597" y="251675"/>
                </a:lnTo>
                <a:lnTo>
                  <a:pt x="1330335" y="248447"/>
                </a:lnTo>
                <a:close/>
              </a:path>
            </a:pathLst>
          </a:custGeom>
          <a:solidFill>
            <a:srgbClr val="AE3408"/>
          </a:solidFill>
        </p:spPr>
        <p:txBody>
          <a:bodyPr wrap="square" lIns="0" tIns="0" rIns="0" bIns="0" rtlCol="0">
            <a:spAutoFit/>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3703" rIns="0" bIns="0" rtlCol="0">
            <a:spAutoFit/>
          </a:bodyPr>
          <a:lstStyle/>
          <a:p>
            <a:pPr marL="79375">
              <a:lnSpc>
                <a:spcPct val="100000"/>
              </a:lnSpc>
            </a:pPr>
            <a:r>
              <a:rPr sz="2200" b="1" spc="-5" dirty="0">
                <a:solidFill>
                  <a:srgbClr val="00AF50"/>
                </a:solidFill>
                <a:latin typeface="黑体"/>
                <a:cs typeface="黑体"/>
              </a:rPr>
              <a:t>基</a:t>
            </a:r>
            <a:r>
              <a:rPr sz="2200" b="1" spc="-15" dirty="0">
                <a:solidFill>
                  <a:srgbClr val="00AF50"/>
                </a:solidFill>
                <a:latin typeface="黑体"/>
                <a:cs typeface="黑体"/>
              </a:rPr>
              <a:t>于</a:t>
            </a:r>
            <a:r>
              <a:rPr sz="2200" b="1" spc="0" dirty="0">
                <a:solidFill>
                  <a:srgbClr val="00AF50"/>
                </a:solidFill>
                <a:latin typeface="黑体"/>
                <a:cs typeface="黑体"/>
              </a:rPr>
              <a:t>Map</a:t>
            </a:r>
            <a:r>
              <a:rPr sz="2200" b="1" spc="-15" dirty="0">
                <a:solidFill>
                  <a:srgbClr val="00AF50"/>
                </a:solidFill>
                <a:latin typeface="黑体"/>
                <a:cs typeface="黑体"/>
              </a:rPr>
              <a:t>R</a:t>
            </a:r>
            <a:r>
              <a:rPr sz="2200" b="1" spc="0" dirty="0">
                <a:solidFill>
                  <a:srgbClr val="00AF50"/>
                </a:solidFill>
                <a:latin typeface="黑体"/>
                <a:cs typeface="黑体"/>
              </a:rPr>
              <a:t>ed</a:t>
            </a:r>
            <a:r>
              <a:rPr sz="2200" b="1" spc="-15" dirty="0">
                <a:solidFill>
                  <a:srgbClr val="00AF50"/>
                </a:solidFill>
                <a:latin typeface="黑体"/>
                <a:cs typeface="黑体"/>
              </a:rPr>
              <a:t>u</a:t>
            </a:r>
            <a:r>
              <a:rPr sz="2200" b="1" spc="0" dirty="0">
                <a:solidFill>
                  <a:srgbClr val="00AF50"/>
                </a:solidFill>
                <a:latin typeface="黑体"/>
                <a:cs typeface="黑体"/>
              </a:rPr>
              <a:t>c</a:t>
            </a:r>
            <a:r>
              <a:rPr sz="2200" b="1" spc="15" dirty="0">
                <a:solidFill>
                  <a:srgbClr val="00AF50"/>
                </a:solidFill>
                <a:latin typeface="黑体"/>
                <a:cs typeface="黑体"/>
              </a:rPr>
              <a:t>e</a:t>
            </a:r>
            <a:r>
              <a:rPr sz="2200" b="1" spc="-20" dirty="0">
                <a:solidFill>
                  <a:srgbClr val="00AF50"/>
                </a:solidFill>
                <a:latin typeface="黑体"/>
                <a:cs typeface="黑体"/>
              </a:rPr>
              <a:t>的</a:t>
            </a:r>
            <a:r>
              <a:rPr sz="2200" b="1" spc="-5" dirty="0">
                <a:solidFill>
                  <a:srgbClr val="00AF50"/>
                </a:solidFill>
                <a:latin typeface="黑体"/>
                <a:cs typeface="黑体"/>
              </a:rPr>
              <a:t>处</a:t>
            </a:r>
            <a:r>
              <a:rPr sz="2200" b="1" spc="-20" dirty="0">
                <a:solidFill>
                  <a:srgbClr val="00AF50"/>
                </a:solidFill>
                <a:latin typeface="黑体"/>
                <a:cs typeface="黑体"/>
              </a:rPr>
              <a:t>理过</a:t>
            </a:r>
            <a:r>
              <a:rPr sz="2200" b="1" spc="-5" dirty="0">
                <a:solidFill>
                  <a:srgbClr val="00AF50"/>
                </a:solidFill>
                <a:latin typeface="黑体"/>
                <a:cs typeface="黑体"/>
              </a:rPr>
              <a:t>程</a:t>
            </a:r>
            <a:r>
              <a:rPr sz="2200" b="1" spc="-20" dirty="0">
                <a:solidFill>
                  <a:srgbClr val="00AF50"/>
                </a:solidFill>
                <a:latin typeface="黑体"/>
                <a:cs typeface="黑体"/>
              </a:rPr>
              <a:t>示</a:t>
            </a:r>
            <a:r>
              <a:rPr sz="2200" b="1" spc="20" dirty="0">
                <a:solidFill>
                  <a:srgbClr val="00AF50"/>
                </a:solidFill>
                <a:latin typeface="黑体"/>
                <a:cs typeface="黑体"/>
              </a:rPr>
              <a:t>例</a:t>
            </a:r>
            <a:r>
              <a:rPr sz="2200" b="1" spc="0" dirty="0">
                <a:solidFill>
                  <a:srgbClr val="0066FF"/>
                </a:solidFill>
                <a:latin typeface="黑体"/>
                <a:cs typeface="黑体"/>
              </a:rPr>
              <a:t>-</a:t>
            </a:r>
            <a:r>
              <a:rPr sz="2200" b="1" spc="-10" dirty="0">
                <a:solidFill>
                  <a:srgbClr val="0066FF"/>
                </a:solidFill>
                <a:latin typeface="黑体"/>
                <a:cs typeface="黑体"/>
              </a:rPr>
              <a:t>-</a:t>
            </a:r>
            <a:r>
              <a:rPr sz="2200" b="1" spc="-20" dirty="0">
                <a:solidFill>
                  <a:srgbClr val="0066FF"/>
                </a:solidFill>
                <a:latin typeface="黑体"/>
                <a:cs typeface="黑体"/>
              </a:rPr>
              <a:t>文</a:t>
            </a:r>
            <a:r>
              <a:rPr sz="2200" b="1" spc="-5" dirty="0">
                <a:solidFill>
                  <a:srgbClr val="0066FF"/>
                </a:solidFill>
                <a:latin typeface="黑体"/>
                <a:cs typeface="黑体"/>
              </a:rPr>
              <a:t>档</a:t>
            </a:r>
            <a:r>
              <a:rPr sz="2200" b="1" spc="-20" dirty="0">
                <a:solidFill>
                  <a:srgbClr val="0066FF"/>
                </a:solidFill>
                <a:latin typeface="黑体"/>
                <a:cs typeface="黑体"/>
              </a:rPr>
              <a:t>词频</a:t>
            </a:r>
            <a:r>
              <a:rPr sz="2200" b="1" spc="-5" dirty="0">
                <a:solidFill>
                  <a:srgbClr val="0066FF"/>
                </a:solidFill>
                <a:latin typeface="黑体"/>
                <a:cs typeface="黑体"/>
              </a:rPr>
              <a:t>统</a:t>
            </a:r>
            <a:r>
              <a:rPr sz="2200" b="1" spc="-20" dirty="0">
                <a:solidFill>
                  <a:srgbClr val="0066FF"/>
                </a:solidFill>
                <a:latin typeface="黑体"/>
                <a:cs typeface="黑体"/>
              </a:rPr>
              <a:t>计</a:t>
            </a:r>
            <a:r>
              <a:rPr sz="2200" b="1" spc="15" dirty="0">
                <a:solidFill>
                  <a:srgbClr val="0066FF"/>
                </a:solidFill>
                <a:latin typeface="黑体"/>
                <a:cs typeface="黑体"/>
              </a:rPr>
              <a:t>：</a:t>
            </a:r>
            <a:r>
              <a:rPr sz="2200" b="1" spc="0" dirty="0">
                <a:solidFill>
                  <a:srgbClr val="0066FF"/>
                </a:solidFill>
                <a:latin typeface="黑体"/>
                <a:cs typeface="黑体"/>
              </a:rPr>
              <a:t>W</a:t>
            </a:r>
            <a:r>
              <a:rPr sz="2200" b="1" spc="-15" dirty="0">
                <a:solidFill>
                  <a:srgbClr val="0066FF"/>
                </a:solidFill>
                <a:latin typeface="黑体"/>
                <a:cs typeface="黑体"/>
              </a:rPr>
              <a:t>o</a:t>
            </a:r>
            <a:r>
              <a:rPr sz="2200" b="1" spc="0" dirty="0">
                <a:solidFill>
                  <a:srgbClr val="0066FF"/>
                </a:solidFill>
                <a:latin typeface="黑体"/>
                <a:cs typeface="黑体"/>
              </a:rPr>
              <a:t>rdC</a:t>
            </a:r>
            <a:r>
              <a:rPr sz="2200" b="1" spc="-15" dirty="0">
                <a:solidFill>
                  <a:srgbClr val="0066FF"/>
                </a:solidFill>
                <a:latin typeface="黑体"/>
                <a:cs typeface="黑体"/>
              </a:rPr>
              <a:t>o</a:t>
            </a:r>
            <a:r>
              <a:rPr sz="2200" b="1" spc="0" dirty="0">
                <a:solidFill>
                  <a:srgbClr val="0066FF"/>
                </a:solidFill>
                <a:latin typeface="黑体"/>
                <a:cs typeface="黑体"/>
              </a:rPr>
              <a:t>un</a:t>
            </a:r>
            <a:r>
              <a:rPr sz="2200" b="1" spc="-15" dirty="0">
                <a:solidFill>
                  <a:srgbClr val="0066FF"/>
                </a:solidFill>
                <a:latin typeface="黑体"/>
                <a:cs typeface="黑体"/>
              </a:rPr>
              <a:t>t</a:t>
            </a:r>
            <a:endParaRPr sz="2200">
              <a:latin typeface="黑体"/>
              <a:cs typeface="黑体"/>
            </a:endParaRPr>
          </a:p>
          <a:p>
            <a:pPr marL="79375">
              <a:lnSpc>
                <a:spcPts val="2855"/>
              </a:lnSpc>
              <a:spcBef>
                <a:spcPts val="495"/>
              </a:spcBef>
            </a:pPr>
            <a:r>
              <a:rPr sz="2400" dirty="0">
                <a:solidFill>
                  <a:srgbClr val="C00000"/>
                </a:solidFill>
                <a:latin typeface="Arial"/>
                <a:cs typeface="Arial"/>
              </a:rPr>
              <a:t>MapRe</a:t>
            </a:r>
            <a:r>
              <a:rPr sz="2400" spc="-10" dirty="0">
                <a:solidFill>
                  <a:srgbClr val="C00000"/>
                </a:solidFill>
                <a:latin typeface="Arial"/>
                <a:cs typeface="Arial"/>
              </a:rPr>
              <a:t>d</a:t>
            </a:r>
            <a:r>
              <a:rPr sz="2400" spc="0" dirty="0">
                <a:solidFill>
                  <a:srgbClr val="C00000"/>
                </a:solidFill>
                <a:latin typeface="Arial"/>
                <a:cs typeface="Arial"/>
              </a:rPr>
              <a:t>uc</a:t>
            </a:r>
            <a:r>
              <a:rPr sz="2400" spc="-5" dirty="0">
                <a:solidFill>
                  <a:srgbClr val="C00000"/>
                </a:solidFill>
                <a:latin typeface="Arial"/>
                <a:cs typeface="Arial"/>
              </a:rPr>
              <a:t>e</a:t>
            </a:r>
            <a:r>
              <a:rPr sz="2400" spc="0" dirty="0">
                <a:solidFill>
                  <a:srgbClr val="C00000"/>
                </a:solidFill>
                <a:latin typeface="黑体"/>
                <a:cs typeface="黑体"/>
              </a:rPr>
              <a:t>处理方式</a:t>
            </a:r>
            <a:endParaRPr sz="2400">
              <a:latin typeface="黑体"/>
              <a:cs typeface="黑体"/>
            </a:endParaRPr>
          </a:p>
        </p:txBody>
      </p:sp>
      <p:sp>
        <p:nvSpPr>
          <p:cNvPr id="3" name="object 3"/>
          <p:cNvSpPr/>
          <p:nvPr/>
        </p:nvSpPr>
        <p:spPr>
          <a:xfrm>
            <a:off x="4607052" y="132587"/>
            <a:ext cx="4536947" cy="720852"/>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903389" y="2159254"/>
            <a:ext cx="7921117" cy="1872869"/>
          </a:xfrm>
          <a:custGeom>
            <a:avLst/>
            <a:gdLst/>
            <a:ahLst/>
            <a:cxnLst/>
            <a:rect l="l" t="t" r="r" b="b"/>
            <a:pathLst>
              <a:path w="7921117" h="1872869">
                <a:moveTo>
                  <a:pt x="0" y="1872869"/>
                </a:moveTo>
                <a:lnTo>
                  <a:pt x="7921117" y="1872869"/>
                </a:lnTo>
                <a:lnTo>
                  <a:pt x="7921117" y="0"/>
                </a:lnTo>
                <a:lnTo>
                  <a:pt x="0" y="0"/>
                </a:lnTo>
                <a:lnTo>
                  <a:pt x="0" y="1872869"/>
                </a:lnTo>
                <a:close/>
              </a:path>
            </a:pathLst>
          </a:custGeom>
          <a:solidFill>
            <a:srgbClr val="BCB095"/>
          </a:solidFill>
        </p:spPr>
        <p:txBody>
          <a:bodyPr wrap="square" lIns="0" tIns="0" rIns="0" bIns="0" rtlCol="0">
            <a:spAutoFit/>
          </a:bodyPr>
          <a:lstStyle/>
          <a:p>
            <a:endParaRPr/>
          </a:p>
        </p:txBody>
      </p:sp>
      <p:sp>
        <p:nvSpPr>
          <p:cNvPr id="5" name="object 5"/>
          <p:cNvSpPr/>
          <p:nvPr/>
        </p:nvSpPr>
        <p:spPr>
          <a:xfrm>
            <a:off x="897877" y="4105643"/>
            <a:ext cx="7915656" cy="2559558"/>
          </a:xfrm>
          <a:custGeom>
            <a:avLst/>
            <a:gdLst/>
            <a:ahLst/>
            <a:cxnLst/>
            <a:rect l="l" t="t" r="r" b="b"/>
            <a:pathLst>
              <a:path w="7915656" h="2559557">
                <a:moveTo>
                  <a:pt x="0" y="2559558"/>
                </a:moveTo>
                <a:lnTo>
                  <a:pt x="7915656" y="2559558"/>
                </a:lnTo>
                <a:lnTo>
                  <a:pt x="7915656" y="0"/>
                </a:lnTo>
                <a:lnTo>
                  <a:pt x="0" y="0"/>
                </a:lnTo>
                <a:lnTo>
                  <a:pt x="0" y="2559558"/>
                </a:lnTo>
                <a:close/>
              </a:path>
            </a:pathLst>
          </a:custGeom>
          <a:solidFill>
            <a:srgbClr val="F9D9CD"/>
          </a:solidFill>
        </p:spPr>
        <p:txBody>
          <a:bodyPr wrap="square" lIns="0" tIns="0" rIns="0" bIns="0" rtlCol="0">
            <a:spAutoFit/>
          </a:bodyPr>
          <a:lstStyle/>
          <a:p>
            <a:endParaRPr/>
          </a:p>
        </p:txBody>
      </p:sp>
      <p:sp>
        <p:nvSpPr>
          <p:cNvPr id="6" name="object 6"/>
          <p:cNvSpPr txBox="1"/>
          <p:nvPr/>
        </p:nvSpPr>
        <p:spPr>
          <a:xfrm>
            <a:off x="423163" y="1662938"/>
            <a:ext cx="7547609" cy="4968240"/>
          </a:xfrm>
          <a:prstGeom prst="rect">
            <a:avLst/>
          </a:prstGeom>
        </p:spPr>
        <p:txBody>
          <a:bodyPr vert="horz" wrap="square" lIns="0" tIns="0" rIns="0" bIns="0" rtlCol="0">
            <a:spAutoFit/>
          </a:bodyPr>
          <a:lstStyle/>
          <a:p>
            <a:pPr marR="1113155" algn="ctr">
              <a:lnSpc>
                <a:spcPct val="100000"/>
              </a:lnSpc>
            </a:pPr>
            <a:r>
              <a:rPr sz="2400" spc="-5" dirty="0">
                <a:solidFill>
                  <a:srgbClr val="0066FF"/>
                </a:solidFill>
                <a:latin typeface="黑体"/>
                <a:cs typeface="黑体"/>
              </a:rPr>
              <a:t>MapReduce伪代码(实现Map</a:t>
            </a:r>
            <a:r>
              <a:rPr sz="2400" spc="0" dirty="0">
                <a:solidFill>
                  <a:srgbClr val="0066FF"/>
                </a:solidFill>
                <a:latin typeface="黑体"/>
                <a:cs typeface="黑体"/>
              </a:rPr>
              <a:t>和</a:t>
            </a:r>
            <a:r>
              <a:rPr sz="2400" spc="-5" dirty="0">
                <a:solidFill>
                  <a:srgbClr val="0066FF"/>
                </a:solidFill>
                <a:latin typeface="黑体"/>
                <a:cs typeface="黑体"/>
              </a:rPr>
              <a:t>Reduce两个函数)</a:t>
            </a:r>
            <a:r>
              <a:rPr sz="2400" spc="0" dirty="0">
                <a:solidFill>
                  <a:srgbClr val="0066FF"/>
                </a:solidFill>
                <a:latin typeface="黑体"/>
                <a:cs typeface="黑体"/>
              </a:rPr>
              <a:t>：</a:t>
            </a:r>
            <a:endParaRPr sz="2400" dirty="0">
              <a:latin typeface="黑体"/>
              <a:cs typeface="黑体"/>
            </a:endParaRPr>
          </a:p>
          <a:p>
            <a:pPr marL="571500">
              <a:lnSpc>
                <a:spcPct val="100000"/>
              </a:lnSpc>
              <a:spcBef>
                <a:spcPts val="1175"/>
              </a:spcBef>
            </a:pPr>
            <a:r>
              <a:rPr sz="1800" b="1" spc="-5" dirty="0">
                <a:solidFill>
                  <a:srgbClr val="00AF50"/>
                </a:solidFill>
                <a:latin typeface="Courier New"/>
                <a:cs typeface="Courier New"/>
              </a:rPr>
              <a:t>Cl</a:t>
            </a:r>
            <a:r>
              <a:rPr sz="1800" b="1" spc="-15" dirty="0">
                <a:solidFill>
                  <a:srgbClr val="00AF50"/>
                </a:solidFill>
                <a:latin typeface="Courier New"/>
                <a:cs typeface="Courier New"/>
              </a:rPr>
              <a:t>a</a:t>
            </a:r>
            <a:r>
              <a:rPr sz="1800" b="1" spc="-5" dirty="0">
                <a:solidFill>
                  <a:srgbClr val="00AF50"/>
                </a:solidFill>
                <a:latin typeface="Courier New"/>
                <a:cs typeface="Courier New"/>
              </a:rPr>
              <a:t>s</a:t>
            </a:r>
            <a:r>
              <a:rPr sz="1800" b="1" spc="0" dirty="0">
                <a:solidFill>
                  <a:srgbClr val="00AF50"/>
                </a:solidFill>
                <a:latin typeface="Courier New"/>
                <a:cs typeface="Courier New"/>
              </a:rPr>
              <a:t>s</a:t>
            </a:r>
            <a:r>
              <a:rPr sz="1800" b="1" spc="-10" dirty="0">
                <a:solidFill>
                  <a:srgbClr val="00AF50"/>
                </a:solidFill>
                <a:latin typeface="Courier New"/>
                <a:cs typeface="Courier New"/>
              </a:rPr>
              <a:t> </a:t>
            </a:r>
            <a:r>
              <a:rPr sz="1800" b="1" spc="-5" dirty="0">
                <a:solidFill>
                  <a:srgbClr val="00AF50"/>
                </a:solidFill>
                <a:latin typeface="Courier New"/>
                <a:cs typeface="Courier New"/>
              </a:rPr>
              <a:t>W</a:t>
            </a:r>
            <a:r>
              <a:rPr sz="1800" b="1" spc="-15" dirty="0">
                <a:solidFill>
                  <a:srgbClr val="00AF50"/>
                </a:solidFill>
                <a:latin typeface="Courier New"/>
                <a:cs typeface="Courier New"/>
              </a:rPr>
              <a:t>o</a:t>
            </a:r>
            <a:r>
              <a:rPr sz="1800" b="1" spc="-5" dirty="0">
                <a:solidFill>
                  <a:srgbClr val="00AF50"/>
                </a:solidFill>
                <a:latin typeface="Courier New"/>
                <a:cs typeface="Courier New"/>
              </a:rPr>
              <a:t>r</a:t>
            </a:r>
            <a:r>
              <a:rPr sz="1800" b="1" spc="-15" dirty="0">
                <a:solidFill>
                  <a:srgbClr val="00AF50"/>
                </a:solidFill>
                <a:latin typeface="Courier New"/>
                <a:cs typeface="Courier New"/>
              </a:rPr>
              <a:t>dC</a:t>
            </a:r>
            <a:r>
              <a:rPr sz="1800" b="1" spc="-5" dirty="0">
                <a:solidFill>
                  <a:srgbClr val="00AF50"/>
                </a:solidFill>
                <a:latin typeface="Courier New"/>
                <a:cs typeface="Courier New"/>
              </a:rPr>
              <a:t>ou</a:t>
            </a:r>
            <a:r>
              <a:rPr sz="1800" b="1" spc="-15" dirty="0">
                <a:solidFill>
                  <a:srgbClr val="00AF50"/>
                </a:solidFill>
                <a:latin typeface="Courier New"/>
                <a:cs typeface="Courier New"/>
              </a:rPr>
              <a:t>n</a:t>
            </a:r>
            <a:r>
              <a:rPr sz="1800" b="1" spc="-5" dirty="0">
                <a:solidFill>
                  <a:srgbClr val="00AF50"/>
                </a:solidFill>
                <a:latin typeface="Courier New"/>
                <a:cs typeface="Courier New"/>
              </a:rPr>
              <a:t>t</a:t>
            </a:r>
            <a:r>
              <a:rPr sz="1800" b="1" spc="-15" dirty="0">
                <a:solidFill>
                  <a:srgbClr val="00AF50"/>
                </a:solidFill>
                <a:latin typeface="Courier New"/>
                <a:cs typeface="Courier New"/>
              </a:rPr>
              <a:t>M</a:t>
            </a:r>
            <a:r>
              <a:rPr sz="1800" b="1" spc="-5" dirty="0">
                <a:solidFill>
                  <a:srgbClr val="00AF50"/>
                </a:solidFill>
                <a:latin typeface="Courier New"/>
                <a:cs typeface="Courier New"/>
              </a:rPr>
              <a:t>ap</a:t>
            </a:r>
            <a:r>
              <a:rPr sz="1800" b="1" spc="-15" dirty="0">
                <a:solidFill>
                  <a:srgbClr val="00AF50"/>
                </a:solidFill>
                <a:latin typeface="Courier New"/>
                <a:cs typeface="Courier New"/>
              </a:rPr>
              <a:t>p</a:t>
            </a:r>
            <a:r>
              <a:rPr sz="1800" b="1" spc="-5" dirty="0">
                <a:solidFill>
                  <a:srgbClr val="00AF50"/>
                </a:solidFill>
                <a:latin typeface="Courier New"/>
                <a:cs typeface="Courier New"/>
              </a:rPr>
              <a:t>er</a:t>
            </a:r>
            <a:endParaRPr sz="1800" dirty="0">
              <a:latin typeface="Courier New"/>
              <a:cs typeface="Courier New"/>
            </a:endParaRPr>
          </a:p>
          <a:p>
            <a:pPr marL="845819">
              <a:lnSpc>
                <a:spcPct val="100000"/>
              </a:lnSpc>
            </a:pPr>
            <a:r>
              <a:rPr sz="1800" b="1" spc="-15" dirty="0">
                <a:solidFill>
                  <a:srgbClr val="FF0000"/>
                </a:solidFill>
                <a:latin typeface="Courier New"/>
                <a:cs typeface="Courier New"/>
              </a:rPr>
              <a:t>m</a:t>
            </a:r>
            <a:r>
              <a:rPr sz="1800" b="1" spc="-5" dirty="0">
                <a:solidFill>
                  <a:srgbClr val="FF0000"/>
                </a:solidFill>
                <a:latin typeface="Courier New"/>
                <a:cs typeface="Courier New"/>
              </a:rPr>
              <a:t>e</a:t>
            </a:r>
            <a:r>
              <a:rPr sz="1800" b="1" spc="-15" dirty="0">
                <a:solidFill>
                  <a:srgbClr val="FF0000"/>
                </a:solidFill>
                <a:latin typeface="Courier New"/>
                <a:cs typeface="Courier New"/>
              </a:rPr>
              <a:t>t</a:t>
            </a:r>
            <a:r>
              <a:rPr sz="1800" b="1" spc="-5" dirty="0">
                <a:solidFill>
                  <a:srgbClr val="FF0000"/>
                </a:solidFill>
                <a:latin typeface="Courier New"/>
                <a:cs typeface="Courier New"/>
              </a:rPr>
              <a:t>ho</a:t>
            </a:r>
            <a:r>
              <a:rPr sz="1800" b="1" spc="0" dirty="0">
                <a:solidFill>
                  <a:srgbClr val="FF0000"/>
                </a:solidFill>
                <a:latin typeface="Courier New"/>
                <a:cs typeface="Courier New"/>
              </a:rPr>
              <a:t>d</a:t>
            </a:r>
            <a:r>
              <a:rPr sz="1800" b="1" spc="-15" dirty="0">
                <a:solidFill>
                  <a:srgbClr val="FF0000"/>
                </a:solidFill>
                <a:latin typeface="Courier New"/>
                <a:cs typeface="Courier New"/>
              </a:rPr>
              <a:t> ma</a:t>
            </a:r>
            <a:r>
              <a:rPr sz="1800" b="1" spc="-5" dirty="0">
                <a:solidFill>
                  <a:srgbClr val="FF0000"/>
                </a:solidFill>
                <a:latin typeface="Courier New"/>
                <a:cs typeface="Courier New"/>
              </a:rPr>
              <a:t>p</a:t>
            </a:r>
            <a:r>
              <a:rPr sz="1800" b="1" spc="-5" dirty="0">
                <a:latin typeface="Courier New"/>
                <a:cs typeface="Courier New"/>
              </a:rPr>
              <a:t>(</a:t>
            </a:r>
            <a:r>
              <a:rPr sz="1800" b="1" spc="-15" dirty="0">
                <a:latin typeface="Courier New"/>
                <a:cs typeface="Courier New"/>
              </a:rPr>
              <a:t>S</a:t>
            </a:r>
            <a:r>
              <a:rPr sz="1800" b="1" spc="-5" dirty="0">
                <a:latin typeface="Courier New"/>
                <a:cs typeface="Courier New"/>
              </a:rPr>
              <a:t>t</a:t>
            </a:r>
            <a:r>
              <a:rPr sz="1800" b="1" spc="-15" dirty="0">
                <a:latin typeface="Courier New"/>
                <a:cs typeface="Courier New"/>
              </a:rPr>
              <a:t>r</a:t>
            </a:r>
            <a:r>
              <a:rPr sz="1800" b="1" spc="-5" dirty="0">
                <a:latin typeface="Courier New"/>
                <a:cs typeface="Courier New"/>
              </a:rPr>
              <a:t>in</a:t>
            </a:r>
            <a:r>
              <a:rPr sz="1800" b="1" spc="0" dirty="0">
                <a:latin typeface="Courier New"/>
                <a:cs typeface="Courier New"/>
              </a:rPr>
              <a:t>g</a:t>
            </a:r>
            <a:r>
              <a:rPr sz="1800" b="1" spc="-10" dirty="0">
                <a:latin typeface="Courier New"/>
                <a:cs typeface="Courier New"/>
              </a:rPr>
              <a:t> </a:t>
            </a:r>
            <a:r>
              <a:rPr sz="1800" b="1" spc="-15" dirty="0">
                <a:latin typeface="Courier New"/>
                <a:cs typeface="Courier New"/>
              </a:rPr>
              <a:t>in</a:t>
            </a:r>
            <a:r>
              <a:rPr sz="1800" b="1" spc="-5" dirty="0">
                <a:latin typeface="Courier New"/>
                <a:cs typeface="Courier New"/>
              </a:rPr>
              <a:t>pu</a:t>
            </a:r>
            <a:r>
              <a:rPr sz="1800" b="1" spc="-15" dirty="0">
                <a:latin typeface="Courier New"/>
                <a:cs typeface="Courier New"/>
              </a:rPr>
              <a:t>t</a:t>
            </a:r>
            <a:r>
              <a:rPr sz="1800" b="1" spc="-5" dirty="0">
                <a:latin typeface="Courier New"/>
                <a:cs typeface="Courier New"/>
              </a:rPr>
              <a:t>_</a:t>
            </a:r>
            <a:r>
              <a:rPr sz="1800" b="1" spc="-15" dirty="0">
                <a:latin typeface="Courier New"/>
                <a:cs typeface="Courier New"/>
              </a:rPr>
              <a:t>k</a:t>
            </a:r>
            <a:r>
              <a:rPr sz="1800" b="1" spc="-5" dirty="0">
                <a:latin typeface="Courier New"/>
                <a:cs typeface="Courier New"/>
              </a:rPr>
              <a:t>e</a:t>
            </a:r>
            <a:r>
              <a:rPr sz="1800" b="1" spc="5" dirty="0">
                <a:latin typeface="Courier New"/>
                <a:cs typeface="Courier New"/>
              </a:rPr>
              <a:t>y</a:t>
            </a:r>
            <a:r>
              <a:rPr sz="1800" b="1" spc="0" dirty="0">
                <a:latin typeface="Courier New"/>
                <a:cs typeface="Courier New"/>
              </a:rPr>
              <a:t>,</a:t>
            </a:r>
            <a:r>
              <a:rPr sz="1800" b="1" spc="-15" dirty="0">
                <a:latin typeface="Courier New"/>
                <a:cs typeface="Courier New"/>
              </a:rPr>
              <a:t> St</a:t>
            </a:r>
            <a:r>
              <a:rPr sz="1800" b="1" spc="-5" dirty="0">
                <a:latin typeface="Courier New"/>
                <a:cs typeface="Courier New"/>
              </a:rPr>
              <a:t>ri</a:t>
            </a:r>
            <a:r>
              <a:rPr sz="1800" b="1" spc="-15" dirty="0">
                <a:latin typeface="Courier New"/>
                <a:cs typeface="Courier New"/>
              </a:rPr>
              <a:t>n</a:t>
            </a:r>
            <a:r>
              <a:rPr sz="1800" b="1" spc="0" dirty="0">
                <a:latin typeface="Courier New"/>
                <a:cs typeface="Courier New"/>
              </a:rPr>
              <a:t>g</a:t>
            </a:r>
            <a:r>
              <a:rPr sz="1800" b="1" spc="-10" dirty="0">
                <a:latin typeface="Courier New"/>
                <a:cs typeface="Courier New"/>
              </a:rPr>
              <a:t> </a:t>
            </a:r>
            <a:r>
              <a:rPr sz="1800" b="1" spc="-5" dirty="0">
                <a:latin typeface="Courier New"/>
                <a:cs typeface="Courier New"/>
              </a:rPr>
              <a:t>in</a:t>
            </a:r>
            <a:r>
              <a:rPr sz="1800" b="1" spc="-15" dirty="0">
                <a:latin typeface="Courier New"/>
                <a:cs typeface="Courier New"/>
              </a:rPr>
              <a:t>p</a:t>
            </a:r>
            <a:r>
              <a:rPr sz="1800" b="1" spc="-5" dirty="0">
                <a:latin typeface="Courier New"/>
                <a:cs typeface="Courier New"/>
              </a:rPr>
              <a:t>u</a:t>
            </a:r>
            <a:r>
              <a:rPr sz="1800" b="1" spc="-15" dirty="0">
                <a:latin typeface="Courier New"/>
                <a:cs typeface="Courier New"/>
              </a:rPr>
              <a:t>t_</a:t>
            </a:r>
            <a:r>
              <a:rPr sz="1800" b="1" spc="-5" dirty="0">
                <a:latin typeface="Courier New"/>
                <a:cs typeface="Courier New"/>
              </a:rPr>
              <a:t>va</a:t>
            </a:r>
            <a:r>
              <a:rPr sz="1800" b="1" spc="-15" dirty="0">
                <a:latin typeface="Courier New"/>
                <a:cs typeface="Courier New"/>
              </a:rPr>
              <a:t>l</a:t>
            </a:r>
            <a:r>
              <a:rPr sz="1800" b="1" spc="-5" dirty="0">
                <a:latin typeface="Courier New"/>
                <a:cs typeface="Courier New"/>
              </a:rPr>
              <a:t>u</a:t>
            </a:r>
            <a:r>
              <a:rPr sz="1800" b="1" spc="-10" dirty="0">
                <a:latin typeface="Courier New"/>
                <a:cs typeface="Courier New"/>
              </a:rPr>
              <a:t>e</a:t>
            </a:r>
            <a:r>
              <a:rPr sz="1800" b="1" spc="-5" dirty="0">
                <a:latin typeface="Courier New"/>
                <a:cs typeface="Courier New"/>
              </a:rPr>
              <a:t>):</a:t>
            </a:r>
            <a:endParaRPr sz="1800" dirty="0">
              <a:latin typeface="Courier New"/>
              <a:cs typeface="Courier New"/>
            </a:endParaRPr>
          </a:p>
          <a:p>
            <a:pPr marL="1118870">
              <a:lnSpc>
                <a:spcPct val="100000"/>
              </a:lnSpc>
            </a:pPr>
            <a:r>
              <a:rPr sz="1800" b="1" spc="-15" dirty="0">
                <a:solidFill>
                  <a:srgbClr val="7E7E7E"/>
                </a:solidFill>
                <a:latin typeface="Courier New"/>
                <a:cs typeface="Courier New"/>
              </a:rPr>
              <a:t>/</a:t>
            </a:r>
            <a:r>
              <a:rPr sz="1800" b="1" spc="0" dirty="0">
                <a:solidFill>
                  <a:srgbClr val="7E7E7E"/>
                </a:solidFill>
                <a:latin typeface="Courier New"/>
                <a:cs typeface="Courier New"/>
              </a:rPr>
              <a:t>/ </a:t>
            </a:r>
            <a:r>
              <a:rPr sz="1800" b="1" spc="-15" dirty="0">
                <a:solidFill>
                  <a:srgbClr val="7E7E7E"/>
                </a:solidFill>
                <a:latin typeface="Courier New"/>
                <a:cs typeface="Courier New"/>
              </a:rPr>
              <a:t>i</a:t>
            </a:r>
            <a:r>
              <a:rPr sz="1800" b="1" spc="-5" dirty="0">
                <a:solidFill>
                  <a:srgbClr val="7E7E7E"/>
                </a:solidFill>
                <a:latin typeface="Courier New"/>
                <a:cs typeface="Courier New"/>
              </a:rPr>
              <a:t>n</a:t>
            </a:r>
            <a:r>
              <a:rPr sz="1800" b="1" spc="-15" dirty="0">
                <a:solidFill>
                  <a:srgbClr val="7E7E7E"/>
                </a:solidFill>
                <a:latin typeface="Courier New"/>
                <a:cs typeface="Courier New"/>
              </a:rPr>
              <a:t>pu</a:t>
            </a:r>
            <a:r>
              <a:rPr sz="1800" b="1" spc="-5" dirty="0">
                <a:solidFill>
                  <a:srgbClr val="7E7E7E"/>
                </a:solidFill>
                <a:latin typeface="Courier New"/>
                <a:cs typeface="Courier New"/>
              </a:rPr>
              <a:t>t_</a:t>
            </a:r>
            <a:r>
              <a:rPr sz="1800" b="1" spc="-15" dirty="0">
                <a:solidFill>
                  <a:srgbClr val="7E7E7E"/>
                </a:solidFill>
                <a:latin typeface="Courier New"/>
                <a:cs typeface="Courier New"/>
              </a:rPr>
              <a:t>k</a:t>
            </a:r>
            <a:r>
              <a:rPr sz="1800" b="1" spc="-5" dirty="0">
                <a:solidFill>
                  <a:srgbClr val="7E7E7E"/>
                </a:solidFill>
                <a:latin typeface="Courier New"/>
                <a:cs typeface="Courier New"/>
              </a:rPr>
              <a:t>e</a:t>
            </a:r>
            <a:r>
              <a:rPr sz="1800" b="1" spc="-10" dirty="0">
                <a:solidFill>
                  <a:srgbClr val="7E7E7E"/>
                </a:solidFill>
                <a:latin typeface="Courier New"/>
                <a:cs typeface="Courier New"/>
              </a:rPr>
              <a:t>y</a:t>
            </a:r>
            <a:r>
              <a:rPr sz="1800" b="1" spc="0" dirty="0">
                <a:solidFill>
                  <a:srgbClr val="7E7E7E"/>
                </a:solidFill>
                <a:latin typeface="Courier New"/>
                <a:cs typeface="Courier New"/>
              </a:rPr>
              <a:t>:</a:t>
            </a:r>
            <a:r>
              <a:rPr sz="1800" b="1" spc="-5" dirty="0">
                <a:solidFill>
                  <a:srgbClr val="7E7E7E"/>
                </a:solidFill>
                <a:latin typeface="Courier New"/>
                <a:cs typeface="Courier New"/>
              </a:rPr>
              <a:t> </a:t>
            </a:r>
            <a:r>
              <a:rPr sz="1800" b="1" spc="-15" dirty="0">
                <a:solidFill>
                  <a:srgbClr val="7E7E7E"/>
                </a:solidFill>
                <a:latin typeface="Courier New"/>
                <a:cs typeface="Courier New"/>
              </a:rPr>
              <a:t>t</a:t>
            </a:r>
            <a:r>
              <a:rPr sz="1800" b="1" spc="-5" dirty="0">
                <a:solidFill>
                  <a:srgbClr val="7E7E7E"/>
                </a:solidFill>
                <a:latin typeface="Courier New"/>
                <a:cs typeface="Courier New"/>
              </a:rPr>
              <a:t>e</a:t>
            </a:r>
            <a:r>
              <a:rPr sz="1800" b="1" spc="-15" dirty="0">
                <a:solidFill>
                  <a:srgbClr val="7E7E7E"/>
                </a:solidFill>
                <a:latin typeface="Courier New"/>
                <a:cs typeface="Courier New"/>
              </a:rPr>
              <a:t>x</a:t>
            </a:r>
            <a:r>
              <a:rPr sz="1800" b="1" spc="0" dirty="0">
                <a:solidFill>
                  <a:srgbClr val="7E7E7E"/>
                </a:solidFill>
                <a:latin typeface="Courier New"/>
                <a:cs typeface="Courier New"/>
              </a:rPr>
              <a:t>t</a:t>
            </a:r>
            <a:r>
              <a:rPr sz="1800" b="1" spc="-15" dirty="0">
                <a:solidFill>
                  <a:srgbClr val="7E7E7E"/>
                </a:solidFill>
                <a:latin typeface="Courier New"/>
                <a:cs typeface="Courier New"/>
              </a:rPr>
              <a:t> </a:t>
            </a:r>
            <a:r>
              <a:rPr sz="1800" b="1" spc="-5" dirty="0">
                <a:solidFill>
                  <a:srgbClr val="7E7E7E"/>
                </a:solidFill>
                <a:latin typeface="Courier New"/>
                <a:cs typeface="Courier New"/>
              </a:rPr>
              <a:t>d</a:t>
            </a:r>
            <a:r>
              <a:rPr sz="1800" b="1" spc="-15" dirty="0">
                <a:solidFill>
                  <a:srgbClr val="7E7E7E"/>
                </a:solidFill>
                <a:latin typeface="Courier New"/>
                <a:cs typeface="Courier New"/>
              </a:rPr>
              <a:t>o</a:t>
            </a:r>
            <a:r>
              <a:rPr sz="1800" b="1" spc="-5" dirty="0">
                <a:solidFill>
                  <a:srgbClr val="7E7E7E"/>
                </a:solidFill>
                <a:latin typeface="Courier New"/>
                <a:cs typeface="Courier New"/>
              </a:rPr>
              <a:t>c</a:t>
            </a:r>
            <a:r>
              <a:rPr sz="1800" b="1" spc="-15" dirty="0">
                <a:solidFill>
                  <a:srgbClr val="7E7E7E"/>
                </a:solidFill>
                <a:latin typeface="Courier New"/>
                <a:cs typeface="Courier New"/>
              </a:rPr>
              <a:t>u</a:t>
            </a:r>
            <a:r>
              <a:rPr sz="1800" b="1" spc="-5" dirty="0">
                <a:solidFill>
                  <a:srgbClr val="7E7E7E"/>
                </a:solidFill>
                <a:latin typeface="Courier New"/>
                <a:cs typeface="Courier New"/>
              </a:rPr>
              <a:t>me</a:t>
            </a:r>
            <a:r>
              <a:rPr sz="1800" b="1" spc="-15" dirty="0">
                <a:solidFill>
                  <a:srgbClr val="7E7E7E"/>
                </a:solidFill>
                <a:latin typeface="Courier New"/>
                <a:cs typeface="Courier New"/>
              </a:rPr>
              <a:t>n</a:t>
            </a:r>
            <a:r>
              <a:rPr sz="1800" b="1" spc="0" dirty="0">
                <a:solidFill>
                  <a:srgbClr val="7E7E7E"/>
                </a:solidFill>
                <a:latin typeface="Courier New"/>
                <a:cs typeface="Courier New"/>
              </a:rPr>
              <a:t>t</a:t>
            </a:r>
            <a:r>
              <a:rPr sz="1800" b="1" spc="-15" dirty="0">
                <a:solidFill>
                  <a:srgbClr val="7E7E7E"/>
                </a:solidFill>
                <a:latin typeface="Courier New"/>
                <a:cs typeface="Courier New"/>
              </a:rPr>
              <a:t> n</a:t>
            </a:r>
            <a:r>
              <a:rPr sz="1800" b="1" spc="-5" dirty="0">
                <a:solidFill>
                  <a:srgbClr val="7E7E7E"/>
                </a:solidFill>
                <a:latin typeface="Courier New"/>
                <a:cs typeface="Courier New"/>
              </a:rPr>
              <a:t>ame</a:t>
            </a:r>
            <a:endParaRPr sz="1800" dirty="0">
              <a:latin typeface="Courier New"/>
              <a:cs typeface="Courier New"/>
            </a:endParaRPr>
          </a:p>
          <a:p>
            <a:pPr marL="1118870">
              <a:lnSpc>
                <a:spcPct val="100000"/>
              </a:lnSpc>
            </a:pPr>
            <a:r>
              <a:rPr sz="1800" b="1" spc="-15" dirty="0">
                <a:solidFill>
                  <a:srgbClr val="7E7E7E"/>
                </a:solidFill>
                <a:latin typeface="Courier New"/>
                <a:cs typeface="Courier New"/>
              </a:rPr>
              <a:t>/</a:t>
            </a:r>
            <a:r>
              <a:rPr sz="1800" b="1" spc="0" dirty="0">
                <a:solidFill>
                  <a:srgbClr val="7E7E7E"/>
                </a:solidFill>
                <a:latin typeface="Courier New"/>
                <a:cs typeface="Courier New"/>
              </a:rPr>
              <a:t>/</a:t>
            </a:r>
            <a:r>
              <a:rPr sz="1800" b="1" spc="-5" dirty="0">
                <a:solidFill>
                  <a:srgbClr val="7E7E7E"/>
                </a:solidFill>
                <a:latin typeface="Courier New"/>
                <a:cs typeface="Courier New"/>
              </a:rPr>
              <a:t> </a:t>
            </a:r>
            <a:r>
              <a:rPr sz="1800" b="1" spc="-15" dirty="0">
                <a:solidFill>
                  <a:srgbClr val="7E7E7E"/>
                </a:solidFill>
                <a:latin typeface="Courier New"/>
                <a:cs typeface="Courier New"/>
              </a:rPr>
              <a:t>i</a:t>
            </a:r>
            <a:r>
              <a:rPr sz="1800" b="1" spc="-5" dirty="0">
                <a:solidFill>
                  <a:srgbClr val="7E7E7E"/>
                </a:solidFill>
                <a:latin typeface="Courier New"/>
                <a:cs typeface="Courier New"/>
              </a:rPr>
              <a:t>n</a:t>
            </a:r>
            <a:r>
              <a:rPr sz="1800" b="1" spc="-15" dirty="0">
                <a:solidFill>
                  <a:srgbClr val="7E7E7E"/>
                </a:solidFill>
                <a:latin typeface="Courier New"/>
                <a:cs typeface="Courier New"/>
              </a:rPr>
              <a:t>pu</a:t>
            </a:r>
            <a:r>
              <a:rPr sz="1800" b="1" spc="-5" dirty="0">
                <a:solidFill>
                  <a:srgbClr val="7E7E7E"/>
                </a:solidFill>
                <a:latin typeface="Courier New"/>
                <a:cs typeface="Courier New"/>
              </a:rPr>
              <a:t>t_</a:t>
            </a:r>
            <a:r>
              <a:rPr sz="1800" b="1" spc="-20" dirty="0">
                <a:solidFill>
                  <a:srgbClr val="7E7E7E"/>
                </a:solidFill>
                <a:latin typeface="Courier New"/>
                <a:cs typeface="Courier New"/>
              </a:rPr>
              <a:t>v</a:t>
            </a:r>
            <a:r>
              <a:rPr sz="1800" b="1" spc="-5" dirty="0">
                <a:solidFill>
                  <a:srgbClr val="7E7E7E"/>
                </a:solidFill>
                <a:latin typeface="Courier New"/>
                <a:cs typeface="Courier New"/>
              </a:rPr>
              <a:t>a</a:t>
            </a:r>
            <a:r>
              <a:rPr sz="1800" b="1" spc="-15" dirty="0">
                <a:solidFill>
                  <a:srgbClr val="7E7E7E"/>
                </a:solidFill>
                <a:latin typeface="Courier New"/>
                <a:cs typeface="Courier New"/>
              </a:rPr>
              <a:t>l</a:t>
            </a:r>
            <a:r>
              <a:rPr sz="1800" b="1" spc="-5" dirty="0">
                <a:solidFill>
                  <a:srgbClr val="7E7E7E"/>
                </a:solidFill>
                <a:latin typeface="Courier New"/>
                <a:cs typeface="Courier New"/>
              </a:rPr>
              <a:t>ue</a:t>
            </a:r>
            <a:r>
              <a:rPr sz="1800" b="1" spc="0" dirty="0">
                <a:solidFill>
                  <a:srgbClr val="7E7E7E"/>
                </a:solidFill>
                <a:latin typeface="Courier New"/>
                <a:cs typeface="Courier New"/>
              </a:rPr>
              <a:t>:</a:t>
            </a:r>
            <a:r>
              <a:rPr sz="1800" b="1" spc="-15" dirty="0">
                <a:solidFill>
                  <a:srgbClr val="7E7E7E"/>
                </a:solidFill>
                <a:latin typeface="Courier New"/>
                <a:cs typeface="Courier New"/>
              </a:rPr>
              <a:t> do</a:t>
            </a:r>
            <a:r>
              <a:rPr sz="1800" b="1" spc="-5" dirty="0">
                <a:solidFill>
                  <a:srgbClr val="7E7E7E"/>
                </a:solidFill>
                <a:latin typeface="Courier New"/>
                <a:cs typeface="Courier New"/>
              </a:rPr>
              <a:t>cu</a:t>
            </a:r>
            <a:r>
              <a:rPr sz="1800" b="1" spc="-20" dirty="0">
                <a:solidFill>
                  <a:srgbClr val="7E7E7E"/>
                </a:solidFill>
                <a:latin typeface="Courier New"/>
                <a:cs typeface="Courier New"/>
              </a:rPr>
              <a:t>m</a:t>
            </a:r>
            <a:r>
              <a:rPr sz="1800" b="1" spc="-5" dirty="0">
                <a:solidFill>
                  <a:srgbClr val="7E7E7E"/>
                </a:solidFill>
                <a:latin typeface="Courier New"/>
                <a:cs typeface="Courier New"/>
              </a:rPr>
              <a:t>e</a:t>
            </a:r>
            <a:r>
              <a:rPr sz="1800" b="1" spc="-15" dirty="0">
                <a:solidFill>
                  <a:srgbClr val="7E7E7E"/>
                </a:solidFill>
                <a:latin typeface="Courier New"/>
                <a:cs typeface="Courier New"/>
              </a:rPr>
              <a:t>n</a:t>
            </a:r>
            <a:r>
              <a:rPr sz="1800" b="1" spc="0" dirty="0">
                <a:solidFill>
                  <a:srgbClr val="7E7E7E"/>
                </a:solidFill>
                <a:latin typeface="Courier New"/>
                <a:cs typeface="Courier New"/>
              </a:rPr>
              <a:t>t </a:t>
            </a:r>
            <a:r>
              <a:rPr sz="1800" b="1" spc="-20" dirty="0">
                <a:solidFill>
                  <a:srgbClr val="7E7E7E"/>
                </a:solidFill>
                <a:latin typeface="Courier New"/>
                <a:cs typeface="Courier New"/>
              </a:rPr>
              <a:t>c</a:t>
            </a:r>
            <a:r>
              <a:rPr sz="1800" b="1" spc="-5" dirty="0">
                <a:solidFill>
                  <a:srgbClr val="7E7E7E"/>
                </a:solidFill>
                <a:latin typeface="Courier New"/>
                <a:cs typeface="Courier New"/>
              </a:rPr>
              <a:t>o</a:t>
            </a:r>
            <a:r>
              <a:rPr sz="1800" b="1" spc="-15" dirty="0">
                <a:solidFill>
                  <a:srgbClr val="7E7E7E"/>
                </a:solidFill>
                <a:latin typeface="Courier New"/>
                <a:cs typeface="Courier New"/>
              </a:rPr>
              <a:t>nt</a:t>
            </a:r>
            <a:r>
              <a:rPr sz="1800" b="1" spc="-5" dirty="0">
                <a:solidFill>
                  <a:srgbClr val="7E7E7E"/>
                </a:solidFill>
                <a:latin typeface="Courier New"/>
                <a:cs typeface="Courier New"/>
              </a:rPr>
              <a:t>en</a:t>
            </a:r>
            <a:r>
              <a:rPr sz="1800" b="1" spc="-20" dirty="0">
                <a:solidFill>
                  <a:srgbClr val="7E7E7E"/>
                </a:solidFill>
                <a:latin typeface="Courier New"/>
                <a:cs typeface="Courier New"/>
              </a:rPr>
              <a:t>t</a:t>
            </a:r>
            <a:r>
              <a:rPr sz="1800" b="1" spc="0" dirty="0">
                <a:solidFill>
                  <a:srgbClr val="7E7E7E"/>
                </a:solidFill>
                <a:latin typeface="Courier New"/>
                <a:cs typeface="Courier New"/>
              </a:rPr>
              <a:t>s</a:t>
            </a:r>
            <a:endParaRPr sz="1800" dirty="0">
              <a:latin typeface="Courier New"/>
              <a:cs typeface="Courier New"/>
            </a:endParaRPr>
          </a:p>
          <a:p>
            <a:pPr marL="1118870">
              <a:lnSpc>
                <a:spcPct val="100000"/>
              </a:lnSpc>
            </a:pPr>
            <a:r>
              <a:rPr sz="1800" b="1" spc="-15" dirty="0">
                <a:solidFill>
                  <a:srgbClr val="0000FF"/>
                </a:solidFill>
                <a:latin typeface="Courier New"/>
                <a:cs typeface="Courier New"/>
              </a:rPr>
              <a:t>f</a:t>
            </a:r>
            <a:r>
              <a:rPr sz="1800" b="1" spc="-5" dirty="0">
                <a:solidFill>
                  <a:srgbClr val="0000FF"/>
                </a:solidFill>
                <a:latin typeface="Courier New"/>
                <a:cs typeface="Courier New"/>
              </a:rPr>
              <a:t>o</a:t>
            </a:r>
            <a:r>
              <a:rPr sz="1800" b="1" spc="0" dirty="0">
                <a:solidFill>
                  <a:srgbClr val="0000FF"/>
                </a:solidFill>
                <a:latin typeface="Courier New"/>
                <a:cs typeface="Courier New"/>
              </a:rPr>
              <a:t>r</a:t>
            </a:r>
            <a:r>
              <a:rPr sz="1800" b="1" spc="-15" dirty="0">
                <a:solidFill>
                  <a:srgbClr val="0000FF"/>
                </a:solidFill>
                <a:latin typeface="Courier New"/>
                <a:cs typeface="Courier New"/>
              </a:rPr>
              <a:t> </a:t>
            </a:r>
            <a:r>
              <a:rPr sz="1800" b="1" spc="-5" dirty="0">
                <a:solidFill>
                  <a:srgbClr val="0000FF"/>
                </a:solidFill>
                <a:latin typeface="Courier New"/>
                <a:cs typeface="Courier New"/>
              </a:rPr>
              <a:t>e</a:t>
            </a:r>
            <a:r>
              <a:rPr sz="1800" b="1" spc="-15" dirty="0">
                <a:solidFill>
                  <a:srgbClr val="0000FF"/>
                </a:solidFill>
                <a:latin typeface="Courier New"/>
                <a:cs typeface="Courier New"/>
              </a:rPr>
              <a:t>ac</a:t>
            </a:r>
            <a:r>
              <a:rPr sz="1800" b="1" spc="0" dirty="0">
                <a:solidFill>
                  <a:srgbClr val="0000FF"/>
                </a:solidFill>
                <a:latin typeface="Courier New"/>
                <a:cs typeface="Courier New"/>
              </a:rPr>
              <a:t>h </a:t>
            </a:r>
            <a:r>
              <a:rPr sz="1800" b="1" spc="-15" dirty="0">
                <a:latin typeface="Courier New"/>
                <a:cs typeface="Courier New"/>
              </a:rPr>
              <a:t>w</a:t>
            </a:r>
            <a:r>
              <a:rPr sz="1800" b="1" spc="-5" dirty="0">
                <a:latin typeface="Courier New"/>
                <a:cs typeface="Courier New"/>
              </a:rPr>
              <a:t>o</a:t>
            </a:r>
            <a:r>
              <a:rPr sz="1800" b="1" spc="-15" dirty="0">
                <a:latin typeface="Courier New"/>
                <a:cs typeface="Courier New"/>
              </a:rPr>
              <a:t>r</a:t>
            </a:r>
            <a:r>
              <a:rPr sz="1800" b="1" spc="0" dirty="0">
                <a:latin typeface="Courier New"/>
                <a:cs typeface="Courier New"/>
              </a:rPr>
              <a:t>d</a:t>
            </a:r>
            <a:r>
              <a:rPr sz="1800" b="1" spc="-5" dirty="0">
                <a:latin typeface="Courier New"/>
                <a:cs typeface="Courier New"/>
              </a:rPr>
              <a:t> </a:t>
            </a:r>
            <a:r>
              <a:rPr sz="1800" b="1" spc="0" dirty="0">
                <a:latin typeface="Courier New"/>
                <a:cs typeface="Courier New"/>
              </a:rPr>
              <a:t>w</a:t>
            </a:r>
            <a:r>
              <a:rPr sz="1800" b="1" spc="-10" dirty="0">
                <a:latin typeface="Courier New"/>
                <a:cs typeface="Courier New"/>
              </a:rPr>
              <a:t> </a:t>
            </a:r>
            <a:r>
              <a:rPr sz="1800" b="1" spc="-15" dirty="0">
                <a:solidFill>
                  <a:srgbClr val="0000FF"/>
                </a:solidFill>
                <a:latin typeface="Courier New"/>
                <a:cs typeface="Courier New"/>
              </a:rPr>
              <a:t>i</a:t>
            </a:r>
            <a:r>
              <a:rPr sz="1800" b="1" spc="0" dirty="0">
                <a:solidFill>
                  <a:srgbClr val="0000FF"/>
                </a:solidFill>
                <a:latin typeface="Courier New"/>
                <a:cs typeface="Courier New"/>
              </a:rPr>
              <a:t>n</a:t>
            </a:r>
            <a:r>
              <a:rPr sz="1800" b="1" spc="-15" dirty="0">
                <a:solidFill>
                  <a:srgbClr val="0000FF"/>
                </a:solidFill>
                <a:latin typeface="Courier New"/>
                <a:cs typeface="Courier New"/>
              </a:rPr>
              <a:t> </a:t>
            </a:r>
            <a:r>
              <a:rPr sz="1800" b="1" spc="-5" dirty="0">
                <a:latin typeface="Courier New"/>
                <a:cs typeface="Courier New"/>
              </a:rPr>
              <a:t>i</a:t>
            </a:r>
            <a:r>
              <a:rPr sz="1800" b="1" spc="-15" dirty="0">
                <a:latin typeface="Courier New"/>
                <a:cs typeface="Courier New"/>
              </a:rPr>
              <a:t>n</a:t>
            </a:r>
            <a:r>
              <a:rPr sz="1800" b="1" spc="-5" dirty="0">
                <a:latin typeface="Courier New"/>
                <a:cs typeface="Courier New"/>
              </a:rPr>
              <a:t>p</a:t>
            </a:r>
            <a:r>
              <a:rPr sz="1800" b="1" spc="-15" dirty="0">
                <a:latin typeface="Courier New"/>
                <a:cs typeface="Courier New"/>
              </a:rPr>
              <a:t>u</a:t>
            </a:r>
            <a:r>
              <a:rPr sz="1800" b="1" spc="-5" dirty="0">
                <a:latin typeface="Courier New"/>
                <a:cs typeface="Courier New"/>
              </a:rPr>
              <a:t>t_</a:t>
            </a:r>
            <a:r>
              <a:rPr sz="1800" b="1" spc="-15" dirty="0">
                <a:latin typeface="Courier New"/>
                <a:cs typeface="Courier New"/>
              </a:rPr>
              <a:t>v</a:t>
            </a:r>
            <a:r>
              <a:rPr sz="1800" b="1" spc="-5" dirty="0">
                <a:latin typeface="Courier New"/>
                <a:cs typeface="Courier New"/>
              </a:rPr>
              <a:t>a</a:t>
            </a:r>
            <a:r>
              <a:rPr sz="1800" b="1" spc="-15" dirty="0">
                <a:latin typeface="Courier New"/>
                <a:cs typeface="Courier New"/>
              </a:rPr>
              <a:t>lu</a:t>
            </a:r>
            <a:r>
              <a:rPr sz="1800" b="1" spc="5" dirty="0">
                <a:latin typeface="Courier New"/>
                <a:cs typeface="Courier New"/>
              </a:rPr>
              <a:t>e</a:t>
            </a:r>
            <a:r>
              <a:rPr sz="1800" b="1" spc="0" dirty="0">
                <a:latin typeface="Courier New"/>
                <a:cs typeface="Courier New"/>
              </a:rPr>
              <a:t>:</a:t>
            </a:r>
            <a:endParaRPr sz="1800" dirty="0">
              <a:latin typeface="Courier New"/>
              <a:cs typeface="Courier New"/>
            </a:endParaRPr>
          </a:p>
          <a:p>
            <a:pPr marL="1391920">
              <a:lnSpc>
                <a:spcPct val="100000"/>
              </a:lnSpc>
            </a:pPr>
            <a:r>
              <a:rPr sz="1800" b="1" spc="-5" dirty="0">
                <a:solidFill>
                  <a:srgbClr val="0000FF"/>
                </a:solidFill>
                <a:latin typeface="Courier New"/>
                <a:cs typeface="Courier New"/>
              </a:rPr>
              <a:t>E</a:t>
            </a:r>
            <a:r>
              <a:rPr sz="1800" b="1" spc="-15" dirty="0">
                <a:solidFill>
                  <a:srgbClr val="0000FF"/>
                </a:solidFill>
                <a:latin typeface="Courier New"/>
                <a:cs typeface="Courier New"/>
              </a:rPr>
              <a:t>m</a:t>
            </a:r>
            <a:r>
              <a:rPr sz="1800" b="1" spc="-5" dirty="0">
                <a:solidFill>
                  <a:srgbClr val="0000FF"/>
                </a:solidFill>
                <a:latin typeface="Courier New"/>
                <a:cs typeface="Courier New"/>
              </a:rPr>
              <a:t>i</a:t>
            </a:r>
            <a:r>
              <a:rPr sz="1800" b="1" spc="-15" dirty="0">
                <a:solidFill>
                  <a:srgbClr val="0000FF"/>
                </a:solidFill>
                <a:latin typeface="Courier New"/>
                <a:cs typeface="Courier New"/>
              </a:rPr>
              <a:t>tI</a:t>
            </a:r>
            <a:r>
              <a:rPr sz="1800" b="1" spc="-5" dirty="0">
                <a:solidFill>
                  <a:srgbClr val="0000FF"/>
                </a:solidFill>
                <a:latin typeface="Courier New"/>
                <a:cs typeface="Courier New"/>
              </a:rPr>
              <a:t>nt</a:t>
            </a:r>
            <a:r>
              <a:rPr sz="1800" b="1" spc="-15" dirty="0">
                <a:solidFill>
                  <a:srgbClr val="0000FF"/>
                </a:solidFill>
                <a:latin typeface="Courier New"/>
                <a:cs typeface="Courier New"/>
              </a:rPr>
              <a:t>e</a:t>
            </a:r>
            <a:r>
              <a:rPr sz="1800" b="1" spc="-5" dirty="0">
                <a:solidFill>
                  <a:srgbClr val="0000FF"/>
                </a:solidFill>
                <a:latin typeface="Courier New"/>
                <a:cs typeface="Courier New"/>
              </a:rPr>
              <a:t>r</a:t>
            </a:r>
            <a:r>
              <a:rPr sz="1800" b="1" spc="-15" dirty="0">
                <a:solidFill>
                  <a:srgbClr val="0000FF"/>
                </a:solidFill>
                <a:latin typeface="Courier New"/>
                <a:cs typeface="Courier New"/>
              </a:rPr>
              <a:t>m</a:t>
            </a:r>
            <a:r>
              <a:rPr sz="1800" b="1" spc="-5" dirty="0">
                <a:solidFill>
                  <a:srgbClr val="0000FF"/>
                </a:solidFill>
                <a:latin typeface="Courier New"/>
                <a:cs typeface="Courier New"/>
              </a:rPr>
              <a:t>ed</a:t>
            </a:r>
            <a:r>
              <a:rPr sz="1800" b="1" spc="-15" dirty="0">
                <a:solidFill>
                  <a:srgbClr val="0000FF"/>
                </a:solidFill>
                <a:latin typeface="Courier New"/>
                <a:cs typeface="Courier New"/>
              </a:rPr>
              <a:t>i</a:t>
            </a:r>
            <a:r>
              <a:rPr sz="1800" b="1" spc="-5" dirty="0">
                <a:solidFill>
                  <a:srgbClr val="0000FF"/>
                </a:solidFill>
                <a:latin typeface="Courier New"/>
                <a:cs typeface="Courier New"/>
              </a:rPr>
              <a:t>a</a:t>
            </a:r>
            <a:r>
              <a:rPr sz="1800" b="1" spc="-15" dirty="0">
                <a:solidFill>
                  <a:srgbClr val="0000FF"/>
                </a:solidFill>
                <a:latin typeface="Courier New"/>
                <a:cs typeface="Courier New"/>
              </a:rPr>
              <a:t>t</a:t>
            </a:r>
            <a:r>
              <a:rPr sz="1800" b="1" spc="-10" dirty="0">
                <a:solidFill>
                  <a:srgbClr val="0000FF"/>
                </a:solidFill>
                <a:latin typeface="Courier New"/>
                <a:cs typeface="Courier New"/>
              </a:rPr>
              <a:t>e</a:t>
            </a:r>
            <a:r>
              <a:rPr sz="1800" b="1" spc="-5" dirty="0">
                <a:latin typeface="Courier New"/>
                <a:cs typeface="Courier New"/>
              </a:rPr>
              <a:t>(w</a:t>
            </a:r>
            <a:r>
              <a:rPr sz="1800" b="1" spc="0" dirty="0">
                <a:latin typeface="Courier New"/>
                <a:cs typeface="Courier New"/>
              </a:rPr>
              <a:t>,</a:t>
            </a:r>
            <a:r>
              <a:rPr sz="1800" b="1" spc="-15" dirty="0">
                <a:latin typeface="Courier New"/>
                <a:cs typeface="Courier New"/>
              </a:rPr>
              <a:t> "</a:t>
            </a:r>
            <a:r>
              <a:rPr sz="1800" b="1" spc="-5" dirty="0">
                <a:latin typeface="Courier New"/>
                <a:cs typeface="Courier New"/>
              </a:rPr>
              <a:t>1"</a:t>
            </a:r>
            <a:r>
              <a:rPr sz="1800" b="1" spc="-15" dirty="0">
                <a:latin typeface="Courier New"/>
                <a:cs typeface="Courier New"/>
              </a:rPr>
              <a:t>)</a:t>
            </a:r>
            <a:r>
              <a:rPr sz="1800" b="1" spc="0" dirty="0">
                <a:latin typeface="Courier New"/>
                <a:cs typeface="Courier New"/>
              </a:rPr>
              <a:t>;</a:t>
            </a:r>
            <a:endParaRPr sz="1800" dirty="0">
              <a:latin typeface="Courier New"/>
              <a:cs typeface="Courier New"/>
            </a:endParaRPr>
          </a:p>
          <a:p>
            <a:pPr>
              <a:lnSpc>
                <a:spcPts val="2300"/>
              </a:lnSpc>
              <a:spcBef>
                <a:spcPts val="65"/>
              </a:spcBef>
            </a:pPr>
            <a:endParaRPr sz="2300" dirty="0"/>
          </a:p>
          <a:p>
            <a:pPr marL="565785">
              <a:lnSpc>
                <a:spcPct val="100000"/>
              </a:lnSpc>
            </a:pPr>
            <a:r>
              <a:rPr sz="1800" b="1" spc="-5" dirty="0">
                <a:solidFill>
                  <a:srgbClr val="00AF50"/>
                </a:solidFill>
                <a:latin typeface="Courier New"/>
                <a:cs typeface="Courier New"/>
              </a:rPr>
              <a:t>Cl</a:t>
            </a:r>
            <a:r>
              <a:rPr sz="1800" b="1" spc="-15" dirty="0">
                <a:solidFill>
                  <a:srgbClr val="00AF50"/>
                </a:solidFill>
                <a:latin typeface="Courier New"/>
                <a:cs typeface="Courier New"/>
              </a:rPr>
              <a:t>a</a:t>
            </a:r>
            <a:r>
              <a:rPr sz="1800" b="1" spc="-5" dirty="0">
                <a:solidFill>
                  <a:srgbClr val="00AF50"/>
                </a:solidFill>
                <a:latin typeface="Courier New"/>
                <a:cs typeface="Courier New"/>
              </a:rPr>
              <a:t>s</a:t>
            </a:r>
            <a:r>
              <a:rPr sz="1800" b="1" spc="0" dirty="0">
                <a:solidFill>
                  <a:srgbClr val="00AF50"/>
                </a:solidFill>
                <a:latin typeface="Courier New"/>
                <a:cs typeface="Courier New"/>
              </a:rPr>
              <a:t>s</a:t>
            </a:r>
            <a:r>
              <a:rPr sz="1800" b="1" spc="-10" dirty="0">
                <a:solidFill>
                  <a:srgbClr val="00AF50"/>
                </a:solidFill>
                <a:latin typeface="Courier New"/>
                <a:cs typeface="Courier New"/>
              </a:rPr>
              <a:t> </a:t>
            </a:r>
            <a:r>
              <a:rPr sz="1800" b="1" spc="-5" dirty="0">
                <a:solidFill>
                  <a:srgbClr val="00AF50"/>
                </a:solidFill>
                <a:latin typeface="Courier New"/>
                <a:cs typeface="Courier New"/>
              </a:rPr>
              <a:t>W</a:t>
            </a:r>
            <a:r>
              <a:rPr sz="1800" b="1" spc="-15" dirty="0">
                <a:solidFill>
                  <a:srgbClr val="00AF50"/>
                </a:solidFill>
                <a:latin typeface="Courier New"/>
                <a:cs typeface="Courier New"/>
              </a:rPr>
              <a:t>o</a:t>
            </a:r>
            <a:r>
              <a:rPr sz="1800" b="1" spc="-5" dirty="0">
                <a:solidFill>
                  <a:srgbClr val="00AF50"/>
                </a:solidFill>
                <a:latin typeface="Courier New"/>
                <a:cs typeface="Courier New"/>
              </a:rPr>
              <a:t>r</a:t>
            </a:r>
            <a:r>
              <a:rPr sz="1800" b="1" spc="-15" dirty="0">
                <a:solidFill>
                  <a:srgbClr val="00AF50"/>
                </a:solidFill>
                <a:latin typeface="Courier New"/>
                <a:cs typeface="Courier New"/>
              </a:rPr>
              <a:t>dC</a:t>
            </a:r>
            <a:r>
              <a:rPr sz="1800" b="1" spc="-5" dirty="0">
                <a:solidFill>
                  <a:srgbClr val="00AF50"/>
                </a:solidFill>
                <a:latin typeface="Courier New"/>
                <a:cs typeface="Courier New"/>
              </a:rPr>
              <a:t>ou</a:t>
            </a:r>
            <a:r>
              <a:rPr sz="1800" b="1" spc="-15" dirty="0">
                <a:solidFill>
                  <a:srgbClr val="00AF50"/>
                </a:solidFill>
                <a:latin typeface="Courier New"/>
                <a:cs typeface="Courier New"/>
              </a:rPr>
              <a:t>n</a:t>
            </a:r>
            <a:r>
              <a:rPr sz="1800" b="1" spc="-5" dirty="0">
                <a:solidFill>
                  <a:srgbClr val="00AF50"/>
                </a:solidFill>
                <a:latin typeface="Courier New"/>
                <a:cs typeface="Courier New"/>
              </a:rPr>
              <a:t>t</a:t>
            </a:r>
            <a:r>
              <a:rPr sz="1800" b="1" spc="-15" dirty="0">
                <a:solidFill>
                  <a:srgbClr val="00AF50"/>
                </a:solidFill>
                <a:latin typeface="Courier New"/>
                <a:cs typeface="Courier New"/>
              </a:rPr>
              <a:t>R</a:t>
            </a:r>
            <a:r>
              <a:rPr sz="1800" b="1" spc="-5" dirty="0">
                <a:solidFill>
                  <a:srgbClr val="00AF50"/>
                </a:solidFill>
                <a:latin typeface="Courier New"/>
                <a:cs typeface="Courier New"/>
              </a:rPr>
              <a:t>ed</a:t>
            </a:r>
            <a:r>
              <a:rPr sz="1800" b="1" spc="-15" dirty="0">
                <a:solidFill>
                  <a:srgbClr val="00AF50"/>
                </a:solidFill>
                <a:latin typeface="Courier New"/>
                <a:cs typeface="Courier New"/>
              </a:rPr>
              <a:t>u</a:t>
            </a:r>
            <a:r>
              <a:rPr sz="1800" b="1" spc="-5" dirty="0">
                <a:solidFill>
                  <a:srgbClr val="00AF50"/>
                </a:solidFill>
                <a:latin typeface="Courier New"/>
                <a:cs typeface="Courier New"/>
              </a:rPr>
              <a:t>c</a:t>
            </a:r>
            <a:r>
              <a:rPr sz="1800" b="1" spc="-15" dirty="0">
                <a:solidFill>
                  <a:srgbClr val="00AF50"/>
                </a:solidFill>
                <a:latin typeface="Courier New"/>
                <a:cs typeface="Courier New"/>
              </a:rPr>
              <a:t>e</a:t>
            </a:r>
            <a:r>
              <a:rPr sz="1800" b="1" spc="0" dirty="0">
                <a:solidFill>
                  <a:srgbClr val="00AF50"/>
                </a:solidFill>
                <a:latin typeface="Courier New"/>
                <a:cs typeface="Courier New"/>
              </a:rPr>
              <a:t>r</a:t>
            </a:r>
            <a:endParaRPr sz="1800" dirty="0">
              <a:latin typeface="Courier New"/>
              <a:cs typeface="Courier New"/>
            </a:endParaRPr>
          </a:p>
          <a:p>
            <a:pPr marL="840105">
              <a:lnSpc>
                <a:spcPct val="100000"/>
              </a:lnSpc>
            </a:pPr>
            <a:r>
              <a:rPr sz="1800" b="1" spc="-15" dirty="0">
                <a:solidFill>
                  <a:srgbClr val="FF0000"/>
                </a:solidFill>
                <a:latin typeface="Courier New"/>
                <a:cs typeface="Courier New"/>
              </a:rPr>
              <a:t>m</a:t>
            </a:r>
            <a:r>
              <a:rPr sz="1800" b="1" spc="-5" dirty="0">
                <a:solidFill>
                  <a:srgbClr val="FF0000"/>
                </a:solidFill>
                <a:latin typeface="Courier New"/>
                <a:cs typeface="Courier New"/>
              </a:rPr>
              <a:t>e</a:t>
            </a:r>
            <a:r>
              <a:rPr sz="1800" b="1" spc="-15" dirty="0">
                <a:solidFill>
                  <a:srgbClr val="FF0000"/>
                </a:solidFill>
                <a:latin typeface="Courier New"/>
                <a:cs typeface="Courier New"/>
              </a:rPr>
              <a:t>t</a:t>
            </a:r>
            <a:r>
              <a:rPr sz="1800" b="1" spc="-5" dirty="0">
                <a:solidFill>
                  <a:srgbClr val="FF0000"/>
                </a:solidFill>
                <a:latin typeface="Courier New"/>
                <a:cs typeface="Courier New"/>
              </a:rPr>
              <a:t>ho</a:t>
            </a:r>
            <a:r>
              <a:rPr sz="1800" b="1" spc="0" dirty="0">
                <a:solidFill>
                  <a:srgbClr val="FF0000"/>
                </a:solidFill>
                <a:latin typeface="Courier New"/>
                <a:cs typeface="Courier New"/>
              </a:rPr>
              <a:t>d</a:t>
            </a:r>
            <a:r>
              <a:rPr sz="1800" b="1" spc="-15" dirty="0">
                <a:solidFill>
                  <a:srgbClr val="FF0000"/>
                </a:solidFill>
                <a:latin typeface="Courier New"/>
                <a:cs typeface="Courier New"/>
              </a:rPr>
              <a:t> re</a:t>
            </a:r>
            <a:r>
              <a:rPr sz="1800" b="1" spc="-5" dirty="0">
                <a:solidFill>
                  <a:srgbClr val="FF0000"/>
                </a:solidFill>
                <a:latin typeface="Courier New"/>
                <a:cs typeface="Courier New"/>
              </a:rPr>
              <a:t>du</a:t>
            </a:r>
            <a:r>
              <a:rPr sz="1800" b="1" spc="-15" dirty="0">
                <a:solidFill>
                  <a:srgbClr val="FF0000"/>
                </a:solidFill>
                <a:latin typeface="Courier New"/>
                <a:cs typeface="Courier New"/>
              </a:rPr>
              <a:t>c</a:t>
            </a:r>
            <a:r>
              <a:rPr sz="1800" b="1" spc="5" dirty="0">
                <a:solidFill>
                  <a:srgbClr val="FF0000"/>
                </a:solidFill>
                <a:latin typeface="Courier New"/>
                <a:cs typeface="Courier New"/>
              </a:rPr>
              <a:t>e</a:t>
            </a:r>
            <a:r>
              <a:rPr sz="1800" b="1" spc="-15" dirty="0">
                <a:latin typeface="Courier New"/>
                <a:cs typeface="Courier New"/>
              </a:rPr>
              <a:t>(</a:t>
            </a:r>
            <a:r>
              <a:rPr sz="1800" b="1" spc="-5" dirty="0">
                <a:latin typeface="Courier New"/>
                <a:cs typeface="Courier New"/>
              </a:rPr>
              <a:t>St</a:t>
            </a:r>
            <a:r>
              <a:rPr sz="1800" b="1" spc="-15" dirty="0">
                <a:latin typeface="Courier New"/>
                <a:cs typeface="Courier New"/>
              </a:rPr>
              <a:t>r</a:t>
            </a:r>
            <a:r>
              <a:rPr sz="1800" b="1" spc="-5" dirty="0">
                <a:latin typeface="Courier New"/>
                <a:cs typeface="Courier New"/>
              </a:rPr>
              <a:t>i</a:t>
            </a:r>
            <a:r>
              <a:rPr sz="1800" b="1" spc="-15" dirty="0">
                <a:latin typeface="Courier New"/>
                <a:cs typeface="Courier New"/>
              </a:rPr>
              <a:t>n</a:t>
            </a:r>
            <a:r>
              <a:rPr sz="1800" b="1" spc="0" dirty="0">
                <a:latin typeface="Courier New"/>
                <a:cs typeface="Courier New"/>
              </a:rPr>
              <a:t>g</a:t>
            </a:r>
            <a:r>
              <a:rPr sz="1800" b="1" spc="-10" dirty="0">
                <a:latin typeface="Courier New"/>
                <a:cs typeface="Courier New"/>
              </a:rPr>
              <a:t> </a:t>
            </a:r>
            <a:r>
              <a:rPr sz="1800" b="1" spc="-5" dirty="0">
                <a:latin typeface="Courier New"/>
                <a:cs typeface="Courier New"/>
              </a:rPr>
              <a:t>o</a:t>
            </a:r>
            <a:r>
              <a:rPr sz="1800" b="1" spc="-15" dirty="0">
                <a:latin typeface="Courier New"/>
                <a:cs typeface="Courier New"/>
              </a:rPr>
              <a:t>u</a:t>
            </a:r>
            <a:r>
              <a:rPr sz="1800" b="1" spc="-5" dirty="0">
                <a:latin typeface="Courier New"/>
                <a:cs typeface="Courier New"/>
              </a:rPr>
              <a:t>t</a:t>
            </a:r>
            <a:r>
              <a:rPr sz="1800" b="1" spc="-15" dirty="0">
                <a:latin typeface="Courier New"/>
                <a:cs typeface="Courier New"/>
              </a:rPr>
              <a:t>p</a:t>
            </a:r>
            <a:r>
              <a:rPr sz="1800" b="1" spc="-5" dirty="0">
                <a:latin typeface="Courier New"/>
                <a:cs typeface="Courier New"/>
              </a:rPr>
              <a:t>ut</a:t>
            </a:r>
            <a:r>
              <a:rPr sz="1800" b="1" spc="-15" dirty="0">
                <a:latin typeface="Courier New"/>
                <a:cs typeface="Courier New"/>
              </a:rPr>
              <a:t>_</a:t>
            </a:r>
            <a:r>
              <a:rPr sz="1800" b="1" spc="-5" dirty="0">
                <a:latin typeface="Courier New"/>
                <a:cs typeface="Courier New"/>
              </a:rPr>
              <a:t>k</a:t>
            </a:r>
            <a:r>
              <a:rPr sz="1800" b="1" spc="-15" dirty="0">
                <a:latin typeface="Courier New"/>
                <a:cs typeface="Courier New"/>
              </a:rPr>
              <a:t>e</a:t>
            </a:r>
            <a:r>
              <a:rPr sz="1800" b="1" spc="-10" dirty="0">
                <a:latin typeface="Courier New"/>
                <a:cs typeface="Courier New"/>
              </a:rPr>
              <a:t>y</a:t>
            </a:r>
            <a:r>
              <a:rPr sz="1800" b="1" spc="0" dirty="0">
                <a:latin typeface="Courier New"/>
                <a:cs typeface="Courier New"/>
              </a:rPr>
              <a:t>,</a:t>
            </a:r>
            <a:endParaRPr sz="1800" dirty="0">
              <a:latin typeface="Courier New"/>
              <a:cs typeface="Courier New"/>
            </a:endParaRPr>
          </a:p>
          <a:p>
            <a:pPr marL="2750185">
              <a:lnSpc>
                <a:spcPct val="100000"/>
              </a:lnSpc>
            </a:pPr>
            <a:r>
              <a:rPr sz="1800" b="1" spc="-5" dirty="0">
                <a:latin typeface="Courier New"/>
                <a:cs typeface="Courier New"/>
              </a:rPr>
              <a:t>It</a:t>
            </a:r>
            <a:r>
              <a:rPr sz="1800" b="1" spc="-15" dirty="0">
                <a:latin typeface="Courier New"/>
                <a:cs typeface="Courier New"/>
              </a:rPr>
              <a:t>e</a:t>
            </a:r>
            <a:r>
              <a:rPr sz="1800" b="1" spc="-5" dirty="0">
                <a:latin typeface="Courier New"/>
                <a:cs typeface="Courier New"/>
              </a:rPr>
              <a:t>r</a:t>
            </a:r>
            <a:r>
              <a:rPr sz="1800" b="1" spc="-15" dirty="0">
                <a:latin typeface="Courier New"/>
                <a:cs typeface="Courier New"/>
              </a:rPr>
              <a:t>at</a:t>
            </a:r>
            <a:r>
              <a:rPr sz="1800" b="1" spc="-5" dirty="0">
                <a:latin typeface="Courier New"/>
                <a:cs typeface="Courier New"/>
              </a:rPr>
              <a:t>o</a:t>
            </a:r>
            <a:r>
              <a:rPr sz="1800" b="1" spc="0" dirty="0">
                <a:latin typeface="Courier New"/>
                <a:cs typeface="Courier New"/>
              </a:rPr>
              <a:t>r</a:t>
            </a:r>
            <a:r>
              <a:rPr sz="1800" b="1" spc="-10" dirty="0">
                <a:latin typeface="Courier New"/>
                <a:cs typeface="Courier New"/>
              </a:rPr>
              <a:t> </a:t>
            </a:r>
            <a:r>
              <a:rPr sz="1800" b="1" spc="-5" dirty="0">
                <a:latin typeface="Courier New"/>
                <a:cs typeface="Courier New"/>
              </a:rPr>
              <a:t>i</a:t>
            </a:r>
            <a:r>
              <a:rPr sz="1800" b="1" spc="-15" dirty="0">
                <a:latin typeface="Courier New"/>
                <a:cs typeface="Courier New"/>
              </a:rPr>
              <a:t>n</a:t>
            </a:r>
            <a:r>
              <a:rPr sz="1800" b="1" spc="-5" dirty="0">
                <a:latin typeface="Courier New"/>
                <a:cs typeface="Courier New"/>
              </a:rPr>
              <a:t>te</a:t>
            </a:r>
            <a:r>
              <a:rPr sz="1800" b="1" spc="-15" dirty="0">
                <a:latin typeface="Courier New"/>
                <a:cs typeface="Courier New"/>
              </a:rPr>
              <a:t>r</a:t>
            </a:r>
            <a:r>
              <a:rPr sz="1800" b="1" spc="-5" dirty="0">
                <a:latin typeface="Courier New"/>
                <a:cs typeface="Courier New"/>
              </a:rPr>
              <a:t>m</a:t>
            </a:r>
            <a:r>
              <a:rPr sz="1800" b="1" spc="-15" dirty="0">
                <a:latin typeface="Courier New"/>
                <a:cs typeface="Courier New"/>
              </a:rPr>
              <a:t>ed</a:t>
            </a:r>
            <a:r>
              <a:rPr sz="1800" b="1" spc="-5" dirty="0">
                <a:latin typeface="Courier New"/>
                <a:cs typeface="Courier New"/>
              </a:rPr>
              <a:t>ia</a:t>
            </a:r>
            <a:r>
              <a:rPr sz="1800" b="1" spc="-15" dirty="0">
                <a:latin typeface="Courier New"/>
                <a:cs typeface="Courier New"/>
              </a:rPr>
              <a:t>t</a:t>
            </a:r>
            <a:r>
              <a:rPr sz="1800" b="1" spc="-5" dirty="0">
                <a:latin typeface="Courier New"/>
                <a:cs typeface="Courier New"/>
              </a:rPr>
              <a:t>e</a:t>
            </a:r>
            <a:r>
              <a:rPr sz="1800" b="1" spc="-15" dirty="0">
                <a:latin typeface="Courier New"/>
                <a:cs typeface="Courier New"/>
              </a:rPr>
              <a:t>_</a:t>
            </a:r>
            <a:r>
              <a:rPr sz="1800" b="1" spc="-5" dirty="0">
                <a:latin typeface="Courier New"/>
                <a:cs typeface="Courier New"/>
              </a:rPr>
              <a:t>va</a:t>
            </a:r>
            <a:r>
              <a:rPr sz="1800" b="1" spc="-15" dirty="0">
                <a:latin typeface="Courier New"/>
                <a:cs typeface="Courier New"/>
              </a:rPr>
              <a:t>l</a:t>
            </a:r>
            <a:r>
              <a:rPr sz="1800" b="1" spc="-5" dirty="0">
                <a:latin typeface="Courier New"/>
                <a:cs typeface="Courier New"/>
              </a:rPr>
              <a:t>u</a:t>
            </a:r>
            <a:r>
              <a:rPr sz="1800" b="1" spc="-15" dirty="0">
                <a:latin typeface="Courier New"/>
                <a:cs typeface="Courier New"/>
              </a:rPr>
              <a:t>e</a:t>
            </a:r>
            <a:r>
              <a:rPr sz="1800" b="1" spc="-5" dirty="0">
                <a:latin typeface="Courier New"/>
                <a:cs typeface="Courier New"/>
              </a:rPr>
              <a:t>s):</a:t>
            </a:r>
            <a:endParaRPr sz="1800" dirty="0">
              <a:latin typeface="Courier New"/>
              <a:cs typeface="Courier New"/>
            </a:endParaRPr>
          </a:p>
          <a:p>
            <a:pPr marL="1113155">
              <a:lnSpc>
                <a:spcPct val="100000"/>
              </a:lnSpc>
            </a:pPr>
            <a:r>
              <a:rPr sz="1800" b="1" spc="-15" dirty="0">
                <a:solidFill>
                  <a:srgbClr val="7E7E7E"/>
                </a:solidFill>
                <a:latin typeface="Courier New"/>
                <a:cs typeface="Courier New"/>
              </a:rPr>
              <a:t>/</a:t>
            </a:r>
            <a:r>
              <a:rPr sz="1800" b="1" spc="0" dirty="0">
                <a:solidFill>
                  <a:srgbClr val="7E7E7E"/>
                </a:solidFill>
                <a:latin typeface="Courier New"/>
                <a:cs typeface="Courier New"/>
              </a:rPr>
              <a:t>/ </a:t>
            </a:r>
            <a:r>
              <a:rPr sz="1800" b="1" spc="-15" dirty="0">
                <a:solidFill>
                  <a:srgbClr val="7E7E7E"/>
                </a:solidFill>
                <a:latin typeface="Courier New"/>
                <a:cs typeface="Courier New"/>
              </a:rPr>
              <a:t>o</a:t>
            </a:r>
            <a:r>
              <a:rPr sz="1800" b="1" spc="-5" dirty="0">
                <a:solidFill>
                  <a:srgbClr val="7E7E7E"/>
                </a:solidFill>
                <a:latin typeface="Courier New"/>
                <a:cs typeface="Courier New"/>
              </a:rPr>
              <a:t>u</a:t>
            </a:r>
            <a:r>
              <a:rPr sz="1800" b="1" spc="-15" dirty="0">
                <a:solidFill>
                  <a:srgbClr val="7E7E7E"/>
                </a:solidFill>
                <a:latin typeface="Courier New"/>
                <a:cs typeface="Courier New"/>
              </a:rPr>
              <a:t>tp</a:t>
            </a:r>
            <a:r>
              <a:rPr sz="1800" b="1" spc="-5" dirty="0">
                <a:solidFill>
                  <a:srgbClr val="7E7E7E"/>
                </a:solidFill>
                <a:latin typeface="Courier New"/>
                <a:cs typeface="Courier New"/>
              </a:rPr>
              <a:t>ut</a:t>
            </a:r>
            <a:r>
              <a:rPr sz="1800" b="1" spc="-15" dirty="0">
                <a:solidFill>
                  <a:srgbClr val="7E7E7E"/>
                </a:solidFill>
                <a:latin typeface="Courier New"/>
                <a:cs typeface="Courier New"/>
              </a:rPr>
              <a:t>_</a:t>
            </a:r>
            <a:r>
              <a:rPr sz="1800" b="1" spc="-5" dirty="0">
                <a:solidFill>
                  <a:srgbClr val="7E7E7E"/>
                </a:solidFill>
                <a:latin typeface="Courier New"/>
                <a:cs typeface="Courier New"/>
              </a:rPr>
              <a:t>k</a:t>
            </a:r>
            <a:r>
              <a:rPr sz="1800" b="1" spc="-15" dirty="0">
                <a:solidFill>
                  <a:srgbClr val="7E7E7E"/>
                </a:solidFill>
                <a:latin typeface="Courier New"/>
                <a:cs typeface="Courier New"/>
              </a:rPr>
              <a:t>e</a:t>
            </a:r>
            <a:r>
              <a:rPr sz="1800" b="1" spc="0" dirty="0">
                <a:solidFill>
                  <a:srgbClr val="7E7E7E"/>
                </a:solidFill>
                <a:latin typeface="Courier New"/>
                <a:cs typeface="Courier New"/>
              </a:rPr>
              <a:t>y:</a:t>
            </a:r>
            <a:r>
              <a:rPr sz="1800" b="1" spc="-15" dirty="0">
                <a:solidFill>
                  <a:srgbClr val="7E7E7E"/>
                </a:solidFill>
                <a:latin typeface="Courier New"/>
                <a:cs typeface="Courier New"/>
              </a:rPr>
              <a:t> </a:t>
            </a:r>
            <a:r>
              <a:rPr sz="1800" b="1" spc="0" dirty="0">
                <a:solidFill>
                  <a:srgbClr val="7E7E7E"/>
                </a:solidFill>
                <a:latin typeface="Courier New"/>
                <a:cs typeface="Courier New"/>
              </a:rPr>
              <a:t>a</a:t>
            </a:r>
            <a:r>
              <a:rPr sz="1800" b="1" spc="-15" dirty="0">
                <a:solidFill>
                  <a:srgbClr val="7E7E7E"/>
                </a:solidFill>
                <a:latin typeface="Courier New"/>
                <a:cs typeface="Courier New"/>
              </a:rPr>
              <a:t> w</a:t>
            </a:r>
            <a:r>
              <a:rPr sz="1800" b="1" spc="-5" dirty="0">
                <a:solidFill>
                  <a:srgbClr val="7E7E7E"/>
                </a:solidFill>
                <a:latin typeface="Courier New"/>
                <a:cs typeface="Courier New"/>
              </a:rPr>
              <a:t>ord</a:t>
            </a:r>
            <a:endParaRPr sz="1800" dirty="0">
              <a:latin typeface="Courier New"/>
              <a:cs typeface="Courier New"/>
            </a:endParaRPr>
          </a:p>
          <a:p>
            <a:pPr marL="1113155">
              <a:lnSpc>
                <a:spcPct val="100000"/>
              </a:lnSpc>
            </a:pPr>
            <a:r>
              <a:rPr sz="1800" b="1" spc="-15" dirty="0">
                <a:solidFill>
                  <a:srgbClr val="7E7E7E"/>
                </a:solidFill>
                <a:latin typeface="Courier New"/>
                <a:cs typeface="Courier New"/>
              </a:rPr>
              <a:t>/</a:t>
            </a:r>
            <a:r>
              <a:rPr sz="1800" b="1" spc="0" dirty="0">
                <a:solidFill>
                  <a:srgbClr val="7E7E7E"/>
                </a:solidFill>
                <a:latin typeface="Courier New"/>
                <a:cs typeface="Courier New"/>
              </a:rPr>
              <a:t>/</a:t>
            </a:r>
            <a:r>
              <a:rPr sz="1800" b="1" spc="-5" dirty="0">
                <a:solidFill>
                  <a:srgbClr val="7E7E7E"/>
                </a:solidFill>
                <a:latin typeface="Courier New"/>
                <a:cs typeface="Courier New"/>
              </a:rPr>
              <a:t> </a:t>
            </a:r>
            <a:r>
              <a:rPr sz="1800" b="1" spc="-15" dirty="0">
                <a:solidFill>
                  <a:srgbClr val="7E7E7E"/>
                </a:solidFill>
                <a:latin typeface="Courier New"/>
                <a:cs typeface="Courier New"/>
              </a:rPr>
              <a:t>o</a:t>
            </a:r>
            <a:r>
              <a:rPr sz="1800" b="1" spc="-5" dirty="0">
                <a:solidFill>
                  <a:srgbClr val="7E7E7E"/>
                </a:solidFill>
                <a:latin typeface="Courier New"/>
                <a:cs typeface="Courier New"/>
              </a:rPr>
              <a:t>u</a:t>
            </a:r>
            <a:r>
              <a:rPr sz="1800" b="1" spc="-15" dirty="0">
                <a:solidFill>
                  <a:srgbClr val="7E7E7E"/>
                </a:solidFill>
                <a:latin typeface="Courier New"/>
                <a:cs typeface="Courier New"/>
              </a:rPr>
              <a:t>tp</a:t>
            </a:r>
            <a:r>
              <a:rPr sz="1800" b="1" spc="-5" dirty="0">
                <a:solidFill>
                  <a:srgbClr val="7E7E7E"/>
                </a:solidFill>
                <a:latin typeface="Courier New"/>
                <a:cs typeface="Courier New"/>
              </a:rPr>
              <a:t>ut</a:t>
            </a:r>
            <a:r>
              <a:rPr sz="1800" b="1" spc="-20" dirty="0">
                <a:solidFill>
                  <a:srgbClr val="7E7E7E"/>
                </a:solidFill>
                <a:latin typeface="Courier New"/>
                <a:cs typeface="Courier New"/>
              </a:rPr>
              <a:t>_</a:t>
            </a:r>
            <a:r>
              <a:rPr sz="1800" b="1" spc="-5" dirty="0">
                <a:solidFill>
                  <a:srgbClr val="7E7E7E"/>
                </a:solidFill>
                <a:latin typeface="Courier New"/>
                <a:cs typeface="Courier New"/>
              </a:rPr>
              <a:t>v</a:t>
            </a:r>
            <a:r>
              <a:rPr sz="1800" b="1" spc="-15" dirty="0">
                <a:solidFill>
                  <a:srgbClr val="7E7E7E"/>
                </a:solidFill>
                <a:latin typeface="Courier New"/>
                <a:cs typeface="Courier New"/>
              </a:rPr>
              <a:t>a</a:t>
            </a:r>
            <a:r>
              <a:rPr sz="1800" b="1" spc="-5" dirty="0">
                <a:solidFill>
                  <a:srgbClr val="7E7E7E"/>
                </a:solidFill>
                <a:latin typeface="Courier New"/>
                <a:cs typeface="Courier New"/>
              </a:rPr>
              <a:t>lu</a:t>
            </a:r>
            <a:r>
              <a:rPr sz="1800" b="1" spc="-20" dirty="0">
                <a:solidFill>
                  <a:srgbClr val="7E7E7E"/>
                </a:solidFill>
                <a:latin typeface="Courier New"/>
                <a:cs typeface="Courier New"/>
              </a:rPr>
              <a:t>e</a:t>
            </a:r>
            <a:r>
              <a:rPr sz="1800" b="1" spc="-5" dirty="0">
                <a:solidFill>
                  <a:srgbClr val="7E7E7E"/>
                </a:solidFill>
                <a:latin typeface="Courier New"/>
                <a:cs typeface="Courier New"/>
              </a:rPr>
              <a:t>s</a:t>
            </a:r>
            <a:r>
              <a:rPr sz="1800" b="1" spc="0" dirty="0">
                <a:solidFill>
                  <a:srgbClr val="7E7E7E"/>
                </a:solidFill>
                <a:latin typeface="Courier New"/>
                <a:cs typeface="Courier New"/>
              </a:rPr>
              <a:t>:</a:t>
            </a:r>
            <a:r>
              <a:rPr sz="1800" b="1" spc="-25" dirty="0">
                <a:solidFill>
                  <a:srgbClr val="7E7E7E"/>
                </a:solidFill>
                <a:latin typeface="Courier New"/>
                <a:cs typeface="Courier New"/>
              </a:rPr>
              <a:t> </a:t>
            </a:r>
            <a:r>
              <a:rPr sz="1800" b="1" spc="0" dirty="0">
                <a:solidFill>
                  <a:srgbClr val="7E7E7E"/>
                </a:solidFill>
                <a:latin typeface="Courier New"/>
                <a:cs typeface="Courier New"/>
              </a:rPr>
              <a:t>a </a:t>
            </a:r>
            <a:r>
              <a:rPr sz="1800" b="1" spc="-20" dirty="0">
                <a:solidFill>
                  <a:srgbClr val="7E7E7E"/>
                </a:solidFill>
                <a:latin typeface="Courier New"/>
                <a:cs typeface="Courier New"/>
              </a:rPr>
              <a:t>l</a:t>
            </a:r>
            <a:r>
              <a:rPr sz="1800" b="1" spc="-5" dirty="0">
                <a:solidFill>
                  <a:srgbClr val="7E7E7E"/>
                </a:solidFill>
                <a:latin typeface="Courier New"/>
                <a:cs typeface="Courier New"/>
              </a:rPr>
              <a:t>i</a:t>
            </a:r>
            <a:r>
              <a:rPr sz="1800" b="1" spc="-15" dirty="0">
                <a:solidFill>
                  <a:srgbClr val="7E7E7E"/>
                </a:solidFill>
                <a:latin typeface="Courier New"/>
                <a:cs typeface="Courier New"/>
              </a:rPr>
              <a:t>s</a:t>
            </a:r>
            <a:r>
              <a:rPr sz="1800" b="1" spc="0" dirty="0">
                <a:solidFill>
                  <a:srgbClr val="7E7E7E"/>
                </a:solidFill>
                <a:latin typeface="Courier New"/>
                <a:cs typeface="Courier New"/>
              </a:rPr>
              <a:t>t </a:t>
            </a:r>
            <a:r>
              <a:rPr sz="1800" b="1" spc="-20" dirty="0">
                <a:solidFill>
                  <a:srgbClr val="7E7E7E"/>
                </a:solidFill>
                <a:latin typeface="Courier New"/>
                <a:cs typeface="Courier New"/>
              </a:rPr>
              <a:t>o</a:t>
            </a:r>
            <a:r>
              <a:rPr sz="1800" b="1" spc="0" dirty="0">
                <a:solidFill>
                  <a:srgbClr val="7E7E7E"/>
                </a:solidFill>
                <a:latin typeface="Courier New"/>
                <a:cs typeface="Courier New"/>
              </a:rPr>
              <a:t>f</a:t>
            </a:r>
            <a:r>
              <a:rPr sz="1800" b="1" spc="-15" dirty="0">
                <a:solidFill>
                  <a:srgbClr val="7E7E7E"/>
                </a:solidFill>
                <a:latin typeface="Courier New"/>
                <a:cs typeface="Courier New"/>
              </a:rPr>
              <a:t> c</a:t>
            </a:r>
            <a:r>
              <a:rPr sz="1800" b="1" spc="-5" dirty="0">
                <a:solidFill>
                  <a:srgbClr val="7E7E7E"/>
                </a:solidFill>
                <a:latin typeface="Courier New"/>
                <a:cs typeface="Courier New"/>
              </a:rPr>
              <a:t>ou</a:t>
            </a:r>
            <a:r>
              <a:rPr sz="1800" b="1" spc="-20" dirty="0">
                <a:solidFill>
                  <a:srgbClr val="7E7E7E"/>
                </a:solidFill>
                <a:latin typeface="Courier New"/>
                <a:cs typeface="Courier New"/>
              </a:rPr>
              <a:t>n</a:t>
            </a:r>
            <a:r>
              <a:rPr sz="1800" b="1" spc="-5" dirty="0">
                <a:solidFill>
                  <a:srgbClr val="7E7E7E"/>
                </a:solidFill>
                <a:latin typeface="Courier New"/>
                <a:cs typeface="Courier New"/>
              </a:rPr>
              <a:t>ts</a:t>
            </a:r>
            <a:endParaRPr sz="1800" dirty="0">
              <a:latin typeface="Courier New"/>
              <a:cs typeface="Courier New"/>
            </a:endParaRPr>
          </a:p>
          <a:p>
            <a:pPr marL="1113155">
              <a:lnSpc>
                <a:spcPct val="100000"/>
              </a:lnSpc>
            </a:pPr>
            <a:r>
              <a:rPr sz="1800" b="1" spc="-15" dirty="0">
                <a:solidFill>
                  <a:srgbClr val="0000FF"/>
                </a:solidFill>
                <a:latin typeface="Courier New"/>
                <a:cs typeface="Courier New"/>
              </a:rPr>
              <a:t>i</a:t>
            </a:r>
            <a:r>
              <a:rPr sz="1800" b="1" spc="-5" dirty="0">
                <a:solidFill>
                  <a:srgbClr val="0000FF"/>
                </a:solidFill>
                <a:latin typeface="Courier New"/>
                <a:cs typeface="Courier New"/>
              </a:rPr>
              <a:t>n</a:t>
            </a:r>
            <a:r>
              <a:rPr sz="1800" b="1" spc="0" dirty="0">
                <a:solidFill>
                  <a:srgbClr val="0000FF"/>
                </a:solidFill>
                <a:latin typeface="Courier New"/>
                <a:cs typeface="Courier New"/>
              </a:rPr>
              <a:t>t</a:t>
            </a:r>
            <a:r>
              <a:rPr sz="1800" b="1" spc="-15" dirty="0">
                <a:solidFill>
                  <a:srgbClr val="0000FF"/>
                </a:solidFill>
                <a:latin typeface="Courier New"/>
                <a:cs typeface="Courier New"/>
              </a:rPr>
              <a:t> </a:t>
            </a:r>
            <a:r>
              <a:rPr sz="1800" b="1" spc="-5" dirty="0">
                <a:latin typeface="Courier New"/>
                <a:cs typeface="Courier New"/>
              </a:rPr>
              <a:t>r</a:t>
            </a:r>
            <a:r>
              <a:rPr sz="1800" b="1" spc="-15" dirty="0">
                <a:latin typeface="Courier New"/>
                <a:cs typeface="Courier New"/>
              </a:rPr>
              <a:t>es</a:t>
            </a:r>
            <a:r>
              <a:rPr sz="1800" b="1" spc="-5" dirty="0">
                <a:latin typeface="Courier New"/>
                <a:cs typeface="Courier New"/>
              </a:rPr>
              <a:t>ul</a:t>
            </a:r>
            <a:r>
              <a:rPr sz="1800" b="1" spc="0" dirty="0">
                <a:latin typeface="Courier New"/>
                <a:cs typeface="Courier New"/>
              </a:rPr>
              <a:t>t</a:t>
            </a:r>
            <a:r>
              <a:rPr sz="1800" b="1" spc="-15" dirty="0">
                <a:latin typeface="Courier New"/>
                <a:cs typeface="Courier New"/>
              </a:rPr>
              <a:t> </a:t>
            </a:r>
            <a:r>
              <a:rPr sz="1800" b="1" spc="0" dirty="0">
                <a:latin typeface="Courier New"/>
                <a:cs typeface="Courier New"/>
              </a:rPr>
              <a:t>=</a:t>
            </a:r>
            <a:r>
              <a:rPr sz="1800" b="1" spc="-15" dirty="0">
                <a:latin typeface="Courier New"/>
                <a:cs typeface="Courier New"/>
              </a:rPr>
              <a:t> </a:t>
            </a:r>
            <a:r>
              <a:rPr sz="1800" b="1" spc="-5" dirty="0">
                <a:latin typeface="Courier New"/>
                <a:cs typeface="Courier New"/>
              </a:rPr>
              <a:t>0;</a:t>
            </a:r>
            <a:endParaRPr sz="1800" dirty="0">
              <a:latin typeface="Courier New"/>
              <a:cs typeface="Courier New"/>
            </a:endParaRPr>
          </a:p>
          <a:p>
            <a:pPr marL="1386205" marR="1785620" indent="-273050">
              <a:lnSpc>
                <a:spcPct val="100000"/>
              </a:lnSpc>
            </a:pPr>
            <a:r>
              <a:rPr sz="1800" b="1" spc="-15" dirty="0">
                <a:solidFill>
                  <a:srgbClr val="0000FF"/>
                </a:solidFill>
                <a:latin typeface="Courier New"/>
                <a:cs typeface="Courier New"/>
              </a:rPr>
              <a:t>f</a:t>
            </a:r>
            <a:r>
              <a:rPr sz="1800" b="1" spc="-5" dirty="0">
                <a:solidFill>
                  <a:srgbClr val="0000FF"/>
                </a:solidFill>
                <a:latin typeface="Courier New"/>
                <a:cs typeface="Courier New"/>
              </a:rPr>
              <a:t>o</a:t>
            </a:r>
            <a:r>
              <a:rPr sz="1800" b="1" spc="0" dirty="0">
                <a:solidFill>
                  <a:srgbClr val="0000FF"/>
                </a:solidFill>
                <a:latin typeface="Courier New"/>
                <a:cs typeface="Courier New"/>
              </a:rPr>
              <a:t>r</a:t>
            </a:r>
            <a:r>
              <a:rPr sz="1800" b="1" spc="-15" dirty="0">
                <a:solidFill>
                  <a:srgbClr val="0000FF"/>
                </a:solidFill>
                <a:latin typeface="Courier New"/>
                <a:cs typeface="Courier New"/>
              </a:rPr>
              <a:t> </a:t>
            </a:r>
            <a:r>
              <a:rPr sz="1800" b="1" spc="-5" dirty="0">
                <a:solidFill>
                  <a:srgbClr val="0000FF"/>
                </a:solidFill>
                <a:latin typeface="Courier New"/>
                <a:cs typeface="Courier New"/>
              </a:rPr>
              <a:t>e</a:t>
            </a:r>
            <a:r>
              <a:rPr sz="1800" b="1" spc="-15" dirty="0">
                <a:solidFill>
                  <a:srgbClr val="0000FF"/>
                </a:solidFill>
                <a:latin typeface="Courier New"/>
                <a:cs typeface="Courier New"/>
              </a:rPr>
              <a:t>ac</a:t>
            </a:r>
            <a:r>
              <a:rPr sz="1800" b="1" spc="0" dirty="0">
                <a:solidFill>
                  <a:srgbClr val="0000FF"/>
                </a:solidFill>
                <a:latin typeface="Courier New"/>
                <a:cs typeface="Courier New"/>
              </a:rPr>
              <a:t>h </a:t>
            </a:r>
            <a:r>
              <a:rPr sz="1800" b="1" spc="0" dirty="0">
                <a:latin typeface="Courier New"/>
                <a:cs typeface="Courier New"/>
              </a:rPr>
              <a:t>v</a:t>
            </a:r>
            <a:r>
              <a:rPr sz="1800" b="1" spc="-15" dirty="0">
                <a:latin typeface="Courier New"/>
                <a:cs typeface="Courier New"/>
              </a:rPr>
              <a:t> </a:t>
            </a:r>
            <a:r>
              <a:rPr sz="1800" b="1" spc="-15" dirty="0">
                <a:solidFill>
                  <a:srgbClr val="0000FF"/>
                </a:solidFill>
                <a:latin typeface="Courier New"/>
                <a:cs typeface="Courier New"/>
              </a:rPr>
              <a:t>i</a:t>
            </a:r>
            <a:r>
              <a:rPr sz="1800" b="1" spc="0" dirty="0">
                <a:solidFill>
                  <a:srgbClr val="0000FF"/>
                </a:solidFill>
                <a:latin typeface="Courier New"/>
                <a:cs typeface="Courier New"/>
              </a:rPr>
              <a:t>n </a:t>
            </a:r>
            <a:r>
              <a:rPr sz="1800" b="1" spc="-15" dirty="0">
                <a:latin typeface="Courier New"/>
                <a:cs typeface="Courier New"/>
              </a:rPr>
              <a:t>i</a:t>
            </a:r>
            <a:r>
              <a:rPr sz="1800" b="1" spc="-5" dirty="0">
                <a:latin typeface="Courier New"/>
                <a:cs typeface="Courier New"/>
              </a:rPr>
              <a:t>n</a:t>
            </a:r>
            <a:r>
              <a:rPr sz="1800" b="1" spc="-15" dirty="0">
                <a:latin typeface="Courier New"/>
                <a:cs typeface="Courier New"/>
              </a:rPr>
              <a:t>te</a:t>
            </a:r>
            <a:r>
              <a:rPr sz="1800" b="1" spc="-5" dirty="0">
                <a:latin typeface="Courier New"/>
                <a:cs typeface="Courier New"/>
              </a:rPr>
              <a:t>rm</a:t>
            </a:r>
            <a:r>
              <a:rPr sz="1800" b="1" spc="-15" dirty="0">
                <a:latin typeface="Courier New"/>
                <a:cs typeface="Courier New"/>
              </a:rPr>
              <a:t>e</a:t>
            </a:r>
            <a:r>
              <a:rPr sz="1800" b="1" spc="-5" dirty="0">
                <a:latin typeface="Courier New"/>
                <a:cs typeface="Courier New"/>
              </a:rPr>
              <a:t>d</a:t>
            </a:r>
            <a:r>
              <a:rPr sz="1800" b="1" spc="-15" dirty="0">
                <a:latin typeface="Courier New"/>
                <a:cs typeface="Courier New"/>
              </a:rPr>
              <a:t>i</a:t>
            </a:r>
            <a:r>
              <a:rPr sz="1800" b="1" spc="-5" dirty="0">
                <a:latin typeface="Courier New"/>
                <a:cs typeface="Courier New"/>
              </a:rPr>
              <a:t>at</a:t>
            </a:r>
            <a:r>
              <a:rPr sz="1800" b="1" spc="-15" dirty="0">
                <a:latin typeface="Courier New"/>
                <a:cs typeface="Courier New"/>
              </a:rPr>
              <a:t>e</a:t>
            </a:r>
            <a:r>
              <a:rPr sz="1800" b="1" spc="-5" dirty="0">
                <a:latin typeface="Courier New"/>
                <a:cs typeface="Courier New"/>
              </a:rPr>
              <a:t>_</a:t>
            </a:r>
            <a:r>
              <a:rPr sz="1800" b="1" spc="-15" dirty="0">
                <a:latin typeface="Courier New"/>
                <a:cs typeface="Courier New"/>
              </a:rPr>
              <a:t>va</a:t>
            </a:r>
            <a:r>
              <a:rPr sz="1800" b="1" spc="-5" dirty="0">
                <a:latin typeface="Courier New"/>
                <a:cs typeface="Courier New"/>
              </a:rPr>
              <a:t>lu</a:t>
            </a:r>
            <a:r>
              <a:rPr sz="1800" b="1" spc="-15" dirty="0">
                <a:latin typeface="Courier New"/>
                <a:cs typeface="Courier New"/>
              </a:rPr>
              <a:t>e</a:t>
            </a:r>
            <a:r>
              <a:rPr sz="1800" b="1" spc="5" dirty="0">
                <a:latin typeface="Courier New"/>
                <a:cs typeface="Courier New"/>
              </a:rPr>
              <a:t>s</a:t>
            </a:r>
            <a:r>
              <a:rPr sz="1800" b="1" spc="0" dirty="0">
                <a:latin typeface="Courier New"/>
                <a:cs typeface="Courier New"/>
              </a:rPr>
              <a:t>: </a:t>
            </a:r>
            <a:r>
              <a:rPr sz="1800" b="1" spc="-5" dirty="0">
                <a:latin typeface="Courier New"/>
                <a:cs typeface="Courier New"/>
              </a:rPr>
              <a:t>r</a:t>
            </a:r>
            <a:r>
              <a:rPr sz="1800" b="1" spc="-15" dirty="0">
                <a:latin typeface="Courier New"/>
                <a:cs typeface="Courier New"/>
              </a:rPr>
              <a:t>e</a:t>
            </a:r>
            <a:r>
              <a:rPr sz="1800" b="1" spc="-5" dirty="0">
                <a:latin typeface="Courier New"/>
                <a:cs typeface="Courier New"/>
              </a:rPr>
              <a:t>s</a:t>
            </a:r>
            <a:r>
              <a:rPr sz="1800" b="1" spc="-15" dirty="0">
                <a:latin typeface="Courier New"/>
                <a:cs typeface="Courier New"/>
              </a:rPr>
              <a:t>ul</a:t>
            </a:r>
            <a:r>
              <a:rPr sz="1800" b="1" spc="0" dirty="0">
                <a:latin typeface="Courier New"/>
                <a:cs typeface="Courier New"/>
              </a:rPr>
              <a:t>t</a:t>
            </a:r>
            <a:r>
              <a:rPr sz="1800" b="1" spc="-5" dirty="0">
                <a:latin typeface="Courier New"/>
                <a:cs typeface="Courier New"/>
              </a:rPr>
              <a:t> </a:t>
            </a:r>
            <a:r>
              <a:rPr sz="1800" b="1" spc="-15" dirty="0">
                <a:latin typeface="Courier New"/>
                <a:cs typeface="Courier New"/>
              </a:rPr>
              <a:t>+</a:t>
            </a:r>
            <a:r>
              <a:rPr sz="1800" b="1" spc="0" dirty="0">
                <a:latin typeface="Courier New"/>
                <a:cs typeface="Courier New"/>
              </a:rPr>
              <a:t>=</a:t>
            </a:r>
            <a:r>
              <a:rPr sz="1800" b="1" spc="-10" dirty="0">
                <a:latin typeface="Courier New"/>
                <a:cs typeface="Courier New"/>
              </a:rPr>
              <a:t> </a:t>
            </a:r>
            <a:r>
              <a:rPr sz="1800" b="1" spc="-5" dirty="0">
                <a:latin typeface="Courier New"/>
                <a:cs typeface="Courier New"/>
              </a:rPr>
              <a:t>Pa</a:t>
            </a:r>
            <a:r>
              <a:rPr sz="1800" b="1" spc="-15" dirty="0">
                <a:latin typeface="Courier New"/>
                <a:cs typeface="Courier New"/>
              </a:rPr>
              <a:t>r</a:t>
            </a:r>
            <a:r>
              <a:rPr sz="1800" b="1" spc="-5" dirty="0">
                <a:latin typeface="Courier New"/>
                <a:cs typeface="Courier New"/>
              </a:rPr>
              <a:t>s</a:t>
            </a:r>
            <a:r>
              <a:rPr sz="1800" b="1" spc="-15" dirty="0">
                <a:latin typeface="Courier New"/>
                <a:cs typeface="Courier New"/>
              </a:rPr>
              <a:t>eI</a:t>
            </a:r>
            <a:r>
              <a:rPr sz="1800" b="1" spc="-5" dirty="0">
                <a:latin typeface="Courier New"/>
                <a:cs typeface="Courier New"/>
              </a:rPr>
              <a:t>n</a:t>
            </a:r>
            <a:r>
              <a:rPr sz="1800" b="1" spc="0" dirty="0">
                <a:latin typeface="Courier New"/>
                <a:cs typeface="Courier New"/>
              </a:rPr>
              <a:t>t</a:t>
            </a:r>
            <a:r>
              <a:rPr sz="1800" b="1" spc="-15" dirty="0">
                <a:latin typeface="Courier New"/>
                <a:cs typeface="Courier New"/>
              </a:rPr>
              <a:t>(</a:t>
            </a:r>
            <a:r>
              <a:rPr sz="1800" b="1" spc="-5" dirty="0">
                <a:latin typeface="Courier New"/>
                <a:cs typeface="Courier New"/>
              </a:rPr>
              <a:t>v</a:t>
            </a:r>
            <a:r>
              <a:rPr sz="1800" b="1" spc="-15" dirty="0">
                <a:latin typeface="Courier New"/>
                <a:cs typeface="Courier New"/>
              </a:rPr>
              <a:t>)</a:t>
            </a:r>
            <a:r>
              <a:rPr sz="1800" b="1" spc="0" dirty="0">
                <a:latin typeface="Courier New"/>
                <a:cs typeface="Courier New"/>
              </a:rPr>
              <a:t>;</a:t>
            </a:r>
            <a:endParaRPr sz="1800" dirty="0">
              <a:latin typeface="Courier New"/>
              <a:cs typeface="Courier New"/>
            </a:endParaRPr>
          </a:p>
          <a:p>
            <a:pPr marL="1111885">
              <a:lnSpc>
                <a:spcPct val="100000"/>
              </a:lnSpc>
              <a:spcBef>
                <a:spcPts val="70"/>
              </a:spcBef>
            </a:pPr>
            <a:r>
              <a:rPr sz="1800" b="1" spc="-5" dirty="0">
                <a:solidFill>
                  <a:srgbClr val="0000FF"/>
                </a:solidFill>
                <a:latin typeface="Courier New"/>
                <a:cs typeface="Courier New"/>
              </a:rPr>
              <a:t>Emit</a:t>
            </a:r>
            <a:r>
              <a:rPr sz="1800" b="1" spc="-5" dirty="0">
                <a:latin typeface="Courier New"/>
                <a:cs typeface="Courier New"/>
              </a:rPr>
              <a:t>(outp</a:t>
            </a:r>
            <a:r>
              <a:rPr sz="1800" b="1" spc="-15" dirty="0">
                <a:latin typeface="Courier New"/>
                <a:cs typeface="Courier New"/>
              </a:rPr>
              <a:t>u</a:t>
            </a:r>
            <a:r>
              <a:rPr sz="1800" b="1" spc="-5" dirty="0">
                <a:latin typeface="Courier New"/>
                <a:cs typeface="Courier New"/>
              </a:rPr>
              <a:t>t</a:t>
            </a:r>
            <a:r>
              <a:rPr sz="1800" b="1" spc="-15" dirty="0">
                <a:latin typeface="Courier New"/>
                <a:cs typeface="Courier New"/>
              </a:rPr>
              <a:t>_</a:t>
            </a:r>
            <a:r>
              <a:rPr sz="1800" b="1" spc="-5" dirty="0">
                <a:latin typeface="Courier New"/>
                <a:cs typeface="Courier New"/>
              </a:rPr>
              <a:t>ke</a:t>
            </a:r>
            <a:r>
              <a:rPr sz="1800" b="1" spc="-10" dirty="0">
                <a:latin typeface="Courier New"/>
                <a:cs typeface="Courier New"/>
              </a:rPr>
              <a:t>y</a:t>
            </a:r>
            <a:r>
              <a:rPr sz="1800" b="1" spc="-20" dirty="0">
                <a:latin typeface="宋体"/>
                <a:cs typeface="宋体"/>
              </a:rPr>
              <a:t>，</a:t>
            </a:r>
            <a:r>
              <a:rPr sz="1800" b="1" spc="145" dirty="0">
                <a:latin typeface="宋体"/>
                <a:cs typeface="宋体"/>
              </a:rPr>
              <a:t> </a:t>
            </a:r>
            <a:r>
              <a:rPr sz="1800" b="1" spc="-5" dirty="0">
                <a:latin typeface="Courier New"/>
                <a:cs typeface="Courier New"/>
              </a:rPr>
              <a:t>result);</a:t>
            </a:r>
            <a:endParaRPr sz="1800" dirty="0">
              <a:latin typeface="Courier New"/>
              <a:cs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7317" rIns="0" bIns="0" rtlCol="0">
            <a:spAutoFit/>
          </a:bodyPr>
          <a:lstStyle/>
          <a:p>
            <a:pPr marL="197485">
              <a:lnSpc>
                <a:spcPts val="2740"/>
              </a:lnSpc>
            </a:pPr>
            <a:r>
              <a:rPr sz="2400" b="1" spc="-15" dirty="0">
                <a:solidFill>
                  <a:srgbClr val="00AF50"/>
                </a:solidFill>
                <a:latin typeface="黑体"/>
                <a:cs typeface="黑体"/>
              </a:rPr>
              <a:t>如何提供统一的计算框架</a:t>
            </a:r>
            <a:endParaRPr sz="2400">
              <a:latin typeface="黑体"/>
              <a:cs typeface="黑体"/>
            </a:endParaRPr>
          </a:p>
        </p:txBody>
      </p:sp>
      <p:sp>
        <p:nvSpPr>
          <p:cNvPr id="3" name="object 3"/>
          <p:cNvSpPr txBox="1"/>
          <p:nvPr/>
        </p:nvSpPr>
        <p:spPr>
          <a:xfrm>
            <a:off x="541426" y="1472946"/>
            <a:ext cx="7958455" cy="5059045"/>
          </a:xfrm>
          <a:prstGeom prst="rect">
            <a:avLst/>
          </a:prstGeom>
        </p:spPr>
        <p:txBody>
          <a:bodyPr vert="horz" wrap="square" lIns="0" tIns="0" rIns="0" bIns="0" rtlCol="0">
            <a:spAutoFit/>
          </a:bodyPr>
          <a:lstStyle/>
          <a:p>
            <a:pPr marL="12700">
              <a:lnSpc>
                <a:spcPct val="100000"/>
              </a:lnSpc>
            </a:pPr>
            <a:r>
              <a:rPr sz="2200" spc="-15" dirty="0">
                <a:solidFill>
                  <a:srgbClr val="0066FF"/>
                </a:solidFill>
                <a:latin typeface="黑体"/>
                <a:cs typeface="黑体"/>
              </a:rPr>
              <a:t>主</a:t>
            </a:r>
            <a:r>
              <a:rPr sz="2200" spc="-25" dirty="0">
                <a:solidFill>
                  <a:srgbClr val="0066FF"/>
                </a:solidFill>
                <a:latin typeface="黑体"/>
                <a:cs typeface="黑体"/>
              </a:rPr>
              <a:t>要需</a:t>
            </a:r>
            <a:r>
              <a:rPr sz="2200" spc="-10" dirty="0">
                <a:solidFill>
                  <a:srgbClr val="0066FF"/>
                </a:solidFill>
                <a:latin typeface="黑体"/>
                <a:cs typeface="黑体"/>
              </a:rPr>
              <a:t>求</a:t>
            </a:r>
            <a:r>
              <a:rPr sz="2200" spc="-25" dirty="0">
                <a:solidFill>
                  <a:srgbClr val="0066FF"/>
                </a:solidFill>
                <a:latin typeface="黑体"/>
                <a:cs typeface="黑体"/>
              </a:rPr>
              <a:t>和</a:t>
            </a:r>
            <a:r>
              <a:rPr sz="2200" spc="-10" dirty="0">
                <a:solidFill>
                  <a:srgbClr val="0066FF"/>
                </a:solidFill>
                <a:latin typeface="黑体"/>
                <a:cs typeface="黑体"/>
              </a:rPr>
              <a:t>目</a:t>
            </a:r>
            <a:r>
              <a:rPr sz="2200" spc="-35" dirty="0">
                <a:solidFill>
                  <a:srgbClr val="0066FF"/>
                </a:solidFill>
                <a:latin typeface="黑体"/>
                <a:cs typeface="黑体"/>
              </a:rPr>
              <a:t>标</a:t>
            </a:r>
            <a:r>
              <a:rPr sz="2200" spc="-25" dirty="0">
                <a:latin typeface="黑体"/>
                <a:cs typeface="黑体"/>
              </a:rPr>
              <a:t>：</a:t>
            </a:r>
            <a:endParaRPr sz="2200">
              <a:latin typeface="黑体"/>
              <a:cs typeface="黑体"/>
            </a:endParaRPr>
          </a:p>
          <a:p>
            <a:pPr marL="12700">
              <a:lnSpc>
                <a:spcPct val="100000"/>
              </a:lnSpc>
              <a:spcBef>
                <a:spcPts val="70"/>
              </a:spcBef>
              <a:tabLst>
                <a:tab pos="287020" algn="l"/>
              </a:tabLst>
            </a:pPr>
            <a:r>
              <a:rPr sz="1850" spc="10" dirty="0">
                <a:solidFill>
                  <a:srgbClr val="D24717"/>
                </a:solidFill>
                <a:latin typeface="Wingdings 2"/>
                <a:cs typeface="Wingdings 2"/>
              </a:rPr>
              <a:t></a:t>
            </a:r>
            <a:r>
              <a:rPr sz="1850" spc="10" dirty="0">
                <a:solidFill>
                  <a:srgbClr val="D24717"/>
                </a:solidFill>
                <a:latin typeface="Times New Roman"/>
                <a:cs typeface="Times New Roman"/>
              </a:rPr>
              <a:t>	</a:t>
            </a:r>
            <a:r>
              <a:rPr sz="2200" spc="-15" dirty="0">
                <a:latin typeface="黑体"/>
                <a:cs typeface="黑体"/>
              </a:rPr>
              <a:t>实</a:t>
            </a:r>
            <a:r>
              <a:rPr sz="2200" spc="-25" dirty="0">
                <a:latin typeface="黑体"/>
                <a:cs typeface="黑体"/>
              </a:rPr>
              <a:t>现自</a:t>
            </a:r>
            <a:r>
              <a:rPr sz="2200" spc="-10" dirty="0">
                <a:latin typeface="黑体"/>
                <a:cs typeface="黑体"/>
              </a:rPr>
              <a:t>动</a:t>
            </a:r>
            <a:r>
              <a:rPr sz="2200" spc="-25" dirty="0">
                <a:latin typeface="黑体"/>
                <a:cs typeface="黑体"/>
              </a:rPr>
              <a:t>并</a:t>
            </a:r>
            <a:r>
              <a:rPr sz="2200" spc="-10" dirty="0">
                <a:latin typeface="黑体"/>
                <a:cs typeface="黑体"/>
              </a:rPr>
              <a:t>行</a:t>
            </a:r>
            <a:r>
              <a:rPr sz="2200" spc="-25" dirty="0">
                <a:latin typeface="黑体"/>
                <a:cs typeface="黑体"/>
              </a:rPr>
              <a:t>化计算</a:t>
            </a:r>
            <a:endParaRPr sz="2200">
              <a:latin typeface="黑体"/>
              <a:cs typeface="黑体"/>
            </a:endParaRPr>
          </a:p>
          <a:p>
            <a:pPr marL="12700">
              <a:lnSpc>
                <a:spcPct val="100000"/>
              </a:lnSpc>
              <a:spcBef>
                <a:spcPts val="70"/>
              </a:spcBef>
              <a:tabLst>
                <a:tab pos="287020" algn="l"/>
              </a:tabLst>
            </a:pPr>
            <a:r>
              <a:rPr sz="1850" spc="10" dirty="0">
                <a:solidFill>
                  <a:srgbClr val="D24717"/>
                </a:solidFill>
                <a:latin typeface="Wingdings 2"/>
                <a:cs typeface="Wingdings 2"/>
              </a:rPr>
              <a:t></a:t>
            </a:r>
            <a:r>
              <a:rPr sz="1850" spc="10" dirty="0">
                <a:solidFill>
                  <a:srgbClr val="D24717"/>
                </a:solidFill>
                <a:latin typeface="Times New Roman"/>
                <a:cs typeface="Times New Roman"/>
              </a:rPr>
              <a:t>	</a:t>
            </a:r>
            <a:r>
              <a:rPr sz="2200" spc="-15" dirty="0">
                <a:latin typeface="黑体"/>
                <a:cs typeface="黑体"/>
              </a:rPr>
              <a:t>为</a:t>
            </a:r>
            <a:r>
              <a:rPr sz="2200" spc="-25" dirty="0">
                <a:latin typeface="黑体"/>
                <a:cs typeface="黑体"/>
              </a:rPr>
              <a:t>程序</a:t>
            </a:r>
            <a:r>
              <a:rPr sz="2200" spc="-10" dirty="0">
                <a:latin typeface="黑体"/>
                <a:cs typeface="黑体"/>
              </a:rPr>
              <a:t>员</a:t>
            </a:r>
            <a:r>
              <a:rPr sz="2200" spc="-25" dirty="0">
                <a:latin typeface="黑体"/>
                <a:cs typeface="黑体"/>
              </a:rPr>
              <a:t>隐</a:t>
            </a:r>
            <a:r>
              <a:rPr sz="2200" spc="-10" dirty="0">
                <a:latin typeface="黑体"/>
                <a:cs typeface="黑体"/>
              </a:rPr>
              <a:t>藏</a:t>
            </a:r>
            <a:r>
              <a:rPr sz="2200" spc="-25" dirty="0">
                <a:latin typeface="黑体"/>
                <a:cs typeface="黑体"/>
              </a:rPr>
              <a:t>系统</a:t>
            </a:r>
            <a:r>
              <a:rPr sz="2200" spc="-10" dirty="0">
                <a:latin typeface="黑体"/>
                <a:cs typeface="黑体"/>
              </a:rPr>
              <a:t>层</a:t>
            </a:r>
            <a:r>
              <a:rPr sz="2200" spc="-25" dirty="0">
                <a:latin typeface="黑体"/>
                <a:cs typeface="黑体"/>
              </a:rPr>
              <a:t>细节</a:t>
            </a:r>
            <a:endParaRPr sz="2200">
              <a:latin typeface="黑体"/>
              <a:cs typeface="黑体"/>
            </a:endParaRPr>
          </a:p>
          <a:p>
            <a:pPr marL="12700">
              <a:lnSpc>
                <a:spcPct val="100000"/>
              </a:lnSpc>
              <a:spcBef>
                <a:spcPts val="600"/>
              </a:spcBef>
            </a:pPr>
            <a:r>
              <a:rPr sz="2200" spc="-15" dirty="0">
                <a:solidFill>
                  <a:srgbClr val="0066FF"/>
                </a:solidFill>
                <a:latin typeface="黑体"/>
                <a:cs typeface="黑体"/>
              </a:rPr>
              <a:t>需</a:t>
            </a:r>
            <a:r>
              <a:rPr sz="2200" spc="-25" dirty="0">
                <a:solidFill>
                  <a:srgbClr val="0066FF"/>
                </a:solidFill>
                <a:latin typeface="黑体"/>
                <a:cs typeface="黑体"/>
              </a:rPr>
              <a:t>要考</a:t>
            </a:r>
            <a:r>
              <a:rPr sz="2200" spc="-10" dirty="0">
                <a:solidFill>
                  <a:srgbClr val="0066FF"/>
                </a:solidFill>
                <a:latin typeface="黑体"/>
                <a:cs typeface="黑体"/>
              </a:rPr>
              <a:t>虑</a:t>
            </a:r>
            <a:r>
              <a:rPr sz="2200" spc="-25" dirty="0">
                <a:solidFill>
                  <a:srgbClr val="0066FF"/>
                </a:solidFill>
                <a:latin typeface="黑体"/>
                <a:cs typeface="黑体"/>
              </a:rPr>
              <a:t>的</a:t>
            </a:r>
            <a:r>
              <a:rPr sz="2200" spc="-10" dirty="0">
                <a:solidFill>
                  <a:srgbClr val="0066FF"/>
                </a:solidFill>
                <a:latin typeface="黑体"/>
                <a:cs typeface="黑体"/>
              </a:rPr>
              <a:t>细</a:t>
            </a:r>
            <a:r>
              <a:rPr sz="2200" spc="-25" dirty="0">
                <a:solidFill>
                  <a:srgbClr val="0066FF"/>
                </a:solidFill>
                <a:latin typeface="黑体"/>
                <a:cs typeface="黑体"/>
              </a:rPr>
              <a:t>节技</a:t>
            </a:r>
            <a:r>
              <a:rPr sz="2200" spc="-10" dirty="0">
                <a:solidFill>
                  <a:srgbClr val="0066FF"/>
                </a:solidFill>
                <a:latin typeface="黑体"/>
                <a:cs typeface="黑体"/>
              </a:rPr>
              <a:t>术</a:t>
            </a:r>
            <a:r>
              <a:rPr sz="2200" spc="-25" dirty="0">
                <a:solidFill>
                  <a:srgbClr val="0066FF"/>
                </a:solidFill>
                <a:latin typeface="黑体"/>
                <a:cs typeface="黑体"/>
              </a:rPr>
              <a:t>问题</a:t>
            </a:r>
            <a:r>
              <a:rPr sz="2200" spc="-25" dirty="0">
                <a:latin typeface="黑体"/>
                <a:cs typeface="黑体"/>
              </a:rPr>
              <a:t>：</a:t>
            </a:r>
            <a:endParaRPr sz="2200">
              <a:latin typeface="黑体"/>
              <a:cs typeface="黑体"/>
            </a:endParaRPr>
          </a:p>
          <a:p>
            <a:pPr marL="12700">
              <a:lnSpc>
                <a:spcPct val="100000"/>
              </a:lnSpc>
              <a:spcBef>
                <a:spcPts val="955"/>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如何</a:t>
            </a:r>
            <a:r>
              <a:rPr sz="2000" spc="5" dirty="0">
                <a:latin typeface="黑体"/>
                <a:cs typeface="黑体"/>
              </a:rPr>
              <a:t>管</a:t>
            </a:r>
            <a:r>
              <a:rPr sz="2000" spc="-10" dirty="0">
                <a:latin typeface="黑体"/>
                <a:cs typeface="黑体"/>
              </a:rPr>
              <a:t>理</a:t>
            </a:r>
            <a:r>
              <a:rPr sz="2000" spc="0" dirty="0">
                <a:latin typeface="黑体"/>
                <a:cs typeface="黑体"/>
              </a:rPr>
              <a:t>和</a:t>
            </a:r>
            <a:r>
              <a:rPr sz="2000" spc="-10" dirty="0">
                <a:latin typeface="黑体"/>
                <a:cs typeface="黑体"/>
              </a:rPr>
              <a:t>存</a:t>
            </a:r>
            <a:r>
              <a:rPr sz="2000" spc="0" dirty="0">
                <a:latin typeface="黑体"/>
                <a:cs typeface="黑体"/>
              </a:rPr>
              <a:t>储数</a:t>
            </a:r>
            <a:r>
              <a:rPr sz="2000" spc="5" dirty="0">
                <a:latin typeface="黑体"/>
                <a:cs typeface="黑体"/>
              </a:rPr>
              <a:t>据</a:t>
            </a:r>
            <a:r>
              <a:rPr sz="2000" spc="-10" dirty="0">
                <a:latin typeface="黑体"/>
                <a:cs typeface="黑体"/>
              </a:rPr>
              <a:t>？</a:t>
            </a:r>
            <a:r>
              <a:rPr sz="2000" spc="0" dirty="0">
                <a:latin typeface="黑体"/>
                <a:cs typeface="黑体"/>
              </a:rPr>
              <a:t>如</a:t>
            </a:r>
            <a:r>
              <a:rPr sz="2000" spc="-10" dirty="0">
                <a:latin typeface="黑体"/>
                <a:cs typeface="黑体"/>
              </a:rPr>
              <a:t>何</a:t>
            </a:r>
            <a:r>
              <a:rPr sz="2000" spc="0" dirty="0">
                <a:latin typeface="黑体"/>
                <a:cs typeface="黑体"/>
              </a:rPr>
              <a:t>划分</a:t>
            </a:r>
            <a:r>
              <a:rPr sz="2000" spc="5" dirty="0">
                <a:latin typeface="黑体"/>
                <a:cs typeface="黑体"/>
              </a:rPr>
              <a:t>数</a:t>
            </a:r>
            <a:r>
              <a:rPr sz="2000" spc="-10" dirty="0">
                <a:latin typeface="黑体"/>
                <a:cs typeface="黑体"/>
              </a:rPr>
              <a:t>据</a:t>
            </a:r>
            <a:r>
              <a:rPr sz="2000" spc="0" dirty="0">
                <a:latin typeface="黑体"/>
                <a:cs typeface="黑体"/>
              </a:rPr>
              <a:t>？</a:t>
            </a:r>
            <a:endParaRPr sz="2000">
              <a:latin typeface="黑体"/>
              <a:cs typeface="黑体"/>
            </a:endParaRPr>
          </a:p>
          <a:p>
            <a:pPr marL="12700">
              <a:lnSpc>
                <a:spcPct val="100000"/>
              </a:lnSpc>
              <a:spcBef>
                <a:spcPts val="359"/>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如何</a:t>
            </a:r>
            <a:r>
              <a:rPr sz="2000" spc="5" dirty="0">
                <a:latin typeface="黑体"/>
                <a:cs typeface="黑体"/>
              </a:rPr>
              <a:t>调</a:t>
            </a:r>
            <a:r>
              <a:rPr sz="2000" spc="-10" dirty="0">
                <a:latin typeface="黑体"/>
                <a:cs typeface="黑体"/>
              </a:rPr>
              <a:t>度</a:t>
            </a:r>
            <a:r>
              <a:rPr sz="2000" spc="0" dirty="0">
                <a:latin typeface="黑体"/>
                <a:cs typeface="黑体"/>
              </a:rPr>
              <a:t>计</a:t>
            </a:r>
            <a:r>
              <a:rPr sz="2000" spc="-10" dirty="0">
                <a:latin typeface="黑体"/>
                <a:cs typeface="黑体"/>
              </a:rPr>
              <a:t>算</a:t>
            </a:r>
            <a:r>
              <a:rPr sz="2000" spc="0" dirty="0">
                <a:latin typeface="黑体"/>
                <a:cs typeface="黑体"/>
              </a:rPr>
              <a:t>任务</a:t>
            </a:r>
            <a:r>
              <a:rPr sz="2000" spc="5" dirty="0">
                <a:latin typeface="黑体"/>
                <a:cs typeface="黑体"/>
              </a:rPr>
              <a:t>并</a:t>
            </a:r>
            <a:r>
              <a:rPr sz="2000" spc="-10" dirty="0">
                <a:latin typeface="黑体"/>
                <a:cs typeface="黑体"/>
              </a:rPr>
              <a:t>分</a:t>
            </a:r>
            <a:r>
              <a:rPr sz="2000" spc="-20" dirty="0">
                <a:latin typeface="黑体"/>
                <a:cs typeface="黑体"/>
              </a:rPr>
              <a:t>配</a:t>
            </a:r>
            <a:r>
              <a:rPr sz="2000" spc="-10" dirty="0">
                <a:latin typeface="黑体"/>
                <a:cs typeface="黑体"/>
              </a:rPr>
              <a:t>map</a:t>
            </a:r>
            <a:r>
              <a:rPr sz="2000" spc="0" dirty="0">
                <a:latin typeface="黑体"/>
                <a:cs typeface="黑体"/>
              </a:rPr>
              <a:t>和reduc</a:t>
            </a:r>
            <a:r>
              <a:rPr sz="2000" spc="-10" dirty="0">
                <a:latin typeface="黑体"/>
                <a:cs typeface="黑体"/>
              </a:rPr>
              <a:t>e</a:t>
            </a:r>
            <a:r>
              <a:rPr sz="2000" spc="0" dirty="0">
                <a:latin typeface="黑体"/>
                <a:cs typeface="黑体"/>
              </a:rPr>
              <a:t>节点？</a:t>
            </a:r>
            <a:endParaRPr sz="2000">
              <a:latin typeface="黑体"/>
              <a:cs typeface="黑体"/>
            </a:endParaRPr>
          </a:p>
          <a:p>
            <a:pPr marL="12700">
              <a:lnSpc>
                <a:spcPct val="100000"/>
              </a:lnSpc>
              <a:spcBef>
                <a:spcPts val="360"/>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如果</a:t>
            </a:r>
            <a:r>
              <a:rPr sz="2000" spc="5" dirty="0">
                <a:latin typeface="黑体"/>
                <a:cs typeface="黑体"/>
              </a:rPr>
              <a:t>节</a:t>
            </a:r>
            <a:r>
              <a:rPr sz="2000" spc="-10" dirty="0">
                <a:latin typeface="黑体"/>
                <a:cs typeface="黑体"/>
              </a:rPr>
              <a:t>点</a:t>
            </a:r>
            <a:r>
              <a:rPr sz="2000" spc="0" dirty="0">
                <a:latin typeface="黑体"/>
                <a:cs typeface="黑体"/>
              </a:rPr>
              <a:t>间</a:t>
            </a:r>
            <a:r>
              <a:rPr sz="2000" spc="-10" dirty="0">
                <a:latin typeface="黑体"/>
                <a:cs typeface="黑体"/>
              </a:rPr>
              <a:t>需</a:t>
            </a:r>
            <a:r>
              <a:rPr sz="2000" spc="0" dirty="0">
                <a:latin typeface="黑体"/>
                <a:cs typeface="黑体"/>
              </a:rPr>
              <a:t>要共</a:t>
            </a:r>
            <a:r>
              <a:rPr sz="2000" spc="5" dirty="0">
                <a:latin typeface="黑体"/>
                <a:cs typeface="黑体"/>
              </a:rPr>
              <a:t>享</a:t>
            </a:r>
            <a:r>
              <a:rPr sz="2000" spc="-10" dirty="0">
                <a:latin typeface="黑体"/>
                <a:cs typeface="黑体"/>
              </a:rPr>
              <a:t>或</a:t>
            </a:r>
            <a:r>
              <a:rPr sz="2000" spc="0" dirty="0">
                <a:latin typeface="黑体"/>
                <a:cs typeface="黑体"/>
              </a:rPr>
              <a:t>交</a:t>
            </a:r>
            <a:r>
              <a:rPr sz="2000" spc="-10" dirty="0">
                <a:latin typeface="黑体"/>
                <a:cs typeface="黑体"/>
              </a:rPr>
              <a:t>换</a:t>
            </a:r>
            <a:r>
              <a:rPr sz="2000" spc="0" dirty="0">
                <a:latin typeface="黑体"/>
                <a:cs typeface="黑体"/>
              </a:rPr>
              <a:t>数据</a:t>
            </a:r>
            <a:r>
              <a:rPr sz="2000" spc="5" dirty="0">
                <a:latin typeface="黑体"/>
                <a:cs typeface="黑体"/>
              </a:rPr>
              <a:t>怎</a:t>
            </a:r>
            <a:r>
              <a:rPr sz="2000" spc="-10" dirty="0">
                <a:latin typeface="黑体"/>
                <a:cs typeface="黑体"/>
              </a:rPr>
              <a:t>么</a:t>
            </a:r>
            <a:r>
              <a:rPr sz="2000" spc="0" dirty="0">
                <a:latin typeface="黑体"/>
                <a:cs typeface="黑体"/>
              </a:rPr>
              <a:t>办？</a:t>
            </a:r>
            <a:endParaRPr sz="2000">
              <a:latin typeface="黑体"/>
              <a:cs typeface="黑体"/>
            </a:endParaRPr>
          </a:p>
          <a:p>
            <a:pPr marL="12700">
              <a:lnSpc>
                <a:spcPct val="100000"/>
              </a:lnSpc>
              <a:spcBef>
                <a:spcPts val="360"/>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如何考</a:t>
            </a:r>
            <a:r>
              <a:rPr sz="2000" spc="-15" dirty="0">
                <a:latin typeface="黑体"/>
                <a:cs typeface="黑体"/>
              </a:rPr>
              <a:t>虑</a:t>
            </a:r>
            <a:r>
              <a:rPr sz="2000" spc="0" dirty="0">
                <a:latin typeface="黑体"/>
                <a:cs typeface="黑体"/>
              </a:rPr>
              <a:t>数</a:t>
            </a:r>
            <a:r>
              <a:rPr sz="2000" spc="-15" dirty="0">
                <a:latin typeface="黑体"/>
                <a:cs typeface="黑体"/>
              </a:rPr>
              <a:t>据</a:t>
            </a:r>
            <a:r>
              <a:rPr sz="2000" spc="0" dirty="0">
                <a:latin typeface="黑体"/>
                <a:cs typeface="黑体"/>
              </a:rPr>
              <a:t>通信和</a:t>
            </a:r>
            <a:r>
              <a:rPr sz="2000" spc="-15" dirty="0">
                <a:latin typeface="黑体"/>
                <a:cs typeface="黑体"/>
              </a:rPr>
              <a:t>同</a:t>
            </a:r>
            <a:r>
              <a:rPr sz="2000" spc="0" dirty="0">
                <a:latin typeface="黑体"/>
                <a:cs typeface="黑体"/>
              </a:rPr>
              <a:t>步？</a:t>
            </a:r>
            <a:endParaRPr sz="2000">
              <a:latin typeface="黑体"/>
              <a:cs typeface="黑体"/>
            </a:endParaRPr>
          </a:p>
          <a:p>
            <a:pPr marL="12700">
              <a:lnSpc>
                <a:spcPct val="100000"/>
              </a:lnSpc>
              <a:spcBef>
                <a:spcPts val="360"/>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如何</a:t>
            </a:r>
            <a:r>
              <a:rPr sz="2000" spc="5" dirty="0">
                <a:latin typeface="黑体"/>
                <a:cs typeface="黑体"/>
              </a:rPr>
              <a:t>掌</a:t>
            </a:r>
            <a:r>
              <a:rPr sz="2000" spc="-10" dirty="0">
                <a:latin typeface="黑体"/>
                <a:cs typeface="黑体"/>
              </a:rPr>
              <a:t>控</a:t>
            </a:r>
            <a:r>
              <a:rPr sz="2000" spc="0" dirty="0">
                <a:latin typeface="黑体"/>
                <a:cs typeface="黑体"/>
              </a:rPr>
              <a:t>节</a:t>
            </a:r>
            <a:r>
              <a:rPr sz="2000" spc="-10" dirty="0">
                <a:latin typeface="黑体"/>
                <a:cs typeface="黑体"/>
              </a:rPr>
              <a:t>点</a:t>
            </a:r>
            <a:r>
              <a:rPr sz="2000" spc="0" dirty="0">
                <a:latin typeface="黑体"/>
                <a:cs typeface="黑体"/>
              </a:rPr>
              <a:t>的执</a:t>
            </a:r>
            <a:r>
              <a:rPr sz="2000" spc="5" dirty="0">
                <a:latin typeface="黑体"/>
                <a:cs typeface="黑体"/>
              </a:rPr>
              <a:t>行</a:t>
            </a:r>
            <a:r>
              <a:rPr sz="2000" spc="-10" dirty="0">
                <a:latin typeface="黑体"/>
                <a:cs typeface="黑体"/>
              </a:rPr>
              <a:t>完</a:t>
            </a:r>
            <a:r>
              <a:rPr sz="2000" spc="0" dirty="0">
                <a:latin typeface="黑体"/>
                <a:cs typeface="黑体"/>
              </a:rPr>
              <a:t>成</a:t>
            </a:r>
            <a:r>
              <a:rPr sz="2000" spc="-10" dirty="0">
                <a:latin typeface="黑体"/>
                <a:cs typeface="黑体"/>
              </a:rPr>
              <a:t>情</a:t>
            </a:r>
            <a:r>
              <a:rPr sz="2000" spc="0" dirty="0">
                <a:latin typeface="黑体"/>
                <a:cs typeface="黑体"/>
              </a:rPr>
              <a:t>况？</a:t>
            </a:r>
            <a:r>
              <a:rPr sz="2000" spc="5" dirty="0">
                <a:latin typeface="黑体"/>
                <a:cs typeface="黑体"/>
              </a:rPr>
              <a:t>如</a:t>
            </a:r>
            <a:r>
              <a:rPr sz="2000" spc="-10" dirty="0">
                <a:latin typeface="黑体"/>
                <a:cs typeface="黑体"/>
              </a:rPr>
              <a:t>何</a:t>
            </a:r>
            <a:r>
              <a:rPr sz="2000" spc="0" dirty="0">
                <a:latin typeface="黑体"/>
                <a:cs typeface="黑体"/>
              </a:rPr>
              <a:t>收</a:t>
            </a:r>
            <a:r>
              <a:rPr sz="2000" spc="-10" dirty="0">
                <a:latin typeface="黑体"/>
                <a:cs typeface="黑体"/>
              </a:rPr>
              <a:t>集</a:t>
            </a:r>
            <a:r>
              <a:rPr sz="2000" spc="0" dirty="0">
                <a:latin typeface="黑体"/>
                <a:cs typeface="黑体"/>
              </a:rPr>
              <a:t>中间</a:t>
            </a:r>
            <a:r>
              <a:rPr sz="2000" spc="5" dirty="0">
                <a:latin typeface="黑体"/>
                <a:cs typeface="黑体"/>
              </a:rPr>
              <a:t>和</a:t>
            </a:r>
            <a:r>
              <a:rPr sz="2000" spc="-10" dirty="0">
                <a:latin typeface="黑体"/>
                <a:cs typeface="黑体"/>
              </a:rPr>
              <a:t>最</a:t>
            </a:r>
            <a:r>
              <a:rPr sz="2000" spc="0" dirty="0">
                <a:latin typeface="黑体"/>
                <a:cs typeface="黑体"/>
              </a:rPr>
              <a:t>终</a:t>
            </a:r>
            <a:r>
              <a:rPr sz="2000" spc="-10" dirty="0">
                <a:latin typeface="黑体"/>
                <a:cs typeface="黑体"/>
              </a:rPr>
              <a:t>的</a:t>
            </a:r>
            <a:r>
              <a:rPr sz="2000" spc="0" dirty="0">
                <a:latin typeface="黑体"/>
                <a:cs typeface="黑体"/>
              </a:rPr>
              <a:t>结果</a:t>
            </a:r>
            <a:r>
              <a:rPr sz="2000" spc="5" dirty="0">
                <a:latin typeface="黑体"/>
                <a:cs typeface="黑体"/>
              </a:rPr>
              <a:t>数</a:t>
            </a:r>
            <a:r>
              <a:rPr sz="2000" spc="-10" dirty="0">
                <a:latin typeface="黑体"/>
                <a:cs typeface="黑体"/>
              </a:rPr>
              <a:t>据</a:t>
            </a:r>
            <a:r>
              <a:rPr sz="2000" spc="0" dirty="0">
                <a:latin typeface="黑体"/>
                <a:cs typeface="黑体"/>
              </a:rPr>
              <a:t>？</a:t>
            </a:r>
            <a:endParaRPr sz="2000">
              <a:latin typeface="黑体"/>
              <a:cs typeface="黑体"/>
            </a:endParaRPr>
          </a:p>
          <a:p>
            <a:pPr marL="12700">
              <a:lnSpc>
                <a:spcPct val="100000"/>
              </a:lnSpc>
              <a:spcBef>
                <a:spcPts val="359"/>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节点</a:t>
            </a:r>
            <a:r>
              <a:rPr sz="2000" spc="5" dirty="0">
                <a:latin typeface="黑体"/>
                <a:cs typeface="黑体"/>
              </a:rPr>
              <a:t>失</a:t>
            </a:r>
            <a:r>
              <a:rPr sz="2000" spc="-10" dirty="0">
                <a:latin typeface="黑体"/>
                <a:cs typeface="黑体"/>
              </a:rPr>
              <a:t>效</a:t>
            </a:r>
            <a:r>
              <a:rPr sz="2000" spc="0" dirty="0">
                <a:latin typeface="黑体"/>
                <a:cs typeface="黑体"/>
              </a:rPr>
              <a:t>如</a:t>
            </a:r>
            <a:r>
              <a:rPr sz="2000" spc="-10" dirty="0">
                <a:latin typeface="黑体"/>
                <a:cs typeface="黑体"/>
              </a:rPr>
              <a:t>何</a:t>
            </a:r>
            <a:r>
              <a:rPr sz="2000" spc="0" dirty="0">
                <a:latin typeface="黑体"/>
                <a:cs typeface="黑体"/>
              </a:rPr>
              <a:t>处理</a:t>
            </a:r>
            <a:r>
              <a:rPr sz="2000" spc="5" dirty="0">
                <a:latin typeface="黑体"/>
                <a:cs typeface="黑体"/>
              </a:rPr>
              <a:t>？</a:t>
            </a:r>
            <a:r>
              <a:rPr sz="2000" spc="-10" dirty="0">
                <a:latin typeface="黑体"/>
                <a:cs typeface="黑体"/>
              </a:rPr>
              <a:t>如</a:t>
            </a:r>
            <a:r>
              <a:rPr sz="2000" spc="0" dirty="0">
                <a:latin typeface="黑体"/>
                <a:cs typeface="黑体"/>
              </a:rPr>
              <a:t>何</a:t>
            </a:r>
            <a:r>
              <a:rPr sz="2000" spc="-10" dirty="0">
                <a:latin typeface="黑体"/>
                <a:cs typeface="黑体"/>
              </a:rPr>
              <a:t>恢</a:t>
            </a:r>
            <a:r>
              <a:rPr sz="2000" spc="0" dirty="0">
                <a:latin typeface="黑体"/>
                <a:cs typeface="黑体"/>
              </a:rPr>
              <a:t>复数</a:t>
            </a:r>
            <a:r>
              <a:rPr sz="2000" spc="5" dirty="0">
                <a:latin typeface="黑体"/>
                <a:cs typeface="黑体"/>
              </a:rPr>
              <a:t>据</a:t>
            </a:r>
            <a:r>
              <a:rPr sz="2000" spc="-10" dirty="0">
                <a:latin typeface="黑体"/>
                <a:cs typeface="黑体"/>
              </a:rPr>
              <a:t>？</a:t>
            </a:r>
            <a:r>
              <a:rPr sz="2000" spc="0" dirty="0">
                <a:latin typeface="黑体"/>
                <a:cs typeface="黑体"/>
              </a:rPr>
              <a:t>如</a:t>
            </a:r>
            <a:r>
              <a:rPr sz="2000" spc="-10" dirty="0">
                <a:latin typeface="黑体"/>
                <a:cs typeface="黑体"/>
              </a:rPr>
              <a:t>何</a:t>
            </a:r>
            <a:r>
              <a:rPr sz="2000" spc="0" dirty="0">
                <a:latin typeface="黑体"/>
                <a:cs typeface="黑体"/>
              </a:rPr>
              <a:t>恢复</a:t>
            </a:r>
            <a:r>
              <a:rPr sz="2000" spc="5" dirty="0">
                <a:latin typeface="黑体"/>
                <a:cs typeface="黑体"/>
              </a:rPr>
              <a:t>计</a:t>
            </a:r>
            <a:r>
              <a:rPr sz="2000" spc="-10" dirty="0">
                <a:latin typeface="黑体"/>
                <a:cs typeface="黑体"/>
              </a:rPr>
              <a:t>算</a:t>
            </a:r>
            <a:r>
              <a:rPr sz="2000" spc="0" dirty="0">
                <a:latin typeface="黑体"/>
                <a:cs typeface="黑体"/>
              </a:rPr>
              <a:t>任</a:t>
            </a:r>
            <a:r>
              <a:rPr sz="2000" spc="-10" dirty="0">
                <a:latin typeface="黑体"/>
                <a:cs typeface="黑体"/>
              </a:rPr>
              <a:t>务</a:t>
            </a:r>
            <a:r>
              <a:rPr sz="2000" spc="0" dirty="0">
                <a:latin typeface="黑体"/>
                <a:cs typeface="黑体"/>
              </a:rPr>
              <a:t>？</a:t>
            </a:r>
            <a:endParaRPr sz="2000">
              <a:latin typeface="黑体"/>
              <a:cs typeface="黑体"/>
            </a:endParaRPr>
          </a:p>
          <a:p>
            <a:pPr marL="12700">
              <a:lnSpc>
                <a:spcPct val="100000"/>
              </a:lnSpc>
              <a:spcBef>
                <a:spcPts val="360"/>
              </a:spcBef>
              <a:tabLst>
                <a:tab pos="287020" algn="l"/>
              </a:tabLst>
            </a:pPr>
            <a:r>
              <a:rPr sz="1700" dirty="0">
                <a:solidFill>
                  <a:srgbClr val="D24717"/>
                </a:solidFill>
                <a:latin typeface="Wingdings 2"/>
                <a:cs typeface="Wingdings 2"/>
              </a:rPr>
              <a:t></a:t>
            </a:r>
            <a:r>
              <a:rPr sz="1700" dirty="0">
                <a:solidFill>
                  <a:srgbClr val="D24717"/>
                </a:solidFill>
                <a:latin typeface="Times New Roman"/>
                <a:cs typeface="Times New Roman"/>
              </a:rPr>
              <a:t>	</a:t>
            </a:r>
            <a:r>
              <a:rPr sz="2000" dirty="0">
                <a:latin typeface="黑体"/>
                <a:cs typeface="黑体"/>
              </a:rPr>
              <a:t>节点</a:t>
            </a:r>
            <a:r>
              <a:rPr sz="2000" spc="5" dirty="0">
                <a:latin typeface="黑体"/>
                <a:cs typeface="黑体"/>
              </a:rPr>
              <a:t>扩</a:t>
            </a:r>
            <a:r>
              <a:rPr sz="2000" spc="-10" dirty="0">
                <a:latin typeface="黑体"/>
                <a:cs typeface="黑体"/>
              </a:rPr>
              <a:t>充</a:t>
            </a:r>
            <a:r>
              <a:rPr sz="2000" spc="0" dirty="0">
                <a:latin typeface="黑体"/>
                <a:cs typeface="黑体"/>
              </a:rPr>
              <a:t>后</a:t>
            </a:r>
            <a:r>
              <a:rPr sz="2000" spc="-10" dirty="0">
                <a:latin typeface="黑体"/>
                <a:cs typeface="黑体"/>
              </a:rPr>
              <a:t>如</a:t>
            </a:r>
            <a:r>
              <a:rPr sz="2000" spc="0" dirty="0">
                <a:latin typeface="黑体"/>
                <a:cs typeface="黑体"/>
              </a:rPr>
              <a:t>何保</a:t>
            </a:r>
            <a:r>
              <a:rPr sz="2000" spc="5" dirty="0">
                <a:latin typeface="黑体"/>
                <a:cs typeface="黑体"/>
              </a:rPr>
              <a:t>证</a:t>
            </a:r>
            <a:r>
              <a:rPr sz="2000" spc="-10" dirty="0">
                <a:latin typeface="黑体"/>
                <a:cs typeface="黑体"/>
              </a:rPr>
              <a:t>原</a:t>
            </a:r>
            <a:r>
              <a:rPr sz="2000" spc="0" dirty="0">
                <a:latin typeface="黑体"/>
                <a:cs typeface="黑体"/>
              </a:rPr>
              <a:t>有</a:t>
            </a:r>
            <a:r>
              <a:rPr sz="2000" spc="-10" dirty="0">
                <a:latin typeface="黑体"/>
                <a:cs typeface="黑体"/>
              </a:rPr>
              <a:t>程</a:t>
            </a:r>
            <a:r>
              <a:rPr sz="2000" spc="0" dirty="0">
                <a:latin typeface="黑体"/>
                <a:cs typeface="黑体"/>
              </a:rPr>
              <a:t>序仍</a:t>
            </a:r>
            <a:r>
              <a:rPr sz="2000" spc="5" dirty="0">
                <a:latin typeface="黑体"/>
                <a:cs typeface="黑体"/>
              </a:rPr>
              <a:t>能</a:t>
            </a:r>
            <a:r>
              <a:rPr sz="2000" spc="-10" dirty="0">
                <a:latin typeface="黑体"/>
                <a:cs typeface="黑体"/>
              </a:rPr>
              <a:t>正</a:t>
            </a:r>
            <a:r>
              <a:rPr sz="2000" spc="0" dirty="0">
                <a:latin typeface="黑体"/>
                <a:cs typeface="黑体"/>
              </a:rPr>
              <a:t>常</a:t>
            </a:r>
            <a:r>
              <a:rPr sz="2000" spc="-10" dirty="0">
                <a:latin typeface="黑体"/>
                <a:cs typeface="黑体"/>
              </a:rPr>
              <a:t>运</a:t>
            </a:r>
            <a:r>
              <a:rPr sz="2000" spc="0" dirty="0">
                <a:latin typeface="黑体"/>
                <a:cs typeface="黑体"/>
              </a:rPr>
              <a:t>行并</a:t>
            </a:r>
            <a:r>
              <a:rPr sz="2000" spc="5" dirty="0">
                <a:latin typeface="黑体"/>
                <a:cs typeface="黑体"/>
              </a:rPr>
              <a:t>保</a:t>
            </a:r>
            <a:r>
              <a:rPr sz="2000" spc="-10" dirty="0">
                <a:latin typeface="黑体"/>
                <a:cs typeface="黑体"/>
              </a:rPr>
              <a:t>证</a:t>
            </a:r>
            <a:r>
              <a:rPr sz="2000" spc="0" dirty="0">
                <a:latin typeface="黑体"/>
                <a:cs typeface="黑体"/>
              </a:rPr>
              <a:t>系</a:t>
            </a:r>
            <a:r>
              <a:rPr sz="2000" spc="-10" dirty="0">
                <a:latin typeface="黑体"/>
                <a:cs typeface="黑体"/>
              </a:rPr>
              <a:t>统</a:t>
            </a:r>
            <a:r>
              <a:rPr sz="2000" spc="0" dirty="0">
                <a:latin typeface="黑体"/>
                <a:cs typeface="黑体"/>
              </a:rPr>
              <a:t>性能</a:t>
            </a:r>
            <a:r>
              <a:rPr sz="2000" spc="5" dirty="0">
                <a:latin typeface="黑体"/>
                <a:cs typeface="黑体"/>
              </a:rPr>
              <a:t>提</a:t>
            </a:r>
            <a:r>
              <a:rPr sz="2000" spc="-10" dirty="0">
                <a:latin typeface="黑体"/>
                <a:cs typeface="黑体"/>
              </a:rPr>
              <a:t>升</a:t>
            </a:r>
            <a:r>
              <a:rPr sz="2000" spc="0" dirty="0">
                <a:latin typeface="黑体"/>
                <a:cs typeface="黑体"/>
              </a:rPr>
              <a:t>？</a:t>
            </a:r>
            <a:endParaRPr sz="2000">
              <a:latin typeface="黑体"/>
              <a:cs typeface="黑体"/>
            </a:endParaRPr>
          </a:p>
          <a:p>
            <a:pPr>
              <a:lnSpc>
                <a:spcPts val="2800"/>
              </a:lnSpc>
              <a:spcBef>
                <a:spcPts val="90"/>
              </a:spcBef>
            </a:pPr>
            <a:endParaRPr sz="2800"/>
          </a:p>
          <a:p>
            <a:pPr marL="910590" marR="6350" indent="-898525">
              <a:lnSpc>
                <a:spcPct val="100000"/>
              </a:lnSpc>
            </a:pPr>
            <a:r>
              <a:rPr sz="2400" dirty="0">
                <a:solidFill>
                  <a:srgbClr val="FF0066"/>
                </a:solidFill>
                <a:latin typeface="黑体"/>
                <a:cs typeface="黑体"/>
              </a:rPr>
              <a:t>问题：我们能把这些复杂的系统底层细节都交给系统去负责 处理、以大大简化并行程序设计的难度和负担吗？</a:t>
            </a:r>
            <a:endParaRPr sz="2400">
              <a:latin typeface="黑体"/>
              <a:cs typeface="黑体"/>
            </a:endParaRPr>
          </a:p>
        </p:txBody>
      </p:sp>
      <p:sp>
        <p:nvSpPr>
          <p:cNvPr id="4" name="object 4"/>
          <p:cNvSpPr/>
          <p:nvPr/>
        </p:nvSpPr>
        <p:spPr>
          <a:xfrm>
            <a:off x="295656" y="196595"/>
            <a:ext cx="8263128" cy="9494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562" y="765302"/>
            <a:ext cx="8397875" cy="5090795"/>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如何提</a:t>
            </a:r>
            <a:r>
              <a:rPr sz="2600" b="1" spc="-30" dirty="0">
                <a:solidFill>
                  <a:srgbClr val="00AF50"/>
                </a:solidFill>
                <a:latin typeface="黑体"/>
                <a:cs typeface="黑体"/>
              </a:rPr>
              <a:t>供</a:t>
            </a:r>
            <a:r>
              <a:rPr sz="2600" b="1" spc="-20" dirty="0">
                <a:solidFill>
                  <a:srgbClr val="00AF50"/>
                </a:solidFill>
                <a:latin typeface="黑体"/>
                <a:cs typeface="黑体"/>
              </a:rPr>
              <a:t>统一的</a:t>
            </a:r>
            <a:r>
              <a:rPr sz="2600" b="1" spc="-30" dirty="0">
                <a:solidFill>
                  <a:srgbClr val="00AF50"/>
                </a:solidFill>
                <a:latin typeface="黑体"/>
                <a:cs typeface="黑体"/>
              </a:rPr>
              <a:t>计</a:t>
            </a:r>
            <a:r>
              <a:rPr sz="2600" b="1" spc="-20" dirty="0">
                <a:solidFill>
                  <a:srgbClr val="00AF50"/>
                </a:solidFill>
                <a:latin typeface="黑体"/>
                <a:cs typeface="黑体"/>
              </a:rPr>
              <a:t>算框</a:t>
            </a:r>
            <a:r>
              <a:rPr sz="2600" b="1" spc="-30" dirty="0">
                <a:solidFill>
                  <a:srgbClr val="00AF50"/>
                </a:solidFill>
                <a:latin typeface="黑体"/>
                <a:cs typeface="黑体"/>
              </a:rPr>
              <a:t>架</a:t>
            </a:r>
            <a:endParaRPr sz="2600">
              <a:latin typeface="黑体"/>
              <a:cs typeface="黑体"/>
            </a:endParaRPr>
          </a:p>
          <a:p>
            <a:pPr marL="12700">
              <a:lnSpc>
                <a:spcPct val="100000"/>
              </a:lnSpc>
              <a:spcBef>
                <a:spcPts val="765"/>
              </a:spcBef>
            </a:pPr>
            <a:r>
              <a:rPr sz="2600" spc="10" dirty="0">
                <a:solidFill>
                  <a:srgbClr val="FF0000"/>
                </a:solidFill>
                <a:latin typeface="黑体"/>
                <a:cs typeface="黑体"/>
              </a:rPr>
              <a:t>答案</a:t>
            </a:r>
            <a:r>
              <a:rPr sz="2600" spc="-5" dirty="0">
                <a:solidFill>
                  <a:srgbClr val="FF0000"/>
                </a:solidFill>
                <a:latin typeface="黑体"/>
                <a:cs typeface="黑体"/>
              </a:rPr>
              <a:t>：</a:t>
            </a:r>
            <a:r>
              <a:rPr sz="2600" spc="-15" dirty="0">
                <a:latin typeface="Arial"/>
                <a:cs typeface="Arial"/>
              </a:rPr>
              <a:t>M</a:t>
            </a:r>
            <a:r>
              <a:rPr sz="2600" spc="0" dirty="0">
                <a:latin typeface="Arial"/>
                <a:cs typeface="Arial"/>
              </a:rPr>
              <a:t>a</a:t>
            </a:r>
            <a:r>
              <a:rPr sz="2600" spc="5" dirty="0">
                <a:latin typeface="Arial"/>
                <a:cs typeface="Arial"/>
              </a:rPr>
              <a:t>p</a:t>
            </a:r>
            <a:r>
              <a:rPr sz="2600" spc="-10" dirty="0">
                <a:latin typeface="Arial"/>
                <a:cs typeface="Arial"/>
              </a:rPr>
              <a:t>R</a:t>
            </a:r>
            <a:r>
              <a:rPr sz="2600" spc="0" dirty="0">
                <a:latin typeface="Arial"/>
                <a:cs typeface="Arial"/>
              </a:rPr>
              <a:t>e</a:t>
            </a:r>
            <a:r>
              <a:rPr sz="2600" spc="5" dirty="0">
                <a:latin typeface="Arial"/>
                <a:cs typeface="Arial"/>
              </a:rPr>
              <a:t>d</a:t>
            </a:r>
            <a:r>
              <a:rPr sz="2600" spc="0" dirty="0">
                <a:latin typeface="Arial"/>
                <a:cs typeface="Arial"/>
              </a:rPr>
              <a:t>uce</a:t>
            </a:r>
            <a:r>
              <a:rPr sz="2600" spc="0" dirty="0">
                <a:latin typeface="黑体"/>
                <a:cs typeface="黑体"/>
              </a:rPr>
              <a:t>之前的</a:t>
            </a:r>
            <a:r>
              <a:rPr sz="2600" spc="-15" dirty="0">
                <a:latin typeface="黑体"/>
                <a:cs typeface="黑体"/>
              </a:rPr>
              <a:t>并</a:t>
            </a:r>
            <a:r>
              <a:rPr sz="2600" spc="0" dirty="0">
                <a:latin typeface="黑体"/>
                <a:cs typeface="黑体"/>
              </a:rPr>
              <a:t>行计</a:t>
            </a:r>
            <a:r>
              <a:rPr sz="2600" spc="-15" dirty="0">
                <a:latin typeface="黑体"/>
                <a:cs typeface="黑体"/>
              </a:rPr>
              <a:t>算</a:t>
            </a:r>
            <a:r>
              <a:rPr sz="2600" spc="0" dirty="0">
                <a:latin typeface="黑体"/>
                <a:cs typeface="黑体"/>
              </a:rPr>
              <a:t>方法</a:t>
            </a:r>
            <a:r>
              <a:rPr sz="2600" spc="-15" dirty="0">
                <a:latin typeface="黑体"/>
                <a:cs typeface="黑体"/>
              </a:rPr>
              <a:t>都</a:t>
            </a:r>
            <a:r>
              <a:rPr sz="2600" spc="0" dirty="0">
                <a:latin typeface="黑体"/>
                <a:cs typeface="黑体"/>
              </a:rPr>
              <a:t>未能</a:t>
            </a:r>
            <a:r>
              <a:rPr sz="2600" spc="-15" dirty="0">
                <a:latin typeface="黑体"/>
                <a:cs typeface="黑体"/>
              </a:rPr>
              <a:t>做</a:t>
            </a:r>
            <a:r>
              <a:rPr sz="2600" spc="0" dirty="0">
                <a:latin typeface="黑体"/>
                <a:cs typeface="黑体"/>
              </a:rPr>
              <a:t>到</a:t>
            </a:r>
            <a:endParaRPr sz="2600">
              <a:latin typeface="黑体"/>
              <a:cs typeface="黑体"/>
            </a:endParaRPr>
          </a:p>
          <a:p>
            <a:pPr marL="1025525">
              <a:lnSpc>
                <a:spcPct val="100000"/>
              </a:lnSpc>
              <a:spcBef>
                <a:spcPts val="290"/>
              </a:spcBef>
            </a:pPr>
            <a:r>
              <a:rPr sz="2600" spc="5" dirty="0">
                <a:latin typeface="黑体"/>
                <a:cs typeface="黑体"/>
              </a:rPr>
              <a:t>但</a:t>
            </a:r>
            <a:r>
              <a:rPr sz="2600" spc="0" dirty="0">
                <a:latin typeface="Arial"/>
                <a:cs typeface="Arial"/>
              </a:rPr>
              <a:t>MapReduce</a:t>
            </a:r>
            <a:r>
              <a:rPr sz="2600" spc="0" dirty="0">
                <a:latin typeface="黑体"/>
                <a:cs typeface="黑体"/>
              </a:rPr>
              <a:t>做</a:t>
            </a:r>
            <a:r>
              <a:rPr sz="2600" spc="-20" dirty="0">
                <a:latin typeface="黑体"/>
                <a:cs typeface="黑体"/>
              </a:rPr>
              <a:t>到</a:t>
            </a:r>
            <a:r>
              <a:rPr sz="2600" spc="0" dirty="0">
                <a:latin typeface="黑体"/>
                <a:cs typeface="黑体"/>
              </a:rPr>
              <a:t>了！</a:t>
            </a:r>
            <a:endParaRPr sz="2600">
              <a:latin typeface="黑体"/>
              <a:cs typeface="黑体"/>
            </a:endParaRPr>
          </a:p>
          <a:p>
            <a:pPr marL="12700">
              <a:lnSpc>
                <a:spcPct val="100000"/>
              </a:lnSpc>
              <a:spcBef>
                <a:spcPts val="600"/>
              </a:spcBef>
            </a:pPr>
            <a:r>
              <a:rPr sz="2600" dirty="0">
                <a:solidFill>
                  <a:srgbClr val="0066FF"/>
                </a:solidFill>
                <a:latin typeface="Arial"/>
                <a:cs typeface="Arial"/>
              </a:rPr>
              <a:t>Ma</a:t>
            </a:r>
            <a:r>
              <a:rPr sz="2600" spc="5" dirty="0">
                <a:solidFill>
                  <a:srgbClr val="0066FF"/>
                </a:solidFill>
                <a:latin typeface="Arial"/>
                <a:cs typeface="Arial"/>
              </a:rPr>
              <a:t>p</a:t>
            </a:r>
            <a:r>
              <a:rPr sz="2600" spc="0" dirty="0">
                <a:solidFill>
                  <a:srgbClr val="0066FF"/>
                </a:solidFill>
                <a:latin typeface="Arial"/>
                <a:cs typeface="Arial"/>
              </a:rPr>
              <a:t>R</a:t>
            </a:r>
            <a:r>
              <a:rPr sz="2600" spc="5" dirty="0">
                <a:solidFill>
                  <a:srgbClr val="0066FF"/>
                </a:solidFill>
                <a:latin typeface="Arial"/>
                <a:cs typeface="Arial"/>
              </a:rPr>
              <a:t>e</a:t>
            </a:r>
            <a:r>
              <a:rPr sz="2600" spc="0" dirty="0">
                <a:solidFill>
                  <a:srgbClr val="0066FF"/>
                </a:solidFill>
                <a:latin typeface="Arial"/>
                <a:cs typeface="Arial"/>
              </a:rPr>
              <a:t>d</a:t>
            </a:r>
            <a:r>
              <a:rPr sz="2600" spc="5" dirty="0">
                <a:solidFill>
                  <a:srgbClr val="0066FF"/>
                </a:solidFill>
                <a:latin typeface="Arial"/>
                <a:cs typeface="Arial"/>
              </a:rPr>
              <a:t>u</a:t>
            </a:r>
            <a:r>
              <a:rPr sz="2600" spc="0" dirty="0">
                <a:solidFill>
                  <a:srgbClr val="0066FF"/>
                </a:solidFill>
                <a:latin typeface="Arial"/>
                <a:cs typeface="Arial"/>
              </a:rPr>
              <a:t>c</a:t>
            </a:r>
            <a:r>
              <a:rPr sz="2600" spc="10" dirty="0">
                <a:solidFill>
                  <a:srgbClr val="0066FF"/>
                </a:solidFill>
                <a:latin typeface="Arial"/>
                <a:cs typeface="Arial"/>
              </a:rPr>
              <a:t>e</a:t>
            </a:r>
            <a:r>
              <a:rPr sz="2600" spc="0" dirty="0">
                <a:solidFill>
                  <a:srgbClr val="0066FF"/>
                </a:solidFill>
                <a:latin typeface="黑体"/>
                <a:cs typeface="黑体"/>
              </a:rPr>
              <a:t>提供一</a:t>
            </a:r>
            <a:r>
              <a:rPr sz="2600" spc="-15" dirty="0">
                <a:solidFill>
                  <a:srgbClr val="0066FF"/>
                </a:solidFill>
                <a:latin typeface="黑体"/>
                <a:cs typeface="黑体"/>
              </a:rPr>
              <a:t>个</a:t>
            </a:r>
            <a:r>
              <a:rPr sz="2600" spc="0" dirty="0">
                <a:solidFill>
                  <a:srgbClr val="0066FF"/>
                </a:solidFill>
                <a:latin typeface="黑体"/>
                <a:cs typeface="黑体"/>
              </a:rPr>
              <a:t>统一</a:t>
            </a:r>
            <a:r>
              <a:rPr sz="2600" spc="-15" dirty="0">
                <a:solidFill>
                  <a:srgbClr val="0066FF"/>
                </a:solidFill>
                <a:latin typeface="黑体"/>
                <a:cs typeface="黑体"/>
              </a:rPr>
              <a:t>的</a:t>
            </a:r>
            <a:r>
              <a:rPr sz="2600" spc="0" dirty="0">
                <a:solidFill>
                  <a:srgbClr val="0066FF"/>
                </a:solidFill>
                <a:latin typeface="黑体"/>
                <a:cs typeface="黑体"/>
              </a:rPr>
              <a:t>计算</a:t>
            </a:r>
            <a:r>
              <a:rPr sz="2600" spc="-15" dirty="0">
                <a:solidFill>
                  <a:srgbClr val="0066FF"/>
                </a:solidFill>
                <a:latin typeface="黑体"/>
                <a:cs typeface="黑体"/>
              </a:rPr>
              <a:t>框</a:t>
            </a:r>
            <a:r>
              <a:rPr sz="2600" spc="0" dirty="0">
                <a:solidFill>
                  <a:srgbClr val="0066FF"/>
                </a:solidFill>
                <a:latin typeface="黑体"/>
                <a:cs typeface="黑体"/>
              </a:rPr>
              <a:t>架，</a:t>
            </a:r>
            <a:r>
              <a:rPr sz="2600" spc="-15" dirty="0">
                <a:solidFill>
                  <a:srgbClr val="0066FF"/>
                </a:solidFill>
                <a:latin typeface="黑体"/>
                <a:cs typeface="黑体"/>
              </a:rPr>
              <a:t>可</a:t>
            </a:r>
            <a:r>
              <a:rPr sz="2600" spc="0" dirty="0">
                <a:solidFill>
                  <a:srgbClr val="0066FF"/>
                </a:solidFill>
                <a:latin typeface="黑体"/>
                <a:cs typeface="黑体"/>
              </a:rPr>
              <a:t>完</a:t>
            </a:r>
            <a:r>
              <a:rPr sz="2600" spc="5" dirty="0">
                <a:solidFill>
                  <a:srgbClr val="0066FF"/>
                </a:solidFill>
                <a:latin typeface="黑体"/>
                <a:cs typeface="黑体"/>
              </a:rPr>
              <a:t>成</a:t>
            </a:r>
            <a:r>
              <a:rPr sz="2600" spc="0" dirty="0">
                <a:latin typeface="黑体"/>
                <a:cs typeface="黑体"/>
              </a:rPr>
              <a:t>：</a:t>
            </a:r>
            <a:endParaRPr sz="2600">
              <a:latin typeface="黑体"/>
              <a:cs typeface="黑体"/>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计算任</a:t>
            </a:r>
            <a:r>
              <a:rPr sz="2600" spc="-15" dirty="0">
                <a:latin typeface="黑体"/>
                <a:cs typeface="黑体"/>
              </a:rPr>
              <a:t>务</a:t>
            </a:r>
            <a:r>
              <a:rPr sz="2600" spc="0" dirty="0">
                <a:latin typeface="黑体"/>
                <a:cs typeface="黑体"/>
              </a:rPr>
              <a:t>的划分</a:t>
            </a:r>
            <a:r>
              <a:rPr sz="2600" spc="-15" dirty="0">
                <a:latin typeface="黑体"/>
                <a:cs typeface="黑体"/>
              </a:rPr>
              <a:t>和</a:t>
            </a:r>
            <a:r>
              <a:rPr sz="2600" spc="0" dirty="0">
                <a:latin typeface="黑体"/>
                <a:cs typeface="黑体"/>
              </a:rPr>
              <a:t>调度</a:t>
            </a:r>
            <a:endParaRPr sz="2600">
              <a:latin typeface="黑体"/>
              <a:cs typeface="黑体"/>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数据的</a:t>
            </a:r>
            <a:r>
              <a:rPr sz="2600" spc="-25" dirty="0">
                <a:latin typeface="黑体"/>
                <a:cs typeface="黑体"/>
              </a:rPr>
              <a:t>分</a:t>
            </a:r>
            <a:r>
              <a:rPr sz="2600" spc="0" dirty="0">
                <a:latin typeface="黑体"/>
                <a:cs typeface="黑体"/>
              </a:rPr>
              <a:t>布存储</a:t>
            </a:r>
            <a:r>
              <a:rPr sz="2600" spc="-25" dirty="0">
                <a:latin typeface="黑体"/>
                <a:cs typeface="黑体"/>
              </a:rPr>
              <a:t>和</a:t>
            </a:r>
            <a:r>
              <a:rPr sz="2600" spc="0" dirty="0">
                <a:latin typeface="黑体"/>
                <a:cs typeface="黑体"/>
              </a:rPr>
              <a:t>划分</a:t>
            </a:r>
            <a:endParaRPr sz="2600">
              <a:latin typeface="黑体"/>
              <a:cs typeface="黑体"/>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处理数</a:t>
            </a:r>
            <a:r>
              <a:rPr sz="2600" spc="-15" dirty="0">
                <a:latin typeface="黑体"/>
                <a:cs typeface="黑体"/>
              </a:rPr>
              <a:t>据</a:t>
            </a:r>
            <a:r>
              <a:rPr sz="2600" spc="0" dirty="0">
                <a:latin typeface="黑体"/>
                <a:cs typeface="黑体"/>
              </a:rPr>
              <a:t>与计算</a:t>
            </a:r>
            <a:r>
              <a:rPr sz="2600" spc="-15" dirty="0">
                <a:latin typeface="黑体"/>
                <a:cs typeface="黑体"/>
              </a:rPr>
              <a:t>任</a:t>
            </a:r>
            <a:r>
              <a:rPr sz="2600" spc="0" dirty="0">
                <a:latin typeface="黑体"/>
                <a:cs typeface="黑体"/>
              </a:rPr>
              <a:t>务的同步</a:t>
            </a:r>
            <a:endParaRPr sz="2600">
              <a:latin typeface="黑体"/>
              <a:cs typeface="黑体"/>
            </a:endParaRPr>
          </a:p>
          <a:p>
            <a:pPr marL="287020" indent="-274320">
              <a:lnSpc>
                <a:spcPct val="100000"/>
              </a:lnSpc>
              <a:spcBef>
                <a:spcPts val="1200"/>
              </a:spcBef>
              <a:buClr>
                <a:srgbClr val="D24717"/>
              </a:buClr>
              <a:buSzPct val="84615"/>
              <a:buFont typeface="Wingdings 2"/>
              <a:buChar char=""/>
              <a:tabLst>
                <a:tab pos="287020" algn="l"/>
              </a:tabLst>
            </a:pPr>
            <a:r>
              <a:rPr sz="2600" spc="10" dirty="0">
                <a:latin typeface="黑体"/>
                <a:cs typeface="黑体"/>
              </a:rPr>
              <a:t>结果</a:t>
            </a:r>
            <a:r>
              <a:rPr sz="2600" spc="0" dirty="0">
                <a:latin typeface="黑体"/>
                <a:cs typeface="黑体"/>
              </a:rPr>
              <a:t>数据</a:t>
            </a:r>
            <a:r>
              <a:rPr sz="2600" spc="-15" dirty="0">
                <a:latin typeface="黑体"/>
                <a:cs typeface="黑体"/>
              </a:rPr>
              <a:t>的</a:t>
            </a:r>
            <a:r>
              <a:rPr sz="2600" spc="0" dirty="0">
                <a:latin typeface="黑体"/>
                <a:cs typeface="黑体"/>
              </a:rPr>
              <a:t>收集</a:t>
            </a:r>
            <a:r>
              <a:rPr sz="2600" spc="-15" dirty="0">
                <a:latin typeface="黑体"/>
                <a:cs typeface="黑体"/>
              </a:rPr>
              <a:t>整</a:t>
            </a:r>
            <a:r>
              <a:rPr sz="2600" spc="5" dirty="0">
                <a:latin typeface="黑体"/>
                <a:cs typeface="黑体"/>
              </a:rPr>
              <a:t>理</a:t>
            </a:r>
            <a:r>
              <a:rPr sz="2600" spc="0" dirty="0">
                <a:latin typeface="Arial"/>
                <a:cs typeface="Arial"/>
              </a:rPr>
              <a:t>(</a:t>
            </a:r>
            <a:r>
              <a:rPr sz="2600" spc="-15" dirty="0">
                <a:latin typeface="Arial"/>
                <a:cs typeface="Arial"/>
              </a:rPr>
              <a:t>s</a:t>
            </a:r>
            <a:r>
              <a:rPr sz="2600" spc="0" dirty="0">
                <a:latin typeface="Arial"/>
                <a:cs typeface="Arial"/>
              </a:rPr>
              <a:t>orting,</a:t>
            </a:r>
            <a:r>
              <a:rPr sz="2600" spc="-30" dirty="0">
                <a:latin typeface="Arial"/>
                <a:cs typeface="Arial"/>
              </a:rPr>
              <a:t> </a:t>
            </a:r>
            <a:r>
              <a:rPr sz="2600" spc="0" dirty="0">
                <a:latin typeface="Arial"/>
                <a:cs typeface="Arial"/>
              </a:rPr>
              <a:t>c</a:t>
            </a:r>
            <a:r>
              <a:rPr sz="2600" spc="5" dirty="0">
                <a:latin typeface="Arial"/>
                <a:cs typeface="Arial"/>
              </a:rPr>
              <a:t>o</a:t>
            </a:r>
            <a:r>
              <a:rPr sz="2600" spc="0" dirty="0">
                <a:latin typeface="Arial"/>
                <a:cs typeface="Arial"/>
              </a:rPr>
              <a:t>mbi</a:t>
            </a:r>
            <a:r>
              <a:rPr sz="2600" spc="5" dirty="0">
                <a:latin typeface="Arial"/>
                <a:cs typeface="Arial"/>
              </a:rPr>
              <a:t>n</a:t>
            </a:r>
            <a:r>
              <a:rPr sz="2600" spc="0" dirty="0">
                <a:latin typeface="Arial"/>
                <a:cs typeface="Arial"/>
              </a:rPr>
              <a:t>ing,</a:t>
            </a:r>
            <a:r>
              <a:rPr sz="2600" spc="-25" dirty="0">
                <a:latin typeface="Arial"/>
                <a:cs typeface="Arial"/>
              </a:rPr>
              <a:t> </a:t>
            </a:r>
            <a:r>
              <a:rPr sz="2600" spc="0" dirty="0">
                <a:latin typeface="Arial"/>
                <a:cs typeface="Arial"/>
              </a:rPr>
              <a:t>p</a:t>
            </a:r>
            <a:r>
              <a:rPr sz="2600" spc="5" dirty="0">
                <a:latin typeface="Arial"/>
                <a:cs typeface="Arial"/>
              </a:rPr>
              <a:t>a</a:t>
            </a:r>
            <a:r>
              <a:rPr sz="2600" spc="0" dirty="0">
                <a:latin typeface="Arial"/>
                <a:cs typeface="Arial"/>
              </a:rPr>
              <a:t>rt</a:t>
            </a:r>
            <a:r>
              <a:rPr sz="2600" spc="-15" dirty="0">
                <a:latin typeface="Arial"/>
                <a:cs typeface="Arial"/>
              </a:rPr>
              <a:t>i</a:t>
            </a:r>
            <a:r>
              <a:rPr sz="2600" spc="0" dirty="0">
                <a:latin typeface="Arial"/>
                <a:cs typeface="Arial"/>
              </a:rPr>
              <a:t>tionin</a:t>
            </a:r>
            <a:r>
              <a:rPr sz="2600" spc="5" dirty="0">
                <a:latin typeface="Arial"/>
                <a:cs typeface="Arial"/>
              </a:rPr>
              <a:t>g</a:t>
            </a:r>
            <a:r>
              <a:rPr sz="2600" spc="0" dirty="0">
                <a:latin typeface="Arial"/>
                <a:cs typeface="Arial"/>
              </a:rPr>
              <a:t>,…)</a:t>
            </a:r>
            <a:endParaRPr sz="2600">
              <a:latin typeface="Arial"/>
              <a:cs typeface="Arial"/>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系统通</a:t>
            </a:r>
            <a:r>
              <a:rPr sz="2600" spc="-15" dirty="0">
                <a:latin typeface="黑体"/>
                <a:cs typeface="黑体"/>
              </a:rPr>
              <a:t>信</a:t>
            </a:r>
            <a:r>
              <a:rPr sz="2600" spc="0" dirty="0">
                <a:latin typeface="黑体"/>
                <a:cs typeface="黑体"/>
              </a:rPr>
              <a:t>、负载</a:t>
            </a:r>
            <a:r>
              <a:rPr sz="2600" spc="-15" dirty="0">
                <a:latin typeface="黑体"/>
                <a:cs typeface="黑体"/>
              </a:rPr>
              <a:t>平</a:t>
            </a:r>
            <a:r>
              <a:rPr sz="2600" spc="0" dirty="0">
                <a:latin typeface="黑体"/>
                <a:cs typeface="黑体"/>
              </a:rPr>
              <a:t>衡、计</a:t>
            </a:r>
            <a:r>
              <a:rPr sz="2600" spc="-15" dirty="0">
                <a:latin typeface="黑体"/>
                <a:cs typeface="黑体"/>
              </a:rPr>
              <a:t>算</a:t>
            </a:r>
            <a:r>
              <a:rPr sz="2600" spc="0" dirty="0">
                <a:latin typeface="黑体"/>
                <a:cs typeface="黑体"/>
              </a:rPr>
              <a:t>性能优</a:t>
            </a:r>
            <a:r>
              <a:rPr sz="2600" spc="-15" dirty="0">
                <a:latin typeface="黑体"/>
                <a:cs typeface="黑体"/>
              </a:rPr>
              <a:t>化</a:t>
            </a:r>
            <a:r>
              <a:rPr sz="2600" spc="0" dirty="0">
                <a:latin typeface="黑体"/>
                <a:cs typeface="黑体"/>
              </a:rPr>
              <a:t>处理</a:t>
            </a:r>
            <a:endParaRPr sz="2600">
              <a:latin typeface="黑体"/>
              <a:cs typeface="黑体"/>
            </a:endParaRPr>
          </a:p>
          <a:p>
            <a:pPr marL="12700">
              <a:lnSpc>
                <a:spcPct val="100000"/>
              </a:lnSpc>
              <a:spcBef>
                <a:spcPts val="12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处理系</a:t>
            </a:r>
            <a:r>
              <a:rPr sz="2600" spc="-15" dirty="0">
                <a:latin typeface="黑体"/>
                <a:cs typeface="黑体"/>
              </a:rPr>
              <a:t>统</a:t>
            </a:r>
            <a:r>
              <a:rPr sz="2600" spc="0" dirty="0">
                <a:latin typeface="黑体"/>
                <a:cs typeface="黑体"/>
              </a:rPr>
              <a:t>节点出</a:t>
            </a:r>
            <a:r>
              <a:rPr sz="2600" spc="-15" dirty="0">
                <a:latin typeface="黑体"/>
                <a:cs typeface="黑体"/>
              </a:rPr>
              <a:t>错</a:t>
            </a:r>
            <a:r>
              <a:rPr sz="2600" spc="0" dirty="0">
                <a:latin typeface="黑体"/>
                <a:cs typeface="黑体"/>
              </a:rPr>
              <a:t>检测和</a:t>
            </a:r>
            <a:r>
              <a:rPr sz="2600" spc="-15" dirty="0">
                <a:latin typeface="黑体"/>
                <a:cs typeface="黑体"/>
              </a:rPr>
              <a:t>失</a:t>
            </a:r>
            <a:r>
              <a:rPr sz="2600" spc="0" dirty="0">
                <a:latin typeface="黑体"/>
                <a:cs typeface="黑体"/>
              </a:rPr>
              <a:t>效恢复</a:t>
            </a:r>
            <a:endParaRPr sz="2600">
              <a:latin typeface="黑体"/>
              <a:cs typeface="黑体"/>
            </a:endParaRPr>
          </a:p>
        </p:txBody>
      </p:sp>
      <p:sp>
        <p:nvSpPr>
          <p:cNvPr id="3" name="object 3"/>
          <p:cNvSpPr/>
          <p:nvPr/>
        </p:nvSpPr>
        <p:spPr>
          <a:xfrm>
            <a:off x="2857500" y="150876"/>
            <a:ext cx="6233159"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13532" y="519683"/>
            <a:ext cx="3047999" cy="1178052"/>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704087" y="1714500"/>
            <a:ext cx="6291071" cy="4062984"/>
          </a:xfrm>
          <a:prstGeom prst="rect">
            <a:avLst/>
          </a:prstGeom>
          <a:blipFill>
            <a:blip r:embed="rId3" cstate="print"/>
            <a:stretch>
              <a:fillRect/>
            </a:stretch>
          </a:blipFill>
        </p:spPr>
        <p:txBody>
          <a:bodyPr wrap="square" lIns="0" tIns="0" rIns="0" bIns="0" rtlCol="0">
            <a:spAutoFit/>
          </a:bodyPr>
          <a:lstStyle/>
          <a:p>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562" y="765302"/>
            <a:ext cx="8051165" cy="4909185"/>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如何提</a:t>
            </a:r>
            <a:r>
              <a:rPr sz="2600" b="1" spc="-30" dirty="0">
                <a:solidFill>
                  <a:srgbClr val="00AF50"/>
                </a:solidFill>
                <a:latin typeface="黑体"/>
                <a:cs typeface="黑体"/>
              </a:rPr>
              <a:t>供</a:t>
            </a:r>
            <a:r>
              <a:rPr sz="2600" b="1" spc="-20" dirty="0">
                <a:solidFill>
                  <a:srgbClr val="00AF50"/>
                </a:solidFill>
                <a:latin typeface="黑体"/>
                <a:cs typeface="黑体"/>
              </a:rPr>
              <a:t>统一的</a:t>
            </a:r>
            <a:r>
              <a:rPr sz="2600" b="1" spc="-30" dirty="0">
                <a:solidFill>
                  <a:srgbClr val="00AF50"/>
                </a:solidFill>
                <a:latin typeface="黑体"/>
                <a:cs typeface="黑体"/>
              </a:rPr>
              <a:t>计</a:t>
            </a:r>
            <a:r>
              <a:rPr sz="2600" b="1" spc="-20" dirty="0">
                <a:solidFill>
                  <a:srgbClr val="00AF50"/>
                </a:solidFill>
                <a:latin typeface="黑体"/>
                <a:cs typeface="黑体"/>
              </a:rPr>
              <a:t>算框</a:t>
            </a:r>
            <a:r>
              <a:rPr sz="2600" b="1" spc="-30" dirty="0">
                <a:solidFill>
                  <a:srgbClr val="00AF50"/>
                </a:solidFill>
                <a:latin typeface="黑体"/>
                <a:cs typeface="黑体"/>
              </a:rPr>
              <a:t>架</a:t>
            </a:r>
            <a:endParaRPr sz="2600">
              <a:latin typeface="黑体"/>
              <a:cs typeface="黑体"/>
            </a:endParaRPr>
          </a:p>
          <a:p>
            <a:pPr marL="12700">
              <a:lnSpc>
                <a:spcPct val="100000"/>
              </a:lnSpc>
              <a:spcBef>
                <a:spcPts val="1080"/>
              </a:spcBef>
            </a:pPr>
            <a:r>
              <a:rPr sz="2600" dirty="0">
                <a:solidFill>
                  <a:srgbClr val="0066FF"/>
                </a:solidFill>
                <a:latin typeface="Arial"/>
                <a:cs typeface="Arial"/>
              </a:rPr>
              <a:t>Ma</a:t>
            </a:r>
            <a:r>
              <a:rPr sz="2600" spc="5" dirty="0">
                <a:solidFill>
                  <a:srgbClr val="0066FF"/>
                </a:solidFill>
                <a:latin typeface="Arial"/>
                <a:cs typeface="Arial"/>
              </a:rPr>
              <a:t>p</a:t>
            </a:r>
            <a:r>
              <a:rPr sz="2600" spc="0" dirty="0">
                <a:solidFill>
                  <a:srgbClr val="0066FF"/>
                </a:solidFill>
                <a:latin typeface="Arial"/>
                <a:cs typeface="Arial"/>
              </a:rPr>
              <a:t>R</a:t>
            </a:r>
            <a:r>
              <a:rPr sz="2600" spc="5" dirty="0">
                <a:solidFill>
                  <a:srgbClr val="0066FF"/>
                </a:solidFill>
                <a:latin typeface="Arial"/>
                <a:cs typeface="Arial"/>
              </a:rPr>
              <a:t>e</a:t>
            </a:r>
            <a:r>
              <a:rPr sz="2600" spc="0" dirty="0">
                <a:solidFill>
                  <a:srgbClr val="0066FF"/>
                </a:solidFill>
                <a:latin typeface="Arial"/>
                <a:cs typeface="Arial"/>
              </a:rPr>
              <a:t>d</a:t>
            </a:r>
            <a:r>
              <a:rPr sz="2600" spc="5" dirty="0">
                <a:solidFill>
                  <a:srgbClr val="0066FF"/>
                </a:solidFill>
                <a:latin typeface="Arial"/>
                <a:cs typeface="Arial"/>
              </a:rPr>
              <a:t>u</a:t>
            </a:r>
            <a:r>
              <a:rPr sz="2600" spc="0" dirty="0">
                <a:solidFill>
                  <a:srgbClr val="0066FF"/>
                </a:solidFill>
                <a:latin typeface="Arial"/>
                <a:cs typeface="Arial"/>
              </a:rPr>
              <a:t>c</a:t>
            </a:r>
            <a:r>
              <a:rPr sz="2600" spc="10" dirty="0">
                <a:solidFill>
                  <a:srgbClr val="0066FF"/>
                </a:solidFill>
                <a:latin typeface="Arial"/>
                <a:cs typeface="Arial"/>
              </a:rPr>
              <a:t>e</a:t>
            </a:r>
            <a:r>
              <a:rPr sz="2600" spc="0" dirty="0">
                <a:solidFill>
                  <a:srgbClr val="0066FF"/>
                </a:solidFill>
                <a:latin typeface="黑体"/>
                <a:cs typeface="黑体"/>
              </a:rPr>
              <a:t>最大的</a:t>
            </a:r>
            <a:r>
              <a:rPr sz="2600" spc="-15" dirty="0">
                <a:solidFill>
                  <a:srgbClr val="0066FF"/>
                </a:solidFill>
                <a:latin typeface="黑体"/>
                <a:cs typeface="黑体"/>
              </a:rPr>
              <a:t>亮</a:t>
            </a:r>
            <a:r>
              <a:rPr sz="2600" spc="0" dirty="0">
                <a:solidFill>
                  <a:srgbClr val="0066FF"/>
                </a:solidFill>
                <a:latin typeface="黑体"/>
                <a:cs typeface="黑体"/>
              </a:rPr>
              <a:t>点</a:t>
            </a:r>
            <a:endParaRPr sz="2600">
              <a:latin typeface="黑体"/>
              <a:cs typeface="黑体"/>
            </a:endParaRPr>
          </a:p>
          <a:p>
            <a:pPr marL="287020" marR="6350" indent="-274320">
              <a:lnSpc>
                <a:spcPct val="120000"/>
              </a:lnSpc>
              <a:spcBef>
                <a:spcPts val="229"/>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5" dirty="0">
                <a:latin typeface="黑体"/>
                <a:cs typeface="黑体"/>
              </a:rPr>
              <a:t>通过</a:t>
            </a:r>
            <a:r>
              <a:rPr sz="2600" spc="0" dirty="0">
                <a:latin typeface="黑体"/>
                <a:cs typeface="黑体"/>
              </a:rPr>
              <a:t>抽象</a:t>
            </a:r>
            <a:r>
              <a:rPr sz="2600" spc="-20" dirty="0">
                <a:latin typeface="黑体"/>
                <a:cs typeface="黑体"/>
              </a:rPr>
              <a:t>模</a:t>
            </a:r>
            <a:r>
              <a:rPr sz="2600" spc="0" dirty="0">
                <a:latin typeface="黑体"/>
                <a:cs typeface="黑体"/>
              </a:rPr>
              <a:t>型和</a:t>
            </a:r>
            <a:r>
              <a:rPr sz="2600" spc="-20" dirty="0">
                <a:latin typeface="黑体"/>
                <a:cs typeface="黑体"/>
              </a:rPr>
              <a:t>计</a:t>
            </a:r>
            <a:r>
              <a:rPr sz="2600" spc="0" dirty="0">
                <a:latin typeface="黑体"/>
                <a:cs typeface="黑体"/>
              </a:rPr>
              <a:t>算框</a:t>
            </a:r>
            <a:r>
              <a:rPr sz="2600" spc="-20" dirty="0">
                <a:latin typeface="黑体"/>
                <a:cs typeface="黑体"/>
              </a:rPr>
              <a:t>架</a:t>
            </a:r>
            <a:r>
              <a:rPr sz="2600" spc="0" dirty="0">
                <a:latin typeface="黑体"/>
                <a:cs typeface="黑体"/>
              </a:rPr>
              <a:t>把</a:t>
            </a:r>
            <a:r>
              <a:rPr sz="2600" spc="0" dirty="0">
                <a:solidFill>
                  <a:srgbClr val="C00000"/>
                </a:solidFill>
                <a:latin typeface="黑体"/>
                <a:cs typeface="黑体"/>
              </a:rPr>
              <a:t>需</a:t>
            </a:r>
            <a:r>
              <a:rPr sz="2600" spc="-20" dirty="0">
                <a:solidFill>
                  <a:srgbClr val="C00000"/>
                </a:solidFill>
                <a:latin typeface="黑体"/>
                <a:cs typeface="黑体"/>
              </a:rPr>
              <a:t>要</a:t>
            </a:r>
            <a:r>
              <a:rPr sz="2600" spc="0" dirty="0">
                <a:solidFill>
                  <a:srgbClr val="C00000"/>
                </a:solidFill>
                <a:latin typeface="黑体"/>
                <a:cs typeface="黑体"/>
              </a:rPr>
              <a:t>做什</a:t>
            </a:r>
            <a:r>
              <a:rPr sz="2600" spc="-20" dirty="0">
                <a:solidFill>
                  <a:srgbClr val="C00000"/>
                </a:solidFill>
                <a:latin typeface="黑体"/>
                <a:cs typeface="黑体"/>
              </a:rPr>
              <a:t>么</a:t>
            </a:r>
            <a:r>
              <a:rPr sz="2600" spc="0" dirty="0">
                <a:solidFill>
                  <a:srgbClr val="C00000"/>
                </a:solidFill>
                <a:latin typeface="Arial"/>
                <a:cs typeface="Arial"/>
              </a:rPr>
              <a:t>(</a:t>
            </a:r>
            <a:r>
              <a:rPr sz="2600" spc="-15" dirty="0">
                <a:solidFill>
                  <a:srgbClr val="C00000"/>
                </a:solidFill>
                <a:latin typeface="Arial"/>
                <a:cs typeface="Arial"/>
              </a:rPr>
              <a:t>w</a:t>
            </a:r>
            <a:r>
              <a:rPr sz="2600" spc="0" dirty="0">
                <a:solidFill>
                  <a:srgbClr val="C00000"/>
                </a:solidFill>
                <a:latin typeface="Arial"/>
                <a:cs typeface="Arial"/>
              </a:rPr>
              <a:t>hat</a:t>
            </a:r>
            <a:r>
              <a:rPr sz="2600" spc="-30" dirty="0">
                <a:solidFill>
                  <a:srgbClr val="C00000"/>
                </a:solidFill>
                <a:latin typeface="Arial"/>
                <a:cs typeface="Arial"/>
              </a:rPr>
              <a:t> </a:t>
            </a:r>
            <a:r>
              <a:rPr sz="2600" spc="0" dirty="0">
                <a:solidFill>
                  <a:srgbClr val="C00000"/>
                </a:solidFill>
                <a:latin typeface="Arial"/>
                <a:cs typeface="Arial"/>
              </a:rPr>
              <a:t>ne</a:t>
            </a:r>
            <a:r>
              <a:rPr sz="2600" spc="5" dirty="0">
                <a:solidFill>
                  <a:srgbClr val="C00000"/>
                </a:solidFill>
                <a:latin typeface="Arial"/>
                <a:cs typeface="Arial"/>
              </a:rPr>
              <a:t>e</a:t>
            </a:r>
            <a:r>
              <a:rPr sz="2600" spc="0" dirty="0">
                <a:solidFill>
                  <a:srgbClr val="C00000"/>
                </a:solidFill>
                <a:latin typeface="Arial"/>
                <a:cs typeface="Arial"/>
              </a:rPr>
              <a:t>d to do</a:t>
            </a:r>
            <a:r>
              <a:rPr sz="2600" spc="-5" dirty="0">
                <a:solidFill>
                  <a:srgbClr val="C00000"/>
                </a:solidFill>
                <a:latin typeface="Arial"/>
                <a:cs typeface="Arial"/>
              </a:rPr>
              <a:t>)</a:t>
            </a:r>
            <a:r>
              <a:rPr sz="2600" spc="10" dirty="0">
                <a:latin typeface="黑体"/>
                <a:cs typeface="黑体"/>
              </a:rPr>
              <a:t>与</a:t>
            </a:r>
            <a:r>
              <a:rPr sz="2600" spc="10" dirty="0">
                <a:solidFill>
                  <a:srgbClr val="C00000"/>
                </a:solidFill>
                <a:latin typeface="黑体"/>
                <a:cs typeface="黑体"/>
              </a:rPr>
              <a:t>具</a:t>
            </a:r>
            <a:r>
              <a:rPr sz="2600" spc="0" dirty="0">
                <a:solidFill>
                  <a:srgbClr val="C00000"/>
                </a:solidFill>
                <a:latin typeface="黑体"/>
                <a:cs typeface="黑体"/>
              </a:rPr>
              <a:t>体</a:t>
            </a:r>
            <a:r>
              <a:rPr sz="2600" spc="-15" dirty="0">
                <a:solidFill>
                  <a:srgbClr val="C00000"/>
                </a:solidFill>
                <a:latin typeface="黑体"/>
                <a:cs typeface="黑体"/>
              </a:rPr>
              <a:t>怎</a:t>
            </a:r>
            <a:r>
              <a:rPr sz="2600" spc="0" dirty="0">
                <a:solidFill>
                  <a:srgbClr val="C00000"/>
                </a:solidFill>
                <a:latin typeface="黑体"/>
                <a:cs typeface="黑体"/>
              </a:rPr>
              <a:t>么</a:t>
            </a:r>
            <a:r>
              <a:rPr sz="2600" spc="5" dirty="0">
                <a:solidFill>
                  <a:srgbClr val="C00000"/>
                </a:solidFill>
                <a:latin typeface="黑体"/>
                <a:cs typeface="黑体"/>
              </a:rPr>
              <a:t>做</a:t>
            </a:r>
            <a:r>
              <a:rPr sz="2600" spc="-20" dirty="0">
                <a:solidFill>
                  <a:srgbClr val="C00000"/>
                </a:solidFill>
                <a:latin typeface="Arial"/>
                <a:cs typeface="Arial"/>
              </a:rPr>
              <a:t>(</a:t>
            </a:r>
            <a:r>
              <a:rPr sz="2600" spc="0" dirty="0">
                <a:solidFill>
                  <a:srgbClr val="C00000"/>
                </a:solidFill>
                <a:latin typeface="Arial"/>
                <a:cs typeface="Arial"/>
              </a:rPr>
              <a:t>h</a:t>
            </a:r>
            <a:r>
              <a:rPr sz="2600" spc="5" dirty="0">
                <a:solidFill>
                  <a:srgbClr val="C00000"/>
                </a:solidFill>
                <a:latin typeface="Arial"/>
                <a:cs typeface="Arial"/>
              </a:rPr>
              <a:t>o</a:t>
            </a:r>
            <a:r>
              <a:rPr sz="2600" spc="0" dirty="0">
                <a:solidFill>
                  <a:srgbClr val="C00000"/>
                </a:solidFill>
                <a:latin typeface="Arial"/>
                <a:cs typeface="Arial"/>
              </a:rPr>
              <a:t>w</a:t>
            </a:r>
            <a:r>
              <a:rPr sz="2600" spc="-10" dirty="0">
                <a:solidFill>
                  <a:srgbClr val="C00000"/>
                </a:solidFill>
                <a:latin typeface="Arial"/>
                <a:cs typeface="Arial"/>
              </a:rPr>
              <a:t> t</a:t>
            </a:r>
            <a:r>
              <a:rPr sz="2600" spc="0" dirty="0">
                <a:solidFill>
                  <a:srgbClr val="C00000"/>
                </a:solidFill>
                <a:latin typeface="Arial"/>
                <a:cs typeface="Arial"/>
              </a:rPr>
              <a:t>o</a:t>
            </a:r>
            <a:r>
              <a:rPr sz="2600" spc="-25" dirty="0">
                <a:solidFill>
                  <a:srgbClr val="C00000"/>
                </a:solidFill>
                <a:latin typeface="Arial"/>
                <a:cs typeface="Arial"/>
              </a:rPr>
              <a:t> </a:t>
            </a:r>
            <a:r>
              <a:rPr sz="2600" spc="0" dirty="0">
                <a:solidFill>
                  <a:srgbClr val="C00000"/>
                </a:solidFill>
                <a:latin typeface="Arial"/>
                <a:cs typeface="Arial"/>
              </a:rPr>
              <a:t>d</a:t>
            </a:r>
            <a:r>
              <a:rPr sz="2600" spc="5" dirty="0">
                <a:solidFill>
                  <a:srgbClr val="C00000"/>
                </a:solidFill>
                <a:latin typeface="Arial"/>
                <a:cs typeface="Arial"/>
              </a:rPr>
              <a:t>o)</a:t>
            </a:r>
            <a:r>
              <a:rPr sz="2600" spc="10" dirty="0">
                <a:latin typeface="黑体"/>
                <a:cs typeface="黑体"/>
              </a:rPr>
              <a:t>分开</a:t>
            </a:r>
            <a:r>
              <a:rPr sz="2600" spc="0" dirty="0">
                <a:latin typeface="黑体"/>
                <a:cs typeface="黑体"/>
              </a:rPr>
              <a:t>了，</a:t>
            </a:r>
            <a:r>
              <a:rPr sz="2600" spc="-15" dirty="0">
                <a:latin typeface="黑体"/>
                <a:cs typeface="黑体"/>
              </a:rPr>
              <a:t>为</a:t>
            </a:r>
            <a:r>
              <a:rPr sz="2600" spc="0" dirty="0">
                <a:latin typeface="黑体"/>
                <a:cs typeface="黑体"/>
              </a:rPr>
              <a:t>程序</a:t>
            </a:r>
            <a:r>
              <a:rPr sz="2600" spc="-15" dirty="0">
                <a:latin typeface="黑体"/>
                <a:cs typeface="黑体"/>
              </a:rPr>
              <a:t>员</a:t>
            </a:r>
            <a:r>
              <a:rPr sz="2600" spc="0" dirty="0">
                <a:latin typeface="黑体"/>
                <a:cs typeface="黑体"/>
              </a:rPr>
              <a:t>提供一 个抽象</a:t>
            </a:r>
            <a:r>
              <a:rPr sz="2600" spc="-15" dirty="0">
                <a:latin typeface="黑体"/>
                <a:cs typeface="黑体"/>
              </a:rPr>
              <a:t>和</a:t>
            </a:r>
            <a:r>
              <a:rPr sz="2600" spc="0" dirty="0">
                <a:latin typeface="黑体"/>
                <a:cs typeface="黑体"/>
              </a:rPr>
              <a:t>高层的</a:t>
            </a:r>
            <a:r>
              <a:rPr sz="2600" spc="-15" dirty="0">
                <a:latin typeface="黑体"/>
                <a:cs typeface="黑体"/>
              </a:rPr>
              <a:t>编</a:t>
            </a:r>
            <a:r>
              <a:rPr sz="2600" spc="0" dirty="0">
                <a:latin typeface="黑体"/>
                <a:cs typeface="黑体"/>
              </a:rPr>
              <a:t>程接口</a:t>
            </a:r>
            <a:r>
              <a:rPr sz="2600" spc="-15" dirty="0">
                <a:latin typeface="黑体"/>
                <a:cs typeface="黑体"/>
              </a:rPr>
              <a:t>和</a:t>
            </a:r>
            <a:r>
              <a:rPr sz="2600" spc="0" dirty="0">
                <a:latin typeface="黑体"/>
                <a:cs typeface="黑体"/>
              </a:rPr>
              <a:t>框架</a:t>
            </a:r>
            <a:endParaRPr sz="2600">
              <a:latin typeface="黑体"/>
              <a:cs typeface="黑体"/>
            </a:endParaRPr>
          </a:p>
          <a:p>
            <a:pPr marL="12700">
              <a:lnSpc>
                <a:spcPct val="100000"/>
              </a:lnSpc>
              <a:spcBef>
                <a:spcPts val="1225"/>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latin typeface="黑体"/>
                <a:cs typeface="黑体"/>
              </a:rPr>
              <a:t>程序员</a:t>
            </a:r>
            <a:r>
              <a:rPr sz="2600" spc="-25" dirty="0">
                <a:latin typeface="黑体"/>
                <a:cs typeface="黑体"/>
              </a:rPr>
              <a:t>仅</a:t>
            </a:r>
            <a:r>
              <a:rPr sz="2600" spc="0" dirty="0">
                <a:latin typeface="黑体"/>
                <a:cs typeface="黑体"/>
              </a:rPr>
              <a:t>需要关</a:t>
            </a:r>
            <a:r>
              <a:rPr sz="2600" spc="-25" dirty="0">
                <a:latin typeface="黑体"/>
                <a:cs typeface="黑体"/>
              </a:rPr>
              <a:t>心</a:t>
            </a:r>
            <a:r>
              <a:rPr sz="2600" spc="0" dirty="0">
                <a:latin typeface="黑体"/>
                <a:cs typeface="黑体"/>
              </a:rPr>
              <a:t>其应用</a:t>
            </a:r>
            <a:r>
              <a:rPr sz="2600" spc="-25" dirty="0">
                <a:latin typeface="黑体"/>
                <a:cs typeface="黑体"/>
              </a:rPr>
              <a:t>层</a:t>
            </a:r>
            <a:r>
              <a:rPr sz="2600" spc="0" dirty="0">
                <a:latin typeface="黑体"/>
                <a:cs typeface="黑体"/>
              </a:rPr>
              <a:t>的具体</a:t>
            </a:r>
            <a:r>
              <a:rPr sz="2600" spc="-25" dirty="0">
                <a:latin typeface="黑体"/>
                <a:cs typeface="黑体"/>
              </a:rPr>
              <a:t>计</a:t>
            </a:r>
            <a:r>
              <a:rPr sz="2600" spc="0" dirty="0">
                <a:latin typeface="黑体"/>
                <a:cs typeface="黑体"/>
              </a:rPr>
              <a:t>算问题</a:t>
            </a:r>
            <a:r>
              <a:rPr sz="2600" spc="-25" dirty="0">
                <a:latin typeface="黑体"/>
                <a:cs typeface="黑体"/>
              </a:rPr>
              <a:t>，</a:t>
            </a:r>
            <a:r>
              <a:rPr sz="2600" spc="0" dirty="0">
                <a:latin typeface="黑体"/>
                <a:cs typeface="黑体"/>
              </a:rPr>
              <a:t>仅需编</a:t>
            </a:r>
            <a:endParaRPr sz="2600">
              <a:latin typeface="黑体"/>
              <a:cs typeface="黑体"/>
            </a:endParaRPr>
          </a:p>
          <a:p>
            <a:pPr marL="287020">
              <a:lnSpc>
                <a:spcPct val="100000"/>
              </a:lnSpc>
              <a:spcBef>
                <a:spcPts val="625"/>
              </a:spcBef>
            </a:pPr>
            <a:r>
              <a:rPr sz="2600" dirty="0">
                <a:latin typeface="黑体"/>
                <a:cs typeface="黑体"/>
              </a:rPr>
              <a:t>写少量</a:t>
            </a:r>
            <a:r>
              <a:rPr sz="2600" spc="-15" dirty="0">
                <a:latin typeface="黑体"/>
                <a:cs typeface="黑体"/>
              </a:rPr>
              <a:t>的</a:t>
            </a:r>
            <a:r>
              <a:rPr sz="2600" spc="0" dirty="0">
                <a:latin typeface="黑体"/>
                <a:cs typeface="黑体"/>
              </a:rPr>
              <a:t>处理应</a:t>
            </a:r>
            <a:r>
              <a:rPr sz="2600" spc="-15" dirty="0">
                <a:latin typeface="黑体"/>
                <a:cs typeface="黑体"/>
              </a:rPr>
              <a:t>用</a:t>
            </a:r>
            <a:r>
              <a:rPr sz="2600" spc="0" dirty="0">
                <a:latin typeface="黑体"/>
                <a:cs typeface="黑体"/>
              </a:rPr>
              <a:t>本身计</a:t>
            </a:r>
            <a:r>
              <a:rPr sz="2600" spc="-15" dirty="0">
                <a:latin typeface="黑体"/>
                <a:cs typeface="黑体"/>
              </a:rPr>
              <a:t>算</a:t>
            </a:r>
            <a:r>
              <a:rPr sz="2600" spc="0" dirty="0">
                <a:latin typeface="黑体"/>
                <a:cs typeface="黑体"/>
              </a:rPr>
              <a:t>问题的</a:t>
            </a:r>
            <a:r>
              <a:rPr sz="2600" spc="-15" dirty="0">
                <a:latin typeface="黑体"/>
                <a:cs typeface="黑体"/>
              </a:rPr>
              <a:t>程</a:t>
            </a:r>
            <a:r>
              <a:rPr sz="2600" spc="0" dirty="0">
                <a:latin typeface="黑体"/>
                <a:cs typeface="黑体"/>
              </a:rPr>
              <a:t>序代码</a:t>
            </a:r>
            <a:endParaRPr sz="2600">
              <a:latin typeface="黑体"/>
              <a:cs typeface="黑体"/>
            </a:endParaRPr>
          </a:p>
          <a:p>
            <a:pPr marL="287020" marR="64769" indent="-274320" algn="just">
              <a:lnSpc>
                <a:spcPct val="120000"/>
              </a:lnSpc>
              <a:spcBef>
                <a:spcPts val="6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65" dirty="0">
                <a:solidFill>
                  <a:srgbClr val="D24717"/>
                </a:solidFill>
                <a:latin typeface="Times New Roman"/>
                <a:cs typeface="Times New Roman"/>
              </a:rPr>
              <a:t> </a:t>
            </a:r>
            <a:r>
              <a:rPr sz="2600" spc="0" dirty="0">
                <a:solidFill>
                  <a:srgbClr val="C00000"/>
                </a:solidFill>
                <a:latin typeface="黑体"/>
                <a:cs typeface="黑体"/>
              </a:rPr>
              <a:t>如何具</a:t>
            </a:r>
            <a:r>
              <a:rPr sz="2600" spc="-15" dirty="0">
                <a:solidFill>
                  <a:srgbClr val="C00000"/>
                </a:solidFill>
                <a:latin typeface="黑体"/>
                <a:cs typeface="黑体"/>
              </a:rPr>
              <a:t>体</a:t>
            </a:r>
            <a:r>
              <a:rPr sz="2600" spc="0" dirty="0">
                <a:solidFill>
                  <a:srgbClr val="C00000"/>
                </a:solidFill>
                <a:latin typeface="黑体"/>
                <a:cs typeface="黑体"/>
              </a:rPr>
              <a:t>完成这</a:t>
            </a:r>
            <a:r>
              <a:rPr sz="2600" spc="-15" dirty="0">
                <a:solidFill>
                  <a:srgbClr val="C00000"/>
                </a:solidFill>
                <a:latin typeface="黑体"/>
                <a:cs typeface="黑体"/>
              </a:rPr>
              <a:t>个</a:t>
            </a:r>
            <a:r>
              <a:rPr sz="2600" spc="0" dirty="0">
                <a:solidFill>
                  <a:srgbClr val="C00000"/>
                </a:solidFill>
                <a:latin typeface="黑体"/>
                <a:cs typeface="黑体"/>
              </a:rPr>
              <a:t>并行计</a:t>
            </a:r>
            <a:r>
              <a:rPr sz="2600" spc="-15" dirty="0">
                <a:solidFill>
                  <a:srgbClr val="C00000"/>
                </a:solidFill>
                <a:latin typeface="黑体"/>
                <a:cs typeface="黑体"/>
              </a:rPr>
              <a:t>算</a:t>
            </a:r>
            <a:r>
              <a:rPr sz="2600" spc="0" dirty="0">
                <a:solidFill>
                  <a:srgbClr val="C00000"/>
                </a:solidFill>
                <a:latin typeface="黑体"/>
                <a:cs typeface="黑体"/>
              </a:rPr>
              <a:t>任务所</a:t>
            </a:r>
            <a:r>
              <a:rPr sz="2600" spc="-15" dirty="0">
                <a:solidFill>
                  <a:srgbClr val="C00000"/>
                </a:solidFill>
                <a:latin typeface="黑体"/>
                <a:cs typeface="黑体"/>
              </a:rPr>
              <a:t>相</a:t>
            </a:r>
            <a:r>
              <a:rPr sz="2600" spc="0" dirty="0">
                <a:solidFill>
                  <a:srgbClr val="C00000"/>
                </a:solidFill>
                <a:latin typeface="黑体"/>
                <a:cs typeface="黑体"/>
              </a:rPr>
              <a:t>关的诸</a:t>
            </a:r>
            <a:r>
              <a:rPr sz="2600" spc="-15" dirty="0">
                <a:solidFill>
                  <a:srgbClr val="C00000"/>
                </a:solidFill>
                <a:latin typeface="黑体"/>
                <a:cs typeface="黑体"/>
              </a:rPr>
              <a:t>多</a:t>
            </a:r>
            <a:r>
              <a:rPr sz="2600" spc="0" dirty="0">
                <a:solidFill>
                  <a:srgbClr val="C00000"/>
                </a:solidFill>
                <a:latin typeface="黑体"/>
                <a:cs typeface="黑体"/>
              </a:rPr>
              <a:t>系统层 </a:t>
            </a:r>
            <a:r>
              <a:rPr sz="2600" spc="10" dirty="0">
                <a:solidFill>
                  <a:srgbClr val="C00000"/>
                </a:solidFill>
                <a:latin typeface="黑体"/>
                <a:cs typeface="黑体"/>
              </a:rPr>
              <a:t>细节</a:t>
            </a:r>
            <a:r>
              <a:rPr sz="2600" spc="0" dirty="0">
                <a:solidFill>
                  <a:srgbClr val="C00000"/>
                </a:solidFill>
                <a:latin typeface="黑体"/>
                <a:cs typeface="黑体"/>
              </a:rPr>
              <a:t>被隐</a:t>
            </a:r>
            <a:r>
              <a:rPr sz="2600" spc="-15" dirty="0">
                <a:solidFill>
                  <a:srgbClr val="C00000"/>
                </a:solidFill>
                <a:latin typeface="黑体"/>
                <a:cs typeface="黑体"/>
              </a:rPr>
              <a:t>藏</a:t>
            </a:r>
            <a:r>
              <a:rPr sz="2600" spc="0" dirty="0">
                <a:solidFill>
                  <a:srgbClr val="C00000"/>
                </a:solidFill>
                <a:latin typeface="黑体"/>
                <a:cs typeface="黑体"/>
              </a:rPr>
              <a:t>起</a:t>
            </a:r>
            <a:r>
              <a:rPr sz="2600" spc="5" dirty="0">
                <a:solidFill>
                  <a:srgbClr val="C00000"/>
                </a:solidFill>
                <a:latin typeface="黑体"/>
                <a:cs typeface="黑体"/>
              </a:rPr>
              <a:t>来</a:t>
            </a:r>
            <a:r>
              <a:rPr sz="2600" spc="-5" dirty="0">
                <a:solidFill>
                  <a:srgbClr val="C00000"/>
                </a:solidFill>
                <a:latin typeface="Arial"/>
                <a:cs typeface="Arial"/>
              </a:rPr>
              <a:t>,</a:t>
            </a:r>
            <a:r>
              <a:rPr sz="2600" spc="0" dirty="0">
                <a:solidFill>
                  <a:srgbClr val="C00000"/>
                </a:solidFill>
                <a:latin typeface="黑体"/>
                <a:cs typeface="黑体"/>
              </a:rPr>
              <a:t>交</a:t>
            </a:r>
            <a:r>
              <a:rPr sz="2600" spc="-15" dirty="0">
                <a:solidFill>
                  <a:srgbClr val="C00000"/>
                </a:solidFill>
                <a:latin typeface="黑体"/>
                <a:cs typeface="黑体"/>
              </a:rPr>
              <a:t>给</a:t>
            </a:r>
            <a:r>
              <a:rPr sz="2600" spc="0" dirty="0">
                <a:solidFill>
                  <a:srgbClr val="C00000"/>
                </a:solidFill>
                <a:latin typeface="黑体"/>
                <a:cs typeface="黑体"/>
              </a:rPr>
              <a:t>计算</a:t>
            </a:r>
            <a:r>
              <a:rPr sz="2600" spc="-15" dirty="0">
                <a:solidFill>
                  <a:srgbClr val="C00000"/>
                </a:solidFill>
                <a:latin typeface="黑体"/>
                <a:cs typeface="黑体"/>
              </a:rPr>
              <a:t>框</a:t>
            </a:r>
            <a:r>
              <a:rPr sz="2600" spc="0" dirty="0">
                <a:solidFill>
                  <a:srgbClr val="C00000"/>
                </a:solidFill>
                <a:latin typeface="黑体"/>
                <a:cs typeface="黑体"/>
              </a:rPr>
              <a:t>架去</a:t>
            </a:r>
            <a:r>
              <a:rPr sz="2600" spc="-15" dirty="0">
                <a:solidFill>
                  <a:srgbClr val="C00000"/>
                </a:solidFill>
                <a:latin typeface="黑体"/>
                <a:cs typeface="黑体"/>
              </a:rPr>
              <a:t>处</a:t>
            </a:r>
            <a:r>
              <a:rPr sz="2600" spc="5" dirty="0">
                <a:solidFill>
                  <a:srgbClr val="C00000"/>
                </a:solidFill>
                <a:latin typeface="黑体"/>
                <a:cs typeface="黑体"/>
              </a:rPr>
              <a:t>理</a:t>
            </a:r>
            <a:r>
              <a:rPr sz="2600" spc="0" dirty="0">
                <a:latin typeface="黑体"/>
                <a:cs typeface="黑体"/>
              </a:rPr>
              <a:t>：</a:t>
            </a:r>
            <a:r>
              <a:rPr sz="2600" spc="-15" dirty="0">
                <a:latin typeface="黑体"/>
                <a:cs typeface="黑体"/>
              </a:rPr>
              <a:t>从</a:t>
            </a:r>
            <a:r>
              <a:rPr sz="2600" spc="0" dirty="0">
                <a:latin typeface="黑体"/>
                <a:cs typeface="黑体"/>
              </a:rPr>
              <a:t>分布</a:t>
            </a:r>
            <a:r>
              <a:rPr sz="2600" spc="-15" dirty="0">
                <a:latin typeface="黑体"/>
                <a:cs typeface="黑体"/>
              </a:rPr>
              <a:t>代</a:t>
            </a:r>
            <a:r>
              <a:rPr sz="2600" spc="0" dirty="0">
                <a:latin typeface="黑体"/>
                <a:cs typeface="黑体"/>
              </a:rPr>
              <a:t>码的 执行，</a:t>
            </a:r>
            <a:r>
              <a:rPr sz="2600" spc="-15" dirty="0">
                <a:latin typeface="黑体"/>
                <a:cs typeface="黑体"/>
              </a:rPr>
              <a:t>到</a:t>
            </a:r>
            <a:r>
              <a:rPr sz="2600" spc="0" dirty="0">
                <a:latin typeface="黑体"/>
                <a:cs typeface="黑体"/>
              </a:rPr>
              <a:t>大到数</a:t>
            </a:r>
            <a:r>
              <a:rPr sz="2600" spc="-15" dirty="0">
                <a:latin typeface="黑体"/>
                <a:cs typeface="黑体"/>
              </a:rPr>
              <a:t>千</a:t>
            </a:r>
            <a:r>
              <a:rPr sz="2600" spc="0" dirty="0">
                <a:latin typeface="黑体"/>
                <a:cs typeface="黑体"/>
              </a:rPr>
              <a:t>小到单</a:t>
            </a:r>
            <a:r>
              <a:rPr sz="2600" spc="-15" dirty="0">
                <a:latin typeface="黑体"/>
                <a:cs typeface="黑体"/>
              </a:rPr>
              <a:t>个</a:t>
            </a:r>
            <a:r>
              <a:rPr sz="2600" spc="0" dirty="0">
                <a:latin typeface="黑体"/>
                <a:cs typeface="黑体"/>
              </a:rPr>
              <a:t>节点集</a:t>
            </a:r>
            <a:r>
              <a:rPr sz="2600" spc="-15" dirty="0">
                <a:latin typeface="黑体"/>
                <a:cs typeface="黑体"/>
              </a:rPr>
              <a:t>群</a:t>
            </a:r>
            <a:r>
              <a:rPr sz="2600" spc="0" dirty="0">
                <a:latin typeface="黑体"/>
                <a:cs typeface="黑体"/>
              </a:rPr>
              <a:t>的自动</a:t>
            </a:r>
            <a:r>
              <a:rPr sz="2600" spc="-15" dirty="0">
                <a:latin typeface="黑体"/>
                <a:cs typeface="黑体"/>
              </a:rPr>
              <a:t>调</a:t>
            </a:r>
            <a:r>
              <a:rPr sz="2600" spc="0" dirty="0">
                <a:latin typeface="黑体"/>
                <a:cs typeface="黑体"/>
              </a:rPr>
              <a:t>度使用</a:t>
            </a:r>
            <a:endParaRPr sz="2600">
              <a:latin typeface="黑体"/>
              <a:cs typeface="黑体"/>
            </a:endParaRPr>
          </a:p>
        </p:txBody>
      </p:sp>
      <p:sp>
        <p:nvSpPr>
          <p:cNvPr id="3" name="object 3"/>
          <p:cNvSpPr/>
          <p:nvPr/>
        </p:nvSpPr>
        <p:spPr>
          <a:xfrm>
            <a:off x="2857500" y="150876"/>
            <a:ext cx="6233159"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9479" rIns="0" bIns="0" rtlCol="0">
            <a:spAutoFit/>
          </a:bodyPr>
          <a:lstStyle/>
          <a:p>
            <a:pPr marL="71755">
              <a:lnSpc>
                <a:spcPts val="2965"/>
              </a:lnSpc>
            </a:pPr>
            <a:r>
              <a:rPr sz="2600" b="1" spc="-25" dirty="0">
                <a:solidFill>
                  <a:srgbClr val="00AF50"/>
                </a:solidFill>
                <a:latin typeface="黑体"/>
                <a:cs typeface="黑体"/>
              </a:rPr>
              <a:t>如何提</a:t>
            </a:r>
            <a:r>
              <a:rPr sz="2600" b="1" spc="-30" dirty="0">
                <a:solidFill>
                  <a:srgbClr val="00AF50"/>
                </a:solidFill>
                <a:latin typeface="黑体"/>
                <a:cs typeface="黑体"/>
              </a:rPr>
              <a:t>供统</a:t>
            </a:r>
            <a:r>
              <a:rPr sz="2600" b="1" spc="-20" dirty="0">
                <a:solidFill>
                  <a:srgbClr val="00AF50"/>
                </a:solidFill>
                <a:latin typeface="黑体"/>
                <a:cs typeface="黑体"/>
              </a:rPr>
              <a:t>一</a:t>
            </a:r>
            <a:r>
              <a:rPr sz="2600" b="1" spc="-25" dirty="0">
                <a:solidFill>
                  <a:srgbClr val="00AF50"/>
                </a:solidFill>
                <a:latin typeface="黑体"/>
                <a:cs typeface="黑体"/>
              </a:rPr>
              <a:t>的</a:t>
            </a:r>
            <a:r>
              <a:rPr sz="2600" b="1" spc="-30" dirty="0">
                <a:solidFill>
                  <a:srgbClr val="00AF50"/>
                </a:solidFill>
                <a:latin typeface="黑体"/>
                <a:cs typeface="黑体"/>
              </a:rPr>
              <a:t>计算</a:t>
            </a:r>
            <a:r>
              <a:rPr sz="2600" b="1" spc="-20" dirty="0">
                <a:solidFill>
                  <a:srgbClr val="00AF50"/>
                </a:solidFill>
                <a:latin typeface="黑体"/>
                <a:cs typeface="黑体"/>
              </a:rPr>
              <a:t>框</a:t>
            </a:r>
            <a:r>
              <a:rPr sz="2600" b="1" spc="-30" dirty="0">
                <a:solidFill>
                  <a:srgbClr val="00AF50"/>
                </a:solidFill>
                <a:latin typeface="黑体"/>
                <a:cs typeface="黑体"/>
              </a:rPr>
              <a:t>架</a:t>
            </a:r>
            <a:endParaRPr sz="2600">
              <a:latin typeface="黑体"/>
              <a:cs typeface="黑体"/>
            </a:endParaRPr>
          </a:p>
        </p:txBody>
      </p:sp>
      <p:sp>
        <p:nvSpPr>
          <p:cNvPr id="3" name="object 3"/>
          <p:cNvSpPr txBox="1"/>
          <p:nvPr/>
        </p:nvSpPr>
        <p:spPr>
          <a:xfrm>
            <a:off x="449072" y="1303528"/>
            <a:ext cx="8178800" cy="3458845"/>
          </a:xfrm>
          <a:prstGeom prst="rect">
            <a:avLst/>
          </a:prstGeom>
        </p:spPr>
        <p:txBody>
          <a:bodyPr vert="horz" wrap="square" lIns="0" tIns="0" rIns="0" bIns="0" rtlCol="0">
            <a:spAutoFit/>
          </a:bodyPr>
          <a:lstStyle/>
          <a:p>
            <a:pPr marL="67310">
              <a:lnSpc>
                <a:spcPct val="100000"/>
              </a:lnSpc>
            </a:pPr>
            <a:r>
              <a:rPr sz="2600" spc="-5" dirty="0">
                <a:solidFill>
                  <a:srgbClr val="C00000"/>
                </a:solidFill>
                <a:latin typeface="Arial Narrow"/>
                <a:cs typeface="Arial Narrow"/>
              </a:rPr>
              <a:t>MapReduce</a:t>
            </a:r>
            <a:r>
              <a:rPr sz="2600" spc="10" dirty="0">
                <a:solidFill>
                  <a:srgbClr val="C00000"/>
                </a:solidFill>
                <a:latin typeface="黑体"/>
                <a:cs typeface="黑体"/>
              </a:rPr>
              <a:t>提</a:t>
            </a:r>
            <a:r>
              <a:rPr sz="2600" spc="0" dirty="0">
                <a:solidFill>
                  <a:srgbClr val="C00000"/>
                </a:solidFill>
                <a:latin typeface="黑体"/>
                <a:cs typeface="黑体"/>
              </a:rPr>
              <a:t>供的主要</a:t>
            </a:r>
            <a:r>
              <a:rPr sz="2600" spc="-15" dirty="0">
                <a:solidFill>
                  <a:srgbClr val="C00000"/>
                </a:solidFill>
                <a:latin typeface="黑体"/>
                <a:cs typeface="黑体"/>
              </a:rPr>
              <a:t>功</a:t>
            </a:r>
            <a:r>
              <a:rPr sz="2600" spc="5" dirty="0">
                <a:solidFill>
                  <a:srgbClr val="C00000"/>
                </a:solidFill>
                <a:latin typeface="黑体"/>
                <a:cs typeface="黑体"/>
              </a:rPr>
              <a:t>能</a:t>
            </a:r>
            <a:r>
              <a:rPr sz="2550" spc="7" baseline="26143" dirty="0">
                <a:solidFill>
                  <a:srgbClr val="C00000"/>
                </a:solidFill>
                <a:latin typeface="Arial Narrow"/>
                <a:cs typeface="Arial Narrow"/>
              </a:rPr>
              <a:t>*</a:t>
            </a:r>
            <a:endParaRPr sz="2550" baseline="26143">
              <a:latin typeface="Arial Narrow"/>
              <a:cs typeface="Arial Narrow"/>
            </a:endParaRPr>
          </a:p>
          <a:p>
            <a:pPr marL="241300" marR="114935" indent="-228600">
              <a:lnSpc>
                <a:spcPct val="100000"/>
              </a:lnSpc>
              <a:spcBef>
                <a:spcPts val="40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solidFill>
                  <a:srgbClr val="0066FF"/>
                </a:solidFill>
                <a:latin typeface="黑体"/>
                <a:cs typeface="黑体"/>
              </a:rPr>
              <a:t>任务调度</a:t>
            </a:r>
            <a:r>
              <a:rPr sz="2400" spc="0" dirty="0">
                <a:latin typeface="黑体"/>
                <a:cs typeface="黑体"/>
              </a:rPr>
              <a:t>：自动调度和监测计算作</a:t>
            </a:r>
            <a:r>
              <a:rPr sz="2400" spc="5" dirty="0">
                <a:latin typeface="黑体"/>
                <a:cs typeface="黑体"/>
              </a:rPr>
              <a:t>业</a:t>
            </a:r>
            <a:r>
              <a:rPr sz="2400" spc="0" dirty="0">
                <a:latin typeface="Arial Narrow"/>
                <a:cs typeface="Arial Narrow"/>
              </a:rPr>
              <a:t>(job)</a:t>
            </a:r>
            <a:r>
              <a:rPr sz="2400" spc="0" dirty="0">
                <a:latin typeface="黑体"/>
                <a:cs typeface="黑体"/>
              </a:rPr>
              <a:t>和作业下被划分出 的一组计算任务</a:t>
            </a:r>
            <a:r>
              <a:rPr sz="2400" spc="-10" dirty="0">
                <a:latin typeface="Arial Narrow"/>
                <a:cs typeface="Arial Narrow"/>
              </a:rPr>
              <a:t>(</a:t>
            </a:r>
            <a:r>
              <a:rPr sz="2400" spc="-5" dirty="0">
                <a:latin typeface="Arial Narrow"/>
                <a:cs typeface="Arial Narrow"/>
              </a:rPr>
              <a:t>tasks)</a:t>
            </a:r>
            <a:endParaRPr sz="2400">
              <a:latin typeface="Arial Narrow"/>
              <a:cs typeface="Arial Narrow"/>
            </a:endParaRPr>
          </a:p>
          <a:p>
            <a:pPr marL="241300" marR="6350" indent="-228600">
              <a:lnSpc>
                <a:spcPct val="100000"/>
              </a:lnSpc>
              <a:spcBef>
                <a:spcPts val="395"/>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5" dirty="0">
                <a:solidFill>
                  <a:srgbClr val="0066FF"/>
                </a:solidFill>
                <a:latin typeface="黑体"/>
                <a:cs typeface="黑体"/>
              </a:rPr>
              <a:t>尽可能的本地化数据计</a:t>
            </a:r>
            <a:r>
              <a:rPr sz="2400" spc="0" dirty="0">
                <a:solidFill>
                  <a:srgbClr val="0066FF"/>
                </a:solidFill>
                <a:latin typeface="黑体"/>
                <a:cs typeface="黑体"/>
              </a:rPr>
              <a:t>算</a:t>
            </a:r>
            <a:r>
              <a:rPr sz="2400" spc="0" dirty="0">
                <a:solidFill>
                  <a:srgbClr val="0066FF"/>
                </a:solidFill>
                <a:latin typeface="Arial Narrow"/>
                <a:cs typeface="Arial Narrow"/>
              </a:rPr>
              <a:t>(loc</a:t>
            </a:r>
            <a:r>
              <a:rPr sz="2400" spc="-15" dirty="0">
                <a:solidFill>
                  <a:srgbClr val="0066FF"/>
                </a:solidFill>
                <a:latin typeface="Arial Narrow"/>
                <a:cs typeface="Arial Narrow"/>
              </a:rPr>
              <a:t>a</a:t>
            </a:r>
            <a:r>
              <a:rPr sz="2400" spc="-5" dirty="0">
                <a:solidFill>
                  <a:srgbClr val="0066FF"/>
                </a:solidFill>
                <a:latin typeface="Arial Narrow"/>
                <a:cs typeface="Arial Narrow"/>
              </a:rPr>
              <a:t>l</a:t>
            </a:r>
            <a:r>
              <a:rPr sz="2400" spc="-10" dirty="0">
                <a:solidFill>
                  <a:srgbClr val="0066FF"/>
                </a:solidFill>
                <a:latin typeface="Arial Narrow"/>
                <a:cs typeface="Arial Narrow"/>
              </a:rPr>
              <a:t>i</a:t>
            </a:r>
            <a:r>
              <a:rPr sz="2400" spc="0" dirty="0">
                <a:solidFill>
                  <a:srgbClr val="0066FF"/>
                </a:solidFill>
                <a:latin typeface="Arial Narrow"/>
                <a:cs typeface="Arial Narrow"/>
              </a:rPr>
              <a:t>ty)</a:t>
            </a:r>
            <a:r>
              <a:rPr sz="2400" spc="20" dirty="0">
                <a:solidFill>
                  <a:srgbClr val="0066FF"/>
                </a:solidFill>
                <a:latin typeface="Arial Narrow"/>
                <a:cs typeface="Arial Narrow"/>
              </a:rPr>
              <a:t> </a:t>
            </a:r>
            <a:r>
              <a:rPr sz="2400" spc="-5" dirty="0">
                <a:latin typeface="黑体"/>
                <a:cs typeface="黑体"/>
              </a:rPr>
              <a:t>：为了减少数据通信，一 </a:t>
            </a:r>
            <a:r>
              <a:rPr sz="2400" spc="0" dirty="0">
                <a:latin typeface="黑体"/>
                <a:cs typeface="黑体"/>
              </a:rPr>
              <a:t>个基本原则是，计算节点尽可能处理其本地磁盘上所分布存 储的数据；无法进行本地化数据处理时，再将数据从网络上 传送给该节点</a:t>
            </a:r>
            <a:endParaRPr sz="2400">
              <a:latin typeface="黑体"/>
              <a:cs typeface="黑体"/>
            </a:endParaRPr>
          </a:p>
          <a:p>
            <a:pPr marL="12700">
              <a:lnSpc>
                <a:spcPts val="2825"/>
              </a:lnSpc>
              <a:spcBef>
                <a:spcPts val="52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5" dirty="0">
                <a:solidFill>
                  <a:srgbClr val="0066FF"/>
                </a:solidFill>
                <a:latin typeface="黑体"/>
                <a:cs typeface="黑体"/>
              </a:rPr>
              <a:t>出错处理</a:t>
            </a:r>
            <a:r>
              <a:rPr sz="2400" spc="-5" dirty="0">
                <a:latin typeface="黑体"/>
                <a:cs typeface="黑体"/>
              </a:rPr>
              <a:t>：系统能检测并隔离出错节点，并调度分配新的节</a:t>
            </a:r>
            <a:endParaRPr sz="2400">
              <a:latin typeface="黑体"/>
              <a:cs typeface="黑体"/>
            </a:endParaRPr>
          </a:p>
          <a:p>
            <a:pPr marL="241300">
              <a:lnSpc>
                <a:spcPts val="2685"/>
              </a:lnSpc>
            </a:pPr>
            <a:r>
              <a:rPr sz="2400" dirty="0">
                <a:latin typeface="黑体"/>
                <a:cs typeface="黑体"/>
              </a:rPr>
              <a:t>点接管出错节点的计算任务</a:t>
            </a:r>
            <a:endParaRPr sz="2400">
              <a:latin typeface="黑体"/>
              <a:cs typeface="黑体"/>
            </a:endParaRPr>
          </a:p>
        </p:txBody>
      </p:sp>
      <p:sp>
        <p:nvSpPr>
          <p:cNvPr id="4" name="object 4"/>
          <p:cNvSpPr/>
          <p:nvPr/>
        </p:nvSpPr>
        <p:spPr>
          <a:xfrm>
            <a:off x="2857500" y="150876"/>
            <a:ext cx="6233159" cy="720851"/>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txBox="1"/>
          <p:nvPr/>
        </p:nvSpPr>
        <p:spPr>
          <a:xfrm>
            <a:off x="708456" y="6358635"/>
            <a:ext cx="6751320" cy="177165"/>
          </a:xfrm>
          <a:prstGeom prst="rect">
            <a:avLst/>
          </a:prstGeom>
        </p:spPr>
        <p:txBody>
          <a:bodyPr vert="horz" wrap="square" lIns="0" tIns="0" rIns="0" bIns="0" rtlCol="0">
            <a:spAutoFit/>
          </a:bodyPr>
          <a:lstStyle/>
          <a:p>
            <a:pPr marL="12700">
              <a:lnSpc>
                <a:spcPct val="100000"/>
              </a:lnSpc>
            </a:pPr>
            <a:r>
              <a:rPr sz="1100" dirty="0">
                <a:latin typeface="Verdana"/>
                <a:cs typeface="Verdana"/>
              </a:rPr>
              <a:t>* </a:t>
            </a:r>
            <a:r>
              <a:rPr sz="1100" spc="-5" dirty="0">
                <a:latin typeface="Verdana"/>
                <a:cs typeface="Verdana"/>
              </a:rPr>
              <a:t>C</a:t>
            </a:r>
            <a:r>
              <a:rPr sz="1100" spc="-20" dirty="0">
                <a:latin typeface="Verdana"/>
                <a:cs typeface="Verdana"/>
              </a:rPr>
              <a:t>i</a:t>
            </a:r>
            <a:r>
              <a:rPr sz="1100" spc="0" dirty="0">
                <a:latin typeface="Verdana"/>
                <a:cs typeface="Verdana"/>
              </a:rPr>
              <a:t>te</a:t>
            </a:r>
            <a:r>
              <a:rPr sz="1100" spc="-5" dirty="0">
                <a:latin typeface="Verdana"/>
                <a:cs typeface="Verdana"/>
              </a:rPr>
              <a:t> fr</a:t>
            </a:r>
            <a:r>
              <a:rPr sz="1100" spc="0" dirty="0">
                <a:latin typeface="Verdana"/>
                <a:cs typeface="Verdana"/>
              </a:rPr>
              <a:t>om J</a:t>
            </a:r>
            <a:r>
              <a:rPr sz="1100" spc="-15" dirty="0">
                <a:latin typeface="Verdana"/>
                <a:cs typeface="Verdana"/>
              </a:rPr>
              <a:t>i</a:t>
            </a:r>
            <a:r>
              <a:rPr sz="1100" spc="-10" dirty="0">
                <a:latin typeface="Verdana"/>
                <a:cs typeface="Verdana"/>
              </a:rPr>
              <a:t>mm</a:t>
            </a:r>
            <a:r>
              <a:rPr sz="1100" spc="0" dirty="0">
                <a:latin typeface="Verdana"/>
                <a:cs typeface="Verdana"/>
              </a:rPr>
              <a:t>y</a:t>
            </a:r>
            <a:r>
              <a:rPr sz="1100" spc="10" dirty="0">
                <a:latin typeface="Verdana"/>
                <a:cs typeface="Verdana"/>
              </a:rPr>
              <a:t> </a:t>
            </a:r>
            <a:r>
              <a:rPr sz="1100" spc="0" dirty="0">
                <a:latin typeface="Verdana"/>
                <a:cs typeface="Verdana"/>
              </a:rPr>
              <a:t>L</a:t>
            </a:r>
            <a:r>
              <a:rPr sz="1100" spc="-20" dirty="0">
                <a:latin typeface="Verdana"/>
                <a:cs typeface="Verdana"/>
              </a:rPr>
              <a:t>i</a:t>
            </a:r>
            <a:r>
              <a:rPr sz="1100" spc="0" dirty="0">
                <a:latin typeface="Verdana"/>
                <a:cs typeface="Verdana"/>
              </a:rPr>
              <a:t>n,</a:t>
            </a:r>
            <a:r>
              <a:rPr sz="1100" spc="10" dirty="0">
                <a:latin typeface="Verdana"/>
                <a:cs typeface="Verdana"/>
              </a:rPr>
              <a:t> </a:t>
            </a:r>
            <a:r>
              <a:rPr sz="1100" spc="-5" dirty="0">
                <a:latin typeface="Verdana"/>
                <a:cs typeface="Verdana"/>
              </a:rPr>
              <a:t>U</a:t>
            </a:r>
            <a:r>
              <a:rPr sz="1100" spc="0" dirty="0">
                <a:latin typeface="Verdana"/>
                <a:cs typeface="Verdana"/>
              </a:rPr>
              <a:t>n</a:t>
            </a:r>
            <a:r>
              <a:rPr sz="1100" spc="-20" dirty="0">
                <a:latin typeface="Verdana"/>
                <a:cs typeface="Verdana"/>
              </a:rPr>
              <a:t>i</a:t>
            </a:r>
            <a:r>
              <a:rPr sz="1100" spc="-10" dirty="0">
                <a:latin typeface="Verdana"/>
                <a:cs typeface="Verdana"/>
              </a:rPr>
              <a:t>v</a:t>
            </a:r>
            <a:r>
              <a:rPr sz="1100" spc="0" dirty="0">
                <a:latin typeface="Verdana"/>
                <a:cs typeface="Verdana"/>
              </a:rPr>
              <a:t>ers</a:t>
            </a:r>
            <a:r>
              <a:rPr sz="1100" spc="-20" dirty="0">
                <a:latin typeface="Verdana"/>
                <a:cs typeface="Verdana"/>
              </a:rPr>
              <a:t>i</a:t>
            </a:r>
            <a:r>
              <a:rPr sz="1100" spc="0" dirty="0">
                <a:latin typeface="Verdana"/>
                <a:cs typeface="Verdana"/>
              </a:rPr>
              <a:t>ty</a:t>
            </a:r>
            <a:r>
              <a:rPr sz="1100" spc="30" dirty="0">
                <a:latin typeface="Verdana"/>
                <a:cs typeface="Verdana"/>
              </a:rPr>
              <a:t> </a:t>
            </a:r>
            <a:r>
              <a:rPr sz="1100" spc="0" dirty="0">
                <a:latin typeface="Verdana"/>
                <a:cs typeface="Verdana"/>
              </a:rPr>
              <a:t>of</a:t>
            </a:r>
            <a:r>
              <a:rPr sz="1100" spc="-10" dirty="0">
                <a:latin typeface="Verdana"/>
                <a:cs typeface="Verdana"/>
              </a:rPr>
              <a:t> </a:t>
            </a:r>
            <a:r>
              <a:rPr sz="1100" spc="0" dirty="0">
                <a:latin typeface="Verdana"/>
                <a:cs typeface="Verdana"/>
              </a:rPr>
              <a:t>M</a:t>
            </a:r>
            <a:r>
              <a:rPr sz="1100" spc="-5" dirty="0">
                <a:latin typeface="Verdana"/>
                <a:cs typeface="Verdana"/>
              </a:rPr>
              <a:t>ar</a:t>
            </a:r>
            <a:r>
              <a:rPr sz="1100" spc="-10" dirty="0">
                <a:latin typeface="Verdana"/>
                <a:cs typeface="Verdana"/>
              </a:rPr>
              <a:t>y</a:t>
            </a:r>
            <a:r>
              <a:rPr sz="1100" spc="-15" dirty="0">
                <a:latin typeface="Verdana"/>
                <a:cs typeface="Verdana"/>
              </a:rPr>
              <a:t>l</a:t>
            </a:r>
            <a:r>
              <a:rPr sz="1100" spc="-5" dirty="0">
                <a:latin typeface="Verdana"/>
                <a:cs typeface="Verdana"/>
              </a:rPr>
              <a:t>a</a:t>
            </a:r>
            <a:r>
              <a:rPr sz="1100" spc="0" dirty="0">
                <a:latin typeface="Verdana"/>
                <a:cs typeface="Verdana"/>
              </a:rPr>
              <a:t>n</a:t>
            </a:r>
            <a:r>
              <a:rPr sz="1100" spc="-10" dirty="0">
                <a:latin typeface="Verdana"/>
                <a:cs typeface="Verdana"/>
              </a:rPr>
              <a:t>d</a:t>
            </a:r>
            <a:r>
              <a:rPr sz="1100" spc="0" dirty="0">
                <a:latin typeface="Verdana"/>
                <a:cs typeface="Verdana"/>
              </a:rPr>
              <a:t>,</a:t>
            </a:r>
            <a:r>
              <a:rPr sz="1100" spc="15" dirty="0">
                <a:latin typeface="Verdana"/>
                <a:cs typeface="Verdana"/>
              </a:rPr>
              <a:t> </a:t>
            </a:r>
            <a:r>
              <a:rPr sz="1100" spc="0" dirty="0">
                <a:latin typeface="Verdana"/>
                <a:cs typeface="Verdana"/>
              </a:rPr>
              <a:t>Da</a:t>
            </a:r>
            <a:r>
              <a:rPr sz="1100" spc="-10" dirty="0">
                <a:latin typeface="Verdana"/>
                <a:cs typeface="Verdana"/>
              </a:rPr>
              <a:t>t</a:t>
            </a:r>
            <a:r>
              <a:rPr sz="1100" spc="-5" dirty="0">
                <a:latin typeface="Verdana"/>
                <a:cs typeface="Verdana"/>
              </a:rPr>
              <a:t>a</a:t>
            </a:r>
            <a:r>
              <a:rPr sz="1100" spc="0" dirty="0">
                <a:latin typeface="Verdana"/>
                <a:cs typeface="Verdana"/>
              </a:rPr>
              <a:t>-Inte</a:t>
            </a:r>
            <a:r>
              <a:rPr sz="1100" spc="-5" dirty="0">
                <a:latin typeface="Verdana"/>
                <a:cs typeface="Verdana"/>
              </a:rPr>
              <a:t>n</a:t>
            </a:r>
            <a:r>
              <a:rPr sz="1100" spc="0" dirty="0">
                <a:latin typeface="Verdana"/>
                <a:cs typeface="Verdana"/>
              </a:rPr>
              <a:t>s</a:t>
            </a:r>
            <a:r>
              <a:rPr sz="1100" spc="-15" dirty="0">
                <a:latin typeface="Verdana"/>
                <a:cs typeface="Verdana"/>
              </a:rPr>
              <a:t>i</a:t>
            </a:r>
            <a:r>
              <a:rPr sz="1100" spc="-10" dirty="0">
                <a:latin typeface="Verdana"/>
                <a:cs typeface="Verdana"/>
              </a:rPr>
              <a:t>v</a:t>
            </a:r>
            <a:r>
              <a:rPr sz="1100" spc="0" dirty="0">
                <a:latin typeface="Verdana"/>
                <a:cs typeface="Verdana"/>
              </a:rPr>
              <a:t>e</a:t>
            </a:r>
            <a:r>
              <a:rPr sz="1100" spc="10" dirty="0">
                <a:latin typeface="Verdana"/>
                <a:cs typeface="Verdana"/>
              </a:rPr>
              <a:t> </a:t>
            </a:r>
            <a:r>
              <a:rPr sz="1100" spc="0" dirty="0">
                <a:latin typeface="Verdana"/>
                <a:cs typeface="Verdana"/>
              </a:rPr>
              <a:t>Te</a:t>
            </a:r>
            <a:r>
              <a:rPr sz="1100" spc="-5" dirty="0">
                <a:latin typeface="Verdana"/>
                <a:cs typeface="Verdana"/>
              </a:rPr>
              <a:t>x</a:t>
            </a:r>
            <a:r>
              <a:rPr sz="1100" spc="0" dirty="0">
                <a:latin typeface="Verdana"/>
                <a:cs typeface="Verdana"/>
              </a:rPr>
              <a:t>t</a:t>
            </a:r>
            <a:r>
              <a:rPr sz="1100" spc="-20" dirty="0">
                <a:latin typeface="Verdana"/>
                <a:cs typeface="Verdana"/>
              </a:rPr>
              <a:t> </a:t>
            </a:r>
            <a:r>
              <a:rPr sz="1100" spc="-5" dirty="0">
                <a:latin typeface="Verdana"/>
                <a:cs typeface="Verdana"/>
              </a:rPr>
              <a:t>pr</a:t>
            </a:r>
            <a:r>
              <a:rPr sz="1100" spc="0" dirty="0">
                <a:latin typeface="Verdana"/>
                <a:cs typeface="Verdana"/>
              </a:rPr>
              <a:t>ocess</a:t>
            </a:r>
            <a:r>
              <a:rPr sz="1100" spc="-15" dirty="0">
                <a:latin typeface="Verdana"/>
                <a:cs typeface="Verdana"/>
              </a:rPr>
              <a:t>i</a:t>
            </a:r>
            <a:r>
              <a:rPr sz="1100" spc="0" dirty="0">
                <a:latin typeface="Verdana"/>
                <a:cs typeface="Verdana"/>
              </a:rPr>
              <a:t>ng </a:t>
            </a:r>
            <a:r>
              <a:rPr sz="1100" spc="-5" dirty="0">
                <a:latin typeface="Verdana"/>
                <a:cs typeface="Verdana"/>
              </a:rPr>
              <a:t>w</a:t>
            </a:r>
            <a:r>
              <a:rPr sz="1100" spc="-20" dirty="0">
                <a:latin typeface="Verdana"/>
                <a:cs typeface="Verdana"/>
              </a:rPr>
              <a:t>i</a:t>
            </a:r>
            <a:r>
              <a:rPr sz="1100" spc="0" dirty="0">
                <a:latin typeface="Verdana"/>
                <a:cs typeface="Verdana"/>
              </a:rPr>
              <a:t>th</a:t>
            </a:r>
            <a:r>
              <a:rPr sz="1100" spc="20" dirty="0">
                <a:latin typeface="Verdana"/>
                <a:cs typeface="Verdana"/>
              </a:rPr>
              <a:t> </a:t>
            </a:r>
            <a:r>
              <a:rPr sz="1100" spc="0" dirty="0">
                <a:latin typeface="Verdana"/>
                <a:cs typeface="Verdana"/>
              </a:rPr>
              <a:t>M</a:t>
            </a:r>
            <a:r>
              <a:rPr sz="1100" spc="-5" dirty="0">
                <a:latin typeface="Verdana"/>
                <a:cs typeface="Verdana"/>
              </a:rPr>
              <a:t>apRedu</a:t>
            </a:r>
            <a:r>
              <a:rPr sz="1100" spc="0" dirty="0">
                <a:latin typeface="Verdana"/>
                <a:cs typeface="Verdana"/>
              </a:rPr>
              <a:t>ce</a:t>
            </a:r>
            <a:endParaRPr sz="1100">
              <a:latin typeface="Verdana"/>
              <a:cs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0848" rIns="0" bIns="0" rtlCol="0">
            <a:spAutoFit/>
          </a:bodyPr>
          <a:lstStyle/>
          <a:p>
            <a:pPr marL="97790">
              <a:lnSpc>
                <a:spcPct val="100000"/>
              </a:lnSpc>
            </a:pPr>
            <a:r>
              <a:rPr sz="2600" b="1" spc="-25" dirty="0">
                <a:solidFill>
                  <a:srgbClr val="00AF50"/>
                </a:solidFill>
                <a:latin typeface="黑体"/>
                <a:cs typeface="黑体"/>
              </a:rPr>
              <a:t>如何提</a:t>
            </a:r>
            <a:r>
              <a:rPr sz="2600" b="1" spc="-30" dirty="0">
                <a:solidFill>
                  <a:srgbClr val="00AF50"/>
                </a:solidFill>
                <a:latin typeface="黑体"/>
                <a:cs typeface="黑体"/>
              </a:rPr>
              <a:t>供统</a:t>
            </a:r>
            <a:r>
              <a:rPr sz="2600" b="1" spc="-20" dirty="0">
                <a:solidFill>
                  <a:srgbClr val="00AF50"/>
                </a:solidFill>
                <a:latin typeface="黑体"/>
                <a:cs typeface="黑体"/>
              </a:rPr>
              <a:t>一</a:t>
            </a:r>
            <a:r>
              <a:rPr sz="2600" b="1" spc="-25" dirty="0">
                <a:solidFill>
                  <a:srgbClr val="00AF50"/>
                </a:solidFill>
                <a:latin typeface="黑体"/>
                <a:cs typeface="黑体"/>
              </a:rPr>
              <a:t>的</a:t>
            </a:r>
            <a:r>
              <a:rPr sz="2600" b="1" spc="-30" dirty="0">
                <a:solidFill>
                  <a:srgbClr val="00AF50"/>
                </a:solidFill>
                <a:latin typeface="黑体"/>
                <a:cs typeface="黑体"/>
              </a:rPr>
              <a:t>计算</a:t>
            </a:r>
            <a:r>
              <a:rPr sz="2600" b="1" spc="-20" dirty="0">
                <a:solidFill>
                  <a:srgbClr val="00AF50"/>
                </a:solidFill>
                <a:latin typeface="黑体"/>
                <a:cs typeface="黑体"/>
              </a:rPr>
              <a:t>框</a:t>
            </a:r>
            <a:r>
              <a:rPr sz="2600" b="1" spc="-30" dirty="0">
                <a:solidFill>
                  <a:srgbClr val="00AF50"/>
                </a:solidFill>
                <a:latin typeface="黑体"/>
                <a:cs typeface="黑体"/>
              </a:rPr>
              <a:t>架</a:t>
            </a:r>
            <a:endParaRPr sz="2600">
              <a:latin typeface="黑体"/>
              <a:cs typeface="黑体"/>
            </a:endParaRPr>
          </a:p>
          <a:p>
            <a:pPr marL="186690">
              <a:lnSpc>
                <a:spcPts val="3080"/>
              </a:lnSpc>
              <a:spcBef>
                <a:spcPts val="575"/>
              </a:spcBef>
            </a:pPr>
            <a:r>
              <a:rPr sz="2600" spc="-5" dirty="0">
                <a:solidFill>
                  <a:srgbClr val="C00000"/>
                </a:solidFill>
                <a:latin typeface="Arial Narrow"/>
                <a:cs typeface="Arial Narrow"/>
              </a:rPr>
              <a:t>MapReduce</a:t>
            </a:r>
            <a:r>
              <a:rPr sz="2600" spc="10" dirty="0">
                <a:solidFill>
                  <a:srgbClr val="C00000"/>
                </a:solidFill>
                <a:latin typeface="黑体"/>
                <a:cs typeface="黑体"/>
              </a:rPr>
              <a:t>提</a:t>
            </a:r>
            <a:r>
              <a:rPr sz="2600" spc="0" dirty="0">
                <a:solidFill>
                  <a:srgbClr val="C00000"/>
                </a:solidFill>
                <a:latin typeface="黑体"/>
                <a:cs typeface="黑体"/>
              </a:rPr>
              <a:t>供的主要</a:t>
            </a:r>
            <a:r>
              <a:rPr sz="2600" spc="-15" dirty="0">
                <a:solidFill>
                  <a:srgbClr val="C00000"/>
                </a:solidFill>
                <a:latin typeface="黑体"/>
                <a:cs typeface="黑体"/>
              </a:rPr>
              <a:t>功</a:t>
            </a:r>
            <a:r>
              <a:rPr sz="2600" spc="0" dirty="0">
                <a:solidFill>
                  <a:srgbClr val="C00000"/>
                </a:solidFill>
                <a:latin typeface="黑体"/>
                <a:cs typeface="黑体"/>
              </a:rPr>
              <a:t>能</a:t>
            </a:r>
            <a:endParaRPr sz="2600">
              <a:latin typeface="黑体"/>
              <a:cs typeface="黑体"/>
            </a:endParaRPr>
          </a:p>
        </p:txBody>
      </p:sp>
      <p:sp>
        <p:nvSpPr>
          <p:cNvPr id="3" name="object 3"/>
          <p:cNvSpPr txBox="1"/>
          <p:nvPr/>
        </p:nvSpPr>
        <p:spPr>
          <a:xfrm>
            <a:off x="475589" y="1768363"/>
            <a:ext cx="8295640" cy="1535430"/>
          </a:xfrm>
          <a:prstGeom prst="rect">
            <a:avLst/>
          </a:prstGeom>
        </p:spPr>
        <p:txBody>
          <a:bodyPr vert="horz" wrap="square" lIns="0" tIns="0" rIns="0" bIns="0" rtlCol="0">
            <a:spAutoFit/>
          </a:bodyPr>
          <a:lstStyle/>
          <a:p>
            <a:pPr marL="241300" marR="6350" indent="-228600" algn="just">
              <a:lnSpc>
                <a:spcPct val="100099"/>
              </a:lnSpc>
            </a:pPr>
            <a:r>
              <a:rPr sz="2000" spc="10" dirty="0">
                <a:solidFill>
                  <a:srgbClr val="9B2C1F"/>
                </a:solidFill>
                <a:latin typeface="Wingdings 2"/>
                <a:cs typeface="Wingdings 2"/>
              </a:rPr>
              <a:t></a:t>
            </a:r>
            <a:r>
              <a:rPr sz="2000" spc="165" dirty="0">
                <a:solidFill>
                  <a:srgbClr val="9B2C1F"/>
                </a:solidFill>
                <a:latin typeface="Times New Roman"/>
                <a:cs typeface="Times New Roman"/>
              </a:rPr>
              <a:t> </a:t>
            </a:r>
            <a:r>
              <a:rPr sz="2400" spc="-15" dirty="0">
                <a:solidFill>
                  <a:srgbClr val="0066FF"/>
                </a:solidFill>
                <a:latin typeface="Arial Narrow"/>
                <a:cs typeface="Arial Narrow"/>
              </a:rPr>
              <a:t>C</a:t>
            </a:r>
            <a:r>
              <a:rPr sz="2400" spc="-25" dirty="0">
                <a:solidFill>
                  <a:srgbClr val="0066FF"/>
                </a:solidFill>
                <a:latin typeface="Arial Narrow"/>
                <a:cs typeface="Arial Narrow"/>
              </a:rPr>
              <a:t>o</a:t>
            </a:r>
            <a:r>
              <a:rPr sz="2400" spc="-5" dirty="0">
                <a:solidFill>
                  <a:srgbClr val="0066FF"/>
                </a:solidFill>
                <a:latin typeface="Arial Narrow"/>
                <a:cs typeface="Arial Narrow"/>
              </a:rPr>
              <a:t>mbin</a:t>
            </a:r>
            <a:r>
              <a:rPr sz="2400" spc="-10" dirty="0">
                <a:solidFill>
                  <a:srgbClr val="0066FF"/>
                </a:solidFill>
                <a:latin typeface="Arial Narrow"/>
                <a:cs typeface="Arial Narrow"/>
              </a:rPr>
              <a:t>e</a:t>
            </a:r>
            <a:r>
              <a:rPr sz="2400" spc="-5" dirty="0">
                <a:solidFill>
                  <a:srgbClr val="0066FF"/>
                </a:solidFill>
                <a:latin typeface="Arial Narrow"/>
                <a:cs typeface="Arial Narrow"/>
              </a:rPr>
              <a:t>r</a:t>
            </a:r>
            <a:r>
              <a:rPr sz="2400" spc="0" dirty="0">
                <a:solidFill>
                  <a:srgbClr val="0066FF"/>
                </a:solidFill>
                <a:latin typeface="黑体"/>
                <a:cs typeface="黑体"/>
              </a:rPr>
              <a:t>网络带宽优化</a:t>
            </a:r>
            <a:r>
              <a:rPr sz="2400" spc="0" dirty="0">
                <a:latin typeface="Arial Narrow"/>
                <a:cs typeface="Arial Narrow"/>
              </a:rPr>
              <a:t>:</a:t>
            </a:r>
            <a:r>
              <a:rPr sz="2400" spc="30" dirty="0">
                <a:latin typeface="Arial Narrow"/>
                <a:cs typeface="Arial Narrow"/>
              </a:rPr>
              <a:t> </a:t>
            </a:r>
            <a:r>
              <a:rPr sz="2400" spc="0" dirty="0">
                <a:latin typeface="黑体"/>
                <a:cs typeface="黑体"/>
              </a:rPr>
              <a:t>为了减少数据通信开销</a:t>
            </a:r>
            <a:r>
              <a:rPr sz="2400" spc="0" dirty="0">
                <a:latin typeface="Arial Narrow"/>
                <a:cs typeface="Arial Narrow"/>
              </a:rPr>
              <a:t>,</a:t>
            </a:r>
            <a:r>
              <a:rPr sz="2400" spc="0" dirty="0">
                <a:latin typeface="黑体"/>
                <a:cs typeface="黑体"/>
              </a:rPr>
              <a:t>中间结果数据 进入</a:t>
            </a:r>
            <a:r>
              <a:rPr sz="2400" spc="0" dirty="0">
                <a:latin typeface="Arial Narrow"/>
                <a:cs typeface="Arial Narrow"/>
              </a:rPr>
              <a:t>reduc</a:t>
            </a:r>
            <a:r>
              <a:rPr sz="2400" spc="-5" dirty="0">
                <a:latin typeface="Arial Narrow"/>
                <a:cs typeface="Arial Narrow"/>
              </a:rPr>
              <a:t>e</a:t>
            </a:r>
            <a:r>
              <a:rPr sz="2400" spc="0" dirty="0">
                <a:latin typeface="黑体"/>
                <a:cs typeface="黑体"/>
              </a:rPr>
              <a:t>节点前需要进行合并</a:t>
            </a:r>
            <a:r>
              <a:rPr sz="2400" spc="0" dirty="0">
                <a:latin typeface="Arial Narrow"/>
                <a:cs typeface="Arial Narrow"/>
              </a:rPr>
              <a:t>(com</a:t>
            </a:r>
            <a:r>
              <a:rPr sz="2400" spc="-5" dirty="0">
                <a:latin typeface="Arial Narrow"/>
                <a:cs typeface="Arial Narrow"/>
              </a:rPr>
              <a:t>b</a:t>
            </a:r>
            <a:r>
              <a:rPr sz="2400" spc="-10" dirty="0">
                <a:latin typeface="Arial Narrow"/>
                <a:cs typeface="Arial Narrow"/>
              </a:rPr>
              <a:t>i</a:t>
            </a:r>
            <a:r>
              <a:rPr sz="2400" spc="-5" dirty="0">
                <a:latin typeface="Arial Narrow"/>
                <a:cs typeface="Arial Narrow"/>
              </a:rPr>
              <a:t>ne</a:t>
            </a:r>
            <a:r>
              <a:rPr sz="2400" spc="0" dirty="0">
                <a:latin typeface="Arial Narrow"/>
                <a:cs typeface="Arial Narrow"/>
              </a:rPr>
              <a:t>)</a:t>
            </a:r>
            <a:r>
              <a:rPr sz="2400" spc="0" dirty="0">
                <a:latin typeface="黑体"/>
                <a:cs typeface="黑体"/>
              </a:rPr>
              <a:t>处理</a:t>
            </a:r>
            <a:r>
              <a:rPr sz="2400" spc="0" dirty="0">
                <a:latin typeface="Arial Narrow"/>
                <a:cs typeface="Arial Narrow"/>
              </a:rPr>
              <a:t>,</a:t>
            </a:r>
            <a:r>
              <a:rPr sz="2400" spc="0" dirty="0">
                <a:latin typeface="黑体"/>
                <a:cs typeface="黑体"/>
              </a:rPr>
              <a:t>把具有同样主键 </a:t>
            </a:r>
            <a:r>
              <a:rPr sz="2400" spc="-5" dirty="0">
                <a:latin typeface="黑体"/>
                <a:cs typeface="黑体"/>
              </a:rPr>
              <a:t>的数据合并到一起避免重复传送</a:t>
            </a:r>
            <a:endParaRPr sz="2400">
              <a:latin typeface="黑体"/>
              <a:cs typeface="黑体"/>
            </a:endParaRPr>
          </a:p>
          <a:p>
            <a:pPr marL="220979">
              <a:lnSpc>
                <a:spcPts val="2845"/>
              </a:lnSpc>
              <a:spcBef>
                <a:spcPts val="600"/>
              </a:spcBef>
            </a:pPr>
            <a:r>
              <a:rPr sz="2400" dirty="0">
                <a:solidFill>
                  <a:srgbClr val="C00000"/>
                </a:solidFill>
                <a:latin typeface="黑体"/>
                <a:cs typeface="黑体"/>
              </a:rPr>
              <a:t>例如：第三个节点</a:t>
            </a:r>
            <a:r>
              <a:rPr sz="2400" spc="-5" dirty="0">
                <a:solidFill>
                  <a:srgbClr val="C00000"/>
                </a:solidFill>
                <a:latin typeface="Arial Narrow"/>
                <a:cs typeface="Arial Narrow"/>
              </a:rPr>
              <a:t>ma</a:t>
            </a:r>
            <a:r>
              <a:rPr sz="2400" spc="0" dirty="0">
                <a:solidFill>
                  <a:srgbClr val="C00000"/>
                </a:solidFill>
                <a:latin typeface="Arial Narrow"/>
                <a:cs typeface="Arial Narrow"/>
              </a:rPr>
              <a:t>p</a:t>
            </a:r>
            <a:r>
              <a:rPr sz="2400" spc="0" dirty="0">
                <a:solidFill>
                  <a:srgbClr val="C00000"/>
                </a:solidFill>
                <a:latin typeface="黑体"/>
                <a:cs typeface="黑体"/>
              </a:rPr>
              <a:t>接受文本：“</a:t>
            </a:r>
            <a:r>
              <a:rPr sz="2400" spc="-5" dirty="0">
                <a:solidFill>
                  <a:srgbClr val="C00000"/>
                </a:solidFill>
                <a:latin typeface="Arial Narrow"/>
                <a:cs typeface="Arial Narrow"/>
              </a:rPr>
              <a:t>go</a:t>
            </a:r>
            <a:r>
              <a:rPr sz="2400" spc="-10" dirty="0">
                <a:solidFill>
                  <a:srgbClr val="C00000"/>
                </a:solidFill>
                <a:latin typeface="Arial Narrow"/>
                <a:cs typeface="Arial Narrow"/>
              </a:rPr>
              <a:t>o</a:t>
            </a:r>
            <a:r>
              <a:rPr sz="2400" spc="0" dirty="0">
                <a:solidFill>
                  <a:srgbClr val="C00000"/>
                </a:solidFill>
                <a:latin typeface="Arial Narrow"/>
                <a:cs typeface="Arial Narrow"/>
              </a:rPr>
              <a:t>d</a:t>
            </a:r>
            <a:r>
              <a:rPr sz="2400" spc="45" dirty="0">
                <a:solidFill>
                  <a:srgbClr val="C00000"/>
                </a:solidFill>
                <a:latin typeface="Arial Narrow"/>
                <a:cs typeface="Arial Narrow"/>
              </a:rPr>
              <a:t> </a:t>
            </a:r>
            <a:r>
              <a:rPr sz="2400" spc="-15" dirty="0">
                <a:solidFill>
                  <a:srgbClr val="C00000"/>
                </a:solidFill>
                <a:latin typeface="Arial Narrow"/>
                <a:cs typeface="Arial Narrow"/>
              </a:rPr>
              <a:t>w</a:t>
            </a:r>
            <a:r>
              <a:rPr sz="2400" spc="-25" dirty="0">
                <a:solidFill>
                  <a:srgbClr val="C00000"/>
                </a:solidFill>
                <a:latin typeface="Arial Narrow"/>
                <a:cs typeface="Arial Narrow"/>
              </a:rPr>
              <a:t>h</a:t>
            </a:r>
            <a:r>
              <a:rPr sz="2400" spc="-5" dirty="0">
                <a:solidFill>
                  <a:srgbClr val="C00000"/>
                </a:solidFill>
                <a:latin typeface="Arial Narrow"/>
                <a:cs typeface="Arial Narrow"/>
              </a:rPr>
              <a:t>ethe</a:t>
            </a:r>
            <a:r>
              <a:rPr sz="2400" spc="0" dirty="0">
                <a:solidFill>
                  <a:srgbClr val="C00000"/>
                </a:solidFill>
                <a:latin typeface="Arial Narrow"/>
                <a:cs typeface="Arial Narrow"/>
              </a:rPr>
              <a:t>r</a:t>
            </a:r>
            <a:r>
              <a:rPr sz="2400" spc="25" dirty="0">
                <a:solidFill>
                  <a:srgbClr val="C00000"/>
                </a:solidFill>
                <a:latin typeface="Arial Narrow"/>
                <a:cs typeface="Arial Narrow"/>
              </a:rPr>
              <a:t> </a:t>
            </a:r>
            <a:r>
              <a:rPr sz="2400" spc="-5" dirty="0">
                <a:solidFill>
                  <a:srgbClr val="C00000"/>
                </a:solidFill>
                <a:latin typeface="Arial Narrow"/>
                <a:cs typeface="Arial Narrow"/>
              </a:rPr>
              <a:t>i</a:t>
            </a:r>
            <a:r>
              <a:rPr sz="2400" spc="0" dirty="0">
                <a:solidFill>
                  <a:srgbClr val="C00000"/>
                </a:solidFill>
                <a:latin typeface="Arial Narrow"/>
                <a:cs typeface="Arial Narrow"/>
              </a:rPr>
              <a:t>s</a:t>
            </a:r>
            <a:r>
              <a:rPr sz="2400" spc="5" dirty="0">
                <a:solidFill>
                  <a:srgbClr val="C00000"/>
                </a:solidFill>
                <a:latin typeface="Arial Narrow"/>
                <a:cs typeface="Arial Narrow"/>
              </a:rPr>
              <a:t> </a:t>
            </a:r>
            <a:r>
              <a:rPr sz="2400" spc="-5" dirty="0">
                <a:solidFill>
                  <a:srgbClr val="C00000"/>
                </a:solidFill>
                <a:latin typeface="Arial Narrow"/>
                <a:cs typeface="Arial Narrow"/>
              </a:rPr>
              <a:t>go</a:t>
            </a:r>
            <a:r>
              <a:rPr sz="2400" spc="-10" dirty="0">
                <a:solidFill>
                  <a:srgbClr val="C00000"/>
                </a:solidFill>
                <a:latin typeface="Arial Narrow"/>
                <a:cs typeface="Arial Narrow"/>
              </a:rPr>
              <a:t>o</a:t>
            </a:r>
            <a:r>
              <a:rPr sz="2400" spc="5" dirty="0">
                <a:solidFill>
                  <a:srgbClr val="C00000"/>
                </a:solidFill>
                <a:latin typeface="Arial Narrow"/>
                <a:cs typeface="Arial Narrow"/>
              </a:rPr>
              <a:t>d</a:t>
            </a:r>
            <a:r>
              <a:rPr sz="2400" spc="0" dirty="0">
                <a:solidFill>
                  <a:srgbClr val="C00000"/>
                </a:solidFill>
                <a:latin typeface="黑体"/>
                <a:cs typeface="黑体"/>
              </a:rPr>
              <a:t>”</a:t>
            </a:r>
            <a:endParaRPr sz="2400">
              <a:latin typeface="黑体"/>
              <a:cs typeface="黑体"/>
            </a:endParaRPr>
          </a:p>
        </p:txBody>
      </p:sp>
      <p:sp>
        <p:nvSpPr>
          <p:cNvPr id="4" name="object 4"/>
          <p:cNvSpPr txBox="1"/>
          <p:nvPr/>
        </p:nvSpPr>
        <p:spPr>
          <a:xfrm>
            <a:off x="684377" y="3384550"/>
            <a:ext cx="939800" cy="360680"/>
          </a:xfrm>
          <a:prstGeom prst="rect">
            <a:avLst/>
          </a:prstGeom>
        </p:spPr>
        <p:txBody>
          <a:bodyPr vert="horz" wrap="square" lIns="0" tIns="0" rIns="0" bIns="0" rtlCol="0">
            <a:spAutoFit/>
          </a:bodyPr>
          <a:lstStyle/>
          <a:p>
            <a:pPr marL="12700">
              <a:lnSpc>
                <a:spcPts val="2840"/>
              </a:lnSpc>
            </a:pPr>
            <a:r>
              <a:rPr sz="2400" dirty="0">
                <a:solidFill>
                  <a:srgbClr val="C00000"/>
                </a:solidFill>
                <a:latin typeface="黑体"/>
                <a:cs typeface="黑体"/>
              </a:rPr>
              <a:t>输出：</a:t>
            </a:r>
            <a:endParaRPr sz="2400">
              <a:latin typeface="黑体"/>
              <a:cs typeface="黑体"/>
            </a:endParaRPr>
          </a:p>
        </p:txBody>
      </p:sp>
      <p:sp>
        <p:nvSpPr>
          <p:cNvPr id="5" name="object 5"/>
          <p:cNvSpPr txBox="1"/>
          <p:nvPr/>
        </p:nvSpPr>
        <p:spPr>
          <a:xfrm>
            <a:off x="475589" y="4710683"/>
            <a:ext cx="8239759" cy="1471930"/>
          </a:xfrm>
          <a:prstGeom prst="rect">
            <a:avLst/>
          </a:prstGeom>
        </p:spPr>
        <p:txBody>
          <a:bodyPr vert="horz" wrap="square" lIns="0" tIns="0" rIns="0" bIns="0" rtlCol="0">
            <a:spAutoFit/>
          </a:bodyPr>
          <a:lstStyle/>
          <a:p>
            <a:pPr marL="241300" marR="6350" indent="-228600">
              <a:lnSpc>
                <a:spcPct val="100000"/>
              </a:lnSpc>
            </a:pPr>
            <a:r>
              <a:rPr sz="2000" spc="10" dirty="0">
                <a:solidFill>
                  <a:srgbClr val="9B2C1F"/>
                </a:solidFill>
                <a:latin typeface="Wingdings 2"/>
                <a:cs typeface="Wingdings 2"/>
              </a:rPr>
              <a:t></a:t>
            </a:r>
            <a:r>
              <a:rPr sz="2000" spc="165" dirty="0">
                <a:solidFill>
                  <a:srgbClr val="9B2C1F"/>
                </a:solidFill>
                <a:latin typeface="Times New Roman"/>
                <a:cs typeface="Times New Roman"/>
              </a:rPr>
              <a:t> </a:t>
            </a:r>
            <a:r>
              <a:rPr sz="2400" spc="-15" dirty="0">
                <a:solidFill>
                  <a:srgbClr val="0066FF"/>
                </a:solidFill>
                <a:latin typeface="Arial Narrow"/>
                <a:cs typeface="Arial Narrow"/>
              </a:rPr>
              <a:t>P</a:t>
            </a:r>
            <a:r>
              <a:rPr sz="2400" spc="-25" dirty="0">
                <a:solidFill>
                  <a:srgbClr val="0066FF"/>
                </a:solidFill>
                <a:latin typeface="Arial Narrow"/>
                <a:cs typeface="Arial Narrow"/>
              </a:rPr>
              <a:t>a</a:t>
            </a:r>
            <a:r>
              <a:rPr sz="2400" spc="-10" dirty="0">
                <a:solidFill>
                  <a:srgbClr val="0066FF"/>
                </a:solidFill>
                <a:latin typeface="Arial Narrow"/>
                <a:cs typeface="Arial Narrow"/>
              </a:rPr>
              <a:t>r</a:t>
            </a:r>
            <a:r>
              <a:rPr sz="2400" spc="-5" dirty="0">
                <a:solidFill>
                  <a:srgbClr val="0066FF"/>
                </a:solidFill>
                <a:latin typeface="Arial Narrow"/>
                <a:cs typeface="Arial Narrow"/>
              </a:rPr>
              <a:t>titio</a:t>
            </a:r>
            <a:r>
              <a:rPr sz="2400" spc="-10" dirty="0">
                <a:solidFill>
                  <a:srgbClr val="0066FF"/>
                </a:solidFill>
                <a:latin typeface="Arial Narrow"/>
                <a:cs typeface="Arial Narrow"/>
              </a:rPr>
              <a:t>n</a:t>
            </a:r>
            <a:r>
              <a:rPr sz="2400" spc="-5" dirty="0">
                <a:solidFill>
                  <a:srgbClr val="0066FF"/>
                </a:solidFill>
                <a:latin typeface="Arial Narrow"/>
                <a:cs typeface="Arial Narrow"/>
              </a:rPr>
              <a:t>e</a:t>
            </a:r>
            <a:r>
              <a:rPr sz="2400" spc="5" dirty="0">
                <a:solidFill>
                  <a:srgbClr val="0066FF"/>
                </a:solidFill>
                <a:latin typeface="Arial Narrow"/>
                <a:cs typeface="Arial Narrow"/>
              </a:rPr>
              <a:t>r</a:t>
            </a:r>
            <a:r>
              <a:rPr sz="2400" spc="0" dirty="0">
                <a:solidFill>
                  <a:srgbClr val="0066FF"/>
                </a:solidFill>
                <a:latin typeface="黑体"/>
                <a:cs typeface="黑体"/>
              </a:rPr>
              <a:t>消除数据相关性：</a:t>
            </a:r>
            <a:r>
              <a:rPr sz="2400" spc="0" dirty="0">
                <a:latin typeface="黑体"/>
                <a:cs typeface="黑体"/>
              </a:rPr>
              <a:t>一个</a:t>
            </a:r>
            <a:r>
              <a:rPr sz="2400" spc="0" dirty="0">
                <a:latin typeface="Arial Narrow"/>
                <a:cs typeface="Arial Narrow"/>
              </a:rPr>
              <a:t>reducer</a:t>
            </a:r>
            <a:r>
              <a:rPr sz="2400" spc="0" dirty="0">
                <a:latin typeface="黑体"/>
                <a:cs typeface="黑体"/>
              </a:rPr>
              <a:t>节点所处理的数据可 能会来自多个</a:t>
            </a:r>
            <a:r>
              <a:rPr sz="2400" spc="-5" dirty="0">
                <a:latin typeface="Arial Narrow"/>
                <a:cs typeface="Arial Narrow"/>
              </a:rPr>
              <a:t>ma</a:t>
            </a:r>
            <a:r>
              <a:rPr sz="2400" spc="0" dirty="0">
                <a:latin typeface="Arial Narrow"/>
                <a:cs typeface="Arial Narrow"/>
              </a:rPr>
              <a:t>p</a:t>
            </a:r>
            <a:r>
              <a:rPr sz="2400" spc="0" dirty="0">
                <a:latin typeface="黑体"/>
                <a:cs typeface="黑体"/>
              </a:rPr>
              <a:t>节点</a:t>
            </a:r>
            <a:r>
              <a:rPr sz="2400" spc="0" dirty="0">
                <a:latin typeface="Arial Narrow"/>
                <a:cs typeface="Arial Narrow"/>
              </a:rPr>
              <a:t>,</a:t>
            </a:r>
            <a:r>
              <a:rPr sz="2400" spc="5" dirty="0">
                <a:latin typeface="Arial Narrow"/>
                <a:cs typeface="Arial Narrow"/>
              </a:rPr>
              <a:t> </a:t>
            </a:r>
            <a:r>
              <a:rPr sz="2400" spc="0" dirty="0">
                <a:latin typeface="黑体"/>
                <a:cs typeface="黑体"/>
              </a:rPr>
              <a:t>因此</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ma</a:t>
            </a:r>
            <a:r>
              <a:rPr sz="2400" spc="0" dirty="0">
                <a:latin typeface="Arial Narrow"/>
                <a:cs typeface="Arial Narrow"/>
              </a:rPr>
              <a:t>p</a:t>
            </a:r>
            <a:r>
              <a:rPr sz="2400" spc="0" dirty="0">
                <a:latin typeface="黑体"/>
                <a:cs typeface="黑体"/>
              </a:rPr>
              <a:t>节点输出的中间结果需使用 </a:t>
            </a:r>
            <a:r>
              <a:rPr sz="2400" spc="-5" dirty="0">
                <a:latin typeface="黑体"/>
                <a:cs typeface="黑体"/>
              </a:rPr>
              <a:t>一定的策略进行适当的数据划</a:t>
            </a:r>
            <a:r>
              <a:rPr sz="2400" spc="0" dirty="0">
                <a:latin typeface="黑体"/>
                <a:cs typeface="黑体"/>
              </a:rPr>
              <a:t>分</a:t>
            </a:r>
            <a:r>
              <a:rPr sz="2400" spc="0" dirty="0">
                <a:latin typeface="Arial Narrow"/>
                <a:cs typeface="Arial Narrow"/>
              </a:rPr>
              <a:t>(</a:t>
            </a:r>
            <a:r>
              <a:rPr sz="2400" spc="-5" dirty="0">
                <a:latin typeface="Arial Narrow"/>
                <a:cs typeface="Arial Narrow"/>
              </a:rPr>
              <a:t>partiti</a:t>
            </a:r>
            <a:r>
              <a:rPr sz="2400" spc="-10" dirty="0">
                <a:latin typeface="Arial Narrow"/>
                <a:cs typeface="Arial Narrow"/>
              </a:rPr>
              <a:t>o</a:t>
            </a:r>
            <a:r>
              <a:rPr sz="2400" spc="-5" dirty="0">
                <a:latin typeface="Arial Narrow"/>
                <a:cs typeface="Arial Narrow"/>
              </a:rPr>
              <a:t>ner</a:t>
            </a:r>
            <a:r>
              <a:rPr sz="2400" spc="0" dirty="0">
                <a:latin typeface="Arial Narrow"/>
                <a:cs typeface="Arial Narrow"/>
              </a:rPr>
              <a:t>)</a:t>
            </a:r>
            <a:r>
              <a:rPr sz="2400" spc="-5" dirty="0">
                <a:latin typeface="黑体"/>
                <a:cs typeface="黑体"/>
              </a:rPr>
              <a:t>处理，保证相关数 </a:t>
            </a:r>
            <a:r>
              <a:rPr sz="2400" spc="0" dirty="0">
                <a:latin typeface="黑体"/>
                <a:cs typeface="黑体"/>
              </a:rPr>
              <a:t>据发送到同一个</a:t>
            </a:r>
            <a:r>
              <a:rPr sz="2400" spc="0" dirty="0">
                <a:latin typeface="Arial Narrow"/>
                <a:cs typeface="Arial Narrow"/>
              </a:rPr>
              <a:t>reducer</a:t>
            </a:r>
            <a:r>
              <a:rPr sz="2400" spc="0" dirty="0">
                <a:latin typeface="黑体"/>
                <a:cs typeface="黑体"/>
              </a:rPr>
              <a:t>节点</a:t>
            </a:r>
            <a:endParaRPr sz="2400">
              <a:latin typeface="黑体"/>
              <a:cs typeface="黑体"/>
            </a:endParaRPr>
          </a:p>
        </p:txBody>
      </p:sp>
      <p:sp>
        <p:nvSpPr>
          <p:cNvPr id="6" name="object 6"/>
          <p:cNvSpPr/>
          <p:nvPr/>
        </p:nvSpPr>
        <p:spPr>
          <a:xfrm>
            <a:off x="2857500" y="150876"/>
            <a:ext cx="6233159" cy="720851"/>
          </a:xfrm>
          <a:prstGeom prst="rect">
            <a:avLst/>
          </a:prstGeom>
          <a:blipFill>
            <a:blip r:embed="rId2" cstate="print"/>
            <a:stretch>
              <a:fillRect/>
            </a:stretch>
          </a:blipFill>
        </p:spPr>
        <p:txBody>
          <a:bodyPr wrap="square" lIns="0" tIns="0" rIns="0" bIns="0" rtlCol="0">
            <a:spAutoFit/>
          </a:bodyPr>
          <a:lstStyle/>
          <a:p>
            <a:endParaRPr/>
          </a:p>
        </p:txBody>
      </p:sp>
      <p:sp>
        <p:nvSpPr>
          <p:cNvPr id="7" name="object 7"/>
          <p:cNvSpPr txBox="1"/>
          <p:nvPr/>
        </p:nvSpPr>
        <p:spPr>
          <a:xfrm>
            <a:off x="1772157" y="3549015"/>
            <a:ext cx="1095375" cy="727710"/>
          </a:xfrm>
          <a:prstGeom prst="rect">
            <a:avLst/>
          </a:prstGeom>
        </p:spPr>
        <p:txBody>
          <a:bodyPr vert="horz" wrap="square" lIns="0" tIns="0" rIns="0" bIns="0" rtlCol="0">
            <a:spAutoFit/>
          </a:bodyPr>
          <a:lstStyle/>
          <a:p>
            <a:pPr marL="279400">
              <a:lnSpc>
                <a:spcPts val="1510"/>
              </a:lnSpc>
            </a:pPr>
            <a:r>
              <a:rPr sz="1400" b="1" spc="0" dirty="0">
                <a:solidFill>
                  <a:srgbClr val="FF0000"/>
                </a:solidFill>
                <a:latin typeface="宋体"/>
                <a:cs typeface="宋体"/>
              </a:rPr>
              <a:t>(</a:t>
            </a:r>
            <a:r>
              <a:rPr sz="1400" b="1" spc="-10" dirty="0">
                <a:solidFill>
                  <a:srgbClr val="FF0000"/>
                </a:solidFill>
                <a:latin typeface="宋体"/>
                <a:cs typeface="宋体"/>
              </a:rPr>
              <a:t>go</a:t>
            </a:r>
            <a:r>
              <a:rPr sz="1400" b="1" spc="-20" dirty="0">
                <a:solidFill>
                  <a:srgbClr val="FF0000"/>
                </a:solidFill>
                <a:latin typeface="宋体"/>
                <a:cs typeface="宋体"/>
              </a:rPr>
              <a:t>o</a:t>
            </a:r>
            <a:r>
              <a:rPr sz="1400" b="1" spc="-10" dirty="0">
                <a:solidFill>
                  <a:srgbClr val="FF0000"/>
                </a:solidFill>
                <a:latin typeface="宋体"/>
                <a:cs typeface="宋体"/>
              </a:rPr>
              <a:t>d,</a:t>
            </a:r>
            <a:r>
              <a:rPr sz="1400" b="1" spc="-55" dirty="0">
                <a:solidFill>
                  <a:srgbClr val="FF0000"/>
                </a:solidFill>
                <a:latin typeface="宋体"/>
                <a:cs typeface="宋体"/>
              </a:rPr>
              <a:t> </a:t>
            </a:r>
            <a:r>
              <a:rPr sz="1400" b="1" spc="0" dirty="0">
                <a:solidFill>
                  <a:srgbClr val="FF0000"/>
                </a:solidFill>
                <a:latin typeface="宋体"/>
                <a:cs typeface="宋体"/>
              </a:rPr>
              <a:t>1</a:t>
            </a:r>
            <a:r>
              <a:rPr sz="1400" b="1" spc="-10" dirty="0">
                <a:solidFill>
                  <a:srgbClr val="FF0000"/>
                </a:solidFill>
                <a:latin typeface="宋体"/>
                <a:cs typeface="宋体"/>
              </a:rPr>
              <a:t>)</a:t>
            </a:r>
            <a:endParaRPr sz="1400">
              <a:latin typeface="宋体"/>
              <a:cs typeface="宋体"/>
            </a:endParaRPr>
          </a:p>
          <a:p>
            <a:pPr marL="12700">
              <a:lnSpc>
                <a:spcPts val="1345"/>
              </a:lnSpc>
            </a:pPr>
            <a:r>
              <a:rPr sz="1400" b="1" spc="0" dirty="0">
                <a:latin typeface="宋体"/>
                <a:cs typeface="宋体"/>
              </a:rPr>
              <a:t>(</a:t>
            </a:r>
            <a:r>
              <a:rPr sz="1400" b="1" spc="-10" dirty="0">
                <a:latin typeface="宋体"/>
                <a:cs typeface="宋体"/>
              </a:rPr>
              <a:t>we</a:t>
            </a:r>
            <a:r>
              <a:rPr sz="1400" b="1" spc="-20" dirty="0">
                <a:latin typeface="宋体"/>
                <a:cs typeface="宋体"/>
              </a:rPr>
              <a:t>a</a:t>
            </a:r>
            <a:r>
              <a:rPr sz="1400" b="1" spc="-10" dirty="0">
                <a:latin typeface="宋体"/>
                <a:cs typeface="宋体"/>
              </a:rPr>
              <a:t>t</a:t>
            </a:r>
            <a:r>
              <a:rPr sz="1400" b="1" spc="-20" dirty="0">
                <a:latin typeface="宋体"/>
                <a:cs typeface="宋体"/>
              </a:rPr>
              <a:t>he</a:t>
            </a:r>
            <a:r>
              <a:rPr sz="1400" b="1" spc="-10" dirty="0">
                <a:latin typeface="宋体"/>
                <a:cs typeface="宋体"/>
              </a:rPr>
              <a:t>r,</a:t>
            </a:r>
            <a:r>
              <a:rPr sz="1400" b="1" spc="-55" dirty="0">
                <a:latin typeface="宋体"/>
                <a:cs typeface="宋体"/>
              </a:rPr>
              <a:t> </a:t>
            </a:r>
            <a:r>
              <a:rPr sz="1400" b="1" spc="0" dirty="0">
                <a:latin typeface="宋体"/>
                <a:cs typeface="宋体"/>
              </a:rPr>
              <a:t>1</a:t>
            </a:r>
            <a:r>
              <a:rPr sz="1400" b="1" spc="-10" dirty="0">
                <a:latin typeface="宋体"/>
                <a:cs typeface="宋体"/>
              </a:rPr>
              <a:t>)</a:t>
            </a:r>
            <a:endParaRPr sz="1400">
              <a:latin typeface="宋体"/>
              <a:cs typeface="宋体"/>
            </a:endParaRPr>
          </a:p>
          <a:p>
            <a:pPr marL="457200">
              <a:lnSpc>
                <a:spcPts val="1345"/>
              </a:lnSpc>
            </a:pPr>
            <a:r>
              <a:rPr sz="1400" b="1" spc="0" dirty="0">
                <a:latin typeface="宋体"/>
                <a:cs typeface="宋体"/>
              </a:rPr>
              <a:t>(</a:t>
            </a:r>
            <a:r>
              <a:rPr sz="1400" b="1" spc="-10" dirty="0">
                <a:latin typeface="宋体"/>
                <a:cs typeface="宋体"/>
              </a:rPr>
              <a:t>is,</a:t>
            </a:r>
            <a:r>
              <a:rPr sz="1400" b="1" spc="-40" dirty="0">
                <a:latin typeface="宋体"/>
                <a:cs typeface="宋体"/>
              </a:rPr>
              <a:t> </a:t>
            </a:r>
            <a:r>
              <a:rPr sz="1400" b="1" spc="0" dirty="0">
                <a:latin typeface="宋体"/>
                <a:cs typeface="宋体"/>
              </a:rPr>
              <a:t>1</a:t>
            </a:r>
            <a:r>
              <a:rPr sz="1400" b="1" spc="-10" dirty="0">
                <a:latin typeface="宋体"/>
                <a:cs typeface="宋体"/>
              </a:rPr>
              <a:t>)</a:t>
            </a:r>
            <a:endParaRPr sz="1400">
              <a:latin typeface="宋体"/>
              <a:cs typeface="宋体"/>
            </a:endParaRPr>
          </a:p>
          <a:p>
            <a:pPr marL="279400">
              <a:lnSpc>
                <a:spcPts val="1510"/>
              </a:lnSpc>
            </a:pPr>
            <a:r>
              <a:rPr sz="1400" b="1" spc="0" dirty="0">
                <a:solidFill>
                  <a:srgbClr val="FF0000"/>
                </a:solidFill>
                <a:latin typeface="宋体"/>
                <a:cs typeface="宋体"/>
              </a:rPr>
              <a:t>(</a:t>
            </a:r>
            <a:r>
              <a:rPr sz="1400" b="1" spc="-10" dirty="0">
                <a:solidFill>
                  <a:srgbClr val="FF0000"/>
                </a:solidFill>
                <a:latin typeface="宋体"/>
                <a:cs typeface="宋体"/>
              </a:rPr>
              <a:t>go</a:t>
            </a:r>
            <a:r>
              <a:rPr sz="1400" b="1" spc="-20" dirty="0">
                <a:solidFill>
                  <a:srgbClr val="FF0000"/>
                </a:solidFill>
                <a:latin typeface="宋体"/>
                <a:cs typeface="宋体"/>
              </a:rPr>
              <a:t>o</a:t>
            </a:r>
            <a:r>
              <a:rPr sz="1400" b="1" spc="-10" dirty="0">
                <a:solidFill>
                  <a:srgbClr val="FF0000"/>
                </a:solidFill>
                <a:latin typeface="宋体"/>
                <a:cs typeface="宋体"/>
              </a:rPr>
              <a:t>d,</a:t>
            </a:r>
            <a:r>
              <a:rPr sz="1400" b="1" spc="-55" dirty="0">
                <a:solidFill>
                  <a:srgbClr val="FF0000"/>
                </a:solidFill>
                <a:latin typeface="宋体"/>
                <a:cs typeface="宋体"/>
              </a:rPr>
              <a:t> </a:t>
            </a:r>
            <a:r>
              <a:rPr sz="1400" b="1" spc="0" dirty="0">
                <a:solidFill>
                  <a:srgbClr val="FF0000"/>
                </a:solidFill>
                <a:latin typeface="宋体"/>
                <a:cs typeface="宋体"/>
              </a:rPr>
              <a:t>1</a:t>
            </a:r>
            <a:r>
              <a:rPr sz="1400" b="1" spc="-10" dirty="0">
                <a:solidFill>
                  <a:srgbClr val="FF0000"/>
                </a:solidFill>
                <a:latin typeface="宋体"/>
                <a:cs typeface="宋体"/>
              </a:rPr>
              <a:t>)</a:t>
            </a:r>
            <a:endParaRPr sz="1400">
              <a:latin typeface="宋体"/>
              <a:cs typeface="宋体"/>
            </a:endParaRPr>
          </a:p>
        </p:txBody>
      </p:sp>
      <p:sp>
        <p:nvSpPr>
          <p:cNvPr id="8" name="object 8"/>
          <p:cNvSpPr/>
          <p:nvPr/>
        </p:nvSpPr>
        <p:spPr>
          <a:xfrm>
            <a:off x="3133851" y="3932809"/>
            <a:ext cx="1065276" cy="195326"/>
          </a:xfrm>
          <a:custGeom>
            <a:avLst/>
            <a:gdLst/>
            <a:ahLst/>
            <a:cxnLst/>
            <a:rect l="l" t="t" r="r" b="b"/>
            <a:pathLst>
              <a:path w="1065276" h="195325">
                <a:moveTo>
                  <a:pt x="967613" y="0"/>
                </a:moveTo>
                <a:lnTo>
                  <a:pt x="967613" y="48768"/>
                </a:lnTo>
                <a:lnTo>
                  <a:pt x="0" y="48768"/>
                </a:lnTo>
                <a:lnTo>
                  <a:pt x="0" y="146431"/>
                </a:lnTo>
                <a:lnTo>
                  <a:pt x="967613" y="146431"/>
                </a:lnTo>
                <a:lnTo>
                  <a:pt x="967613" y="195326"/>
                </a:lnTo>
                <a:lnTo>
                  <a:pt x="1065276" y="97663"/>
                </a:lnTo>
                <a:lnTo>
                  <a:pt x="967613" y="0"/>
                </a:lnTo>
                <a:close/>
              </a:path>
            </a:pathLst>
          </a:custGeom>
          <a:solidFill>
            <a:srgbClr val="D24717"/>
          </a:solidFill>
        </p:spPr>
        <p:txBody>
          <a:bodyPr wrap="square" lIns="0" tIns="0" rIns="0" bIns="0" rtlCol="0">
            <a:spAutoFit/>
          </a:bodyPr>
          <a:lstStyle/>
          <a:p>
            <a:endParaRPr/>
          </a:p>
        </p:txBody>
      </p:sp>
      <p:sp>
        <p:nvSpPr>
          <p:cNvPr id="9" name="object 9"/>
          <p:cNvSpPr/>
          <p:nvPr/>
        </p:nvSpPr>
        <p:spPr>
          <a:xfrm>
            <a:off x="3133851" y="3932809"/>
            <a:ext cx="1065276" cy="195326"/>
          </a:xfrm>
          <a:custGeom>
            <a:avLst/>
            <a:gdLst/>
            <a:ahLst/>
            <a:cxnLst/>
            <a:rect l="l" t="t" r="r" b="b"/>
            <a:pathLst>
              <a:path w="1065276" h="195325">
                <a:moveTo>
                  <a:pt x="0" y="48768"/>
                </a:moveTo>
                <a:lnTo>
                  <a:pt x="967613" y="48768"/>
                </a:lnTo>
                <a:lnTo>
                  <a:pt x="967613" y="0"/>
                </a:lnTo>
                <a:lnTo>
                  <a:pt x="1065276" y="97663"/>
                </a:lnTo>
                <a:lnTo>
                  <a:pt x="967613" y="195326"/>
                </a:lnTo>
                <a:lnTo>
                  <a:pt x="967613" y="146431"/>
                </a:lnTo>
                <a:lnTo>
                  <a:pt x="0" y="146431"/>
                </a:lnTo>
                <a:lnTo>
                  <a:pt x="0" y="48768"/>
                </a:lnTo>
                <a:close/>
              </a:path>
            </a:pathLst>
          </a:custGeom>
          <a:ln w="12700">
            <a:solidFill>
              <a:srgbClr val="9B310D"/>
            </a:solidFill>
          </a:ln>
        </p:spPr>
        <p:txBody>
          <a:bodyPr wrap="square" lIns="0" tIns="0" rIns="0" bIns="0" rtlCol="0">
            <a:spAutoFit/>
          </a:bodyPr>
          <a:lstStyle/>
          <a:p>
            <a:endParaRPr/>
          </a:p>
        </p:txBody>
      </p:sp>
      <p:sp>
        <p:nvSpPr>
          <p:cNvPr id="10" name="object 10"/>
          <p:cNvSpPr txBox="1"/>
          <p:nvPr/>
        </p:nvSpPr>
        <p:spPr>
          <a:xfrm>
            <a:off x="3150870" y="3596385"/>
            <a:ext cx="952500" cy="273685"/>
          </a:xfrm>
          <a:prstGeom prst="rect">
            <a:avLst/>
          </a:prstGeom>
        </p:spPr>
        <p:txBody>
          <a:bodyPr vert="horz" wrap="square" lIns="0" tIns="0" rIns="0" bIns="0" rtlCol="0">
            <a:spAutoFit/>
          </a:bodyPr>
          <a:lstStyle/>
          <a:p>
            <a:pPr marL="12700">
              <a:lnSpc>
                <a:spcPts val="2155"/>
              </a:lnSpc>
            </a:pPr>
            <a:r>
              <a:rPr sz="1800" b="1" spc="0" dirty="0">
                <a:solidFill>
                  <a:srgbClr val="FF0000"/>
                </a:solidFill>
                <a:latin typeface="宋体"/>
                <a:cs typeface="宋体"/>
              </a:rPr>
              <a:t>Combiner</a:t>
            </a:r>
            <a:endParaRPr sz="1800">
              <a:latin typeface="宋体"/>
              <a:cs typeface="宋体"/>
            </a:endParaRPr>
          </a:p>
        </p:txBody>
      </p:sp>
      <p:sp>
        <p:nvSpPr>
          <p:cNvPr id="11" name="object 11"/>
          <p:cNvSpPr txBox="1"/>
          <p:nvPr/>
        </p:nvSpPr>
        <p:spPr>
          <a:xfrm>
            <a:off x="4526026" y="3630421"/>
            <a:ext cx="1095375" cy="557530"/>
          </a:xfrm>
          <a:prstGeom prst="rect">
            <a:avLst/>
          </a:prstGeom>
        </p:spPr>
        <p:txBody>
          <a:bodyPr vert="horz" wrap="square" lIns="0" tIns="0" rIns="0" bIns="0" rtlCol="0">
            <a:spAutoFit/>
          </a:bodyPr>
          <a:lstStyle/>
          <a:p>
            <a:pPr marL="279400">
              <a:lnSpc>
                <a:spcPts val="1510"/>
              </a:lnSpc>
            </a:pPr>
            <a:r>
              <a:rPr sz="1400" b="1" spc="0" dirty="0">
                <a:solidFill>
                  <a:srgbClr val="FF0000"/>
                </a:solidFill>
                <a:latin typeface="宋体"/>
                <a:cs typeface="宋体"/>
              </a:rPr>
              <a:t>(</a:t>
            </a:r>
            <a:r>
              <a:rPr sz="1400" b="1" spc="-10" dirty="0">
                <a:solidFill>
                  <a:srgbClr val="FF0000"/>
                </a:solidFill>
                <a:latin typeface="宋体"/>
                <a:cs typeface="宋体"/>
              </a:rPr>
              <a:t>go</a:t>
            </a:r>
            <a:r>
              <a:rPr sz="1400" b="1" spc="-20" dirty="0">
                <a:solidFill>
                  <a:srgbClr val="FF0000"/>
                </a:solidFill>
                <a:latin typeface="宋体"/>
                <a:cs typeface="宋体"/>
              </a:rPr>
              <a:t>o</a:t>
            </a:r>
            <a:r>
              <a:rPr sz="1400" b="1" spc="-10" dirty="0">
                <a:solidFill>
                  <a:srgbClr val="FF0000"/>
                </a:solidFill>
                <a:latin typeface="宋体"/>
                <a:cs typeface="宋体"/>
              </a:rPr>
              <a:t>d,</a:t>
            </a:r>
            <a:r>
              <a:rPr sz="1400" b="1" spc="-55" dirty="0">
                <a:solidFill>
                  <a:srgbClr val="FF0000"/>
                </a:solidFill>
                <a:latin typeface="宋体"/>
                <a:cs typeface="宋体"/>
              </a:rPr>
              <a:t> </a:t>
            </a:r>
            <a:r>
              <a:rPr sz="1400" b="1" spc="0" dirty="0">
                <a:solidFill>
                  <a:srgbClr val="FF0000"/>
                </a:solidFill>
                <a:latin typeface="宋体"/>
                <a:cs typeface="宋体"/>
              </a:rPr>
              <a:t>2</a:t>
            </a:r>
            <a:r>
              <a:rPr sz="1400" b="1" spc="-10" dirty="0">
                <a:solidFill>
                  <a:srgbClr val="FF0000"/>
                </a:solidFill>
                <a:latin typeface="宋体"/>
                <a:cs typeface="宋体"/>
              </a:rPr>
              <a:t>)</a:t>
            </a:r>
            <a:endParaRPr sz="1400">
              <a:latin typeface="宋体"/>
              <a:cs typeface="宋体"/>
            </a:endParaRPr>
          </a:p>
          <a:p>
            <a:pPr marL="12700">
              <a:lnSpc>
                <a:spcPts val="1345"/>
              </a:lnSpc>
            </a:pPr>
            <a:r>
              <a:rPr sz="1400" b="1" spc="0" dirty="0">
                <a:latin typeface="宋体"/>
                <a:cs typeface="宋体"/>
              </a:rPr>
              <a:t>(</a:t>
            </a:r>
            <a:r>
              <a:rPr sz="1400" b="1" spc="-10" dirty="0">
                <a:latin typeface="宋体"/>
                <a:cs typeface="宋体"/>
              </a:rPr>
              <a:t>we</a:t>
            </a:r>
            <a:r>
              <a:rPr sz="1400" b="1" spc="-20" dirty="0">
                <a:latin typeface="宋体"/>
                <a:cs typeface="宋体"/>
              </a:rPr>
              <a:t>a</a:t>
            </a:r>
            <a:r>
              <a:rPr sz="1400" b="1" spc="-10" dirty="0">
                <a:latin typeface="宋体"/>
                <a:cs typeface="宋体"/>
              </a:rPr>
              <a:t>t</a:t>
            </a:r>
            <a:r>
              <a:rPr sz="1400" b="1" spc="-20" dirty="0">
                <a:latin typeface="宋体"/>
                <a:cs typeface="宋体"/>
              </a:rPr>
              <a:t>he</a:t>
            </a:r>
            <a:r>
              <a:rPr sz="1400" b="1" spc="-10" dirty="0">
                <a:latin typeface="宋体"/>
                <a:cs typeface="宋体"/>
              </a:rPr>
              <a:t>r,</a:t>
            </a:r>
            <a:r>
              <a:rPr sz="1400" b="1" spc="-55" dirty="0">
                <a:latin typeface="宋体"/>
                <a:cs typeface="宋体"/>
              </a:rPr>
              <a:t> </a:t>
            </a:r>
            <a:r>
              <a:rPr sz="1400" b="1" spc="0" dirty="0">
                <a:latin typeface="宋体"/>
                <a:cs typeface="宋体"/>
              </a:rPr>
              <a:t>1</a:t>
            </a:r>
            <a:r>
              <a:rPr sz="1400" b="1" spc="-10" dirty="0">
                <a:latin typeface="宋体"/>
                <a:cs typeface="宋体"/>
              </a:rPr>
              <a:t>)</a:t>
            </a:r>
            <a:endParaRPr sz="1400">
              <a:latin typeface="宋体"/>
              <a:cs typeface="宋体"/>
            </a:endParaRPr>
          </a:p>
          <a:p>
            <a:pPr marL="457200">
              <a:lnSpc>
                <a:spcPts val="1510"/>
              </a:lnSpc>
            </a:pPr>
            <a:r>
              <a:rPr sz="1400" b="1" spc="0" dirty="0">
                <a:latin typeface="宋体"/>
                <a:cs typeface="宋体"/>
              </a:rPr>
              <a:t>(</a:t>
            </a:r>
            <a:r>
              <a:rPr sz="1400" b="1" spc="-10" dirty="0">
                <a:latin typeface="宋体"/>
                <a:cs typeface="宋体"/>
              </a:rPr>
              <a:t>is,</a:t>
            </a:r>
            <a:r>
              <a:rPr sz="1400" b="1" spc="-40" dirty="0">
                <a:latin typeface="宋体"/>
                <a:cs typeface="宋体"/>
              </a:rPr>
              <a:t> </a:t>
            </a:r>
            <a:r>
              <a:rPr sz="1400" b="1" spc="0" dirty="0">
                <a:latin typeface="宋体"/>
                <a:cs typeface="宋体"/>
              </a:rPr>
              <a:t>1</a:t>
            </a:r>
            <a:r>
              <a:rPr sz="1400" b="1" spc="-10" dirty="0">
                <a:latin typeface="宋体"/>
                <a:cs typeface="宋体"/>
              </a:rPr>
              <a:t>)</a:t>
            </a:r>
            <a:endParaRPr sz="1400">
              <a:latin typeface="宋体"/>
              <a:cs typeface="宋体"/>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6" y="4109339"/>
            <a:ext cx="7270737" cy="704977"/>
          </a:xfrm>
          <a:custGeom>
            <a:avLst/>
            <a:gdLst/>
            <a:ahLst/>
            <a:cxnLst/>
            <a:rect l="l" t="t" r="r" b="b"/>
            <a:pathLst>
              <a:path w="7270737" h="704976">
                <a:moveTo>
                  <a:pt x="7153268" y="0"/>
                </a:moveTo>
                <a:lnTo>
                  <a:pt x="116264" y="6"/>
                </a:lnTo>
                <a:lnTo>
                  <a:pt x="74195" y="8234"/>
                </a:lnTo>
                <a:lnTo>
                  <a:pt x="38999" y="30055"/>
                </a:lnTo>
                <a:lnTo>
                  <a:pt x="13594" y="62557"/>
                </a:lnTo>
                <a:lnTo>
                  <a:pt x="897" y="102828"/>
                </a:lnTo>
                <a:lnTo>
                  <a:pt x="0" y="588744"/>
                </a:lnTo>
                <a:lnTo>
                  <a:pt x="1053" y="603350"/>
                </a:lnTo>
                <a:lnTo>
                  <a:pt x="14144" y="643443"/>
                </a:lnTo>
                <a:lnTo>
                  <a:pt x="39861" y="675687"/>
                </a:lnTo>
                <a:lnTo>
                  <a:pt x="75288" y="697169"/>
                </a:lnTo>
                <a:lnTo>
                  <a:pt x="117506" y="704977"/>
                </a:lnTo>
                <a:lnTo>
                  <a:pt x="7154479" y="704970"/>
                </a:lnTo>
                <a:lnTo>
                  <a:pt x="7196553" y="696750"/>
                </a:lnTo>
                <a:lnTo>
                  <a:pt x="7231746" y="674931"/>
                </a:lnTo>
                <a:lnTo>
                  <a:pt x="7257146" y="642427"/>
                </a:lnTo>
                <a:lnTo>
                  <a:pt x="7269839" y="602151"/>
                </a:lnTo>
                <a:lnTo>
                  <a:pt x="7270737" y="116263"/>
                </a:lnTo>
                <a:lnTo>
                  <a:pt x="7269688" y="101654"/>
                </a:lnTo>
                <a:lnTo>
                  <a:pt x="7256611" y="61550"/>
                </a:lnTo>
                <a:lnTo>
                  <a:pt x="7230906" y="29298"/>
                </a:lnTo>
                <a:lnTo>
                  <a:pt x="7195488" y="7810"/>
                </a:lnTo>
                <a:lnTo>
                  <a:pt x="7153268" y="0"/>
                </a:lnTo>
                <a:close/>
              </a:path>
            </a:pathLst>
          </a:custGeom>
          <a:solidFill>
            <a:srgbClr val="FFFF00"/>
          </a:solidFill>
        </p:spPr>
        <p:txBody>
          <a:bodyPr wrap="square" lIns="0" tIns="0" rIns="0" bIns="0" rtlCol="0">
            <a:spAutoFit/>
          </a:bodyPr>
          <a:lstStyle/>
          <a:p>
            <a:endParaRPr/>
          </a:p>
        </p:txBody>
      </p:sp>
      <p:sp>
        <p:nvSpPr>
          <p:cNvPr id="3" name="object 3"/>
          <p:cNvSpPr/>
          <p:nvPr/>
        </p:nvSpPr>
        <p:spPr>
          <a:xfrm>
            <a:off x="914400" y="4109339"/>
            <a:ext cx="7270750" cy="704977"/>
          </a:xfrm>
          <a:custGeom>
            <a:avLst/>
            <a:gdLst/>
            <a:ahLst/>
            <a:cxnLst/>
            <a:rect l="l" t="t" r="r" b="b"/>
            <a:pathLst>
              <a:path w="7270750" h="704976">
                <a:moveTo>
                  <a:pt x="0" y="117475"/>
                </a:moveTo>
                <a:lnTo>
                  <a:pt x="7812" y="75261"/>
                </a:lnTo>
                <a:lnTo>
                  <a:pt x="29306" y="39846"/>
                </a:lnTo>
                <a:lnTo>
                  <a:pt x="61562" y="14141"/>
                </a:lnTo>
                <a:lnTo>
                  <a:pt x="101664" y="1059"/>
                </a:lnTo>
                <a:lnTo>
                  <a:pt x="7153275" y="0"/>
                </a:lnTo>
                <a:lnTo>
                  <a:pt x="7167924" y="903"/>
                </a:lnTo>
                <a:lnTo>
                  <a:pt x="7208200" y="13596"/>
                </a:lnTo>
                <a:lnTo>
                  <a:pt x="7240704" y="38997"/>
                </a:lnTo>
                <a:lnTo>
                  <a:pt x="7262523" y="74190"/>
                </a:lnTo>
                <a:lnTo>
                  <a:pt x="7270743" y="116263"/>
                </a:lnTo>
                <a:lnTo>
                  <a:pt x="7270750" y="587502"/>
                </a:lnTo>
                <a:lnTo>
                  <a:pt x="7269846" y="602151"/>
                </a:lnTo>
                <a:lnTo>
                  <a:pt x="7257153" y="642427"/>
                </a:lnTo>
                <a:lnTo>
                  <a:pt x="7231752" y="674931"/>
                </a:lnTo>
                <a:lnTo>
                  <a:pt x="7196559" y="696750"/>
                </a:lnTo>
                <a:lnTo>
                  <a:pt x="7154486" y="704970"/>
                </a:lnTo>
                <a:lnTo>
                  <a:pt x="117513" y="704977"/>
                </a:lnTo>
                <a:lnTo>
                  <a:pt x="102865" y="704073"/>
                </a:lnTo>
                <a:lnTo>
                  <a:pt x="62587" y="691384"/>
                </a:lnTo>
                <a:lnTo>
                  <a:pt x="30072" y="665991"/>
                </a:lnTo>
                <a:lnTo>
                  <a:pt x="8239" y="630807"/>
                </a:lnTo>
                <a:lnTo>
                  <a:pt x="6" y="588744"/>
                </a:lnTo>
                <a:lnTo>
                  <a:pt x="0" y="117475"/>
                </a:lnTo>
                <a:close/>
              </a:path>
            </a:pathLst>
          </a:custGeom>
          <a:ln w="12700">
            <a:solidFill>
              <a:srgbClr val="9B310D"/>
            </a:solidFill>
          </a:ln>
        </p:spPr>
        <p:txBody>
          <a:bodyPr wrap="square" lIns="0" tIns="0" rIns="0" bIns="0" rtlCol="0">
            <a:spAutoFit/>
          </a:bodyPr>
          <a:lstStyle/>
          <a:p>
            <a:endParaRPr/>
          </a:p>
        </p:txBody>
      </p:sp>
      <p:sp>
        <p:nvSpPr>
          <p:cNvPr id="4" name="object 4"/>
          <p:cNvSpPr txBox="1"/>
          <p:nvPr/>
        </p:nvSpPr>
        <p:spPr>
          <a:xfrm>
            <a:off x="4131309" y="4310507"/>
            <a:ext cx="836294" cy="273685"/>
          </a:xfrm>
          <a:prstGeom prst="rect">
            <a:avLst/>
          </a:prstGeom>
        </p:spPr>
        <p:txBody>
          <a:bodyPr vert="horz" wrap="square" lIns="0" tIns="0" rIns="0" bIns="0" rtlCol="0">
            <a:spAutoFit/>
          </a:bodyPr>
          <a:lstStyle/>
          <a:p>
            <a:pPr marL="12700">
              <a:lnSpc>
                <a:spcPts val="2155"/>
              </a:lnSpc>
            </a:pPr>
            <a:r>
              <a:rPr sz="1800" b="1" spc="0" dirty="0">
                <a:latin typeface="宋体"/>
                <a:cs typeface="宋体"/>
              </a:rPr>
              <a:t>Barrier</a:t>
            </a:r>
            <a:endParaRPr sz="1800">
              <a:latin typeface="宋体"/>
              <a:cs typeface="宋体"/>
            </a:endParaRPr>
          </a:p>
        </p:txBody>
      </p:sp>
      <p:sp>
        <p:nvSpPr>
          <p:cNvPr id="5" name="object 5"/>
          <p:cNvSpPr/>
          <p:nvPr/>
        </p:nvSpPr>
        <p:spPr>
          <a:xfrm>
            <a:off x="2433320" y="4813934"/>
            <a:ext cx="132587" cy="511555"/>
          </a:xfrm>
          <a:custGeom>
            <a:avLst/>
            <a:gdLst/>
            <a:ahLst/>
            <a:cxnLst/>
            <a:rect l="l" t="t" r="r" b="b"/>
            <a:pathLst>
              <a:path w="132587" h="511555">
                <a:moveTo>
                  <a:pt x="16382" y="379729"/>
                </a:moveTo>
                <a:lnTo>
                  <a:pt x="2540" y="387222"/>
                </a:lnTo>
                <a:lnTo>
                  <a:pt x="0" y="395858"/>
                </a:lnTo>
                <a:lnTo>
                  <a:pt x="3810" y="402844"/>
                </a:lnTo>
                <a:lnTo>
                  <a:pt x="62737" y="511555"/>
                </a:lnTo>
                <a:lnTo>
                  <a:pt x="80225" y="483615"/>
                </a:lnTo>
                <a:lnTo>
                  <a:pt x="77978" y="483615"/>
                </a:lnTo>
                <a:lnTo>
                  <a:pt x="49403" y="482726"/>
                </a:lnTo>
                <a:lnTo>
                  <a:pt x="51025" y="430010"/>
                </a:lnTo>
                <a:lnTo>
                  <a:pt x="28829" y="389127"/>
                </a:lnTo>
                <a:lnTo>
                  <a:pt x="25146" y="382269"/>
                </a:lnTo>
                <a:lnTo>
                  <a:pt x="16382" y="379729"/>
                </a:lnTo>
                <a:close/>
              </a:path>
              <a:path w="132587" h="511555">
                <a:moveTo>
                  <a:pt x="51025" y="430010"/>
                </a:moveTo>
                <a:lnTo>
                  <a:pt x="49403" y="482726"/>
                </a:lnTo>
                <a:lnTo>
                  <a:pt x="77978" y="483615"/>
                </a:lnTo>
                <a:lnTo>
                  <a:pt x="78200" y="476376"/>
                </a:lnTo>
                <a:lnTo>
                  <a:pt x="76200" y="476376"/>
                </a:lnTo>
                <a:lnTo>
                  <a:pt x="51562" y="475614"/>
                </a:lnTo>
                <a:lnTo>
                  <a:pt x="64528" y="454880"/>
                </a:lnTo>
                <a:lnTo>
                  <a:pt x="51025" y="430010"/>
                </a:lnTo>
                <a:close/>
              </a:path>
              <a:path w="132587" h="511555">
                <a:moveTo>
                  <a:pt x="117221" y="382777"/>
                </a:moveTo>
                <a:lnTo>
                  <a:pt x="108331" y="384809"/>
                </a:lnTo>
                <a:lnTo>
                  <a:pt x="79604" y="430774"/>
                </a:lnTo>
                <a:lnTo>
                  <a:pt x="77978" y="483615"/>
                </a:lnTo>
                <a:lnTo>
                  <a:pt x="80225" y="483615"/>
                </a:lnTo>
                <a:lnTo>
                  <a:pt x="132587" y="399922"/>
                </a:lnTo>
                <a:lnTo>
                  <a:pt x="130556" y="391159"/>
                </a:lnTo>
                <a:lnTo>
                  <a:pt x="123825" y="386969"/>
                </a:lnTo>
                <a:lnTo>
                  <a:pt x="117221" y="382777"/>
                </a:lnTo>
                <a:close/>
              </a:path>
              <a:path w="132587" h="511555">
                <a:moveTo>
                  <a:pt x="64528" y="454880"/>
                </a:moveTo>
                <a:lnTo>
                  <a:pt x="51562" y="475614"/>
                </a:lnTo>
                <a:lnTo>
                  <a:pt x="76200" y="476376"/>
                </a:lnTo>
                <a:lnTo>
                  <a:pt x="64528" y="454880"/>
                </a:lnTo>
                <a:close/>
              </a:path>
              <a:path w="132587" h="511555">
                <a:moveTo>
                  <a:pt x="79604" y="430774"/>
                </a:moveTo>
                <a:lnTo>
                  <a:pt x="64528" y="454880"/>
                </a:lnTo>
                <a:lnTo>
                  <a:pt x="76200" y="476376"/>
                </a:lnTo>
                <a:lnTo>
                  <a:pt x="78200" y="476376"/>
                </a:lnTo>
                <a:lnTo>
                  <a:pt x="79604" y="430774"/>
                </a:lnTo>
                <a:close/>
              </a:path>
              <a:path w="132587" h="511555">
                <a:moveTo>
                  <a:pt x="64262" y="0"/>
                </a:moveTo>
                <a:lnTo>
                  <a:pt x="51025" y="430010"/>
                </a:lnTo>
                <a:lnTo>
                  <a:pt x="64528" y="454880"/>
                </a:lnTo>
                <a:lnTo>
                  <a:pt x="79604" y="430774"/>
                </a:lnTo>
                <a:lnTo>
                  <a:pt x="92837" y="888"/>
                </a:lnTo>
                <a:lnTo>
                  <a:pt x="64262" y="0"/>
                </a:lnTo>
                <a:close/>
              </a:path>
            </a:pathLst>
          </a:custGeom>
          <a:solidFill>
            <a:srgbClr val="0066FF"/>
          </a:solidFill>
        </p:spPr>
        <p:txBody>
          <a:bodyPr wrap="square" lIns="0" tIns="0" rIns="0" bIns="0" rtlCol="0">
            <a:spAutoFit/>
          </a:bodyPr>
          <a:lstStyle/>
          <a:p>
            <a:endParaRPr/>
          </a:p>
        </p:txBody>
      </p:sp>
      <p:sp>
        <p:nvSpPr>
          <p:cNvPr id="6" name="object 6"/>
          <p:cNvSpPr txBox="1"/>
          <p:nvPr/>
        </p:nvSpPr>
        <p:spPr>
          <a:xfrm>
            <a:off x="1190040" y="4817998"/>
            <a:ext cx="715010" cy="680720"/>
          </a:xfrm>
          <a:prstGeom prst="rect">
            <a:avLst/>
          </a:prstGeom>
        </p:spPr>
        <p:txBody>
          <a:bodyPr vert="horz" wrap="square" lIns="0" tIns="0" rIns="0" bIns="0" rtlCol="0">
            <a:spAutoFit/>
          </a:bodyPr>
          <a:lstStyle/>
          <a:p>
            <a:pPr algn="ctr">
              <a:lnSpc>
                <a:spcPts val="1370"/>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algn="ctr">
              <a:lnSpc>
                <a:spcPts val="1295"/>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74930" algn="ctr">
              <a:lnSpc>
                <a:spcPts val="1295"/>
              </a:lnSpc>
            </a:pPr>
            <a:r>
              <a:rPr sz="1200" b="1" spc="0" dirty="0">
                <a:latin typeface="宋体"/>
                <a:cs typeface="宋体"/>
              </a:rPr>
              <a:t>(</a:t>
            </a:r>
            <a:r>
              <a:rPr sz="1200" b="1" spc="0" dirty="0">
                <a:solidFill>
                  <a:srgbClr val="FF0000"/>
                </a:solidFill>
                <a:latin typeface="宋体"/>
                <a:cs typeface="宋体"/>
              </a:rPr>
              <a:t>go</a:t>
            </a:r>
            <a:r>
              <a:rPr sz="1200" b="1" spc="-10" dirty="0">
                <a:solidFill>
                  <a:srgbClr val="FF0000"/>
                </a:solidFill>
                <a:latin typeface="宋体"/>
                <a:cs typeface="宋体"/>
              </a:rPr>
              <a:t>od,2</a:t>
            </a:r>
            <a:r>
              <a:rPr sz="1200" b="1" spc="-10" dirty="0">
                <a:latin typeface="宋体"/>
                <a:cs typeface="宋体"/>
              </a:rPr>
              <a:t>)</a:t>
            </a:r>
            <a:endParaRPr sz="1200">
              <a:latin typeface="宋体"/>
              <a:cs typeface="宋体"/>
            </a:endParaRPr>
          </a:p>
          <a:p>
            <a:pPr marL="74295" algn="ctr">
              <a:lnSpc>
                <a:spcPts val="1370"/>
              </a:lnSpc>
            </a:pPr>
            <a:r>
              <a:rPr sz="1200" b="1" spc="0" dirty="0">
                <a:latin typeface="宋体"/>
                <a:cs typeface="宋体"/>
              </a:rPr>
              <a:t>(go</a:t>
            </a:r>
            <a:r>
              <a:rPr sz="1200" b="1" spc="-10" dirty="0">
                <a:latin typeface="宋体"/>
                <a:cs typeface="宋体"/>
              </a:rPr>
              <a:t>od,1)</a:t>
            </a:r>
            <a:endParaRPr sz="1200">
              <a:latin typeface="宋体"/>
              <a:cs typeface="宋体"/>
            </a:endParaRPr>
          </a:p>
        </p:txBody>
      </p:sp>
      <p:sp>
        <p:nvSpPr>
          <p:cNvPr id="7" name="object 7"/>
          <p:cNvSpPr/>
          <p:nvPr/>
        </p:nvSpPr>
        <p:spPr>
          <a:xfrm>
            <a:off x="6631940" y="4824603"/>
            <a:ext cx="132460" cy="499110"/>
          </a:xfrm>
          <a:custGeom>
            <a:avLst/>
            <a:gdLst/>
            <a:ahLst/>
            <a:cxnLst/>
            <a:rect l="l" t="t" r="r" b="b"/>
            <a:pathLst>
              <a:path w="132460" h="499110">
                <a:moveTo>
                  <a:pt x="16890" y="366014"/>
                </a:moveTo>
                <a:lnTo>
                  <a:pt x="2793" y="373126"/>
                </a:lnTo>
                <a:lnTo>
                  <a:pt x="0" y="381762"/>
                </a:lnTo>
                <a:lnTo>
                  <a:pt x="3682" y="388747"/>
                </a:lnTo>
                <a:lnTo>
                  <a:pt x="59816" y="499110"/>
                </a:lnTo>
                <a:lnTo>
                  <a:pt x="78076" y="471551"/>
                </a:lnTo>
                <a:lnTo>
                  <a:pt x="75691" y="471551"/>
                </a:lnTo>
                <a:lnTo>
                  <a:pt x="47116" y="469900"/>
                </a:lnTo>
                <a:lnTo>
                  <a:pt x="50140" y="417134"/>
                </a:lnTo>
                <a:lnTo>
                  <a:pt x="25526" y="368808"/>
                </a:lnTo>
                <a:lnTo>
                  <a:pt x="16890" y="366014"/>
                </a:lnTo>
                <a:close/>
              </a:path>
              <a:path w="132460" h="499110">
                <a:moveTo>
                  <a:pt x="50140" y="417134"/>
                </a:moveTo>
                <a:lnTo>
                  <a:pt x="47116" y="469900"/>
                </a:lnTo>
                <a:lnTo>
                  <a:pt x="75691" y="471551"/>
                </a:lnTo>
                <a:lnTo>
                  <a:pt x="76106" y="464312"/>
                </a:lnTo>
                <a:lnTo>
                  <a:pt x="74167" y="464312"/>
                </a:lnTo>
                <a:lnTo>
                  <a:pt x="49529" y="462915"/>
                </a:lnTo>
                <a:lnTo>
                  <a:pt x="63044" y="442471"/>
                </a:lnTo>
                <a:lnTo>
                  <a:pt x="50140" y="417134"/>
                </a:lnTo>
                <a:close/>
              </a:path>
              <a:path w="132460" h="499110">
                <a:moveTo>
                  <a:pt x="117475" y="371729"/>
                </a:moveTo>
                <a:lnTo>
                  <a:pt x="108711" y="373507"/>
                </a:lnTo>
                <a:lnTo>
                  <a:pt x="104266" y="380111"/>
                </a:lnTo>
                <a:lnTo>
                  <a:pt x="78716" y="418762"/>
                </a:lnTo>
                <a:lnTo>
                  <a:pt x="75691" y="471551"/>
                </a:lnTo>
                <a:lnTo>
                  <a:pt x="78076" y="471551"/>
                </a:lnTo>
                <a:lnTo>
                  <a:pt x="128142" y="395986"/>
                </a:lnTo>
                <a:lnTo>
                  <a:pt x="132460" y="389382"/>
                </a:lnTo>
                <a:lnTo>
                  <a:pt x="130682" y="380492"/>
                </a:lnTo>
                <a:lnTo>
                  <a:pt x="124078" y="376174"/>
                </a:lnTo>
                <a:lnTo>
                  <a:pt x="117475" y="371729"/>
                </a:lnTo>
                <a:close/>
              </a:path>
              <a:path w="132460" h="499110">
                <a:moveTo>
                  <a:pt x="63044" y="442471"/>
                </a:moveTo>
                <a:lnTo>
                  <a:pt x="49529" y="462915"/>
                </a:lnTo>
                <a:lnTo>
                  <a:pt x="74167" y="464312"/>
                </a:lnTo>
                <a:lnTo>
                  <a:pt x="63044" y="442471"/>
                </a:lnTo>
                <a:close/>
              </a:path>
              <a:path w="132460" h="499110">
                <a:moveTo>
                  <a:pt x="78716" y="418762"/>
                </a:moveTo>
                <a:lnTo>
                  <a:pt x="63044" y="442471"/>
                </a:lnTo>
                <a:lnTo>
                  <a:pt x="74167" y="464312"/>
                </a:lnTo>
                <a:lnTo>
                  <a:pt x="76106" y="464312"/>
                </a:lnTo>
                <a:lnTo>
                  <a:pt x="78716" y="418762"/>
                </a:lnTo>
                <a:close/>
              </a:path>
              <a:path w="132460" h="499110">
                <a:moveTo>
                  <a:pt x="74040" y="0"/>
                </a:moveTo>
                <a:lnTo>
                  <a:pt x="50140" y="417134"/>
                </a:lnTo>
                <a:lnTo>
                  <a:pt x="63044" y="442471"/>
                </a:lnTo>
                <a:lnTo>
                  <a:pt x="78716" y="418762"/>
                </a:lnTo>
                <a:lnTo>
                  <a:pt x="102615" y="1651"/>
                </a:lnTo>
                <a:lnTo>
                  <a:pt x="74040" y="0"/>
                </a:lnTo>
                <a:close/>
              </a:path>
            </a:pathLst>
          </a:custGeom>
          <a:solidFill>
            <a:srgbClr val="0066FF"/>
          </a:solidFill>
        </p:spPr>
        <p:txBody>
          <a:bodyPr wrap="square" lIns="0" tIns="0" rIns="0" bIns="0" rtlCol="0">
            <a:spAutoFit/>
          </a:bodyPr>
          <a:lstStyle/>
          <a:p>
            <a:endParaRPr/>
          </a:p>
        </p:txBody>
      </p:sp>
      <p:sp>
        <p:nvSpPr>
          <p:cNvPr id="8" name="object 8"/>
          <p:cNvSpPr/>
          <p:nvPr/>
        </p:nvSpPr>
        <p:spPr>
          <a:xfrm>
            <a:off x="1045463" y="4165091"/>
            <a:ext cx="903732" cy="373380"/>
          </a:xfrm>
          <a:prstGeom prst="rect">
            <a:avLst/>
          </a:prstGeom>
          <a:blipFill>
            <a:blip r:embed="rId2" cstate="print"/>
            <a:stretch>
              <a:fillRect/>
            </a:stretch>
          </a:blipFill>
        </p:spPr>
        <p:txBody>
          <a:bodyPr wrap="square" lIns="0" tIns="0" rIns="0" bIns="0" rtlCol="0">
            <a:spAutoFit/>
          </a:bodyPr>
          <a:lstStyle/>
          <a:p>
            <a:endParaRPr/>
          </a:p>
        </p:txBody>
      </p:sp>
      <p:sp>
        <p:nvSpPr>
          <p:cNvPr id="9" name="object 9"/>
          <p:cNvSpPr txBox="1"/>
          <p:nvPr/>
        </p:nvSpPr>
        <p:spPr>
          <a:xfrm>
            <a:off x="1092809" y="4233671"/>
            <a:ext cx="808355" cy="238760"/>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Narrow"/>
                <a:cs typeface="Arial Narrow"/>
              </a:rPr>
              <a:t>P</a:t>
            </a:r>
            <a:r>
              <a:rPr sz="1500" b="1" spc="-10" dirty="0">
                <a:solidFill>
                  <a:srgbClr val="FFFFFF"/>
                </a:solidFill>
                <a:latin typeface="Arial Narrow"/>
                <a:cs typeface="Arial Narrow"/>
              </a:rPr>
              <a:t>art</a:t>
            </a:r>
            <a:r>
              <a:rPr sz="1500" b="1" spc="0" dirty="0">
                <a:solidFill>
                  <a:srgbClr val="FFFFFF"/>
                </a:solidFill>
                <a:latin typeface="Arial Narrow"/>
                <a:cs typeface="Arial Narrow"/>
              </a:rPr>
              <a:t>i</a:t>
            </a:r>
            <a:r>
              <a:rPr sz="1500" b="1" spc="-10" dirty="0">
                <a:solidFill>
                  <a:srgbClr val="FFFFFF"/>
                </a:solidFill>
                <a:latin typeface="Arial Narrow"/>
                <a:cs typeface="Arial Narrow"/>
              </a:rPr>
              <a:t>tioner</a:t>
            </a:r>
            <a:endParaRPr sz="1500">
              <a:latin typeface="Arial Narrow"/>
              <a:cs typeface="Arial Narrow"/>
            </a:endParaRPr>
          </a:p>
        </p:txBody>
      </p:sp>
      <p:sp>
        <p:nvSpPr>
          <p:cNvPr id="10" name="object 10"/>
          <p:cNvSpPr/>
          <p:nvPr/>
        </p:nvSpPr>
        <p:spPr>
          <a:xfrm>
            <a:off x="2729483" y="4152900"/>
            <a:ext cx="903732" cy="371856"/>
          </a:xfrm>
          <a:prstGeom prst="rect">
            <a:avLst/>
          </a:prstGeom>
          <a:blipFill>
            <a:blip r:embed="rId3" cstate="print"/>
            <a:stretch>
              <a:fillRect/>
            </a:stretch>
          </a:blipFill>
        </p:spPr>
        <p:txBody>
          <a:bodyPr wrap="square" lIns="0" tIns="0" rIns="0" bIns="0" rtlCol="0">
            <a:spAutoFit/>
          </a:bodyPr>
          <a:lstStyle/>
          <a:p>
            <a:endParaRPr/>
          </a:p>
        </p:txBody>
      </p:sp>
      <p:sp>
        <p:nvSpPr>
          <p:cNvPr id="11" name="object 11"/>
          <p:cNvSpPr txBox="1"/>
          <p:nvPr/>
        </p:nvSpPr>
        <p:spPr>
          <a:xfrm>
            <a:off x="2776854" y="4220845"/>
            <a:ext cx="808355" cy="238760"/>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Narrow"/>
                <a:cs typeface="Arial Narrow"/>
              </a:rPr>
              <a:t>P</a:t>
            </a:r>
            <a:r>
              <a:rPr sz="1500" b="1" spc="-10" dirty="0">
                <a:solidFill>
                  <a:srgbClr val="FFFFFF"/>
                </a:solidFill>
                <a:latin typeface="Arial Narrow"/>
                <a:cs typeface="Arial Narrow"/>
              </a:rPr>
              <a:t>art</a:t>
            </a:r>
            <a:r>
              <a:rPr sz="1500" b="1" spc="0" dirty="0">
                <a:solidFill>
                  <a:srgbClr val="FFFFFF"/>
                </a:solidFill>
                <a:latin typeface="Arial Narrow"/>
                <a:cs typeface="Arial Narrow"/>
              </a:rPr>
              <a:t>i</a:t>
            </a:r>
            <a:r>
              <a:rPr sz="1500" b="1" spc="-10" dirty="0">
                <a:solidFill>
                  <a:srgbClr val="FFFFFF"/>
                </a:solidFill>
                <a:latin typeface="Arial Narrow"/>
                <a:cs typeface="Arial Narrow"/>
              </a:rPr>
              <a:t>tioner</a:t>
            </a:r>
            <a:endParaRPr sz="1500">
              <a:latin typeface="Arial Narrow"/>
              <a:cs typeface="Arial Narrow"/>
            </a:endParaRPr>
          </a:p>
        </p:txBody>
      </p:sp>
      <p:sp>
        <p:nvSpPr>
          <p:cNvPr id="12" name="object 12"/>
          <p:cNvSpPr/>
          <p:nvPr/>
        </p:nvSpPr>
        <p:spPr>
          <a:xfrm>
            <a:off x="5472684" y="4163567"/>
            <a:ext cx="903732" cy="373380"/>
          </a:xfrm>
          <a:prstGeom prst="rect">
            <a:avLst/>
          </a:prstGeom>
          <a:blipFill>
            <a:blip r:embed="rId2" cstate="print"/>
            <a:stretch>
              <a:fillRect/>
            </a:stretch>
          </a:blipFill>
        </p:spPr>
        <p:txBody>
          <a:bodyPr wrap="square" lIns="0" tIns="0" rIns="0" bIns="0" rtlCol="0">
            <a:spAutoFit/>
          </a:bodyPr>
          <a:lstStyle/>
          <a:p>
            <a:endParaRPr/>
          </a:p>
        </p:txBody>
      </p:sp>
      <p:sp>
        <p:nvSpPr>
          <p:cNvPr id="13" name="object 13"/>
          <p:cNvSpPr txBox="1"/>
          <p:nvPr/>
        </p:nvSpPr>
        <p:spPr>
          <a:xfrm>
            <a:off x="5520309" y="4231894"/>
            <a:ext cx="808355" cy="238760"/>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Narrow"/>
                <a:cs typeface="Arial Narrow"/>
              </a:rPr>
              <a:t>P</a:t>
            </a:r>
            <a:r>
              <a:rPr sz="1500" b="1" spc="-10" dirty="0">
                <a:solidFill>
                  <a:srgbClr val="FFFFFF"/>
                </a:solidFill>
                <a:latin typeface="Arial Narrow"/>
                <a:cs typeface="Arial Narrow"/>
              </a:rPr>
              <a:t>art</a:t>
            </a:r>
            <a:r>
              <a:rPr sz="1500" b="1" spc="0" dirty="0">
                <a:solidFill>
                  <a:srgbClr val="FFFFFF"/>
                </a:solidFill>
                <a:latin typeface="Arial Narrow"/>
                <a:cs typeface="Arial Narrow"/>
              </a:rPr>
              <a:t>i</a:t>
            </a:r>
            <a:r>
              <a:rPr sz="1500" b="1" spc="-10" dirty="0">
                <a:solidFill>
                  <a:srgbClr val="FFFFFF"/>
                </a:solidFill>
                <a:latin typeface="Arial Narrow"/>
                <a:cs typeface="Arial Narrow"/>
              </a:rPr>
              <a:t>tioner</a:t>
            </a:r>
            <a:endParaRPr sz="1500">
              <a:latin typeface="Arial Narrow"/>
              <a:cs typeface="Arial Narrow"/>
            </a:endParaRPr>
          </a:p>
        </p:txBody>
      </p:sp>
      <p:sp>
        <p:nvSpPr>
          <p:cNvPr id="14" name="object 14"/>
          <p:cNvSpPr/>
          <p:nvPr/>
        </p:nvSpPr>
        <p:spPr>
          <a:xfrm>
            <a:off x="7158228" y="4163567"/>
            <a:ext cx="903731" cy="373380"/>
          </a:xfrm>
          <a:prstGeom prst="rect">
            <a:avLst/>
          </a:prstGeom>
          <a:blipFill>
            <a:blip r:embed="rId2" cstate="print"/>
            <a:stretch>
              <a:fillRect/>
            </a:stretch>
          </a:blipFill>
        </p:spPr>
        <p:txBody>
          <a:bodyPr wrap="square" lIns="0" tIns="0" rIns="0" bIns="0" rtlCol="0">
            <a:spAutoFit/>
          </a:bodyPr>
          <a:lstStyle/>
          <a:p>
            <a:endParaRPr/>
          </a:p>
        </p:txBody>
      </p:sp>
      <p:sp>
        <p:nvSpPr>
          <p:cNvPr id="15" name="object 15"/>
          <p:cNvSpPr txBox="1"/>
          <p:nvPr/>
        </p:nvSpPr>
        <p:spPr>
          <a:xfrm>
            <a:off x="7206488" y="4231894"/>
            <a:ext cx="808355" cy="238760"/>
          </a:xfrm>
          <a:prstGeom prst="rect">
            <a:avLst/>
          </a:prstGeom>
        </p:spPr>
        <p:txBody>
          <a:bodyPr vert="horz" wrap="square" lIns="0" tIns="0" rIns="0" bIns="0" rtlCol="0">
            <a:spAutoFit/>
          </a:bodyPr>
          <a:lstStyle/>
          <a:p>
            <a:pPr marL="12700">
              <a:lnSpc>
                <a:spcPct val="100000"/>
              </a:lnSpc>
            </a:pPr>
            <a:r>
              <a:rPr sz="1500" b="1" spc="-15" dirty="0">
                <a:solidFill>
                  <a:srgbClr val="FFFFFF"/>
                </a:solidFill>
                <a:latin typeface="Arial Narrow"/>
                <a:cs typeface="Arial Narrow"/>
              </a:rPr>
              <a:t>P</a:t>
            </a:r>
            <a:r>
              <a:rPr sz="1500" b="1" spc="-10" dirty="0">
                <a:solidFill>
                  <a:srgbClr val="FFFFFF"/>
                </a:solidFill>
                <a:latin typeface="Arial Narrow"/>
                <a:cs typeface="Arial Narrow"/>
              </a:rPr>
              <a:t>art</a:t>
            </a:r>
            <a:r>
              <a:rPr sz="1500" b="1" spc="0" dirty="0">
                <a:solidFill>
                  <a:srgbClr val="FFFFFF"/>
                </a:solidFill>
                <a:latin typeface="Arial Narrow"/>
                <a:cs typeface="Arial Narrow"/>
              </a:rPr>
              <a:t>i</a:t>
            </a:r>
            <a:r>
              <a:rPr sz="1500" b="1" spc="-10" dirty="0">
                <a:solidFill>
                  <a:srgbClr val="FFFFFF"/>
                </a:solidFill>
                <a:latin typeface="Arial Narrow"/>
                <a:cs typeface="Arial Narrow"/>
              </a:rPr>
              <a:t>tioner</a:t>
            </a:r>
            <a:endParaRPr sz="1500">
              <a:latin typeface="Arial Narrow"/>
              <a:cs typeface="Arial Narrow"/>
            </a:endParaRPr>
          </a:p>
        </p:txBody>
      </p:sp>
      <p:sp>
        <p:nvSpPr>
          <p:cNvPr id="16" name="object 16"/>
          <p:cNvSpPr/>
          <p:nvPr/>
        </p:nvSpPr>
        <p:spPr>
          <a:xfrm>
            <a:off x="1519047" y="4534408"/>
            <a:ext cx="1003808" cy="296544"/>
          </a:xfrm>
          <a:custGeom>
            <a:avLst/>
            <a:gdLst/>
            <a:ahLst/>
            <a:cxnLst/>
            <a:rect l="l" t="t" r="r" b="b"/>
            <a:pathLst>
              <a:path w="1003808" h="296545">
                <a:moveTo>
                  <a:pt x="929082" y="264353"/>
                </a:moveTo>
                <a:lnTo>
                  <a:pt x="920241" y="296545"/>
                </a:lnTo>
                <a:lnTo>
                  <a:pt x="1003808" y="279908"/>
                </a:lnTo>
                <a:lnTo>
                  <a:pt x="990228" y="267716"/>
                </a:lnTo>
                <a:lnTo>
                  <a:pt x="941323" y="267716"/>
                </a:lnTo>
                <a:lnTo>
                  <a:pt x="929082" y="264353"/>
                </a:lnTo>
                <a:close/>
              </a:path>
              <a:path w="1003808" h="296545">
                <a:moveTo>
                  <a:pt x="931595" y="255201"/>
                </a:moveTo>
                <a:lnTo>
                  <a:pt x="929082" y="264353"/>
                </a:lnTo>
                <a:lnTo>
                  <a:pt x="941323" y="267716"/>
                </a:lnTo>
                <a:lnTo>
                  <a:pt x="943864" y="258572"/>
                </a:lnTo>
                <a:lnTo>
                  <a:pt x="931595" y="255201"/>
                </a:lnTo>
                <a:close/>
              </a:path>
              <a:path w="1003808" h="296545">
                <a:moveTo>
                  <a:pt x="940435" y="223012"/>
                </a:moveTo>
                <a:lnTo>
                  <a:pt x="931595" y="255201"/>
                </a:lnTo>
                <a:lnTo>
                  <a:pt x="943864" y="258572"/>
                </a:lnTo>
                <a:lnTo>
                  <a:pt x="941323" y="267716"/>
                </a:lnTo>
                <a:lnTo>
                  <a:pt x="990228" y="267716"/>
                </a:lnTo>
                <a:lnTo>
                  <a:pt x="940435" y="223012"/>
                </a:lnTo>
                <a:close/>
              </a:path>
              <a:path w="1003808" h="296545">
                <a:moveTo>
                  <a:pt x="2540" y="0"/>
                </a:moveTo>
                <a:lnTo>
                  <a:pt x="0" y="9144"/>
                </a:lnTo>
                <a:lnTo>
                  <a:pt x="929082" y="264353"/>
                </a:lnTo>
                <a:lnTo>
                  <a:pt x="931595" y="255201"/>
                </a:lnTo>
                <a:lnTo>
                  <a:pt x="2540" y="0"/>
                </a:lnTo>
                <a:close/>
              </a:path>
            </a:pathLst>
          </a:custGeom>
          <a:solidFill>
            <a:srgbClr val="AE3408"/>
          </a:solidFill>
        </p:spPr>
        <p:txBody>
          <a:bodyPr wrap="square" lIns="0" tIns="0" rIns="0" bIns="0" rtlCol="0">
            <a:spAutoFit/>
          </a:bodyPr>
          <a:lstStyle/>
          <a:p>
            <a:endParaRPr/>
          </a:p>
        </p:txBody>
      </p:sp>
      <p:sp>
        <p:nvSpPr>
          <p:cNvPr id="17" name="object 17"/>
          <p:cNvSpPr/>
          <p:nvPr/>
        </p:nvSpPr>
        <p:spPr>
          <a:xfrm>
            <a:off x="1552955" y="4534153"/>
            <a:ext cx="3041015" cy="300608"/>
          </a:xfrm>
          <a:custGeom>
            <a:avLst/>
            <a:gdLst/>
            <a:ahLst/>
            <a:cxnLst/>
            <a:rect l="l" t="t" r="r" b="b"/>
            <a:pathLst>
              <a:path w="3041015" h="300608">
                <a:moveTo>
                  <a:pt x="2968497" y="224663"/>
                </a:moveTo>
                <a:lnTo>
                  <a:pt x="2965612" y="257851"/>
                </a:lnTo>
                <a:lnTo>
                  <a:pt x="2978277" y="258953"/>
                </a:lnTo>
                <a:lnTo>
                  <a:pt x="2977388" y="268478"/>
                </a:lnTo>
                <a:lnTo>
                  <a:pt x="2964687" y="268478"/>
                </a:lnTo>
                <a:lnTo>
                  <a:pt x="2961894" y="300609"/>
                </a:lnTo>
                <a:lnTo>
                  <a:pt x="3041015" y="269240"/>
                </a:lnTo>
                <a:lnTo>
                  <a:pt x="3039775" y="268478"/>
                </a:lnTo>
                <a:lnTo>
                  <a:pt x="2977388" y="268478"/>
                </a:lnTo>
                <a:lnTo>
                  <a:pt x="2964783" y="267381"/>
                </a:lnTo>
                <a:lnTo>
                  <a:pt x="3037992" y="267381"/>
                </a:lnTo>
                <a:lnTo>
                  <a:pt x="2968497" y="224663"/>
                </a:lnTo>
                <a:close/>
              </a:path>
              <a:path w="3041015" h="300608">
                <a:moveTo>
                  <a:pt x="2965612" y="257851"/>
                </a:moveTo>
                <a:lnTo>
                  <a:pt x="2964783" y="267381"/>
                </a:lnTo>
                <a:lnTo>
                  <a:pt x="2977388" y="268478"/>
                </a:lnTo>
                <a:lnTo>
                  <a:pt x="2978277" y="258953"/>
                </a:lnTo>
                <a:lnTo>
                  <a:pt x="2965612" y="257851"/>
                </a:lnTo>
                <a:close/>
              </a:path>
              <a:path w="3041015" h="300608">
                <a:moveTo>
                  <a:pt x="888" y="0"/>
                </a:moveTo>
                <a:lnTo>
                  <a:pt x="0" y="9525"/>
                </a:lnTo>
                <a:lnTo>
                  <a:pt x="2964783" y="267381"/>
                </a:lnTo>
                <a:lnTo>
                  <a:pt x="2965612" y="257851"/>
                </a:lnTo>
                <a:lnTo>
                  <a:pt x="888" y="0"/>
                </a:lnTo>
                <a:close/>
              </a:path>
            </a:pathLst>
          </a:custGeom>
          <a:solidFill>
            <a:srgbClr val="AE3408"/>
          </a:solidFill>
        </p:spPr>
        <p:txBody>
          <a:bodyPr wrap="square" lIns="0" tIns="0" rIns="0" bIns="0" rtlCol="0">
            <a:spAutoFit/>
          </a:bodyPr>
          <a:lstStyle/>
          <a:p>
            <a:endParaRPr/>
          </a:p>
        </p:txBody>
      </p:sp>
      <p:sp>
        <p:nvSpPr>
          <p:cNvPr id="18" name="object 18"/>
          <p:cNvSpPr/>
          <p:nvPr/>
        </p:nvSpPr>
        <p:spPr>
          <a:xfrm>
            <a:off x="1496949" y="4523232"/>
            <a:ext cx="5232527" cy="301498"/>
          </a:xfrm>
          <a:custGeom>
            <a:avLst/>
            <a:gdLst/>
            <a:ahLst/>
            <a:cxnLst/>
            <a:rect l="l" t="t" r="r" b="b"/>
            <a:pathLst>
              <a:path w="5232527" h="301498">
                <a:moveTo>
                  <a:pt x="5158358" y="225425"/>
                </a:moveTo>
                <a:lnTo>
                  <a:pt x="5156692" y="258702"/>
                </a:lnTo>
                <a:lnTo>
                  <a:pt x="5169281" y="259334"/>
                </a:lnTo>
                <a:lnTo>
                  <a:pt x="5168900" y="268859"/>
                </a:lnTo>
                <a:lnTo>
                  <a:pt x="5156183" y="268859"/>
                </a:lnTo>
                <a:lnTo>
                  <a:pt x="5154549" y="301498"/>
                </a:lnTo>
                <a:lnTo>
                  <a:pt x="5229048" y="268859"/>
                </a:lnTo>
                <a:lnTo>
                  <a:pt x="5168900" y="268859"/>
                </a:lnTo>
                <a:lnTo>
                  <a:pt x="5156215" y="268222"/>
                </a:lnTo>
                <a:lnTo>
                  <a:pt x="5230501" y="268222"/>
                </a:lnTo>
                <a:lnTo>
                  <a:pt x="5232527" y="267335"/>
                </a:lnTo>
                <a:lnTo>
                  <a:pt x="5158358" y="225425"/>
                </a:lnTo>
                <a:close/>
              </a:path>
              <a:path w="5232527" h="301498">
                <a:moveTo>
                  <a:pt x="5156692" y="258702"/>
                </a:moveTo>
                <a:lnTo>
                  <a:pt x="5156215" y="268222"/>
                </a:lnTo>
                <a:lnTo>
                  <a:pt x="5168900" y="268859"/>
                </a:lnTo>
                <a:lnTo>
                  <a:pt x="5169281" y="259334"/>
                </a:lnTo>
                <a:lnTo>
                  <a:pt x="5156692" y="258702"/>
                </a:lnTo>
                <a:close/>
              </a:path>
              <a:path w="5232527" h="301498">
                <a:moveTo>
                  <a:pt x="507" y="0"/>
                </a:moveTo>
                <a:lnTo>
                  <a:pt x="0" y="9525"/>
                </a:lnTo>
                <a:lnTo>
                  <a:pt x="5156215" y="268222"/>
                </a:lnTo>
                <a:lnTo>
                  <a:pt x="5156692" y="258702"/>
                </a:lnTo>
                <a:lnTo>
                  <a:pt x="507" y="0"/>
                </a:lnTo>
                <a:close/>
              </a:path>
            </a:pathLst>
          </a:custGeom>
          <a:solidFill>
            <a:srgbClr val="AE3408"/>
          </a:solidFill>
        </p:spPr>
        <p:txBody>
          <a:bodyPr wrap="square" lIns="0" tIns="0" rIns="0" bIns="0" rtlCol="0">
            <a:spAutoFit/>
          </a:bodyPr>
          <a:lstStyle/>
          <a:p>
            <a:endParaRPr/>
          </a:p>
        </p:txBody>
      </p:sp>
      <p:sp>
        <p:nvSpPr>
          <p:cNvPr id="19" name="object 19"/>
          <p:cNvSpPr/>
          <p:nvPr/>
        </p:nvSpPr>
        <p:spPr>
          <a:xfrm>
            <a:off x="2522854" y="4510785"/>
            <a:ext cx="648969" cy="296418"/>
          </a:xfrm>
          <a:custGeom>
            <a:avLst/>
            <a:gdLst/>
            <a:ahLst/>
            <a:cxnLst/>
            <a:rect l="l" t="t" r="r" b="b"/>
            <a:pathLst>
              <a:path w="648969" h="296418">
                <a:moveTo>
                  <a:pt x="54101" y="226821"/>
                </a:moveTo>
                <a:lnTo>
                  <a:pt x="0" y="292607"/>
                </a:lnTo>
                <a:lnTo>
                  <a:pt x="85089" y="296418"/>
                </a:lnTo>
                <a:lnTo>
                  <a:pt x="73837" y="271144"/>
                </a:lnTo>
                <a:lnTo>
                  <a:pt x="59943" y="271144"/>
                </a:lnTo>
                <a:lnTo>
                  <a:pt x="56133" y="262381"/>
                </a:lnTo>
                <a:lnTo>
                  <a:pt x="67651" y="257251"/>
                </a:lnTo>
                <a:lnTo>
                  <a:pt x="54101" y="226821"/>
                </a:lnTo>
                <a:close/>
              </a:path>
              <a:path w="648969" h="296418">
                <a:moveTo>
                  <a:pt x="67651" y="257251"/>
                </a:moveTo>
                <a:lnTo>
                  <a:pt x="56133" y="262381"/>
                </a:lnTo>
                <a:lnTo>
                  <a:pt x="59943" y="271144"/>
                </a:lnTo>
                <a:lnTo>
                  <a:pt x="71536" y="265978"/>
                </a:lnTo>
                <a:lnTo>
                  <a:pt x="67651" y="257251"/>
                </a:lnTo>
                <a:close/>
              </a:path>
              <a:path w="648969" h="296418">
                <a:moveTo>
                  <a:pt x="71536" y="265978"/>
                </a:moveTo>
                <a:lnTo>
                  <a:pt x="59943" y="271144"/>
                </a:lnTo>
                <a:lnTo>
                  <a:pt x="73837" y="271144"/>
                </a:lnTo>
                <a:lnTo>
                  <a:pt x="71536" y="265978"/>
                </a:lnTo>
                <a:close/>
              </a:path>
              <a:path w="648969" h="296418">
                <a:moveTo>
                  <a:pt x="645159" y="0"/>
                </a:moveTo>
                <a:lnTo>
                  <a:pt x="67651" y="257251"/>
                </a:lnTo>
                <a:lnTo>
                  <a:pt x="71536" y="265978"/>
                </a:lnTo>
                <a:lnTo>
                  <a:pt x="648969" y="8636"/>
                </a:lnTo>
                <a:lnTo>
                  <a:pt x="645159" y="0"/>
                </a:lnTo>
                <a:close/>
              </a:path>
            </a:pathLst>
          </a:custGeom>
          <a:solidFill>
            <a:srgbClr val="AE3408"/>
          </a:solidFill>
        </p:spPr>
        <p:txBody>
          <a:bodyPr wrap="square" lIns="0" tIns="0" rIns="0" bIns="0" rtlCol="0">
            <a:spAutoFit/>
          </a:bodyPr>
          <a:lstStyle/>
          <a:p>
            <a:endParaRPr/>
          </a:p>
        </p:txBody>
      </p:sp>
      <p:sp>
        <p:nvSpPr>
          <p:cNvPr id="20" name="object 20"/>
          <p:cNvSpPr/>
          <p:nvPr/>
        </p:nvSpPr>
        <p:spPr>
          <a:xfrm>
            <a:off x="2599944" y="4508500"/>
            <a:ext cx="3311779" cy="315468"/>
          </a:xfrm>
          <a:custGeom>
            <a:avLst/>
            <a:gdLst/>
            <a:ahLst/>
            <a:cxnLst/>
            <a:rect l="l" t="t" r="r" b="b"/>
            <a:pathLst>
              <a:path w="3311779" h="315468">
                <a:moveTo>
                  <a:pt x="72770" y="239522"/>
                </a:moveTo>
                <a:lnTo>
                  <a:pt x="0" y="283844"/>
                </a:lnTo>
                <a:lnTo>
                  <a:pt x="79120" y="315468"/>
                </a:lnTo>
                <a:lnTo>
                  <a:pt x="76423" y="283210"/>
                </a:lnTo>
                <a:lnTo>
                  <a:pt x="63754" y="283210"/>
                </a:lnTo>
                <a:lnTo>
                  <a:pt x="62864" y="273812"/>
                </a:lnTo>
                <a:lnTo>
                  <a:pt x="75548" y="272742"/>
                </a:lnTo>
                <a:lnTo>
                  <a:pt x="72770" y="239522"/>
                </a:lnTo>
                <a:close/>
              </a:path>
              <a:path w="3311779" h="315468">
                <a:moveTo>
                  <a:pt x="75548" y="272742"/>
                </a:moveTo>
                <a:lnTo>
                  <a:pt x="62864" y="273812"/>
                </a:lnTo>
                <a:lnTo>
                  <a:pt x="63754" y="283210"/>
                </a:lnTo>
                <a:lnTo>
                  <a:pt x="76335" y="282149"/>
                </a:lnTo>
                <a:lnTo>
                  <a:pt x="75548" y="272742"/>
                </a:lnTo>
                <a:close/>
              </a:path>
              <a:path w="3311779" h="315468">
                <a:moveTo>
                  <a:pt x="76335" y="282149"/>
                </a:moveTo>
                <a:lnTo>
                  <a:pt x="63754" y="283210"/>
                </a:lnTo>
                <a:lnTo>
                  <a:pt x="76423" y="283210"/>
                </a:lnTo>
                <a:lnTo>
                  <a:pt x="76335" y="282149"/>
                </a:lnTo>
                <a:close/>
              </a:path>
              <a:path w="3311779" h="315468">
                <a:moveTo>
                  <a:pt x="3310890" y="0"/>
                </a:moveTo>
                <a:lnTo>
                  <a:pt x="75548" y="272742"/>
                </a:lnTo>
                <a:lnTo>
                  <a:pt x="76335" y="282149"/>
                </a:lnTo>
                <a:lnTo>
                  <a:pt x="3311779" y="9525"/>
                </a:lnTo>
                <a:lnTo>
                  <a:pt x="3310890" y="0"/>
                </a:lnTo>
                <a:close/>
              </a:path>
            </a:pathLst>
          </a:custGeom>
          <a:solidFill>
            <a:srgbClr val="AE3408"/>
          </a:solidFill>
        </p:spPr>
        <p:txBody>
          <a:bodyPr wrap="square" lIns="0" tIns="0" rIns="0" bIns="0" rtlCol="0">
            <a:spAutoFit/>
          </a:bodyPr>
          <a:lstStyle/>
          <a:p>
            <a:endParaRPr/>
          </a:p>
        </p:txBody>
      </p:sp>
      <p:sp>
        <p:nvSpPr>
          <p:cNvPr id="21" name="object 21"/>
          <p:cNvSpPr/>
          <p:nvPr/>
        </p:nvSpPr>
        <p:spPr>
          <a:xfrm>
            <a:off x="2644013" y="4517644"/>
            <a:ext cx="4995291" cy="308610"/>
          </a:xfrm>
          <a:custGeom>
            <a:avLst/>
            <a:gdLst/>
            <a:ahLst/>
            <a:cxnLst/>
            <a:rect l="l" t="t" r="r" b="b"/>
            <a:pathLst>
              <a:path w="4995290" h="308610">
                <a:moveTo>
                  <a:pt x="74041" y="232536"/>
                </a:moveTo>
                <a:lnTo>
                  <a:pt x="0" y="274700"/>
                </a:lnTo>
                <a:lnTo>
                  <a:pt x="78231" y="308609"/>
                </a:lnTo>
                <a:lnTo>
                  <a:pt x="76433" y="275970"/>
                </a:lnTo>
                <a:lnTo>
                  <a:pt x="63754" y="275970"/>
                </a:lnTo>
                <a:lnTo>
                  <a:pt x="63118" y="266572"/>
                </a:lnTo>
                <a:lnTo>
                  <a:pt x="75878" y="265883"/>
                </a:lnTo>
                <a:lnTo>
                  <a:pt x="74041" y="232536"/>
                </a:lnTo>
                <a:close/>
              </a:path>
              <a:path w="4995290" h="308610">
                <a:moveTo>
                  <a:pt x="75878" y="265883"/>
                </a:moveTo>
                <a:lnTo>
                  <a:pt x="63118" y="266572"/>
                </a:lnTo>
                <a:lnTo>
                  <a:pt x="63754" y="275970"/>
                </a:lnTo>
                <a:lnTo>
                  <a:pt x="76396" y="275287"/>
                </a:lnTo>
                <a:lnTo>
                  <a:pt x="75878" y="265883"/>
                </a:lnTo>
                <a:close/>
              </a:path>
              <a:path w="4995290" h="308610">
                <a:moveTo>
                  <a:pt x="76396" y="275287"/>
                </a:moveTo>
                <a:lnTo>
                  <a:pt x="63754" y="275970"/>
                </a:lnTo>
                <a:lnTo>
                  <a:pt x="76433" y="275970"/>
                </a:lnTo>
                <a:lnTo>
                  <a:pt x="76396" y="275287"/>
                </a:lnTo>
                <a:close/>
              </a:path>
              <a:path w="4995290" h="308610">
                <a:moveTo>
                  <a:pt x="4994783" y="0"/>
                </a:moveTo>
                <a:lnTo>
                  <a:pt x="75878" y="265883"/>
                </a:lnTo>
                <a:lnTo>
                  <a:pt x="76396" y="275287"/>
                </a:lnTo>
                <a:lnTo>
                  <a:pt x="4995291" y="9524"/>
                </a:lnTo>
                <a:lnTo>
                  <a:pt x="4994783" y="0"/>
                </a:lnTo>
                <a:close/>
              </a:path>
            </a:pathLst>
          </a:custGeom>
          <a:solidFill>
            <a:srgbClr val="AE3408"/>
          </a:solidFill>
        </p:spPr>
        <p:txBody>
          <a:bodyPr wrap="square" lIns="0" tIns="0" rIns="0" bIns="0" rtlCol="0">
            <a:spAutoFit/>
          </a:bodyPr>
          <a:lstStyle/>
          <a:p>
            <a:endParaRPr/>
          </a:p>
        </p:txBody>
      </p:sp>
      <p:sp>
        <p:nvSpPr>
          <p:cNvPr id="22" name="object 22"/>
          <p:cNvSpPr/>
          <p:nvPr/>
        </p:nvSpPr>
        <p:spPr>
          <a:xfrm>
            <a:off x="4616069" y="4523232"/>
            <a:ext cx="3019044" cy="311150"/>
          </a:xfrm>
          <a:custGeom>
            <a:avLst/>
            <a:gdLst/>
            <a:ahLst/>
            <a:cxnLst/>
            <a:rect l="l" t="t" r="r" b="b"/>
            <a:pathLst>
              <a:path w="3019044" h="311150">
                <a:moveTo>
                  <a:pt x="72389" y="235204"/>
                </a:moveTo>
                <a:lnTo>
                  <a:pt x="0" y="280162"/>
                </a:lnTo>
                <a:lnTo>
                  <a:pt x="79375" y="311150"/>
                </a:lnTo>
                <a:lnTo>
                  <a:pt x="76431" y="279146"/>
                </a:lnTo>
                <a:lnTo>
                  <a:pt x="63626" y="279146"/>
                </a:lnTo>
                <a:lnTo>
                  <a:pt x="62737" y="269621"/>
                </a:lnTo>
                <a:lnTo>
                  <a:pt x="75448" y="268461"/>
                </a:lnTo>
                <a:lnTo>
                  <a:pt x="72389" y="235204"/>
                </a:lnTo>
                <a:close/>
              </a:path>
              <a:path w="3019044" h="311150">
                <a:moveTo>
                  <a:pt x="75448" y="268461"/>
                </a:moveTo>
                <a:lnTo>
                  <a:pt x="62737" y="269621"/>
                </a:lnTo>
                <a:lnTo>
                  <a:pt x="63626" y="279146"/>
                </a:lnTo>
                <a:lnTo>
                  <a:pt x="76324" y="277987"/>
                </a:lnTo>
                <a:lnTo>
                  <a:pt x="75448" y="268461"/>
                </a:lnTo>
                <a:close/>
              </a:path>
              <a:path w="3019044" h="311150">
                <a:moveTo>
                  <a:pt x="76324" y="277987"/>
                </a:moveTo>
                <a:lnTo>
                  <a:pt x="63626" y="279146"/>
                </a:lnTo>
                <a:lnTo>
                  <a:pt x="76431" y="279146"/>
                </a:lnTo>
                <a:lnTo>
                  <a:pt x="76324" y="277987"/>
                </a:lnTo>
                <a:close/>
              </a:path>
              <a:path w="3019044" h="311150">
                <a:moveTo>
                  <a:pt x="3018154" y="0"/>
                </a:moveTo>
                <a:lnTo>
                  <a:pt x="75448" y="268461"/>
                </a:lnTo>
                <a:lnTo>
                  <a:pt x="76324" y="277987"/>
                </a:lnTo>
                <a:lnTo>
                  <a:pt x="3019044" y="9398"/>
                </a:lnTo>
                <a:lnTo>
                  <a:pt x="3018154" y="0"/>
                </a:lnTo>
                <a:close/>
              </a:path>
            </a:pathLst>
          </a:custGeom>
          <a:solidFill>
            <a:srgbClr val="AE3408"/>
          </a:solidFill>
        </p:spPr>
        <p:txBody>
          <a:bodyPr wrap="square" lIns="0" tIns="0" rIns="0" bIns="0" rtlCol="0">
            <a:spAutoFit/>
          </a:bodyPr>
          <a:lstStyle/>
          <a:p>
            <a:endParaRPr/>
          </a:p>
        </p:txBody>
      </p:sp>
      <p:sp>
        <p:nvSpPr>
          <p:cNvPr id="23" name="object 23"/>
          <p:cNvSpPr/>
          <p:nvPr/>
        </p:nvSpPr>
        <p:spPr>
          <a:xfrm>
            <a:off x="6742303" y="4521580"/>
            <a:ext cx="868806" cy="294894"/>
          </a:xfrm>
          <a:custGeom>
            <a:avLst/>
            <a:gdLst/>
            <a:ahLst/>
            <a:cxnLst/>
            <a:rect l="l" t="t" r="r" b="b"/>
            <a:pathLst>
              <a:path w="868806" h="294894">
                <a:moveTo>
                  <a:pt x="60960" y="222250"/>
                </a:moveTo>
                <a:lnTo>
                  <a:pt x="0" y="281813"/>
                </a:lnTo>
                <a:lnTo>
                  <a:pt x="84200" y="294894"/>
                </a:lnTo>
                <a:lnTo>
                  <a:pt x="75262" y="266954"/>
                </a:lnTo>
                <a:lnTo>
                  <a:pt x="61975" y="266954"/>
                </a:lnTo>
                <a:lnTo>
                  <a:pt x="59054" y="257937"/>
                </a:lnTo>
                <a:lnTo>
                  <a:pt x="71141" y="254073"/>
                </a:lnTo>
                <a:lnTo>
                  <a:pt x="60960" y="222250"/>
                </a:lnTo>
                <a:close/>
              </a:path>
              <a:path w="868806" h="294894">
                <a:moveTo>
                  <a:pt x="71141" y="254073"/>
                </a:moveTo>
                <a:lnTo>
                  <a:pt x="59054" y="257937"/>
                </a:lnTo>
                <a:lnTo>
                  <a:pt x="61975" y="266954"/>
                </a:lnTo>
                <a:lnTo>
                  <a:pt x="74029" y="263100"/>
                </a:lnTo>
                <a:lnTo>
                  <a:pt x="71141" y="254073"/>
                </a:lnTo>
                <a:close/>
              </a:path>
              <a:path w="868806" h="294894">
                <a:moveTo>
                  <a:pt x="74029" y="263100"/>
                </a:moveTo>
                <a:lnTo>
                  <a:pt x="61975" y="266954"/>
                </a:lnTo>
                <a:lnTo>
                  <a:pt x="75262" y="266954"/>
                </a:lnTo>
                <a:lnTo>
                  <a:pt x="74029" y="263100"/>
                </a:lnTo>
                <a:close/>
              </a:path>
              <a:path w="868806" h="294894">
                <a:moveTo>
                  <a:pt x="866013" y="0"/>
                </a:moveTo>
                <a:lnTo>
                  <a:pt x="71141" y="254073"/>
                </a:lnTo>
                <a:lnTo>
                  <a:pt x="74029" y="263100"/>
                </a:lnTo>
                <a:lnTo>
                  <a:pt x="868806" y="9017"/>
                </a:lnTo>
                <a:lnTo>
                  <a:pt x="866013" y="0"/>
                </a:lnTo>
                <a:close/>
              </a:path>
            </a:pathLst>
          </a:custGeom>
          <a:solidFill>
            <a:srgbClr val="AE3408"/>
          </a:solidFill>
        </p:spPr>
        <p:txBody>
          <a:bodyPr wrap="square" lIns="0" tIns="0" rIns="0" bIns="0" rtlCol="0">
            <a:spAutoFit/>
          </a:bodyPr>
          <a:lstStyle/>
          <a:p>
            <a:endParaRPr/>
          </a:p>
        </p:txBody>
      </p:sp>
      <p:sp>
        <p:nvSpPr>
          <p:cNvPr id="24" name="object 24"/>
          <p:cNvSpPr/>
          <p:nvPr/>
        </p:nvSpPr>
        <p:spPr>
          <a:xfrm>
            <a:off x="5922771" y="4521580"/>
            <a:ext cx="830579" cy="273685"/>
          </a:xfrm>
          <a:custGeom>
            <a:avLst/>
            <a:gdLst/>
            <a:ahLst/>
            <a:cxnLst/>
            <a:rect l="l" t="t" r="r" b="b"/>
            <a:pathLst>
              <a:path w="830579" h="273685">
                <a:moveTo>
                  <a:pt x="756331" y="241878"/>
                </a:moveTo>
                <a:lnTo>
                  <a:pt x="746505" y="273685"/>
                </a:lnTo>
                <a:lnTo>
                  <a:pt x="830579" y="259715"/>
                </a:lnTo>
                <a:lnTo>
                  <a:pt x="815813" y="245618"/>
                </a:lnTo>
                <a:lnTo>
                  <a:pt x="768476" y="245618"/>
                </a:lnTo>
                <a:lnTo>
                  <a:pt x="756331" y="241878"/>
                </a:lnTo>
                <a:close/>
              </a:path>
              <a:path w="830579" h="273685">
                <a:moveTo>
                  <a:pt x="759152" y="232744"/>
                </a:moveTo>
                <a:lnTo>
                  <a:pt x="756331" y="241878"/>
                </a:lnTo>
                <a:lnTo>
                  <a:pt x="768476" y="245618"/>
                </a:lnTo>
                <a:lnTo>
                  <a:pt x="771271" y="236474"/>
                </a:lnTo>
                <a:lnTo>
                  <a:pt x="759152" y="232744"/>
                </a:lnTo>
                <a:close/>
              </a:path>
              <a:path w="830579" h="273685">
                <a:moveTo>
                  <a:pt x="768984" y="200914"/>
                </a:moveTo>
                <a:lnTo>
                  <a:pt x="759152" y="232744"/>
                </a:lnTo>
                <a:lnTo>
                  <a:pt x="771271" y="236474"/>
                </a:lnTo>
                <a:lnTo>
                  <a:pt x="768476" y="245618"/>
                </a:lnTo>
                <a:lnTo>
                  <a:pt x="815813" y="245618"/>
                </a:lnTo>
                <a:lnTo>
                  <a:pt x="768984" y="200914"/>
                </a:lnTo>
                <a:close/>
              </a:path>
              <a:path w="830579" h="273685">
                <a:moveTo>
                  <a:pt x="2793" y="0"/>
                </a:moveTo>
                <a:lnTo>
                  <a:pt x="0" y="9017"/>
                </a:lnTo>
                <a:lnTo>
                  <a:pt x="756331" y="241878"/>
                </a:lnTo>
                <a:lnTo>
                  <a:pt x="759152" y="232744"/>
                </a:lnTo>
                <a:lnTo>
                  <a:pt x="2793" y="0"/>
                </a:lnTo>
                <a:close/>
              </a:path>
            </a:pathLst>
          </a:custGeom>
          <a:solidFill>
            <a:srgbClr val="AE3408"/>
          </a:solidFill>
        </p:spPr>
        <p:txBody>
          <a:bodyPr wrap="square" lIns="0" tIns="0" rIns="0" bIns="0" rtlCol="0">
            <a:spAutoFit/>
          </a:bodyPr>
          <a:lstStyle/>
          <a:p>
            <a:endParaRPr/>
          </a:p>
        </p:txBody>
      </p:sp>
      <p:sp>
        <p:nvSpPr>
          <p:cNvPr id="25" name="object 25"/>
          <p:cNvSpPr/>
          <p:nvPr/>
        </p:nvSpPr>
        <p:spPr>
          <a:xfrm>
            <a:off x="4605020" y="4534280"/>
            <a:ext cx="1289939" cy="280796"/>
          </a:xfrm>
          <a:custGeom>
            <a:avLst/>
            <a:gdLst/>
            <a:ahLst/>
            <a:cxnLst/>
            <a:rect l="l" t="t" r="r" b="b"/>
            <a:pathLst>
              <a:path w="1289939" h="280797">
                <a:moveTo>
                  <a:pt x="67437" y="205994"/>
                </a:moveTo>
                <a:lnTo>
                  <a:pt x="0" y="258064"/>
                </a:lnTo>
                <a:lnTo>
                  <a:pt x="82168" y="280797"/>
                </a:lnTo>
                <a:lnTo>
                  <a:pt x="76191" y="250444"/>
                </a:lnTo>
                <a:lnTo>
                  <a:pt x="63245" y="250444"/>
                </a:lnTo>
                <a:lnTo>
                  <a:pt x="61467" y="241173"/>
                </a:lnTo>
                <a:lnTo>
                  <a:pt x="73884" y="238731"/>
                </a:lnTo>
                <a:lnTo>
                  <a:pt x="67437" y="205994"/>
                </a:lnTo>
                <a:close/>
              </a:path>
              <a:path w="1289939" h="280797">
                <a:moveTo>
                  <a:pt x="73884" y="238731"/>
                </a:moveTo>
                <a:lnTo>
                  <a:pt x="61467" y="241173"/>
                </a:lnTo>
                <a:lnTo>
                  <a:pt x="63245" y="250444"/>
                </a:lnTo>
                <a:lnTo>
                  <a:pt x="75708" y="247995"/>
                </a:lnTo>
                <a:lnTo>
                  <a:pt x="73884" y="238731"/>
                </a:lnTo>
                <a:close/>
              </a:path>
              <a:path w="1289939" h="280797">
                <a:moveTo>
                  <a:pt x="75708" y="247995"/>
                </a:moveTo>
                <a:lnTo>
                  <a:pt x="63245" y="250444"/>
                </a:lnTo>
                <a:lnTo>
                  <a:pt x="76191" y="250444"/>
                </a:lnTo>
                <a:lnTo>
                  <a:pt x="75708" y="247995"/>
                </a:lnTo>
                <a:close/>
              </a:path>
              <a:path w="1289939" h="280797">
                <a:moveTo>
                  <a:pt x="1288033" y="0"/>
                </a:moveTo>
                <a:lnTo>
                  <a:pt x="73884" y="238731"/>
                </a:lnTo>
                <a:lnTo>
                  <a:pt x="75708" y="247995"/>
                </a:lnTo>
                <a:lnTo>
                  <a:pt x="1289939" y="9398"/>
                </a:lnTo>
                <a:lnTo>
                  <a:pt x="1288033" y="0"/>
                </a:lnTo>
                <a:close/>
              </a:path>
            </a:pathLst>
          </a:custGeom>
          <a:solidFill>
            <a:srgbClr val="AE3408"/>
          </a:solidFill>
        </p:spPr>
        <p:txBody>
          <a:bodyPr wrap="square" lIns="0" tIns="0" rIns="0" bIns="0" rtlCol="0">
            <a:spAutoFit/>
          </a:bodyPr>
          <a:lstStyle/>
          <a:p>
            <a:endParaRPr/>
          </a:p>
        </p:txBody>
      </p:sp>
      <p:sp>
        <p:nvSpPr>
          <p:cNvPr id="26" name="object 26"/>
          <p:cNvSpPr/>
          <p:nvPr/>
        </p:nvSpPr>
        <p:spPr>
          <a:xfrm>
            <a:off x="3227070" y="4523232"/>
            <a:ext cx="1377950" cy="292100"/>
          </a:xfrm>
          <a:custGeom>
            <a:avLst/>
            <a:gdLst/>
            <a:ahLst/>
            <a:cxnLst/>
            <a:rect l="l" t="t" r="r" b="b"/>
            <a:pathLst>
              <a:path w="1377950" h="292100">
                <a:moveTo>
                  <a:pt x="1302222" y="259476"/>
                </a:moveTo>
                <a:lnTo>
                  <a:pt x="1295908" y="292100"/>
                </a:lnTo>
                <a:lnTo>
                  <a:pt x="1377950" y="269113"/>
                </a:lnTo>
                <a:lnTo>
                  <a:pt x="1368510" y="261874"/>
                </a:lnTo>
                <a:lnTo>
                  <a:pt x="1314704" y="261874"/>
                </a:lnTo>
                <a:lnTo>
                  <a:pt x="1302222" y="259476"/>
                </a:lnTo>
                <a:close/>
              </a:path>
              <a:path w="1377950" h="292100">
                <a:moveTo>
                  <a:pt x="1304039" y="250086"/>
                </a:moveTo>
                <a:lnTo>
                  <a:pt x="1302222" y="259476"/>
                </a:lnTo>
                <a:lnTo>
                  <a:pt x="1314704" y="261874"/>
                </a:lnTo>
                <a:lnTo>
                  <a:pt x="1316482" y="252476"/>
                </a:lnTo>
                <a:lnTo>
                  <a:pt x="1304039" y="250086"/>
                </a:lnTo>
                <a:close/>
              </a:path>
              <a:path w="1377950" h="292100">
                <a:moveTo>
                  <a:pt x="1310385" y="217297"/>
                </a:moveTo>
                <a:lnTo>
                  <a:pt x="1304039" y="250086"/>
                </a:lnTo>
                <a:lnTo>
                  <a:pt x="1316482" y="252476"/>
                </a:lnTo>
                <a:lnTo>
                  <a:pt x="1314704" y="261874"/>
                </a:lnTo>
                <a:lnTo>
                  <a:pt x="1368510" y="261874"/>
                </a:lnTo>
                <a:lnTo>
                  <a:pt x="1310385" y="217297"/>
                </a:lnTo>
                <a:close/>
              </a:path>
              <a:path w="1377950" h="292100">
                <a:moveTo>
                  <a:pt x="1778" y="0"/>
                </a:moveTo>
                <a:lnTo>
                  <a:pt x="0" y="9398"/>
                </a:lnTo>
                <a:lnTo>
                  <a:pt x="1302222" y="259476"/>
                </a:lnTo>
                <a:lnTo>
                  <a:pt x="1304039" y="250086"/>
                </a:lnTo>
                <a:lnTo>
                  <a:pt x="1778" y="0"/>
                </a:lnTo>
                <a:close/>
              </a:path>
            </a:pathLst>
          </a:custGeom>
          <a:solidFill>
            <a:srgbClr val="AE3408"/>
          </a:solidFill>
        </p:spPr>
        <p:txBody>
          <a:bodyPr wrap="square" lIns="0" tIns="0" rIns="0" bIns="0" rtlCol="0">
            <a:spAutoFit/>
          </a:bodyPr>
          <a:lstStyle/>
          <a:p>
            <a:endParaRPr/>
          </a:p>
        </p:txBody>
      </p:sp>
      <p:sp>
        <p:nvSpPr>
          <p:cNvPr id="27" name="object 27"/>
          <p:cNvSpPr/>
          <p:nvPr/>
        </p:nvSpPr>
        <p:spPr>
          <a:xfrm>
            <a:off x="3216529" y="4512183"/>
            <a:ext cx="3514725" cy="312166"/>
          </a:xfrm>
          <a:custGeom>
            <a:avLst/>
            <a:gdLst/>
            <a:ahLst/>
            <a:cxnLst/>
            <a:rect l="l" t="t" r="r" b="b"/>
            <a:pathLst>
              <a:path w="3514725" h="312166">
                <a:moveTo>
                  <a:pt x="3438471" y="278918"/>
                </a:moveTo>
                <a:lnTo>
                  <a:pt x="3435857" y="312166"/>
                </a:lnTo>
                <a:lnTo>
                  <a:pt x="3514725" y="280162"/>
                </a:lnTo>
                <a:lnTo>
                  <a:pt x="3514303" y="279908"/>
                </a:lnTo>
                <a:lnTo>
                  <a:pt x="3451098" y="279908"/>
                </a:lnTo>
                <a:lnTo>
                  <a:pt x="3438471" y="278918"/>
                </a:lnTo>
                <a:close/>
              </a:path>
              <a:path w="3514725" h="312166">
                <a:moveTo>
                  <a:pt x="3439209" y="269518"/>
                </a:moveTo>
                <a:lnTo>
                  <a:pt x="3438471" y="278918"/>
                </a:lnTo>
                <a:lnTo>
                  <a:pt x="3451098" y="279908"/>
                </a:lnTo>
                <a:lnTo>
                  <a:pt x="3451860" y="270510"/>
                </a:lnTo>
                <a:lnTo>
                  <a:pt x="3439209" y="269518"/>
                </a:lnTo>
                <a:close/>
              </a:path>
              <a:path w="3514725" h="312166">
                <a:moveTo>
                  <a:pt x="3441827" y="236220"/>
                </a:moveTo>
                <a:lnTo>
                  <a:pt x="3439209" y="269518"/>
                </a:lnTo>
                <a:lnTo>
                  <a:pt x="3451860" y="270510"/>
                </a:lnTo>
                <a:lnTo>
                  <a:pt x="3451098" y="279908"/>
                </a:lnTo>
                <a:lnTo>
                  <a:pt x="3514303" y="279908"/>
                </a:lnTo>
                <a:lnTo>
                  <a:pt x="3441827" y="236220"/>
                </a:lnTo>
                <a:close/>
              </a:path>
              <a:path w="3514725" h="312166">
                <a:moveTo>
                  <a:pt x="762" y="0"/>
                </a:moveTo>
                <a:lnTo>
                  <a:pt x="0" y="9525"/>
                </a:lnTo>
                <a:lnTo>
                  <a:pt x="3438471" y="278918"/>
                </a:lnTo>
                <a:lnTo>
                  <a:pt x="3439209" y="269518"/>
                </a:lnTo>
                <a:lnTo>
                  <a:pt x="762" y="0"/>
                </a:lnTo>
                <a:close/>
              </a:path>
            </a:pathLst>
          </a:custGeom>
          <a:solidFill>
            <a:srgbClr val="AE3408"/>
          </a:solidFill>
        </p:spPr>
        <p:txBody>
          <a:bodyPr wrap="square" lIns="0" tIns="0" rIns="0" bIns="0" rtlCol="0">
            <a:spAutoFit/>
          </a:bodyPr>
          <a:lstStyle/>
          <a:p>
            <a:endParaRPr/>
          </a:p>
        </p:txBody>
      </p:sp>
      <p:sp>
        <p:nvSpPr>
          <p:cNvPr id="28" name="object 28"/>
          <p:cNvSpPr txBox="1"/>
          <p:nvPr/>
        </p:nvSpPr>
        <p:spPr>
          <a:xfrm>
            <a:off x="3457194" y="4827142"/>
            <a:ext cx="636270" cy="680720"/>
          </a:xfrm>
          <a:prstGeom prst="rect">
            <a:avLst/>
          </a:prstGeom>
        </p:spPr>
        <p:txBody>
          <a:bodyPr vert="horz" wrap="square" lIns="0" tIns="0" rIns="0" bIns="0" rtlCol="0">
            <a:spAutoFit/>
          </a:bodyPr>
          <a:lstStyle/>
          <a:p>
            <a:pPr marL="75565" algn="ctr">
              <a:lnSpc>
                <a:spcPts val="1370"/>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75565" algn="ctr">
              <a:lnSpc>
                <a:spcPts val="1295"/>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75565" algn="ctr">
              <a:lnSpc>
                <a:spcPts val="1295"/>
              </a:lnSpc>
            </a:pPr>
            <a:r>
              <a:rPr sz="1200" b="1" spc="-5" dirty="0">
                <a:latin typeface="宋体"/>
                <a:cs typeface="宋体"/>
              </a:rPr>
              <a:t>(is</a:t>
            </a:r>
            <a:r>
              <a:rPr sz="1200" b="1" spc="-10" dirty="0">
                <a:latin typeface="宋体"/>
                <a:cs typeface="宋体"/>
              </a:rPr>
              <a:t>,</a:t>
            </a:r>
            <a:r>
              <a:rPr sz="1200" b="1" spc="-45" dirty="0">
                <a:latin typeface="宋体"/>
                <a:cs typeface="宋体"/>
              </a:rPr>
              <a:t> </a:t>
            </a:r>
            <a:r>
              <a:rPr sz="1200" b="1" spc="-5" dirty="0">
                <a:latin typeface="宋体"/>
                <a:cs typeface="宋体"/>
              </a:rPr>
              <a:t>1</a:t>
            </a:r>
            <a:r>
              <a:rPr sz="1200" b="1" spc="-10" dirty="0">
                <a:latin typeface="宋体"/>
                <a:cs typeface="宋体"/>
              </a:rPr>
              <a:t>)</a:t>
            </a:r>
            <a:endParaRPr sz="1200">
              <a:latin typeface="宋体"/>
              <a:cs typeface="宋体"/>
            </a:endParaRPr>
          </a:p>
          <a:p>
            <a:pPr algn="ctr">
              <a:lnSpc>
                <a:spcPts val="1370"/>
              </a:lnSpc>
            </a:pPr>
            <a:r>
              <a:rPr sz="1200" b="1" spc="0" dirty="0">
                <a:latin typeface="宋体"/>
                <a:cs typeface="宋体"/>
              </a:rPr>
              <a:t>(ha</a:t>
            </a:r>
            <a:r>
              <a:rPr sz="1200" b="1" spc="-10" dirty="0">
                <a:latin typeface="宋体"/>
                <a:cs typeface="宋体"/>
              </a:rPr>
              <a:t>s,</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p:txBody>
      </p:sp>
      <p:sp>
        <p:nvSpPr>
          <p:cNvPr id="29" name="object 29"/>
          <p:cNvSpPr txBox="1"/>
          <p:nvPr/>
        </p:nvSpPr>
        <p:spPr>
          <a:xfrm>
            <a:off x="7075678" y="4869433"/>
            <a:ext cx="939800" cy="1009650"/>
          </a:xfrm>
          <a:prstGeom prst="rect">
            <a:avLst/>
          </a:prstGeom>
        </p:spPr>
        <p:txBody>
          <a:bodyPr vert="horz" wrap="square" lIns="0" tIns="0" rIns="0" bIns="0" rtlCol="0">
            <a:spAutoFit/>
          </a:bodyPr>
          <a:lstStyle/>
          <a:p>
            <a:pPr algn="ctr">
              <a:lnSpc>
                <a:spcPts val="1370"/>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algn="ctr">
              <a:lnSpc>
                <a:spcPts val="1295"/>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algn="ctr">
              <a:lnSpc>
                <a:spcPts val="1295"/>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marL="268605" algn="ctr">
              <a:lnSpc>
                <a:spcPts val="1295"/>
              </a:lnSpc>
            </a:pPr>
            <a:r>
              <a:rPr sz="1200" b="1" spc="0" dirty="0">
                <a:latin typeface="宋体"/>
                <a:cs typeface="宋体"/>
              </a:rPr>
              <a:t>(th</a:t>
            </a:r>
            <a:r>
              <a:rPr sz="1200" b="1" spc="-10" dirty="0">
                <a:latin typeface="宋体"/>
                <a:cs typeface="宋体"/>
              </a:rPr>
              <a:t>e,</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116205" algn="ctr">
              <a:lnSpc>
                <a:spcPts val="1295"/>
              </a:lnSpc>
            </a:pPr>
            <a:r>
              <a:rPr sz="1200" b="1" spc="0" dirty="0">
                <a:latin typeface="宋体"/>
                <a:cs typeface="宋体"/>
              </a:rPr>
              <a:t>(to</a:t>
            </a:r>
            <a:r>
              <a:rPr sz="1200" b="1" spc="-10" dirty="0">
                <a:latin typeface="宋体"/>
                <a:cs typeface="宋体"/>
              </a:rPr>
              <a:t>day,</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193040" algn="ctr">
              <a:lnSpc>
                <a:spcPts val="1370"/>
              </a:lnSpc>
            </a:pPr>
            <a:r>
              <a:rPr sz="1200" b="1" spc="0" dirty="0">
                <a:latin typeface="宋体"/>
                <a:cs typeface="宋体"/>
              </a:rPr>
              <a:t>(to</a:t>
            </a:r>
            <a:r>
              <a:rPr sz="1200" b="1" spc="-10" dirty="0">
                <a:latin typeface="宋体"/>
                <a:cs typeface="宋体"/>
              </a:rPr>
              <a:t>day,1)</a:t>
            </a:r>
            <a:endParaRPr sz="1200">
              <a:latin typeface="宋体"/>
              <a:cs typeface="宋体"/>
            </a:endParaRPr>
          </a:p>
        </p:txBody>
      </p:sp>
      <p:sp>
        <p:nvSpPr>
          <p:cNvPr id="30" name="object 30"/>
          <p:cNvSpPr/>
          <p:nvPr/>
        </p:nvSpPr>
        <p:spPr>
          <a:xfrm>
            <a:off x="4535678" y="4812157"/>
            <a:ext cx="132587" cy="511556"/>
          </a:xfrm>
          <a:custGeom>
            <a:avLst/>
            <a:gdLst/>
            <a:ahLst/>
            <a:cxnLst/>
            <a:rect l="l" t="t" r="r" b="b"/>
            <a:pathLst>
              <a:path w="132587" h="511555">
                <a:moveTo>
                  <a:pt x="16510" y="379603"/>
                </a:moveTo>
                <a:lnTo>
                  <a:pt x="9525" y="383413"/>
                </a:lnTo>
                <a:lnTo>
                  <a:pt x="2539" y="387096"/>
                </a:lnTo>
                <a:lnTo>
                  <a:pt x="0" y="395859"/>
                </a:lnTo>
                <a:lnTo>
                  <a:pt x="3810" y="402717"/>
                </a:lnTo>
                <a:lnTo>
                  <a:pt x="62864" y="511556"/>
                </a:lnTo>
                <a:lnTo>
                  <a:pt x="80319" y="483616"/>
                </a:lnTo>
                <a:lnTo>
                  <a:pt x="77977" y="483616"/>
                </a:lnTo>
                <a:lnTo>
                  <a:pt x="49402" y="482727"/>
                </a:lnTo>
                <a:lnTo>
                  <a:pt x="51029" y="429892"/>
                </a:lnTo>
                <a:lnTo>
                  <a:pt x="27778" y="386969"/>
                </a:lnTo>
                <a:lnTo>
                  <a:pt x="25146" y="382143"/>
                </a:lnTo>
                <a:lnTo>
                  <a:pt x="16510" y="379603"/>
                </a:lnTo>
                <a:close/>
              </a:path>
              <a:path w="132587" h="511555">
                <a:moveTo>
                  <a:pt x="51029" y="429892"/>
                </a:moveTo>
                <a:lnTo>
                  <a:pt x="49402" y="482727"/>
                </a:lnTo>
                <a:lnTo>
                  <a:pt x="77977" y="483616"/>
                </a:lnTo>
                <a:lnTo>
                  <a:pt x="78200" y="476377"/>
                </a:lnTo>
                <a:lnTo>
                  <a:pt x="76200" y="476377"/>
                </a:lnTo>
                <a:lnTo>
                  <a:pt x="51562" y="475615"/>
                </a:lnTo>
                <a:lnTo>
                  <a:pt x="64536" y="454837"/>
                </a:lnTo>
                <a:lnTo>
                  <a:pt x="51029" y="429892"/>
                </a:lnTo>
                <a:close/>
              </a:path>
              <a:path w="132587" h="511555">
                <a:moveTo>
                  <a:pt x="117221" y="382778"/>
                </a:moveTo>
                <a:lnTo>
                  <a:pt x="108331" y="384810"/>
                </a:lnTo>
                <a:lnTo>
                  <a:pt x="104139" y="391414"/>
                </a:lnTo>
                <a:lnTo>
                  <a:pt x="79606" y="430703"/>
                </a:lnTo>
                <a:lnTo>
                  <a:pt x="77977" y="483616"/>
                </a:lnTo>
                <a:lnTo>
                  <a:pt x="80319" y="483616"/>
                </a:lnTo>
                <a:lnTo>
                  <a:pt x="132587" y="399923"/>
                </a:lnTo>
                <a:lnTo>
                  <a:pt x="130556" y="391033"/>
                </a:lnTo>
                <a:lnTo>
                  <a:pt x="123825" y="386969"/>
                </a:lnTo>
                <a:lnTo>
                  <a:pt x="117221" y="382778"/>
                </a:lnTo>
                <a:close/>
              </a:path>
              <a:path w="132587" h="511555">
                <a:moveTo>
                  <a:pt x="64536" y="454837"/>
                </a:moveTo>
                <a:lnTo>
                  <a:pt x="51562" y="475615"/>
                </a:lnTo>
                <a:lnTo>
                  <a:pt x="76200" y="476377"/>
                </a:lnTo>
                <a:lnTo>
                  <a:pt x="64536" y="454837"/>
                </a:lnTo>
                <a:close/>
              </a:path>
              <a:path w="132587" h="511555">
                <a:moveTo>
                  <a:pt x="79606" y="430703"/>
                </a:moveTo>
                <a:lnTo>
                  <a:pt x="64536" y="454837"/>
                </a:lnTo>
                <a:lnTo>
                  <a:pt x="76200" y="476377"/>
                </a:lnTo>
                <a:lnTo>
                  <a:pt x="78200" y="476377"/>
                </a:lnTo>
                <a:lnTo>
                  <a:pt x="79606" y="430703"/>
                </a:lnTo>
                <a:close/>
              </a:path>
              <a:path w="132587" h="511555">
                <a:moveTo>
                  <a:pt x="64262" y="0"/>
                </a:moveTo>
                <a:lnTo>
                  <a:pt x="51029" y="429892"/>
                </a:lnTo>
                <a:lnTo>
                  <a:pt x="64536" y="454837"/>
                </a:lnTo>
                <a:lnTo>
                  <a:pt x="79606" y="430703"/>
                </a:lnTo>
                <a:lnTo>
                  <a:pt x="92837" y="762"/>
                </a:lnTo>
                <a:lnTo>
                  <a:pt x="64262" y="0"/>
                </a:lnTo>
                <a:close/>
              </a:path>
            </a:pathLst>
          </a:custGeom>
          <a:solidFill>
            <a:srgbClr val="0066FF"/>
          </a:solidFill>
        </p:spPr>
        <p:txBody>
          <a:bodyPr wrap="square" lIns="0" tIns="0" rIns="0" bIns="0" rtlCol="0">
            <a:spAutoFit/>
          </a:bodyPr>
          <a:lstStyle/>
          <a:p>
            <a:endParaRPr/>
          </a:p>
        </p:txBody>
      </p:sp>
      <p:sp>
        <p:nvSpPr>
          <p:cNvPr id="31" name="object 31"/>
          <p:cNvSpPr txBox="1">
            <a:spLocks noGrp="1"/>
          </p:cNvSpPr>
          <p:nvPr>
            <p:ph type="title"/>
          </p:nvPr>
        </p:nvSpPr>
        <p:spPr>
          <a:prstGeom prst="rect">
            <a:avLst/>
          </a:prstGeom>
        </p:spPr>
        <p:txBody>
          <a:bodyPr vert="horz" wrap="square" lIns="0" tIns="96205" rIns="0" bIns="0" rtlCol="0">
            <a:spAutoFit/>
          </a:bodyPr>
          <a:lstStyle/>
          <a:p>
            <a:pPr marL="85090">
              <a:lnSpc>
                <a:spcPts val="3065"/>
              </a:lnSpc>
            </a:pPr>
            <a:r>
              <a:rPr sz="2600" b="1" spc="-20" dirty="0">
                <a:solidFill>
                  <a:srgbClr val="00AF50"/>
                </a:solidFill>
                <a:latin typeface="黑体"/>
                <a:cs typeface="黑体"/>
              </a:rPr>
              <a:t>基于</a:t>
            </a:r>
            <a:r>
              <a:rPr sz="2600" b="1" spc="-15" dirty="0">
                <a:solidFill>
                  <a:srgbClr val="00AF50"/>
                </a:solidFill>
                <a:latin typeface="黑体"/>
                <a:cs typeface="黑体"/>
              </a:rPr>
              <a:t>M</a:t>
            </a:r>
            <a:r>
              <a:rPr sz="2600" b="1" spc="0" dirty="0">
                <a:solidFill>
                  <a:srgbClr val="00AF50"/>
                </a:solidFill>
                <a:latin typeface="黑体"/>
                <a:cs typeface="黑体"/>
              </a:rPr>
              <a:t>a</a:t>
            </a:r>
            <a:r>
              <a:rPr sz="2600" b="1" spc="-10" dirty="0">
                <a:solidFill>
                  <a:srgbClr val="00AF50"/>
                </a:solidFill>
                <a:latin typeface="黑体"/>
                <a:cs typeface="黑体"/>
              </a:rPr>
              <a:t>p</a:t>
            </a:r>
            <a:r>
              <a:rPr sz="2600" b="1" spc="-30" dirty="0">
                <a:solidFill>
                  <a:srgbClr val="00AF50"/>
                </a:solidFill>
                <a:latin typeface="黑体"/>
                <a:cs typeface="黑体"/>
              </a:rPr>
              <a:t>和</a:t>
            </a:r>
            <a:r>
              <a:rPr sz="2600" b="1" spc="0" dirty="0">
                <a:solidFill>
                  <a:srgbClr val="00AF50"/>
                </a:solidFill>
                <a:latin typeface="黑体"/>
                <a:cs typeface="黑体"/>
              </a:rPr>
              <a:t>R</a:t>
            </a:r>
            <a:r>
              <a:rPr sz="2600" b="1" spc="-15" dirty="0">
                <a:solidFill>
                  <a:srgbClr val="00AF50"/>
                </a:solidFill>
                <a:latin typeface="黑体"/>
                <a:cs typeface="黑体"/>
              </a:rPr>
              <a:t>e</a:t>
            </a:r>
            <a:r>
              <a:rPr sz="2600" b="1" spc="-5" dirty="0">
                <a:solidFill>
                  <a:srgbClr val="00AF50"/>
                </a:solidFill>
                <a:latin typeface="黑体"/>
                <a:cs typeface="黑体"/>
              </a:rPr>
              <a:t>d</a:t>
            </a:r>
            <a:r>
              <a:rPr sz="2600" b="1" spc="0" dirty="0">
                <a:solidFill>
                  <a:srgbClr val="00AF50"/>
                </a:solidFill>
                <a:latin typeface="黑体"/>
                <a:cs typeface="黑体"/>
              </a:rPr>
              <a:t>u</a:t>
            </a:r>
            <a:r>
              <a:rPr sz="2600" b="1" spc="-15" dirty="0">
                <a:solidFill>
                  <a:srgbClr val="00AF50"/>
                </a:solidFill>
                <a:latin typeface="黑体"/>
                <a:cs typeface="黑体"/>
              </a:rPr>
              <a:t>c</a:t>
            </a:r>
            <a:r>
              <a:rPr sz="2600" b="1" spc="0" dirty="0">
                <a:solidFill>
                  <a:srgbClr val="00AF50"/>
                </a:solidFill>
                <a:latin typeface="黑体"/>
                <a:cs typeface="黑体"/>
              </a:rPr>
              <a:t>e</a:t>
            </a:r>
            <a:r>
              <a:rPr sz="2600" b="1" spc="-20" dirty="0">
                <a:solidFill>
                  <a:srgbClr val="00AF50"/>
                </a:solidFill>
                <a:latin typeface="黑体"/>
                <a:cs typeface="黑体"/>
              </a:rPr>
              <a:t>的并行计</a:t>
            </a:r>
            <a:r>
              <a:rPr sz="2600" b="1" spc="-30" dirty="0">
                <a:solidFill>
                  <a:srgbClr val="00AF50"/>
                </a:solidFill>
                <a:latin typeface="黑体"/>
                <a:cs typeface="黑体"/>
              </a:rPr>
              <a:t>算</a:t>
            </a:r>
            <a:r>
              <a:rPr sz="2600" b="1" spc="-20" dirty="0">
                <a:solidFill>
                  <a:srgbClr val="00AF50"/>
                </a:solidFill>
                <a:latin typeface="黑体"/>
                <a:cs typeface="黑体"/>
              </a:rPr>
              <a:t>模</a:t>
            </a:r>
            <a:r>
              <a:rPr sz="2600" b="1" spc="-30" dirty="0">
                <a:solidFill>
                  <a:srgbClr val="00AF50"/>
                </a:solidFill>
                <a:latin typeface="黑体"/>
                <a:cs typeface="黑体"/>
              </a:rPr>
              <a:t>型</a:t>
            </a:r>
            <a:endParaRPr sz="2600">
              <a:latin typeface="黑体"/>
              <a:cs typeface="黑体"/>
            </a:endParaRPr>
          </a:p>
        </p:txBody>
      </p:sp>
      <p:sp>
        <p:nvSpPr>
          <p:cNvPr id="32" name="object 32"/>
          <p:cNvSpPr/>
          <p:nvPr/>
        </p:nvSpPr>
        <p:spPr>
          <a:xfrm>
            <a:off x="4607052" y="132587"/>
            <a:ext cx="4536947" cy="720852"/>
          </a:xfrm>
          <a:prstGeom prst="rect">
            <a:avLst/>
          </a:prstGeom>
          <a:blipFill>
            <a:blip r:embed="rId4" cstate="print"/>
            <a:stretch>
              <a:fillRect/>
            </a:stretch>
          </a:blipFill>
        </p:spPr>
        <p:txBody>
          <a:bodyPr wrap="square" lIns="0" tIns="0" rIns="0" bIns="0" rtlCol="0">
            <a:spAutoFit/>
          </a:bodyPr>
          <a:lstStyle/>
          <a:p>
            <a:endParaRPr/>
          </a:p>
        </p:txBody>
      </p:sp>
      <p:sp>
        <p:nvSpPr>
          <p:cNvPr id="33" name="object 33"/>
          <p:cNvSpPr/>
          <p:nvPr/>
        </p:nvSpPr>
        <p:spPr>
          <a:xfrm>
            <a:off x="3147060" y="1322832"/>
            <a:ext cx="2839212" cy="394715"/>
          </a:xfrm>
          <a:prstGeom prst="rect">
            <a:avLst/>
          </a:prstGeom>
          <a:blipFill>
            <a:blip r:embed="rId5" cstate="print"/>
            <a:stretch>
              <a:fillRect/>
            </a:stretch>
          </a:blipFill>
        </p:spPr>
        <p:txBody>
          <a:bodyPr wrap="square" lIns="0" tIns="0" rIns="0" bIns="0" rtlCol="0">
            <a:spAutoFit/>
          </a:bodyPr>
          <a:lstStyle/>
          <a:p>
            <a:endParaRPr/>
          </a:p>
        </p:txBody>
      </p:sp>
      <p:sp>
        <p:nvSpPr>
          <p:cNvPr id="34" name="object 34"/>
          <p:cNvSpPr txBox="1"/>
          <p:nvPr/>
        </p:nvSpPr>
        <p:spPr>
          <a:xfrm>
            <a:off x="3790315" y="1353565"/>
            <a:ext cx="1554480" cy="302895"/>
          </a:xfrm>
          <a:prstGeom prst="rect">
            <a:avLst/>
          </a:prstGeom>
        </p:spPr>
        <p:txBody>
          <a:bodyPr vert="horz" wrap="square" lIns="0" tIns="0" rIns="0" bIns="0" rtlCol="0">
            <a:spAutoFit/>
          </a:bodyPr>
          <a:lstStyle/>
          <a:p>
            <a:pPr marL="12700">
              <a:lnSpc>
                <a:spcPts val="2380"/>
              </a:lnSpc>
            </a:pPr>
            <a:r>
              <a:rPr sz="2000" dirty="0">
                <a:latin typeface="宋体"/>
                <a:cs typeface="宋体"/>
              </a:rPr>
              <a:t>海量数据存储</a:t>
            </a:r>
            <a:endParaRPr sz="2000">
              <a:latin typeface="宋体"/>
              <a:cs typeface="宋体"/>
            </a:endParaRPr>
          </a:p>
        </p:txBody>
      </p:sp>
      <p:sp>
        <p:nvSpPr>
          <p:cNvPr id="35" name="object 35"/>
          <p:cNvSpPr/>
          <p:nvPr/>
        </p:nvSpPr>
        <p:spPr>
          <a:xfrm>
            <a:off x="3971163" y="1344041"/>
            <a:ext cx="1650" cy="330073"/>
          </a:xfrm>
          <a:custGeom>
            <a:avLst/>
            <a:gdLst/>
            <a:ahLst/>
            <a:cxnLst/>
            <a:rect l="l" t="t" r="r" b="b"/>
            <a:pathLst>
              <a:path w="1650" h="330073">
                <a:moveTo>
                  <a:pt x="0" y="0"/>
                </a:moveTo>
                <a:lnTo>
                  <a:pt x="1650" y="330073"/>
                </a:lnTo>
              </a:path>
            </a:pathLst>
          </a:custGeom>
          <a:ln w="9525">
            <a:solidFill>
              <a:srgbClr val="AE3408"/>
            </a:solidFill>
          </a:ln>
        </p:spPr>
        <p:txBody>
          <a:bodyPr wrap="square" lIns="0" tIns="0" rIns="0" bIns="0" rtlCol="0">
            <a:spAutoFit/>
          </a:bodyPr>
          <a:lstStyle/>
          <a:p>
            <a:endParaRPr/>
          </a:p>
        </p:txBody>
      </p:sp>
      <p:sp>
        <p:nvSpPr>
          <p:cNvPr id="36" name="object 36"/>
          <p:cNvSpPr/>
          <p:nvPr/>
        </p:nvSpPr>
        <p:spPr>
          <a:xfrm>
            <a:off x="5555741" y="1352803"/>
            <a:ext cx="1650" cy="330073"/>
          </a:xfrm>
          <a:custGeom>
            <a:avLst/>
            <a:gdLst/>
            <a:ahLst/>
            <a:cxnLst/>
            <a:rect l="l" t="t" r="r" b="b"/>
            <a:pathLst>
              <a:path w="1650" h="330073">
                <a:moveTo>
                  <a:pt x="0" y="0"/>
                </a:moveTo>
                <a:lnTo>
                  <a:pt x="1650" y="330073"/>
                </a:lnTo>
              </a:path>
            </a:pathLst>
          </a:custGeom>
          <a:ln w="9525">
            <a:solidFill>
              <a:srgbClr val="AE3408"/>
            </a:solidFill>
          </a:ln>
        </p:spPr>
        <p:txBody>
          <a:bodyPr wrap="square" lIns="0" tIns="0" rIns="0" bIns="0" rtlCol="0">
            <a:spAutoFit/>
          </a:bodyPr>
          <a:lstStyle/>
          <a:p>
            <a:endParaRPr/>
          </a:p>
        </p:txBody>
      </p:sp>
      <p:sp>
        <p:nvSpPr>
          <p:cNvPr id="37" name="object 37"/>
          <p:cNvSpPr/>
          <p:nvPr/>
        </p:nvSpPr>
        <p:spPr>
          <a:xfrm>
            <a:off x="3559809" y="1347216"/>
            <a:ext cx="1650" cy="330073"/>
          </a:xfrm>
          <a:custGeom>
            <a:avLst/>
            <a:gdLst/>
            <a:ahLst/>
            <a:cxnLst/>
            <a:rect l="l" t="t" r="r" b="b"/>
            <a:pathLst>
              <a:path w="1650" h="330073">
                <a:moveTo>
                  <a:pt x="0" y="0"/>
                </a:moveTo>
                <a:lnTo>
                  <a:pt x="1650" y="330073"/>
                </a:lnTo>
              </a:path>
            </a:pathLst>
          </a:custGeom>
          <a:ln w="9525">
            <a:solidFill>
              <a:srgbClr val="AE3408"/>
            </a:solidFill>
          </a:ln>
        </p:spPr>
        <p:txBody>
          <a:bodyPr wrap="square" lIns="0" tIns="0" rIns="0" bIns="0" rtlCol="0">
            <a:spAutoFit/>
          </a:bodyPr>
          <a:lstStyle/>
          <a:p>
            <a:endParaRPr/>
          </a:p>
        </p:txBody>
      </p:sp>
      <p:sp>
        <p:nvSpPr>
          <p:cNvPr id="38" name="object 38"/>
          <p:cNvSpPr/>
          <p:nvPr/>
        </p:nvSpPr>
        <p:spPr>
          <a:xfrm>
            <a:off x="5159121" y="1347977"/>
            <a:ext cx="1650" cy="330200"/>
          </a:xfrm>
          <a:custGeom>
            <a:avLst/>
            <a:gdLst/>
            <a:ahLst/>
            <a:cxnLst/>
            <a:rect l="l" t="t" r="r" b="b"/>
            <a:pathLst>
              <a:path w="1650" h="330200">
                <a:moveTo>
                  <a:pt x="0" y="0"/>
                </a:moveTo>
                <a:lnTo>
                  <a:pt x="1650" y="330200"/>
                </a:lnTo>
              </a:path>
            </a:pathLst>
          </a:custGeom>
          <a:ln w="9525">
            <a:solidFill>
              <a:srgbClr val="AE3408"/>
            </a:solidFill>
          </a:ln>
        </p:spPr>
        <p:txBody>
          <a:bodyPr wrap="square" lIns="0" tIns="0" rIns="0" bIns="0" rtlCol="0">
            <a:spAutoFit/>
          </a:bodyPr>
          <a:lstStyle/>
          <a:p>
            <a:endParaRPr/>
          </a:p>
        </p:txBody>
      </p:sp>
      <p:sp>
        <p:nvSpPr>
          <p:cNvPr id="39" name="object 39"/>
          <p:cNvSpPr/>
          <p:nvPr/>
        </p:nvSpPr>
        <p:spPr>
          <a:xfrm>
            <a:off x="4771771" y="1347216"/>
            <a:ext cx="1524" cy="330073"/>
          </a:xfrm>
          <a:custGeom>
            <a:avLst/>
            <a:gdLst/>
            <a:ahLst/>
            <a:cxnLst/>
            <a:rect l="l" t="t" r="r" b="b"/>
            <a:pathLst>
              <a:path w="1524" h="330073">
                <a:moveTo>
                  <a:pt x="0" y="0"/>
                </a:moveTo>
                <a:lnTo>
                  <a:pt x="1524" y="330073"/>
                </a:lnTo>
              </a:path>
            </a:pathLst>
          </a:custGeom>
          <a:ln w="9525">
            <a:solidFill>
              <a:srgbClr val="AE3408"/>
            </a:solidFill>
          </a:ln>
        </p:spPr>
        <p:txBody>
          <a:bodyPr wrap="square" lIns="0" tIns="0" rIns="0" bIns="0" rtlCol="0">
            <a:spAutoFit/>
          </a:bodyPr>
          <a:lstStyle/>
          <a:p>
            <a:endParaRPr/>
          </a:p>
        </p:txBody>
      </p:sp>
      <p:sp>
        <p:nvSpPr>
          <p:cNvPr id="40" name="object 40"/>
          <p:cNvSpPr/>
          <p:nvPr/>
        </p:nvSpPr>
        <p:spPr>
          <a:xfrm>
            <a:off x="4375150" y="1347216"/>
            <a:ext cx="1524" cy="330073"/>
          </a:xfrm>
          <a:custGeom>
            <a:avLst/>
            <a:gdLst/>
            <a:ahLst/>
            <a:cxnLst/>
            <a:rect l="l" t="t" r="r" b="b"/>
            <a:pathLst>
              <a:path w="1524" h="330073">
                <a:moveTo>
                  <a:pt x="0" y="0"/>
                </a:moveTo>
                <a:lnTo>
                  <a:pt x="1524" y="330073"/>
                </a:lnTo>
              </a:path>
            </a:pathLst>
          </a:custGeom>
          <a:ln w="9525">
            <a:solidFill>
              <a:srgbClr val="AE3408"/>
            </a:solidFill>
          </a:ln>
        </p:spPr>
        <p:txBody>
          <a:bodyPr wrap="square" lIns="0" tIns="0" rIns="0" bIns="0" rtlCol="0">
            <a:spAutoFit/>
          </a:bodyPr>
          <a:lstStyle/>
          <a:p>
            <a:endParaRPr/>
          </a:p>
        </p:txBody>
      </p:sp>
      <p:sp>
        <p:nvSpPr>
          <p:cNvPr id="41" name="object 41"/>
          <p:cNvSpPr/>
          <p:nvPr/>
        </p:nvSpPr>
        <p:spPr>
          <a:xfrm>
            <a:off x="3179064" y="6181344"/>
            <a:ext cx="2840736" cy="438912"/>
          </a:xfrm>
          <a:prstGeom prst="rect">
            <a:avLst/>
          </a:prstGeom>
          <a:blipFill>
            <a:blip r:embed="rId6" cstate="print"/>
            <a:stretch>
              <a:fillRect/>
            </a:stretch>
          </a:blipFill>
        </p:spPr>
        <p:txBody>
          <a:bodyPr wrap="square" lIns="0" tIns="0" rIns="0" bIns="0" rtlCol="0">
            <a:spAutoFit/>
          </a:bodyPr>
          <a:lstStyle/>
          <a:p>
            <a:endParaRPr/>
          </a:p>
        </p:txBody>
      </p:sp>
      <p:sp>
        <p:nvSpPr>
          <p:cNvPr id="42" name="object 42"/>
          <p:cNvSpPr txBox="1"/>
          <p:nvPr/>
        </p:nvSpPr>
        <p:spPr>
          <a:xfrm>
            <a:off x="4074414" y="6234887"/>
            <a:ext cx="1049655" cy="302895"/>
          </a:xfrm>
          <a:prstGeom prst="rect">
            <a:avLst/>
          </a:prstGeom>
        </p:spPr>
        <p:txBody>
          <a:bodyPr vert="horz" wrap="square" lIns="0" tIns="0" rIns="0" bIns="0" rtlCol="0">
            <a:spAutoFit/>
          </a:bodyPr>
          <a:lstStyle/>
          <a:p>
            <a:pPr marL="12700">
              <a:lnSpc>
                <a:spcPts val="2380"/>
              </a:lnSpc>
            </a:pPr>
            <a:r>
              <a:rPr sz="2000" b="1" spc="-10" dirty="0">
                <a:solidFill>
                  <a:srgbClr val="FFFFFF"/>
                </a:solidFill>
                <a:latin typeface="宋体"/>
                <a:cs typeface="宋体"/>
              </a:rPr>
              <a:t>计算结果</a:t>
            </a:r>
            <a:endParaRPr sz="2000">
              <a:latin typeface="宋体"/>
              <a:cs typeface="宋体"/>
            </a:endParaRPr>
          </a:p>
        </p:txBody>
      </p:sp>
      <p:sp>
        <p:nvSpPr>
          <p:cNvPr id="43" name="object 43"/>
          <p:cNvSpPr/>
          <p:nvPr/>
        </p:nvSpPr>
        <p:spPr>
          <a:xfrm>
            <a:off x="1515999" y="1715261"/>
            <a:ext cx="1892173" cy="592074"/>
          </a:xfrm>
          <a:prstGeom prst="rect">
            <a:avLst/>
          </a:prstGeom>
          <a:blipFill>
            <a:blip r:embed="rId7" cstate="print"/>
            <a:stretch>
              <a:fillRect/>
            </a:stretch>
          </a:blipFill>
        </p:spPr>
        <p:txBody>
          <a:bodyPr wrap="square" lIns="0" tIns="0" rIns="0" bIns="0" rtlCol="0">
            <a:spAutoFit/>
          </a:bodyPr>
          <a:lstStyle/>
          <a:p>
            <a:endParaRPr/>
          </a:p>
        </p:txBody>
      </p:sp>
      <p:sp>
        <p:nvSpPr>
          <p:cNvPr id="44" name="object 44"/>
          <p:cNvSpPr/>
          <p:nvPr/>
        </p:nvSpPr>
        <p:spPr>
          <a:xfrm>
            <a:off x="3188842" y="1697227"/>
            <a:ext cx="599694" cy="564514"/>
          </a:xfrm>
          <a:prstGeom prst="rect">
            <a:avLst/>
          </a:prstGeom>
          <a:blipFill>
            <a:blip r:embed="rId8" cstate="print"/>
            <a:stretch>
              <a:fillRect/>
            </a:stretch>
          </a:blipFill>
        </p:spPr>
        <p:txBody>
          <a:bodyPr wrap="square" lIns="0" tIns="0" rIns="0" bIns="0" rtlCol="0">
            <a:spAutoFit/>
          </a:bodyPr>
          <a:lstStyle/>
          <a:p>
            <a:endParaRPr/>
          </a:p>
        </p:txBody>
      </p:sp>
      <p:sp>
        <p:nvSpPr>
          <p:cNvPr id="45" name="object 45"/>
          <p:cNvSpPr/>
          <p:nvPr/>
        </p:nvSpPr>
        <p:spPr>
          <a:xfrm>
            <a:off x="5344286" y="1718691"/>
            <a:ext cx="578612" cy="552069"/>
          </a:xfrm>
          <a:prstGeom prst="rect">
            <a:avLst/>
          </a:prstGeom>
          <a:blipFill>
            <a:blip r:embed="rId9" cstate="print"/>
            <a:stretch>
              <a:fillRect/>
            </a:stretch>
          </a:blipFill>
        </p:spPr>
        <p:txBody>
          <a:bodyPr wrap="square" lIns="0" tIns="0" rIns="0" bIns="0" rtlCol="0">
            <a:spAutoFit/>
          </a:bodyPr>
          <a:lstStyle/>
          <a:p>
            <a:endParaRPr/>
          </a:p>
        </p:txBody>
      </p:sp>
      <p:sp>
        <p:nvSpPr>
          <p:cNvPr id="46" name="object 46"/>
          <p:cNvSpPr/>
          <p:nvPr/>
        </p:nvSpPr>
        <p:spPr>
          <a:xfrm>
            <a:off x="5735701" y="1693926"/>
            <a:ext cx="1895855" cy="616331"/>
          </a:xfrm>
          <a:prstGeom prst="rect">
            <a:avLst/>
          </a:prstGeom>
          <a:blipFill>
            <a:blip r:embed="rId10" cstate="print"/>
            <a:stretch>
              <a:fillRect/>
            </a:stretch>
          </a:blipFill>
        </p:spPr>
        <p:txBody>
          <a:bodyPr wrap="square" lIns="0" tIns="0" rIns="0" bIns="0" rtlCol="0">
            <a:spAutoFit/>
          </a:bodyPr>
          <a:lstStyle/>
          <a:p>
            <a:endParaRPr/>
          </a:p>
        </p:txBody>
      </p:sp>
      <p:sp>
        <p:nvSpPr>
          <p:cNvPr id="47" name="object 47"/>
          <p:cNvSpPr txBox="1"/>
          <p:nvPr/>
        </p:nvSpPr>
        <p:spPr>
          <a:xfrm>
            <a:off x="3941826" y="1997075"/>
            <a:ext cx="1244600" cy="616585"/>
          </a:xfrm>
          <a:prstGeom prst="rect">
            <a:avLst/>
          </a:prstGeom>
        </p:spPr>
        <p:txBody>
          <a:bodyPr vert="horz" wrap="square" lIns="0" tIns="0" rIns="0" bIns="0" rtlCol="0">
            <a:spAutoFit/>
          </a:bodyPr>
          <a:lstStyle/>
          <a:p>
            <a:pPr algn="ctr">
              <a:lnSpc>
                <a:spcPts val="2675"/>
              </a:lnSpc>
            </a:pPr>
            <a:r>
              <a:rPr sz="2400" dirty="0">
                <a:solidFill>
                  <a:srgbClr val="C00000"/>
                </a:solidFill>
                <a:latin typeface="宋体"/>
                <a:cs typeface="宋体"/>
              </a:rPr>
              <a:t>数据划分</a:t>
            </a:r>
            <a:endParaRPr sz="2400">
              <a:latin typeface="宋体"/>
              <a:cs typeface="宋体"/>
            </a:endParaRPr>
          </a:p>
          <a:p>
            <a:pPr marL="46355" algn="ctr">
              <a:lnSpc>
                <a:spcPts val="2180"/>
              </a:lnSpc>
            </a:pPr>
            <a:r>
              <a:rPr sz="2000" b="1" spc="-10" dirty="0">
                <a:latin typeface="宋体"/>
                <a:cs typeface="宋体"/>
              </a:rPr>
              <a:t>……</a:t>
            </a:r>
            <a:endParaRPr sz="2000">
              <a:latin typeface="宋体"/>
              <a:cs typeface="宋体"/>
            </a:endParaRPr>
          </a:p>
        </p:txBody>
      </p:sp>
      <p:sp>
        <p:nvSpPr>
          <p:cNvPr id="48" name="object 48"/>
          <p:cNvSpPr/>
          <p:nvPr/>
        </p:nvSpPr>
        <p:spPr>
          <a:xfrm>
            <a:off x="1013460" y="2264664"/>
            <a:ext cx="1004316" cy="356615"/>
          </a:xfrm>
          <a:prstGeom prst="rect">
            <a:avLst/>
          </a:prstGeom>
          <a:blipFill>
            <a:blip r:embed="rId11" cstate="print"/>
            <a:stretch>
              <a:fillRect/>
            </a:stretch>
          </a:blipFill>
        </p:spPr>
        <p:txBody>
          <a:bodyPr wrap="square" lIns="0" tIns="0" rIns="0" bIns="0" rtlCol="0">
            <a:spAutoFit/>
          </a:bodyPr>
          <a:lstStyle/>
          <a:p>
            <a:endParaRPr/>
          </a:p>
        </p:txBody>
      </p:sp>
      <p:sp>
        <p:nvSpPr>
          <p:cNvPr id="49" name="object 49"/>
          <p:cNvSpPr txBox="1"/>
          <p:nvPr/>
        </p:nvSpPr>
        <p:spPr>
          <a:xfrm>
            <a:off x="1331722" y="2314066"/>
            <a:ext cx="368300" cy="273685"/>
          </a:xfrm>
          <a:prstGeom prst="rect">
            <a:avLst/>
          </a:prstGeom>
        </p:spPr>
        <p:txBody>
          <a:bodyPr vert="horz" wrap="square" lIns="0" tIns="0" rIns="0" bIns="0" rtlCol="0">
            <a:spAutoFit/>
          </a:bodyPr>
          <a:lstStyle/>
          <a:p>
            <a:pPr marL="12700">
              <a:lnSpc>
                <a:spcPts val="2155"/>
              </a:lnSpc>
            </a:pPr>
            <a:r>
              <a:rPr sz="1800" dirty="0">
                <a:solidFill>
                  <a:srgbClr val="FFFFFF"/>
                </a:solidFill>
                <a:latin typeface="宋体"/>
                <a:cs typeface="宋体"/>
              </a:rPr>
              <a:t>Map</a:t>
            </a:r>
            <a:endParaRPr sz="1800">
              <a:latin typeface="宋体"/>
              <a:cs typeface="宋体"/>
            </a:endParaRPr>
          </a:p>
        </p:txBody>
      </p:sp>
      <p:sp>
        <p:nvSpPr>
          <p:cNvPr id="50" name="object 50"/>
          <p:cNvSpPr txBox="1"/>
          <p:nvPr/>
        </p:nvSpPr>
        <p:spPr>
          <a:xfrm>
            <a:off x="1918842" y="1812035"/>
            <a:ext cx="488950" cy="369570"/>
          </a:xfrm>
          <a:prstGeom prst="rect">
            <a:avLst/>
          </a:prstGeom>
        </p:spPr>
        <p:txBody>
          <a:bodyPr vert="horz" wrap="square" lIns="0" tIns="0" rIns="0" bIns="0" rtlCol="0">
            <a:spAutoFit/>
          </a:bodyPr>
          <a:lstStyle/>
          <a:p>
            <a:pPr marL="12700">
              <a:lnSpc>
                <a:spcPct val="100000"/>
              </a:lnSpc>
            </a:pPr>
            <a:r>
              <a:rPr sz="1200" b="1" spc="-10" dirty="0">
                <a:latin typeface="宋体"/>
                <a:cs typeface="宋体"/>
              </a:rPr>
              <a:t>初始</a:t>
            </a:r>
            <a:r>
              <a:rPr sz="1200" b="1" spc="0" dirty="0">
                <a:latin typeface="宋体"/>
                <a:cs typeface="宋体"/>
              </a:rPr>
              <a:t>kv</a:t>
            </a:r>
            <a:endParaRPr sz="1200">
              <a:latin typeface="宋体"/>
              <a:cs typeface="宋体"/>
            </a:endParaRPr>
          </a:p>
          <a:p>
            <a:pPr marL="12700">
              <a:lnSpc>
                <a:spcPct val="100000"/>
              </a:lnSpc>
            </a:pPr>
            <a:r>
              <a:rPr sz="1200" b="1" spc="-5" dirty="0">
                <a:latin typeface="宋体"/>
                <a:cs typeface="宋体"/>
              </a:rPr>
              <a:t>键值对</a:t>
            </a:r>
            <a:endParaRPr sz="1200">
              <a:latin typeface="宋体"/>
              <a:cs typeface="宋体"/>
            </a:endParaRPr>
          </a:p>
        </p:txBody>
      </p:sp>
      <p:sp>
        <p:nvSpPr>
          <p:cNvPr id="51" name="object 51"/>
          <p:cNvSpPr/>
          <p:nvPr/>
        </p:nvSpPr>
        <p:spPr>
          <a:xfrm>
            <a:off x="2676144" y="2252472"/>
            <a:ext cx="1004316" cy="355091"/>
          </a:xfrm>
          <a:prstGeom prst="rect">
            <a:avLst/>
          </a:prstGeom>
          <a:blipFill>
            <a:blip r:embed="rId12" cstate="print"/>
            <a:stretch>
              <a:fillRect/>
            </a:stretch>
          </a:blipFill>
        </p:spPr>
        <p:txBody>
          <a:bodyPr wrap="square" lIns="0" tIns="0" rIns="0" bIns="0" rtlCol="0">
            <a:spAutoFit/>
          </a:bodyPr>
          <a:lstStyle/>
          <a:p>
            <a:endParaRPr/>
          </a:p>
        </p:txBody>
      </p:sp>
      <p:sp>
        <p:nvSpPr>
          <p:cNvPr id="52" name="object 52"/>
          <p:cNvSpPr txBox="1"/>
          <p:nvPr/>
        </p:nvSpPr>
        <p:spPr>
          <a:xfrm>
            <a:off x="2985897" y="1831594"/>
            <a:ext cx="488950" cy="743585"/>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a:p>
            <a:pPr marL="20320">
              <a:lnSpc>
                <a:spcPts val="2155"/>
              </a:lnSpc>
              <a:spcBef>
                <a:spcPts val="815"/>
              </a:spcBef>
            </a:pPr>
            <a:r>
              <a:rPr sz="1800" dirty="0">
                <a:solidFill>
                  <a:srgbClr val="FFFFFF"/>
                </a:solidFill>
                <a:latin typeface="宋体"/>
                <a:cs typeface="宋体"/>
              </a:rPr>
              <a:t>Map</a:t>
            </a:r>
            <a:endParaRPr sz="1800">
              <a:latin typeface="宋体"/>
              <a:cs typeface="宋体"/>
            </a:endParaRPr>
          </a:p>
        </p:txBody>
      </p:sp>
      <p:sp>
        <p:nvSpPr>
          <p:cNvPr id="53" name="object 53"/>
          <p:cNvSpPr txBox="1"/>
          <p:nvPr/>
        </p:nvSpPr>
        <p:spPr>
          <a:xfrm>
            <a:off x="5575172" y="1810258"/>
            <a:ext cx="488950" cy="369570"/>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p:txBody>
      </p:sp>
      <p:sp>
        <p:nvSpPr>
          <p:cNvPr id="54" name="object 54"/>
          <p:cNvSpPr txBox="1"/>
          <p:nvPr/>
        </p:nvSpPr>
        <p:spPr>
          <a:xfrm>
            <a:off x="6776466" y="1820926"/>
            <a:ext cx="488950" cy="369570"/>
          </a:xfrm>
          <a:prstGeom prst="rect">
            <a:avLst/>
          </a:prstGeom>
        </p:spPr>
        <p:txBody>
          <a:bodyPr vert="horz" wrap="square" lIns="0" tIns="0" rIns="0" bIns="0" rtlCol="0">
            <a:spAutoFit/>
          </a:bodyPr>
          <a:lstStyle/>
          <a:p>
            <a:pPr marL="12700" marR="6350">
              <a:lnSpc>
                <a:spcPct val="100000"/>
              </a:lnSpc>
            </a:pPr>
            <a:r>
              <a:rPr sz="1200" b="1" spc="-5" dirty="0">
                <a:latin typeface="宋体"/>
                <a:cs typeface="宋体"/>
              </a:rPr>
              <a:t>初始</a:t>
            </a:r>
            <a:r>
              <a:rPr sz="1200" b="1" spc="0" dirty="0">
                <a:latin typeface="宋体"/>
                <a:cs typeface="宋体"/>
              </a:rPr>
              <a:t>kv </a:t>
            </a:r>
            <a:r>
              <a:rPr sz="1200" b="1" spc="-5" dirty="0">
                <a:latin typeface="宋体"/>
                <a:cs typeface="宋体"/>
              </a:rPr>
              <a:t>键值对</a:t>
            </a:r>
            <a:endParaRPr sz="1200">
              <a:latin typeface="宋体"/>
              <a:cs typeface="宋体"/>
            </a:endParaRPr>
          </a:p>
        </p:txBody>
      </p:sp>
      <p:sp>
        <p:nvSpPr>
          <p:cNvPr id="55" name="object 55"/>
          <p:cNvSpPr/>
          <p:nvPr/>
        </p:nvSpPr>
        <p:spPr>
          <a:xfrm>
            <a:off x="5396484" y="2263139"/>
            <a:ext cx="1004315" cy="356615"/>
          </a:xfrm>
          <a:prstGeom prst="rect">
            <a:avLst/>
          </a:prstGeom>
          <a:blipFill>
            <a:blip r:embed="rId11" cstate="print"/>
            <a:stretch>
              <a:fillRect/>
            </a:stretch>
          </a:blipFill>
        </p:spPr>
        <p:txBody>
          <a:bodyPr wrap="square" lIns="0" tIns="0" rIns="0" bIns="0" rtlCol="0">
            <a:spAutoFit/>
          </a:bodyPr>
          <a:lstStyle/>
          <a:p>
            <a:endParaRPr/>
          </a:p>
        </p:txBody>
      </p:sp>
      <p:sp>
        <p:nvSpPr>
          <p:cNvPr id="56" name="object 56"/>
          <p:cNvSpPr txBox="1"/>
          <p:nvPr/>
        </p:nvSpPr>
        <p:spPr>
          <a:xfrm>
            <a:off x="5715380" y="2312161"/>
            <a:ext cx="368300" cy="273685"/>
          </a:xfrm>
          <a:prstGeom prst="rect">
            <a:avLst/>
          </a:prstGeom>
        </p:spPr>
        <p:txBody>
          <a:bodyPr vert="horz" wrap="square" lIns="0" tIns="0" rIns="0" bIns="0" rtlCol="0">
            <a:spAutoFit/>
          </a:bodyPr>
          <a:lstStyle/>
          <a:p>
            <a:pPr marL="12700">
              <a:lnSpc>
                <a:spcPts val="2155"/>
              </a:lnSpc>
            </a:pPr>
            <a:r>
              <a:rPr sz="1800" dirty="0">
                <a:solidFill>
                  <a:srgbClr val="FFFFFF"/>
                </a:solidFill>
                <a:latin typeface="宋体"/>
                <a:cs typeface="宋体"/>
              </a:rPr>
              <a:t>Map</a:t>
            </a:r>
            <a:endParaRPr sz="1800">
              <a:latin typeface="宋体"/>
              <a:cs typeface="宋体"/>
            </a:endParaRPr>
          </a:p>
        </p:txBody>
      </p:sp>
      <p:sp>
        <p:nvSpPr>
          <p:cNvPr id="57" name="object 57"/>
          <p:cNvSpPr/>
          <p:nvPr/>
        </p:nvSpPr>
        <p:spPr>
          <a:xfrm>
            <a:off x="7082028" y="2273807"/>
            <a:ext cx="1004316" cy="356615"/>
          </a:xfrm>
          <a:prstGeom prst="rect">
            <a:avLst/>
          </a:prstGeom>
          <a:blipFill>
            <a:blip r:embed="rId11" cstate="print"/>
            <a:stretch>
              <a:fillRect/>
            </a:stretch>
          </a:blipFill>
        </p:spPr>
        <p:txBody>
          <a:bodyPr wrap="square" lIns="0" tIns="0" rIns="0" bIns="0" rtlCol="0">
            <a:spAutoFit/>
          </a:bodyPr>
          <a:lstStyle/>
          <a:p>
            <a:endParaRPr/>
          </a:p>
        </p:txBody>
      </p:sp>
      <p:sp>
        <p:nvSpPr>
          <p:cNvPr id="58" name="object 58"/>
          <p:cNvSpPr txBox="1"/>
          <p:nvPr/>
        </p:nvSpPr>
        <p:spPr>
          <a:xfrm>
            <a:off x="7401306" y="2323210"/>
            <a:ext cx="368300" cy="273685"/>
          </a:xfrm>
          <a:prstGeom prst="rect">
            <a:avLst/>
          </a:prstGeom>
        </p:spPr>
        <p:txBody>
          <a:bodyPr vert="horz" wrap="square" lIns="0" tIns="0" rIns="0" bIns="0" rtlCol="0">
            <a:spAutoFit/>
          </a:bodyPr>
          <a:lstStyle/>
          <a:p>
            <a:pPr marL="12700">
              <a:lnSpc>
                <a:spcPts val="2155"/>
              </a:lnSpc>
            </a:pPr>
            <a:r>
              <a:rPr sz="1800" dirty="0">
                <a:solidFill>
                  <a:srgbClr val="FFFFFF"/>
                </a:solidFill>
                <a:latin typeface="宋体"/>
                <a:cs typeface="宋体"/>
              </a:rPr>
              <a:t>Map</a:t>
            </a:r>
            <a:endParaRPr sz="1800">
              <a:latin typeface="宋体"/>
              <a:cs typeface="宋体"/>
            </a:endParaRPr>
          </a:p>
        </p:txBody>
      </p:sp>
      <p:sp>
        <p:nvSpPr>
          <p:cNvPr id="59" name="object 59"/>
          <p:cNvSpPr txBox="1"/>
          <p:nvPr/>
        </p:nvSpPr>
        <p:spPr>
          <a:xfrm>
            <a:off x="4054221" y="3628897"/>
            <a:ext cx="1050925" cy="302895"/>
          </a:xfrm>
          <a:prstGeom prst="rect">
            <a:avLst/>
          </a:prstGeom>
        </p:spPr>
        <p:txBody>
          <a:bodyPr vert="horz" wrap="square" lIns="0" tIns="0" rIns="0" bIns="0" rtlCol="0">
            <a:spAutoFit/>
          </a:bodyPr>
          <a:lstStyle/>
          <a:p>
            <a:pPr marL="12700">
              <a:lnSpc>
                <a:spcPts val="2380"/>
              </a:lnSpc>
            </a:pPr>
            <a:r>
              <a:rPr sz="2000" b="1" spc="-10" dirty="0">
                <a:solidFill>
                  <a:srgbClr val="FF0000"/>
                </a:solidFill>
                <a:latin typeface="宋体"/>
                <a:cs typeface="宋体"/>
              </a:rPr>
              <a:t>中间结果</a:t>
            </a:r>
            <a:endParaRPr sz="2000">
              <a:latin typeface="宋体"/>
              <a:cs typeface="宋体"/>
            </a:endParaRPr>
          </a:p>
        </p:txBody>
      </p:sp>
      <p:sp>
        <p:nvSpPr>
          <p:cNvPr id="60" name="object 60"/>
          <p:cNvSpPr/>
          <p:nvPr/>
        </p:nvSpPr>
        <p:spPr>
          <a:xfrm>
            <a:off x="1054608" y="3150107"/>
            <a:ext cx="903731" cy="371856"/>
          </a:xfrm>
          <a:prstGeom prst="rect">
            <a:avLst/>
          </a:prstGeom>
          <a:blipFill>
            <a:blip r:embed="rId13" cstate="print"/>
            <a:stretch>
              <a:fillRect/>
            </a:stretch>
          </a:blipFill>
        </p:spPr>
        <p:txBody>
          <a:bodyPr wrap="square" lIns="0" tIns="0" rIns="0" bIns="0" rtlCol="0">
            <a:spAutoFit/>
          </a:bodyPr>
          <a:lstStyle/>
          <a:p>
            <a:endParaRPr/>
          </a:p>
        </p:txBody>
      </p:sp>
      <p:sp>
        <p:nvSpPr>
          <p:cNvPr id="61" name="object 61"/>
          <p:cNvSpPr/>
          <p:nvPr/>
        </p:nvSpPr>
        <p:spPr>
          <a:xfrm>
            <a:off x="2738627" y="3148583"/>
            <a:ext cx="903731" cy="371856"/>
          </a:xfrm>
          <a:prstGeom prst="rect">
            <a:avLst/>
          </a:prstGeom>
          <a:blipFill>
            <a:blip r:embed="rId13" cstate="print"/>
            <a:stretch>
              <a:fillRect/>
            </a:stretch>
          </a:blipFill>
        </p:spPr>
        <p:txBody>
          <a:bodyPr wrap="square" lIns="0" tIns="0" rIns="0" bIns="0" rtlCol="0">
            <a:spAutoFit/>
          </a:bodyPr>
          <a:lstStyle/>
          <a:p>
            <a:endParaRPr/>
          </a:p>
        </p:txBody>
      </p:sp>
      <p:sp>
        <p:nvSpPr>
          <p:cNvPr id="62" name="object 62"/>
          <p:cNvSpPr/>
          <p:nvPr/>
        </p:nvSpPr>
        <p:spPr>
          <a:xfrm>
            <a:off x="5457444" y="3168395"/>
            <a:ext cx="903731" cy="373379"/>
          </a:xfrm>
          <a:prstGeom prst="rect">
            <a:avLst/>
          </a:prstGeom>
          <a:blipFill>
            <a:blip r:embed="rId14" cstate="print"/>
            <a:stretch>
              <a:fillRect/>
            </a:stretch>
          </a:blipFill>
        </p:spPr>
        <p:txBody>
          <a:bodyPr wrap="square" lIns="0" tIns="0" rIns="0" bIns="0" rtlCol="0">
            <a:spAutoFit/>
          </a:bodyPr>
          <a:lstStyle/>
          <a:p>
            <a:endParaRPr/>
          </a:p>
        </p:txBody>
      </p:sp>
      <p:sp>
        <p:nvSpPr>
          <p:cNvPr id="63" name="object 63"/>
          <p:cNvSpPr/>
          <p:nvPr/>
        </p:nvSpPr>
        <p:spPr>
          <a:xfrm>
            <a:off x="7152131" y="3154679"/>
            <a:ext cx="903731" cy="373379"/>
          </a:xfrm>
          <a:prstGeom prst="rect">
            <a:avLst/>
          </a:prstGeom>
          <a:blipFill>
            <a:blip r:embed="rId14" cstate="print"/>
            <a:stretch>
              <a:fillRect/>
            </a:stretch>
          </a:blipFill>
        </p:spPr>
        <p:txBody>
          <a:bodyPr wrap="square" lIns="0" tIns="0" rIns="0" bIns="0" rtlCol="0">
            <a:spAutoFit/>
          </a:bodyPr>
          <a:lstStyle/>
          <a:p>
            <a:endParaRPr/>
          </a:p>
        </p:txBody>
      </p:sp>
      <p:sp>
        <p:nvSpPr>
          <p:cNvPr id="64" name="object 64"/>
          <p:cNvSpPr/>
          <p:nvPr/>
        </p:nvSpPr>
        <p:spPr>
          <a:xfrm>
            <a:off x="1438402" y="2588767"/>
            <a:ext cx="132714" cy="571373"/>
          </a:xfrm>
          <a:custGeom>
            <a:avLst/>
            <a:gdLst/>
            <a:ahLst/>
            <a:cxnLst/>
            <a:rect l="l" t="t" r="r" b="b"/>
            <a:pathLst>
              <a:path w="132714" h="571373">
                <a:moveTo>
                  <a:pt x="15747" y="441579"/>
                </a:moveTo>
                <a:lnTo>
                  <a:pt x="9016" y="445770"/>
                </a:lnTo>
                <a:lnTo>
                  <a:pt x="2159" y="449834"/>
                </a:lnTo>
                <a:lnTo>
                  <a:pt x="0" y="458597"/>
                </a:lnTo>
                <a:lnTo>
                  <a:pt x="67944" y="571373"/>
                </a:lnTo>
                <a:lnTo>
                  <a:pt x="83851" y="543179"/>
                </a:lnTo>
                <a:lnTo>
                  <a:pt x="53212" y="543179"/>
                </a:lnTo>
                <a:lnTo>
                  <a:pt x="52470" y="490270"/>
                </a:lnTo>
                <a:lnTo>
                  <a:pt x="24510" y="443865"/>
                </a:lnTo>
                <a:lnTo>
                  <a:pt x="15747" y="441579"/>
                </a:lnTo>
                <a:close/>
              </a:path>
              <a:path w="132714" h="571373">
                <a:moveTo>
                  <a:pt x="52470" y="490270"/>
                </a:moveTo>
                <a:lnTo>
                  <a:pt x="53212" y="543179"/>
                </a:lnTo>
                <a:lnTo>
                  <a:pt x="81787" y="542798"/>
                </a:lnTo>
                <a:lnTo>
                  <a:pt x="81691" y="535940"/>
                </a:lnTo>
                <a:lnTo>
                  <a:pt x="55117" y="535940"/>
                </a:lnTo>
                <a:lnTo>
                  <a:pt x="67140" y="514619"/>
                </a:lnTo>
                <a:lnTo>
                  <a:pt x="52470" y="490270"/>
                </a:lnTo>
                <a:close/>
              </a:path>
              <a:path w="132714" h="571373">
                <a:moveTo>
                  <a:pt x="116459" y="440182"/>
                </a:moveTo>
                <a:lnTo>
                  <a:pt x="107822" y="442595"/>
                </a:lnTo>
                <a:lnTo>
                  <a:pt x="103885" y="449453"/>
                </a:lnTo>
                <a:lnTo>
                  <a:pt x="81046" y="489957"/>
                </a:lnTo>
                <a:lnTo>
                  <a:pt x="81787" y="542798"/>
                </a:lnTo>
                <a:lnTo>
                  <a:pt x="53212" y="543179"/>
                </a:lnTo>
                <a:lnTo>
                  <a:pt x="83851" y="543179"/>
                </a:lnTo>
                <a:lnTo>
                  <a:pt x="128778" y="463550"/>
                </a:lnTo>
                <a:lnTo>
                  <a:pt x="132714" y="456692"/>
                </a:lnTo>
                <a:lnTo>
                  <a:pt x="130301" y="447929"/>
                </a:lnTo>
                <a:lnTo>
                  <a:pt x="123316" y="444119"/>
                </a:lnTo>
                <a:lnTo>
                  <a:pt x="116459" y="440182"/>
                </a:lnTo>
                <a:close/>
              </a:path>
              <a:path w="132714" h="571373">
                <a:moveTo>
                  <a:pt x="67140" y="514619"/>
                </a:moveTo>
                <a:lnTo>
                  <a:pt x="55117" y="535940"/>
                </a:lnTo>
                <a:lnTo>
                  <a:pt x="79756" y="535559"/>
                </a:lnTo>
                <a:lnTo>
                  <a:pt x="67140" y="514619"/>
                </a:lnTo>
                <a:close/>
              </a:path>
              <a:path w="132714" h="571373">
                <a:moveTo>
                  <a:pt x="81046" y="489957"/>
                </a:moveTo>
                <a:lnTo>
                  <a:pt x="67140" y="514619"/>
                </a:lnTo>
                <a:lnTo>
                  <a:pt x="79756" y="535559"/>
                </a:lnTo>
                <a:lnTo>
                  <a:pt x="55117" y="535940"/>
                </a:lnTo>
                <a:lnTo>
                  <a:pt x="81691" y="535940"/>
                </a:lnTo>
                <a:lnTo>
                  <a:pt x="81046" y="489957"/>
                </a:lnTo>
                <a:close/>
              </a:path>
              <a:path w="132714" h="571373">
                <a:moveTo>
                  <a:pt x="74167" y="0"/>
                </a:moveTo>
                <a:lnTo>
                  <a:pt x="45592" y="381"/>
                </a:lnTo>
                <a:lnTo>
                  <a:pt x="52470" y="490270"/>
                </a:lnTo>
                <a:lnTo>
                  <a:pt x="67140" y="514619"/>
                </a:lnTo>
                <a:lnTo>
                  <a:pt x="81046" y="489957"/>
                </a:lnTo>
                <a:lnTo>
                  <a:pt x="74167" y="0"/>
                </a:lnTo>
                <a:close/>
              </a:path>
            </a:pathLst>
          </a:custGeom>
          <a:solidFill>
            <a:srgbClr val="AE3408"/>
          </a:solidFill>
        </p:spPr>
        <p:txBody>
          <a:bodyPr wrap="square" lIns="0" tIns="0" rIns="0" bIns="0" rtlCol="0">
            <a:spAutoFit/>
          </a:bodyPr>
          <a:lstStyle/>
          <a:p>
            <a:endParaRPr/>
          </a:p>
        </p:txBody>
      </p:sp>
      <p:sp>
        <p:nvSpPr>
          <p:cNvPr id="65" name="object 65"/>
          <p:cNvSpPr txBox="1"/>
          <p:nvPr/>
        </p:nvSpPr>
        <p:spPr>
          <a:xfrm>
            <a:off x="1127861" y="2588640"/>
            <a:ext cx="1363980" cy="1516380"/>
          </a:xfrm>
          <a:prstGeom prst="rect">
            <a:avLst/>
          </a:prstGeom>
        </p:spPr>
        <p:txBody>
          <a:bodyPr vert="horz" wrap="square" lIns="0" tIns="0" rIns="0" bIns="0" rtlCol="0">
            <a:spAutoFit/>
          </a:bodyPr>
          <a:lstStyle/>
          <a:p>
            <a:pPr marL="671195" algn="ctr">
              <a:lnSpc>
                <a:spcPts val="1295"/>
              </a:lnSpc>
            </a:pPr>
            <a:r>
              <a:rPr sz="1200" b="1" spc="0" dirty="0">
                <a:latin typeface="宋体"/>
                <a:cs typeface="宋体"/>
              </a:rPr>
              <a:t>(th</a:t>
            </a:r>
            <a:r>
              <a:rPr sz="1200" b="1" spc="-10" dirty="0">
                <a:latin typeface="宋体"/>
                <a:cs typeface="宋体"/>
              </a:rPr>
              <a:t>e,</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436245">
              <a:lnSpc>
                <a:spcPts val="1150"/>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marL="747395" algn="ctr">
              <a:lnSpc>
                <a:spcPts val="1150"/>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594995" algn="ctr">
              <a:lnSpc>
                <a:spcPts val="1295"/>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12700">
              <a:lnSpc>
                <a:spcPct val="100000"/>
              </a:lnSpc>
              <a:spcBef>
                <a:spcPts val="60"/>
              </a:spcBef>
            </a:pPr>
            <a:r>
              <a:rPr sz="1500" b="1" spc="-10" dirty="0">
                <a:latin typeface="Arial Narrow"/>
                <a:cs typeface="Arial Narrow"/>
              </a:rPr>
              <a:t>Comb</a:t>
            </a:r>
            <a:r>
              <a:rPr sz="1500" b="1" spc="5" dirty="0">
                <a:latin typeface="Arial Narrow"/>
                <a:cs typeface="Arial Narrow"/>
              </a:rPr>
              <a:t>i</a:t>
            </a:r>
            <a:r>
              <a:rPr sz="1500" b="1" spc="-10" dirty="0">
                <a:latin typeface="Arial Narrow"/>
                <a:cs typeface="Arial Narrow"/>
              </a:rPr>
              <a:t>ner</a:t>
            </a:r>
            <a:endParaRPr sz="1500">
              <a:latin typeface="Arial Narrow"/>
              <a:cs typeface="Arial Narrow"/>
            </a:endParaRPr>
          </a:p>
          <a:p>
            <a:pPr marL="502920" marR="10795" indent="229870">
              <a:lnSpc>
                <a:spcPct val="80000"/>
              </a:lnSpc>
              <a:spcBef>
                <a:spcPts val="545"/>
              </a:spcBef>
            </a:pPr>
            <a:r>
              <a:rPr sz="1200" b="1" spc="0" dirty="0">
                <a:latin typeface="宋体"/>
                <a:cs typeface="宋体"/>
              </a:rPr>
              <a:t>(th</a:t>
            </a:r>
            <a:r>
              <a:rPr sz="1200" b="1" spc="-10" dirty="0">
                <a:latin typeface="宋体"/>
                <a:cs typeface="宋体"/>
              </a:rPr>
              <a:t>e,</a:t>
            </a:r>
            <a:r>
              <a:rPr sz="1200" b="1" spc="-45" dirty="0">
                <a:latin typeface="宋体"/>
                <a:cs typeface="宋体"/>
              </a:rPr>
              <a:t> </a:t>
            </a:r>
            <a:r>
              <a:rPr sz="1200" b="1" spc="0" dirty="0">
                <a:latin typeface="宋体"/>
                <a:cs typeface="宋体"/>
              </a:rPr>
              <a:t>1</a:t>
            </a:r>
            <a:r>
              <a:rPr sz="1200" b="1" spc="-10" dirty="0">
                <a:latin typeface="宋体"/>
                <a:cs typeface="宋体"/>
              </a:rPr>
              <a:t>) </a:t>
            </a:r>
            <a:r>
              <a:rPr sz="1200" b="1" spc="0" dirty="0">
                <a:latin typeface="宋体"/>
                <a:cs typeface="宋体"/>
              </a:rPr>
              <a:t>(we</a:t>
            </a:r>
            <a:r>
              <a:rPr sz="1200" b="1" spc="-10" dirty="0">
                <a:latin typeface="宋体"/>
                <a:cs typeface="宋体"/>
              </a:rPr>
              <a:t>ather,1)</a:t>
            </a:r>
            <a:endParaRPr sz="1200">
              <a:latin typeface="宋体"/>
              <a:cs typeface="宋体"/>
            </a:endParaRPr>
          </a:p>
          <a:p>
            <a:pPr marL="789940" algn="ctr">
              <a:lnSpc>
                <a:spcPts val="1010"/>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637540" algn="ctr">
              <a:lnSpc>
                <a:spcPts val="1295"/>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p:txBody>
      </p:sp>
      <p:sp>
        <p:nvSpPr>
          <p:cNvPr id="66" name="object 66"/>
          <p:cNvSpPr txBox="1"/>
          <p:nvPr/>
        </p:nvSpPr>
        <p:spPr>
          <a:xfrm>
            <a:off x="2811907" y="2641727"/>
            <a:ext cx="1196340" cy="813435"/>
          </a:xfrm>
          <a:prstGeom prst="rect">
            <a:avLst/>
          </a:prstGeom>
        </p:spPr>
        <p:txBody>
          <a:bodyPr vert="horz" wrap="square" lIns="0" tIns="0" rIns="0" bIns="0" rtlCol="0">
            <a:spAutoFit/>
          </a:bodyPr>
          <a:lstStyle/>
          <a:p>
            <a:pPr marL="407034" algn="ctr">
              <a:lnSpc>
                <a:spcPts val="1295"/>
              </a:lnSpc>
            </a:pPr>
            <a:r>
              <a:rPr sz="1200" b="1" spc="0" dirty="0">
                <a:latin typeface="宋体"/>
                <a:cs typeface="宋体"/>
              </a:rPr>
              <a:t>(to</a:t>
            </a:r>
            <a:r>
              <a:rPr sz="1200" b="1" spc="-10" dirty="0">
                <a:latin typeface="宋体"/>
                <a:cs typeface="宋体"/>
              </a:rPr>
              <a:t>day,</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648335">
              <a:lnSpc>
                <a:spcPts val="1155"/>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483234" algn="ctr">
              <a:lnSpc>
                <a:spcPts val="1295"/>
              </a:lnSpc>
            </a:pPr>
            <a:r>
              <a:rPr sz="1200" b="1" spc="-5" dirty="0">
                <a:latin typeface="宋体"/>
                <a:cs typeface="宋体"/>
              </a:rPr>
              <a:t>(go</a:t>
            </a:r>
            <a:r>
              <a:rPr sz="1200" b="1" spc="-10" dirty="0">
                <a:latin typeface="宋体"/>
                <a:cs typeface="宋体"/>
              </a:rPr>
              <a:t>od,</a:t>
            </a:r>
            <a:r>
              <a:rPr sz="1200" b="1" spc="-45" dirty="0">
                <a:latin typeface="宋体"/>
                <a:cs typeface="宋体"/>
              </a:rPr>
              <a:t> </a:t>
            </a:r>
            <a:r>
              <a:rPr sz="1200" b="1" spc="-5" dirty="0">
                <a:latin typeface="宋体"/>
                <a:cs typeface="宋体"/>
              </a:rPr>
              <a:t>1</a:t>
            </a:r>
            <a:r>
              <a:rPr sz="1200" b="1" spc="-10" dirty="0">
                <a:latin typeface="宋体"/>
                <a:cs typeface="宋体"/>
              </a:rPr>
              <a:t>)</a:t>
            </a:r>
            <a:endParaRPr sz="1200">
              <a:latin typeface="宋体"/>
              <a:cs typeface="宋体"/>
            </a:endParaRPr>
          </a:p>
          <a:p>
            <a:pPr marL="12700">
              <a:lnSpc>
                <a:spcPct val="100000"/>
              </a:lnSpc>
              <a:spcBef>
                <a:spcPts val="775"/>
              </a:spcBef>
            </a:pPr>
            <a:r>
              <a:rPr sz="1500" b="1" spc="-10" dirty="0">
                <a:latin typeface="Arial Narrow"/>
                <a:cs typeface="Arial Narrow"/>
              </a:rPr>
              <a:t>Comb</a:t>
            </a:r>
            <a:r>
              <a:rPr sz="1500" b="1" spc="5" dirty="0">
                <a:latin typeface="Arial Narrow"/>
                <a:cs typeface="Arial Narrow"/>
              </a:rPr>
              <a:t>i</a:t>
            </a:r>
            <a:r>
              <a:rPr sz="1500" b="1" spc="-10" dirty="0">
                <a:latin typeface="Arial Narrow"/>
                <a:cs typeface="Arial Narrow"/>
              </a:rPr>
              <a:t>ner</a:t>
            </a:r>
            <a:endParaRPr sz="1500">
              <a:latin typeface="Arial Narrow"/>
              <a:cs typeface="Arial Narrow"/>
            </a:endParaRPr>
          </a:p>
        </p:txBody>
      </p:sp>
      <p:sp>
        <p:nvSpPr>
          <p:cNvPr id="67" name="object 67"/>
          <p:cNvSpPr/>
          <p:nvPr/>
        </p:nvSpPr>
        <p:spPr>
          <a:xfrm>
            <a:off x="3111119" y="2586989"/>
            <a:ext cx="132714" cy="571246"/>
          </a:xfrm>
          <a:custGeom>
            <a:avLst/>
            <a:gdLst/>
            <a:ahLst/>
            <a:cxnLst/>
            <a:rect l="l" t="t" r="r" b="b"/>
            <a:pathLst>
              <a:path w="132714" h="571246">
                <a:moveTo>
                  <a:pt x="15748" y="441579"/>
                </a:moveTo>
                <a:lnTo>
                  <a:pt x="2286" y="449707"/>
                </a:lnTo>
                <a:lnTo>
                  <a:pt x="0" y="458470"/>
                </a:lnTo>
                <a:lnTo>
                  <a:pt x="4063" y="465327"/>
                </a:lnTo>
                <a:lnTo>
                  <a:pt x="67944" y="571246"/>
                </a:lnTo>
                <a:lnTo>
                  <a:pt x="83870" y="543051"/>
                </a:lnTo>
                <a:lnTo>
                  <a:pt x="53339" y="543051"/>
                </a:lnTo>
                <a:lnTo>
                  <a:pt x="52588" y="490404"/>
                </a:lnTo>
                <a:lnTo>
                  <a:pt x="24511" y="443738"/>
                </a:lnTo>
                <a:lnTo>
                  <a:pt x="15748" y="441579"/>
                </a:lnTo>
                <a:close/>
              </a:path>
              <a:path w="132714" h="571246">
                <a:moveTo>
                  <a:pt x="52588" y="490404"/>
                </a:moveTo>
                <a:lnTo>
                  <a:pt x="53339" y="543051"/>
                </a:lnTo>
                <a:lnTo>
                  <a:pt x="81914" y="542671"/>
                </a:lnTo>
                <a:lnTo>
                  <a:pt x="81818" y="535939"/>
                </a:lnTo>
                <a:lnTo>
                  <a:pt x="55118" y="535939"/>
                </a:lnTo>
                <a:lnTo>
                  <a:pt x="67148" y="514604"/>
                </a:lnTo>
                <a:lnTo>
                  <a:pt x="52588" y="490404"/>
                </a:lnTo>
                <a:close/>
              </a:path>
              <a:path w="132714" h="571246">
                <a:moveTo>
                  <a:pt x="116458" y="440182"/>
                </a:moveTo>
                <a:lnTo>
                  <a:pt x="107823" y="442595"/>
                </a:lnTo>
                <a:lnTo>
                  <a:pt x="103886" y="449452"/>
                </a:lnTo>
                <a:lnTo>
                  <a:pt x="81159" y="489756"/>
                </a:lnTo>
                <a:lnTo>
                  <a:pt x="81914" y="542671"/>
                </a:lnTo>
                <a:lnTo>
                  <a:pt x="53339" y="543051"/>
                </a:lnTo>
                <a:lnTo>
                  <a:pt x="83870" y="543051"/>
                </a:lnTo>
                <a:lnTo>
                  <a:pt x="128778" y="463550"/>
                </a:lnTo>
                <a:lnTo>
                  <a:pt x="132714" y="456692"/>
                </a:lnTo>
                <a:lnTo>
                  <a:pt x="130301" y="447929"/>
                </a:lnTo>
                <a:lnTo>
                  <a:pt x="123443" y="443992"/>
                </a:lnTo>
                <a:lnTo>
                  <a:pt x="116458" y="440182"/>
                </a:lnTo>
                <a:close/>
              </a:path>
              <a:path w="132714" h="571246">
                <a:moveTo>
                  <a:pt x="67148" y="514604"/>
                </a:moveTo>
                <a:lnTo>
                  <a:pt x="55118" y="535939"/>
                </a:lnTo>
                <a:lnTo>
                  <a:pt x="79756" y="535559"/>
                </a:lnTo>
                <a:lnTo>
                  <a:pt x="67148" y="514604"/>
                </a:lnTo>
                <a:close/>
              </a:path>
              <a:path w="132714" h="571246">
                <a:moveTo>
                  <a:pt x="81159" y="489756"/>
                </a:moveTo>
                <a:lnTo>
                  <a:pt x="67148" y="514604"/>
                </a:lnTo>
                <a:lnTo>
                  <a:pt x="79756" y="535559"/>
                </a:lnTo>
                <a:lnTo>
                  <a:pt x="55118" y="535939"/>
                </a:lnTo>
                <a:lnTo>
                  <a:pt x="81818" y="535939"/>
                </a:lnTo>
                <a:lnTo>
                  <a:pt x="81159" y="489756"/>
                </a:lnTo>
                <a:close/>
              </a:path>
              <a:path w="132714" h="571246">
                <a:moveTo>
                  <a:pt x="74168" y="0"/>
                </a:moveTo>
                <a:lnTo>
                  <a:pt x="45593" y="381"/>
                </a:lnTo>
                <a:lnTo>
                  <a:pt x="52588" y="490404"/>
                </a:lnTo>
                <a:lnTo>
                  <a:pt x="67148" y="514604"/>
                </a:lnTo>
                <a:lnTo>
                  <a:pt x="81159" y="489756"/>
                </a:lnTo>
                <a:lnTo>
                  <a:pt x="74168" y="0"/>
                </a:lnTo>
                <a:close/>
              </a:path>
            </a:pathLst>
          </a:custGeom>
          <a:solidFill>
            <a:srgbClr val="AE3408"/>
          </a:solidFill>
        </p:spPr>
        <p:txBody>
          <a:bodyPr wrap="square" lIns="0" tIns="0" rIns="0" bIns="0" rtlCol="0">
            <a:spAutoFit/>
          </a:bodyPr>
          <a:lstStyle/>
          <a:p>
            <a:endParaRPr/>
          </a:p>
        </p:txBody>
      </p:sp>
      <p:sp>
        <p:nvSpPr>
          <p:cNvPr id="68" name="object 68"/>
          <p:cNvSpPr/>
          <p:nvPr/>
        </p:nvSpPr>
        <p:spPr>
          <a:xfrm>
            <a:off x="5852540" y="2574035"/>
            <a:ext cx="132587" cy="571373"/>
          </a:xfrm>
          <a:custGeom>
            <a:avLst/>
            <a:gdLst/>
            <a:ahLst/>
            <a:cxnLst/>
            <a:rect l="l" t="t" r="r" b="b"/>
            <a:pathLst>
              <a:path w="132587" h="571373">
                <a:moveTo>
                  <a:pt x="15748" y="441705"/>
                </a:moveTo>
                <a:lnTo>
                  <a:pt x="8889" y="445769"/>
                </a:lnTo>
                <a:lnTo>
                  <a:pt x="2159" y="449834"/>
                </a:lnTo>
                <a:lnTo>
                  <a:pt x="0" y="458597"/>
                </a:lnTo>
                <a:lnTo>
                  <a:pt x="67945" y="571373"/>
                </a:lnTo>
                <a:lnTo>
                  <a:pt x="83851" y="543178"/>
                </a:lnTo>
                <a:lnTo>
                  <a:pt x="53212" y="543178"/>
                </a:lnTo>
                <a:lnTo>
                  <a:pt x="52471" y="490336"/>
                </a:lnTo>
                <a:lnTo>
                  <a:pt x="24511" y="443864"/>
                </a:lnTo>
                <a:lnTo>
                  <a:pt x="15748" y="441705"/>
                </a:lnTo>
                <a:close/>
              </a:path>
              <a:path w="132587" h="571373">
                <a:moveTo>
                  <a:pt x="52471" y="490336"/>
                </a:moveTo>
                <a:lnTo>
                  <a:pt x="53212" y="543178"/>
                </a:lnTo>
                <a:lnTo>
                  <a:pt x="81787" y="542798"/>
                </a:lnTo>
                <a:lnTo>
                  <a:pt x="81691" y="535939"/>
                </a:lnTo>
                <a:lnTo>
                  <a:pt x="55118" y="535939"/>
                </a:lnTo>
                <a:lnTo>
                  <a:pt x="67120" y="514685"/>
                </a:lnTo>
                <a:lnTo>
                  <a:pt x="52471" y="490336"/>
                </a:lnTo>
                <a:close/>
              </a:path>
              <a:path w="132587" h="571373">
                <a:moveTo>
                  <a:pt x="116459" y="440309"/>
                </a:moveTo>
                <a:lnTo>
                  <a:pt x="107696" y="442722"/>
                </a:lnTo>
                <a:lnTo>
                  <a:pt x="103886" y="449579"/>
                </a:lnTo>
                <a:lnTo>
                  <a:pt x="81047" y="490023"/>
                </a:lnTo>
                <a:lnTo>
                  <a:pt x="81787" y="542798"/>
                </a:lnTo>
                <a:lnTo>
                  <a:pt x="53212" y="543178"/>
                </a:lnTo>
                <a:lnTo>
                  <a:pt x="83851" y="543178"/>
                </a:lnTo>
                <a:lnTo>
                  <a:pt x="128778" y="463550"/>
                </a:lnTo>
                <a:lnTo>
                  <a:pt x="132587" y="456691"/>
                </a:lnTo>
                <a:lnTo>
                  <a:pt x="130175" y="448055"/>
                </a:lnTo>
                <a:lnTo>
                  <a:pt x="123317" y="444118"/>
                </a:lnTo>
                <a:lnTo>
                  <a:pt x="116459" y="440309"/>
                </a:lnTo>
                <a:close/>
              </a:path>
              <a:path w="132587" h="571373">
                <a:moveTo>
                  <a:pt x="67120" y="514685"/>
                </a:moveTo>
                <a:lnTo>
                  <a:pt x="55118" y="535939"/>
                </a:lnTo>
                <a:lnTo>
                  <a:pt x="79756" y="535686"/>
                </a:lnTo>
                <a:lnTo>
                  <a:pt x="67120" y="514685"/>
                </a:lnTo>
                <a:close/>
              </a:path>
              <a:path w="132587" h="571373">
                <a:moveTo>
                  <a:pt x="81047" y="490023"/>
                </a:moveTo>
                <a:lnTo>
                  <a:pt x="67120" y="514685"/>
                </a:lnTo>
                <a:lnTo>
                  <a:pt x="79756" y="535686"/>
                </a:lnTo>
                <a:lnTo>
                  <a:pt x="55118" y="535939"/>
                </a:lnTo>
                <a:lnTo>
                  <a:pt x="81691" y="535939"/>
                </a:lnTo>
                <a:lnTo>
                  <a:pt x="81047" y="490023"/>
                </a:lnTo>
                <a:close/>
              </a:path>
              <a:path w="132587" h="571373">
                <a:moveTo>
                  <a:pt x="74168" y="0"/>
                </a:moveTo>
                <a:lnTo>
                  <a:pt x="45593" y="380"/>
                </a:lnTo>
                <a:lnTo>
                  <a:pt x="52471" y="490336"/>
                </a:lnTo>
                <a:lnTo>
                  <a:pt x="67120" y="514685"/>
                </a:lnTo>
                <a:lnTo>
                  <a:pt x="81047" y="490023"/>
                </a:lnTo>
                <a:lnTo>
                  <a:pt x="74168" y="0"/>
                </a:lnTo>
                <a:close/>
              </a:path>
            </a:pathLst>
          </a:custGeom>
          <a:solidFill>
            <a:srgbClr val="AE3408"/>
          </a:solidFill>
        </p:spPr>
        <p:txBody>
          <a:bodyPr wrap="square" lIns="0" tIns="0" rIns="0" bIns="0" rtlCol="0">
            <a:spAutoFit/>
          </a:bodyPr>
          <a:lstStyle/>
          <a:p>
            <a:endParaRPr/>
          </a:p>
        </p:txBody>
      </p:sp>
      <p:sp>
        <p:nvSpPr>
          <p:cNvPr id="69" name="object 69"/>
          <p:cNvSpPr/>
          <p:nvPr/>
        </p:nvSpPr>
        <p:spPr>
          <a:xfrm>
            <a:off x="7536306" y="2616326"/>
            <a:ext cx="132588" cy="571246"/>
          </a:xfrm>
          <a:custGeom>
            <a:avLst/>
            <a:gdLst/>
            <a:ahLst/>
            <a:cxnLst/>
            <a:rect l="l" t="t" r="r" b="b"/>
            <a:pathLst>
              <a:path w="132588" h="571246">
                <a:moveTo>
                  <a:pt x="15621" y="441578"/>
                </a:moveTo>
                <a:lnTo>
                  <a:pt x="2159" y="449707"/>
                </a:lnTo>
                <a:lnTo>
                  <a:pt x="0" y="458597"/>
                </a:lnTo>
                <a:lnTo>
                  <a:pt x="67945" y="571246"/>
                </a:lnTo>
                <a:lnTo>
                  <a:pt x="83798" y="543178"/>
                </a:lnTo>
                <a:lnTo>
                  <a:pt x="53213" y="543178"/>
                </a:lnTo>
                <a:lnTo>
                  <a:pt x="52470" y="490263"/>
                </a:lnTo>
                <a:lnTo>
                  <a:pt x="28575" y="450596"/>
                </a:lnTo>
                <a:lnTo>
                  <a:pt x="24384" y="443864"/>
                </a:lnTo>
                <a:lnTo>
                  <a:pt x="15621" y="441578"/>
                </a:lnTo>
                <a:close/>
              </a:path>
              <a:path w="132588" h="571246">
                <a:moveTo>
                  <a:pt x="52470" y="490263"/>
                </a:moveTo>
                <a:lnTo>
                  <a:pt x="53213" y="543178"/>
                </a:lnTo>
                <a:lnTo>
                  <a:pt x="81788" y="542798"/>
                </a:lnTo>
                <a:lnTo>
                  <a:pt x="81691" y="535939"/>
                </a:lnTo>
                <a:lnTo>
                  <a:pt x="54991" y="535939"/>
                </a:lnTo>
                <a:lnTo>
                  <a:pt x="67091" y="514535"/>
                </a:lnTo>
                <a:lnTo>
                  <a:pt x="52470" y="490263"/>
                </a:lnTo>
                <a:close/>
              </a:path>
              <a:path w="132588" h="571246">
                <a:moveTo>
                  <a:pt x="116459" y="440182"/>
                </a:moveTo>
                <a:lnTo>
                  <a:pt x="107696" y="442595"/>
                </a:lnTo>
                <a:lnTo>
                  <a:pt x="103886" y="449452"/>
                </a:lnTo>
                <a:lnTo>
                  <a:pt x="81044" y="489855"/>
                </a:lnTo>
                <a:lnTo>
                  <a:pt x="81788" y="542798"/>
                </a:lnTo>
                <a:lnTo>
                  <a:pt x="53213" y="543178"/>
                </a:lnTo>
                <a:lnTo>
                  <a:pt x="83798" y="543178"/>
                </a:lnTo>
                <a:lnTo>
                  <a:pt x="128777" y="463550"/>
                </a:lnTo>
                <a:lnTo>
                  <a:pt x="132588" y="456692"/>
                </a:lnTo>
                <a:lnTo>
                  <a:pt x="130175" y="447928"/>
                </a:lnTo>
                <a:lnTo>
                  <a:pt x="123317" y="444119"/>
                </a:lnTo>
                <a:lnTo>
                  <a:pt x="116459" y="440182"/>
                </a:lnTo>
                <a:close/>
              </a:path>
              <a:path w="132588" h="571246">
                <a:moveTo>
                  <a:pt x="67091" y="514535"/>
                </a:moveTo>
                <a:lnTo>
                  <a:pt x="54991" y="535939"/>
                </a:lnTo>
                <a:lnTo>
                  <a:pt x="79756" y="535559"/>
                </a:lnTo>
                <a:lnTo>
                  <a:pt x="67091" y="514535"/>
                </a:lnTo>
                <a:close/>
              </a:path>
              <a:path w="132588" h="571246">
                <a:moveTo>
                  <a:pt x="81044" y="489855"/>
                </a:moveTo>
                <a:lnTo>
                  <a:pt x="67091" y="514535"/>
                </a:lnTo>
                <a:lnTo>
                  <a:pt x="79756" y="535559"/>
                </a:lnTo>
                <a:lnTo>
                  <a:pt x="54991" y="535939"/>
                </a:lnTo>
                <a:lnTo>
                  <a:pt x="81691" y="535939"/>
                </a:lnTo>
                <a:lnTo>
                  <a:pt x="81044" y="489855"/>
                </a:lnTo>
                <a:close/>
              </a:path>
              <a:path w="132588" h="571246">
                <a:moveTo>
                  <a:pt x="74168" y="0"/>
                </a:moveTo>
                <a:lnTo>
                  <a:pt x="45593" y="381"/>
                </a:lnTo>
                <a:lnTo>
                  <a:pt x="52470" y="490263"/>
                </a:lnTo>
                <a:lnTo>
                  <a:pt x="67091" y="514535"/>
                </a:lnTo>
                <a:lnTo>
                  <a:pt x="81044" y="489855"/>
                </a:lnTo>
                <a:lnTo>
                  <a:pt x="74168" y="0"/>
                </a:lnTo>
                <a:close/>
              </a:path>
            </a:pathLst>
          </a:custGeom>
          <a:solidFill>
            <a:srgbClr val="AE3408"/>
          </a:solidFill>
        </p:spPr>
        <p:txBody>
          <a:bodyPr wrap="square" lIns="0" tIns="0" rIns="0" bIns="0" rtlCol="0">
            <a:spAutoFit/>
          </a:bodyPr>
          <a:lstStyle/>
          <a:p>
            <a:endParaRPr/>
          </a:p>
        </p:txBody>
      </p:sp>
      <p:sp>
        <p:nvSpPr>
          <p:cNvPr id="70" name="object 70"/>
          <p:cNvSpPr txBox="1"/>
          <p:nvPr/>
        </p:nvSpPr>
        <p:spPr>
          <a:xfrm>
            <a:off x="5531611" y="2586863"/>
            <a:ext cx="1374775" cy="1480185"/>
          </a:xfrm>
          <a:prstGeom prst="rect">
            <a:avLst/>
          </a:prstGeom>
        </p:spPr>
        <p:txBody>
          <a:bodyPr vert="horz" wrap="square" lIns="0" tIns="0" rIns="0" bIns="0" rtlCol="0">
            <a:spAutoFit/>
          </a:bodyPr>
          <a:lstStyle/>
          <a:p>
            <a:pPr marL="626745">
              <a:lnSpc>
                <a:spcPts val="1295"/>
              </a:lnSpc>
            </a:pPr>
            <a:r>
              <a:rPr sz="1200" b="1" spc="0" dirty="0">
                <a:solidFill>
                  <a:srgbClr val="FF0000"/>
                </a:solidFill>
                <a:latin typeface="宋体"/>
                <a:cs typeface="宋体"/>
              </a:rPr>
              <a:t>(go</a:t>
            </a:r>
            <a:r>
              <a:rPr sz="1200" b="1" spc="-10" dirty="0">
                <a:solidFill>
                  <a:srgbClr val="FF0000"/>
                </a:solidFill>
                <a:latin typeface="宋体"/>
                <a:cs typeface="宋体"/>
              </a:rPr>
              <a:t>od,</a:t>
            </a:r>
            <a:r>
              <a:rPr sz="1200" b="1" spc="-45" dirty="0">
                <a:solidFill>
                  <a:srgbClr val="FF0000"/>
                </a:solidFill>
                <a:latin typeface="宋体"/>
                <a:cs typeface="宋体"/>
              </a:rPr>
              <a:t> </a:t>
            </a:r>
            <a:r>
              <a:rPr sz="1200" b="1" spc="0" dirty="0">
                <a:solidFill>
                  <a:srgbClr val="FF0000"/>
                </a:solidFill>
                <a:latin typeface="宋体"/>
                <a:cs typeface="宋体"/>
              </a:rPr>
              <a:t>1</a:t>
            </a:r>
            <a:r>
              <a:rPr sz="1200" b="1" spc="-10" dirty="0">
                <a:solidFill>
                  <a:srgbClr val="FF0000"/>
                </a:solidFill>
                <a:latin typeface="宋体"/>
                <a:cs typeface="宋体"/>
              </a:rPr>
              <a:t>)</a:t>
            </a:r>
            <a:endParaRPr sz="1200">
              <a:latin typeface="宋体"/>
              <a:cs typeface="宋体"/>
            </a:endParaRPr>
          </a:p>
          <a:p>
            <a:pPr marL="426720">
              <a:lnSpc>
                <a:spcPts val="1150"/>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marL="779145">
              <a:lnSpc>
                <a:spcPts val="1150"/>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626745">
              <a:lnSpc>
                <a:spcPts val="1295"/>
              </a:lnSpc>
            </a:pPr>
            <a:r>
              <a:rPr sz="1200" b="1" spc="0" dirty="0">
                <a:solidFill>
                  <a:srgbClr val="FF0000"/>
                </a:solidFill>
                <a:latin typeface="宋体"/>
                <a:cs typeface="宋体"/>
              </a:rPr>
              <a:t>(go</a:t>
            </a:r>
            <a:r>
              <a:rPr sz="1200" b="1" spc="-10" dirty="0">
                <a:solidFill>
                  <a:srgbClr val="FF0000"/>
                </a:solidFill>
                <a:latin typeface="宋体"/>
                <a:cs typeface="宋体"/>
              </a:rPr>
              <a:t>od,</a:t>
            </a:r>
            <a:r>
              <a:rPr sz="1200" b="1" spc="-45" dirty="0">
                <a:solidFill>
                  <a:srgbClr val="FF0000"/>
                </a:solidFill>
                <a:latin typeface="宋体"/>
                <a:cs typeface="宋体"/>
              </a:rPr>
              <a:t> </a:t>
            </a:r>
            <a:r>
              <a:rPr sz="1200" b="1" spc="0" dirty="0">
                <a:solidFill>
                  <a:srgbClr val="FF0000"/>
                </a:solidFill>
                <a:latin typeface="宋体"/>
                <a:cs typeface="宋体"/>
              </a:rPr>
              <a:t>1</a:t>
            </a:r>
            <a:r>
              <a:rPr sz="1200" b="1" spc="-10" dirty="0">
                <a:solidFill>
                  <a:srgbClr val="FF0000"/>
                </a:solidFill>
                <a:latin typeface="宋体"/>
                <a:cs typeface="宋体"/>
              </a:rPr>
              <a:t>)</a:t>
            </a:r>
            <a:endParaRPr sz="1200">
              <a:latin typeface="宋体"/>
              <a:cs typeface="宋体"/>
            </a:endParaRPr>
          </a:p>
          <a:p>
            <a:pPr marL="12700">
              <a:lnSpc>
                <a:spcPct val="100000"/>
              </a:lnSpc>
              <a:spcBef>
                <a:spcPts val="215"/>
              </a:spcBef>
            </a:pPr>
            <a:r>
              <a:rPr sz="1500" b="1" spc="-10" dirty="0">
                <a:latin typeface="Arial Narrow"/>
                <a:cs typeface="Arial Narrow"/>
              </a:rPr>
              <a:t>Comb</a:t>
            </a:r>
            <a:r>
              <a:rPr sz="1500" b="1" spc="5" dirty="0">
                <a:latin typeface="Arial Narrow"/>
                <a:cs typeface="Arial Narrow"/>
              </a:rPr>
              <a:t>i</a:t>
            </a:r>
            <a:r>
              <a:rPr sz="1500" b="1" spc="-10" dirty="0">
                <a:latin typeface="Arial Narrow"/>
                <a:cs typeface="Arial Narrow"/>
              </a:rPr>
              <a:t>ner</a:t>
            </a:r>
            <a:endParaRPr sz="1500">
              <a:latin typeface="Arial Narrow"/>
              <a:cs typeface="Arial Narrow"/>
            </a:endParaRPr>
          </a:p>
          <a:p>
            <a:pPr marL="557530" algn="ctr">
              <a:lnSpc>
                <a:spcPts val="1295"/>
              </a:lnSpc>
              <a:spcBef>
                <a:spcPts val="965"/>
              </a:spcBef>
            </a:pPr>
            <a:r>
              <a:rPr sz="1200" b="1" spc="0" dirty="0">
                <a:solidFill>
                  <a:srgbClr val="FF0000"/>
                </a:solidFill>
                <a:latin typeface="宋体"/>
                <a:cs typeface="宋体"/>
              </a:rPr>
              <a:t>(go</a:t>
            </a:r>
            <a:r>
              <a:rPr sz="1200" b="1" spc="-10" dirty="0">
                <a:solidFill>
                  <a:srgbClr val="FF0000"/>
                </a:solidFill>
                <a:latin typeface="宋体"/>
                <a:cs typeface="宋体"/>
              </a:rPr>
              <a:t>od,</a:t>
            </a:r>
            <a:r>
              <a:rPr sz="1200" b="1" spc="-45" dirty="0">
                <a:solidFill>
                  <a:srgbClr val="FF0000"/>
                </a:solidFill>
                <a:latin typeface="宋体"/>
                <a:cs typeface="宋体"/>
              </a:rPr>
              <a:t> </a:t>
            </a:r>
            <a:r>
              <a:rPr sz="1200" b="1" spc="0" dirty="0">
                <a:solidFill>
                  <a:srgbClr val="FF0000"/>
                </a:solidFill>
                <a:latin typeface="宋体"/>
                <a:cs typeface="宋体"/>
              </a:rPr>
              <a:t>2</a:t>
            </a:r>
            <a:r>
              <a:rPr sz="1200" b="1" spc="-10" dirty="0">
                <a:solidFill>
                  <a:srgbClr val="FF0000"/>
                </a:solidFill>
                <a:latin typeface="宋体"/>
                <a:cs typeface="宋体"/>
              </a:rPr>
              <a:t>)</a:t>
            </a:r>
            <a:endParaRPr sz="1200">
              <a:latin typeface="宋体"/>
              <a:cs typeface="宋体"/>
            </a:endParaRPr>
          </a:p>
          <a:p>
            <a:pPr marL="434340" algn="ctr">
              <a:lnSpc>
                <a:spcPts val="1155"/>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marL="775335">
              <a:lnSpc>
                <a:spcPts val="1295"/>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p:txBody>
      </p:sp>
      <p:sp>
        <p:nvSpPr>
          <p:cNvPr id="71" name="object 71"/>
          <p:cNvSpPr txBox="1"/>
          <p:nvPr/>
        </p:nvSpPr>
        <p:spPr>
          <a:xfrm>
            <a:off x="7226554" y="2584958"/>
            <a:ext cx="1398905" cy="1582420"/>
          </a:xfrm>
          <a:prstGeom prst="rect">
            <a:avLst/>
          </a:prstGeom>
        </p:spPr>
        <p:txBody>
          <a:bodyPr vert="horz" wrap="square" lIns="0" tIns="0" rIns="0" bIns="0" rtlCol="0">
            <a:spAutoFit/>
          </a:bodyPr>
          <a:lstStyle/>
          <a:p>
            <a:pPr marL="553720" algn="ctr">
              <a:lnSpc>
                <a:spcPts val="1295"/>
              </a:lnSpc>
            </a:pPr>
            <a:r>
              <a:rPr sz="1200" b="1" spc="-5" dirty="0">
                <a:latin typeface="宋体"/>
                <a:cs typeface="宋体"/>
              </a:rPr>
              <a:t>(to</a:t>
            </a:r>
            <a:r>
              <a:rPr sz="1200" b="1" spc="-10" dirty="0">
                <a:latin typeface="宋体"/>
                <a:cs typeface="宋体"/>
              </a:rPr>
              <a:t>day,</a:t>
            </a:r>
            <a:r>
              <a:rPr sz="1200" b="1" spc="-50" dirty="0">
                <a:latin typeface="宋体"/>
                <a:cs typeface="宋体"/>
              </a:rPr>
              <a:t> </a:t>
            </a:r>
            <a:r>
              <a:rPr sz="1200" b="1" spc="-5" dirty="0">
                <a:latin typeface="宋体"/>
                <a:cs typeface="宋体"/>
              </a:rPr>
              <a:t>1</a:t>
            </a:r>
            <a:r>
              <a:rPr sz="1200" b="1" spc="-10" dirty="0">
                <a:latin typeface="宋体"/>
                <a:cs typeface="宋体"/>
              </a:rPr>
              <a:t>)</a:t>
            </a:r>
            <a:endParaRPr sz="1200">
              <a:latin typeface="宋体"/>
              <a:cs typeface="宋体"/>
            </a:endParaRPr>
          </a:p>
          <a:p>
            <a:pPr marL="706120" algn="ctr">
              <a:lnSpc>
                <a:spcPts val="1150"/>
              </a:lnSpc>
            </a:pPr>
            <a:r>
              <a:rPr sz="1200" b="1" spc="0" dirty="0">
                <a:latin typeface="宋体"/>
                <a:cs typeface="宋体"/>
              </a:rPr>
              <a:t>(ha</a:t>
            </a:r>
            <a:r>
              <a:rPr sz="1200" b="1" spc="-10" dirty="0">
                <a:latin typeface="宋体"/>
                <a:cs typeface="宋体"/>
              </a:rPr>
              <a:t>s,</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629920" algn="ctr">
              <a:lnSpc>
                <a:spcPts val="1150"/>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458470" algn="ctr">
              <a:lnSpc>
                <a:spcPts val="1295"/>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a:p>
            <a:pPr marL="12700">
              <a:lnSpc>
                <a:spcPct val="100000"/>
              </a:lnSpc>
              <a:spcBef>
                <a:spcPts val="130"/>
              </a:spcBef>
            </a:pPr>
            <a:r>
              <a:rPr sz="1500" b="1" spc="-10" dirty="0">
                <a:latin typeface="Arial Narrow"/>
                <a:cs typeface="Arial Narrow"/>
              </a:rPr>
              <a:t>Comb</a:t>
            </a:r>
            <a:r>
              <a:rPr sz="1500" b="1" spc="5" dirty="0">
                <a:latin typeface="Arial Narrow"/>
                <a:cs typeface="Arial Narrow"/>
              </a:rPr>
              <a:t>i</a:t>
            </a:r>
            <a:r>
              <a:rPr sz="1500" b="1" spc="-10" dirty="0">
                <a:latin typeface="Arial Narrow"/>
                <a:cs typeface="Arial Narrow"/>
              </a:rPr>
              <a:t>ner</a:t>
            </a:r>
            <a:endParaRPr sz="1500">
              <a:latin typeface="Arial Narrow"/>
              <a:cs typeface="Arial Narrow"/>
            </a:endParaRPr>
          </a:p>
          <a:p>
            <a:pPr marL="506095" algn="ctr">
              <a:lnSpc>
                <a:spcPts val="1295"/>
              </a:lnSpc>
              <a:spcBef>
                <a:spcPts val="705"/>
              </a:spcBef>
            </a:pPr>
            <a:r>
              <a:rPr sz="1200" b="1" spc="0" dirty="0">
                <a:latin typeface="宋体"/>
                <a:cs typeface="宋体"/>
              </a:rPr>
              <a:t>(to</a:t>
            </a:r>
            <a:r>
              <a:rPr sz="1200" b="1" spc="-10" dirty="0">
                <a:latin typeface="宋体"/>
                <a:cs typeface="宋体"/>
              </a:rPr>
              <a:t>day,</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658495" algn="ctr">
              <a:lnSpc>
                <a:spcPts val="1150"/>
              </a:lnSpc>
            </a:pPr>
            <a:r>
              <a:rPr sz="1200" b="1" spc="0" dirty="0">
                <a:latin typeface="宋体"/>
                <a:cs typeface="宋体"/>
              </a:rPr>
              <a:t>(ha</a:t>
            </a:r>
            <a:r>
              <a:rPr sz="1200" b="1" spc="-10" dirty="0">
                <a:latin typeface="宋体"/>
                <a:cs typeface="宋体"/>
              </a:rPr>
              <a:t>s,</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582295" algn="ctr">
              <a:lnSpc>
                <a:spcPts val="1150"/>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410845" algn="ctr">
              <a:lnSpc>
                <a:spcPts val="1295"/>
              </a:lnSpc>
            </a:pPr>
            <a:r>
              <a:rPr sz="1200" b="1" spc="-10" dirty="0">
                <a:latin typeface="宋体"/>
                <a:cs typeface="宋体"/>
              </a:rPr>
              <a:t>(weather,</a:t>
            </a:r>
            <a:r>
              <a:rPr sz="1200" b="1" spc="-5" dirty="0">
                <a:latin typeface="宋体"/>
                <a:cs typeface="宋体"/>
              </a:rPr>
              <a:t> </a:t>
            </a:r>
            <a:r>
              <a:rPr sz="1200" b="1" spc="-10" dirty="0">
                <a:latin typeface="宋体"/>
                <a:cs typeface="宋体"/>
              </a:rPr>
              <a:t>1)</a:t>
            </a:r>
            <a:endParaRPr sz="1200">
              <a:latin typeface="宋体"/>
              <a:cs typeface="宋体"/>
            </a:endParaRPr>
          </a:p>
        </p:txBody>
      </p:sp>
      <p:sp>
        <p:nvSpPr>
          <p:cNvPr id="72" name="object 72"/>
          <p:cNvSpPr txBox="1"/>
          <p:nvPr/>
        </p:nvSpPr>
        <p:spPr>
          <a:xfrm>
            <a:off x="3244342" y="3561842"/>
            <a:ext cx="715645" cy="516255"/>
          </a:xfrm>
          <a:prstGeom prst="rect">
            <a:avLst/>
          </a:prstGeom>
        </p:spPr>
        <p:txBody>
          <a:bodyPr vert="horz" wrap="square" lIns="0" tIns="0" rIns="0" bIns="0" rtlCol="0">
            <a:spAutoFit/>
          </a:bodyPr>
          <a:lstStyle/>
          <a:p>
            <a:pPr marL="12700">
              <a:lnSpc>
                <a:spcPts val="1370"/>
              </a:lnSpc>
            </a:pPr>
            <a:r>
              <a:rPr sz="1200" b="1" spc="0" dirty="0">
                <a:latin typeface="宋体"/>
                <a:cs typeface="宋体"/>
              </a:rPr>
              <a:t>(to</a:t>
            </a:r>
            <a:r>
              <a:rPr sz="1200" b="1" spc="-10" dirty="0">
                <a:latin typeface="宋体"/>
                <a:cs typeface="宋体"/>
              </a:rPr>
              <a:t>day,1)</a:t>
            </a:r>
            <a:endParaRPr sz="1200">
              <a:latin typeface="宋体"/>
              <a:cs typeface="宋体"/>
            </a:endParaRPr>
          </a:p>
          <a:p>
            <a:pPr marL="166370">
              <a:lnSpc>
                <a:spcPts val="1295"/>
              </a:lnSpc>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L="13970">
              <a:lnSpc>
                <a:spcPts val="1370"/>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p:txBody>
      </p:sp>
      <p:sp>
        <p:nvSpPr>
          <p:cNvPr id="73" name="object 73"/>
          <p:cNvSpPr/>
          <p:nvPr/>
        </p:nvSpPr>
        <p:spPr>
          <a:xfrm>
            <a:off x="3103752" y="3479419"/>
            <a:ext cx="132715" cy="661161"/>
          </a:xfrm>
          <a:custGeom>
            <a:avLst/>
            <a:gdLst/>
            <a:ahLst/>
            <a:cxnLst/>
            <a:rect l="l" t="t" r="r" b="b"/>
            <a:pathLst>
              <a:path w="132715" h="661161">
                <a:moveTo>
                  <a:pt x="16002" y="530732"/>
                </a:moveTo>
                <a:lnTo>
                  <a:pt x="2286" y="538606"/>
                </a:lnTo>
                <a:lnTo>
                  <a:pt x="0" y="547369"/>
                </a:lnTo>
                <a:lnTo>
                  <a:pt x="4010" y="554354"/>
                </a:lnTo>
                <a:lnTo>
                  <a:pt x="66167" y="661161"/>
                </a:lnTo>
                <a:lnTo>
                  <a:pt x="82735" y="632840"/>
                </a:lnTo>
                <a:lnTo>
                  <a:pt x="51943" y="632840"/>
                </a:lnTo>
                <a:lnTo>
                  <a:pt x="52027" y="579940"/>
                </a:lnTo>
                <a:lnTo>
                  <a:pt x="28702" y="539876"/>
                </a:lnTo>
                <a:lnTo>
                  <a:pt x="24765" y="533018"/>
                </a:lnTo>
                <a:lnTo>
                  <a:pt x="16002" y="530732"/>
                </a:lnTo>
                <a:close/>
              </a:path>
              <a:path w="132715" h="661161">
                <a:moveTo>
                  <a:pt x="52027" y="579940"/>
                </a:moveTo>
                <a:lnTo>
                  <a:pt x="51943" y="632840"/>
                </a:lnTo>
                <a:lnTo>
                  <a:pt x="80518" y="632840"/>
                </a:lnTo>
                <a:lnTo>
                  <a:pt x="80529" y="625601"/>
                </a:lnTo>
                <a:lnTo>
                  <a:pt x="53848" y="625601"/>
                </a:lnTo>
                <a:lnTo>
                  <a:pt x="66271" y="604404"/>
                </a:lnTo>
                <a:lnTo>
                  <a:pt x="52027" y="579940"/>
                </a:lnTo>
                <a:close/>
              </a:path>
              <a:path w="132715" h="661161">
                <a:moveTo>
                  <a:pt x="116713" y="530859"/>
                </a:moveTo>
                <a:lnTo>
                  <a:pt x="107950" y="533145"/>
                </a:lnTo>
                <a:lnTo>
                  <a:pt x="104013" y="540003"/>
                </a:lnTo>
                <a:lnTo>
                  <a:pt x="80608" y="579940"/>
                </a:lnTo>
                <a:lnTo>
                  <a:pt x="80518" y="632840"/>
                </a:lnTo>
                <a:lnTo>
                  <a:pt x="82735" y="632840"/>
                </a:lnTo>
                <a:lnTo>
                  <a:pt x="128727" y="554227"/>
                </a:lnTo>
                <a:lnTo>
                  <a:pt x="132715" y="547623"/>
                </a:lnTo>
                <a:lnTo>
                  <a:pt x="130429" y="538860"/>
                </a:lnTo>
                <a:lnTo>
                  <a:pt x="123571" y="534796"/>
                </a:lnTo>
                <a:lnTo>
                  <a:pt x="116713" y="530859"/>
                </a:lnTo>
                <a:close/>
              </a:path>
              <a:path w="132715" h="661161">
                <a:moveTo>
                  <a:pt x="66271" y="604404"/>
                </a:moveTo>
                <a:lnTo>
                  <a:pt x="53848" y="625601"/>
                </a:lnTo>
                <a:lnTo>
                  <a:pt x="78613" y="625601"/>
                </a:lnTo>
                <a:lnTo>
                  <a:pt x="66271" y="604404"/>
                </a:lnTo>
                <a:close/>
              </a:path>
              <a:path w="132715" h="661161">
                <a:moveTo>
                  <a:pt x="80602" y="579949"/>
                </a:moveTo>
                <a:lnTo>
                  <a:pt x="66271" y="604404"/>
                </a:lnTo>
                <a:lnTo>
                  <a:pt x="78613" y="625601"/>
                </a:lnTo>
                <a:lnTo>
                  <a:pt x="80529" y="625601"/>
                </a:lnTo>
                <a:lnTo>
                  <a:pt x="80602" y="579949"/>
                </a:lnTo>
                <a:close/>
              </a:path>
              <a:path w="132715" h="661161">
                <a:moveTo>
                  <a:pt x="52959" y="0"/>
                </a:moveTo>
                <a:lnTo>
                  <a:pt x="52032" y="579949"/>
                </a:lnTo>
                <a:lnTo>
                  <a:pt x="66271" y="604404"/>
                </a:lnTo>
                <a:lnTo>
                  <a:pt x="80602" y="579949"/>
                </a:lnTo>
                <a:lnTo>
                  <a:pt x="81534" y="126"/>
                </a:lnTo>
                <a:lnTo>
                  <a:pt x="52959" y="0"/>
                </a:lnTo>
                <a:close/>
              </a:path>
            </a:pathLst>
          </a:custGeom>
          <a:solidFill>
            <a:srgbClr val="EE8B6A"/>
          </a:solidFill>
        </p:spPr>
        <p:txBody>
          <a:bodyPr wrap="square" lIns="0" tIns="0" rIns="0" bIns="0" rtlCol="0">
            <a:spAutoFit/>
          </a:bodyPr>
          <a:lstStyle/>
          <a:p>
            <a:endParaRPr/>
          </a:p>
        </p:txBody>
      </p:sp>
      <p:sp>
        <p:nvSpPr>
          <p:cNvPr id="74" name="object 74"/>
          <p:cNvSpPr/>
          <p:nvPr/>
        </p:nvSpPr>
        <p:spPr>
          <a:xfrm>
            <a:off x="5856096" y="3510660"/>
            <a:ext cx="132714" cy="661162"/>
          </a:xfrm>
          <a:custGeom>
            <a:avLst/>
            <a:gdLst/>
            <a:ahLst/>
            <a:cxnLst/>
            <a:rect l="l" t="t" r="r" b="b"/>
            <a:pathLst>
              <a:path w="132714" h="661162">
                <a:moveTo>
                  <a:pt x="16001" y="530606"/>
                </a:moveTo>
                <a:lnTo>
                  <a:pt x="2412" y="538607"/>
                </a:lnTo>
                <a:lnTo>
                  <a:pt x="0" y="547369"/>
                </a:lnTo>
                <a:lnTo>
                  <a:pt x="4063" y="554101"/>
                </a:lnTo>
                <a:lnTo>
                  <a:pt x="66166" y="661162"/>
                </a:lnTo>
                <a:lnTo>
                  <a:pt x="82768" y="632840"/>
                </a:lnTo>
                <a:lnTo>
                  <a:pt x="51942" y="632713"/>
                </a:lnTo>
                <a:lnTo>
                  <a:pt x="52027" y="579872"/>
                </a:lnTo>
                <a:lnTo>
                  <a:pt x="28701" y="539750"/>
                </a:lnTo>
                <a:lnTo>
                  <a:pt x="24764" y="533019"/>
                </a:lnTo>
                <a:lnTo>
                  <a:pt x="16001" y="530606"/>
                </a:lnTo>
                <a:close/>
              </a:path>
              <a:path w="132714" h="661162">
                <a:moveTo>
                  <a:pt x="52027" y="579872"/>
                </a:moveTo>
                <a:lnTo>
                  <a:pt x="51942" y="632713"/>
                </a:lnTo>
                <a:lnTo>
                  <a:pt x="80517" y="632840"/>
                </a:lnTo>
                <a:lnTo>
                  <a:pt x="80529" y="625601"/>
                </a:lnTo>
                <a:lnTo>
                  <a:pt x="53848" y="625601"/>
                </a:lnTo>
                <a:lnTo>
                  <a:pt x="66271" y="604372"/>
                </a:lnTo>
                <a:lnTo>
                  <a:pt x="52027" y="579872"/>
                </a:lnTo>
                <a:close/>
              </a:path>
              <a:path w="132714" h="661162">
                <a:moveTo>
                  <a:pt x="116839" y="530859"/>
                </a:moveTo>
                <a:lnTo>
                  <a:pt x="108076" y="533145"/>
                </a:lnTo>
                <a:lnTo>
                  <a:pt x="104012" y="539876"/>
                </a:lnTo>
                <a:lnTo>
                  <a:pt x="80608" y="579872"/>
                </a:lnTo>
                <a:lnTo>
                  <a:pt x="80517" y="632840"/>
                </a:lnTo>
                <a:lnTo>
                  <a:pt x="82768" y="632840"/>
                </a:lnTo>
                <a:lnTo>
                  <a:pt x="128777" y="554355"/>
                </a:lnTo>
                <a:lnTo>
                  <a:pt x="132714" y="547496"/>
                </a:lnTo>
                <a:lnTo>
                  <a:pt x="130428" y="538861"/>
                </a:lnTo>
                <a:lnTo>
                  <a:pt x="116839" y="530859"/>
                </a:lnTo>
                <a:close/>
              </a:path>
              <a:path w="132714" h="661162">
                <a:moveTo>
                  <a:pt x="66271" y="604372"/>
                </a:moveTo>
                <a:lnTo>
                  <a:pt x="53848" y="625601"/>
                </a:lnTo>
                <a:lnTo>
                  <a:pt x="78612" y="625601"/>
                </a:lnTo>
                <a:lnTo>
                  <a:pt x="66271" y="604372"/>
                </a:lnTo>
                <a:close/>
              </a:path>
              <a:path w="132714" h="661162">
                <a:moveTo>
                  <a:pt x="80603" y="579881"/>
                </a:moveTo>
                <a:lnTo>
                  <a:pt x="66271" y="604372"/>
                </a:lnTo>
                <a:lnTo>
                  <a:pt x="78612" y="625601"/>
                </a:lnTo>
                <a:lnTo>
                  <a:pt x="80529" y="625601"/>
                </a:lnTo>
                <a:lnTo>
                  <a:pt x="80603" y="579881"/>
                </a:lnTo>
                <a:close/>
              </a:path>
              <a:path w="132714" h="661162">
                <a:moveTo>
                  <a:pt x="52958" y="0"/>
                </a:moveTo>
                <a:lnTo>
                  <a:pt x="52032" y="579881"/>
                </a:lnTo>
                <a:lnTo>
                  <a:pt x="66271" y="604372"/>
                </a:lnTo>
                <a:lnTo>
                  <a:pt x="80603" y="579881"/>
                </a:lnTo>
                <a:lnTo>
                  <a:pt x="81533" y="126"/>
                </a:lnTo>
                <a:lnTo>
                  <a:pt x="52958" y="0"/>
                </a:lnTo>
                <a:close/>
              </a:path>
            </a:pathLst>
          </a:custGeom>
          <a:solidFill>
            <a:srgbClr val="EE8B6A"/>
          </a:solidFill>
        </p:spPr>
        <p:txBody>
          <a:bodyPr wrap="square" lIns="0" tIns="0" rIns="0" bIns="0" rtlCol="0">
            <a:spAutoFit/>
          </a:bodyPr>
          <a:lstStyle/>
          <a:p>
            <a:endParaRPr/>
          </a:p>
        </p:txBody>
      </p:sp>
      <p:sp>
        <p:nvSpPr>
          <p:cNvPr id="75" name="object 75"/>
          <p:cNvSpPr/>
          <p:nvPr/>
        </p:nvSpPr>
        <p:spPr>
          <a:xfrm>
            <a:off x="7550911" y="3497834"/>
            <a:ext cx="132588" cy="661161"/>
          </a:xfrm>
          <a:custGeom>
            <a:avLst/>
            <a:gdLst/>
            <a:ahLst/>
            <a:cxnLst/>
            <a:rect l="l" t="t" r="r" b="b"/>
            <a:pathLst>
              <a:path w="132588" h="661161">
                <a:moveTo>
                  <a:pt x="16002" y="530605"/>
                </a:moveTo>
                <a:lnTo>
                  <a:pt x="9144" y="534542"/>
                </a:lnTo>
                <a:lnTo>
                  <a:pt x="2286" y="538607"/>
                </a:lnTo>
                <a:lnTo>
                  <a:pt x="0" y="547242"/>
                </a:lnTo>
                <a:lnTo>
                  <a:pt x="3937" y="554101"/>
                </a:lnTo>
                <a:lnTo>
                  <a:pt x="66167" y="661161"/>
                </a:lnTo>
                <a:lnTo>
                  <a:pt x="82735" y="632840"/>
                </a:lnTo>
                <a:lnTo>
                  <a:pt x="51943" y="632713"/>
                </a:lnTo>
                <a:lnTo>
                  <a:pt x="51935" y="579815"/>
                </a:lnTo>
                <a:lnTo>
                  <a:pt x="28045" y="538607"/>
                </a:lnTo>
                <a:lnTo>
                  <a:pt x="24765" y="532891"/>
                </a:lnTo>
                <a:lnTo>
                  <a:pt x="16002" y="530605"/>
                </a:lnTo>
                <a:close/>
              </a:path>
              <a:path w="132588" h="661161">
                <a:moveTo>
                  <a:pt x="52027" y="579974"/>
                </a:moveTo>
                <a:lnTo>
                  <a:pt x="51943" y="632713"/>
                </a:lnTo>
                <a:lnTo>
                  <a:pt x="80518" y="632840"/>
                </a:lnTo>
                <a:lnTo>
                  <a:pt x="80529" y="625601"/>
                </a:lnTo>
                <a:lnTo>
                  <a:pt x="53848" y="625474"/>
                </a:lnTo>
                <a:lnTo>
                  <a:pt x="66194" y="604405"/>
                </a:lnTo>
                <a:lnTo>
                  <a:pt x="52027" y="579974"/>
                </a:lnTo>
                <a:close/>
              </a:path>
              <a:path w="132588" h="661161">
                <a:moveTo>
                  <a:pt x="116713" y="530859"/>
                </a:moveTo>
                <a:lnTo>
                  <a:pt x="107950" y="533145"/>
                </a:lnTo>
                <a:lnTo>
                  <a:pt x="80603" y="579815"/>
                </a:lnTo>
                <a:lnTo>
                  <a:pt x="80518" y="632840"/>
                </a:lnTo>
                <a:lnTo>
                  <a:pt x="82735" y="632840"/>
                </a:lnTo>
                <a:lnTo>
                  <a:pt x="128651" y="554354"/>
                </a:lnTo>
                <a:lnTo>
                  <a:pt x="132588" y="547496"/>
                </a:lnTo>
                <a:lnTo>
                  <a:pt x="130302" y="538733"/>
                </a:lnTo>
                <a:lnTo>
                  <a:pt x="123571" y="534796"/>
                </a:lnTo>
                <a:lnTo>
                  <a:pt x="116713" y="530859"/>
                </a:lnTo>
                <a:close/>
              </a:path>
              <a:path w="132588" h="661161">
                <a:moveTo>
                  <a:pt x="66194" y="604405"/>
                </a:moveTo>
                <a:lnTo>
                  <a:pt x="53848" y="625474"/>
                </a:lnTo>
                <a:lnTo>
                  <a:pt x="78486" y="625601"/>
                </a:lnTo>
                <a:lnTo>
                  <a:pt x="66194" y="604405"/>
                </a:lnTo>
                <a:close/>
              </a:path>
              <a:path w="132588" h="661161">
                <a:moveTo>
                  <a:pt x="80603" y="579815"/>
                </a:moveTo>
                <a:lnTo>
                  <a:pt x="66194" y="604405"/>
                </a:lnTo>
                <a:lnTo>
                  <a:pt x="78486" y="625601"/>
                </a:lnTo>
                <a:lnTo>
                  <a:pt x="80529" y="625601"/>
                </a:lnTo>
                <a:lnTo>
                  <a:pt x="80603" y="579815"/>
                </a:lnTo>
                <a:close/>
              </a:path>
              <a:path w="132588" h="661161">
                <a:moveTo>
                  <a:pt x="81534" y="0"/>
                </a:moveTo>
                <a:lnTo>
                  <a:pt x="52959" y="0"/>
                </a:lnTo>
                <a:lnTo>
                  <a:pt x="52027" y="579974"/>
                </a:lnTo>
                <a:lnTo>
                  <a:pt x="66194" y="604405"/>
                </a:lnTo>
                <a:lnTo>
                  <a:pt x="80603" y="579815"/>
                </a:lnTo>
                <a:lnTo>
                  <a:pt x="81534" y="0"/>
                </a:lnTo>
                <a:close/>
              </a:path>
            </a:pathLst>
          </a:custGeom>
          <a:solidFill>
            <a:srgbClr val="EE8B6A"/>
          </a:solidFill>
        </p:spPr>
        <p:txBody>
          <a:bodyPr wrap="square" lIns="0" tIns="0" rIns="0" bIns="0" rtlCol="0">
            <a:spAutoFit/>
          </a:bodyPr>
          <a:lstStyle/>
          <a:p>
            <a:endParaRPr/>
          </a:p>
        </p:txBody>
      </p:sp>
      <p:sp>
        <p:nvSpPr>
          <p:cNvPr id="76" name="object 76"/>
          <p:cNvSpPr/>
          <p:nvPr/>
        </p:nvSpPr>
        <p:spPr>
          <a:xfrm>
            <a:off x="1431036" y="3514344"/>
            <a:ext cx="132714" cy="661161"/>
          </a:xfrm>
          <a:custGeom>
            <a:avLst/>
            <a:gdLst/>
            <a:ahLst/>
            <a:cxnLst/>
            <a:rect l="l" t="t" r="r" b="b"/>
            <a:pathLst>
              <a:path w="132714" h="661161">
                <a:moveTo>
                  <a:pt x="16001" y="530605"/>
                </a:moveTo>
                <a:lnTo>
                  <a:pt x="9143" y="534669"/>
                </a:lnTo>
                <a:lnTo>
                  <a:pt x="2285" y="538606"/>
                </a:lnTo>
                <a:lnTo>
                  <a:pt x="0" y="547369"/>
                </a:lnTo>
                <a:lnTo>
                  <a:pt x="3936" y="554100"/>
                </a:lnTo>
                <a:lnTo>
                  <a:pt x="66166" y="661161"/>
                </a:lnTo>
                <a:lnTo>
                  <a:pt x="82735" y="632840"/>
                </a:lnTo>
                <a:lnTo>
                  <a:pt x="51942" y="632713"/>
                </a:lnTo>
                <a:lnTo>
                  <a:pt x="51972" y="579879"/>
                </a:lnTo>
                <a:lnTo>
                  <a:pt x="28033" y="538606"/>
                </a:lnTo>
                <a:lnTo>
                  <a:pt x="24764" y="533018"/>
                </a:lnTo>
                <a:lnTo>
                  <a:pt x="16001" y="530605"/>
                </a:lnTo>
                <a:close/>
              </a:path>
              <a:path w="132714" h="661161">
                <a:moveTo>
                  <a:pt x="52027" y="579974"/>
                </a:moveTo>
                <a:lnTo>
                  <a:pt x="51942" y="632713"/>
                </a:lnTo>
                <a:lnTo>
                  <a:pt x="80517" y="632840"/>
                </a:lnTo>
                <a:lnTo>
                  <a:pt x="80529" y="625601"/>
                </a:lnTo>
                <a:lnTo>
                  <a:pt x="53847" y="625601"/>
                </a:lnTo>
                <a:lnTo>
                  <a:pt x="66222" y="604454"/>
                </a:lnTo>
                <a:lnTo>
                  <a:pt x="52027" y="579974"/>
                </a:lnTo>
                <a:close/>
              </a:path>
              <a:path w="132714" h="661161">
                <a:moveTo>
                  <a:pt x="116712" y="530859"/>
                </a:moveTo>
                <a:lnTo>
                  <a:pt x="107950" y="533145"/>
                </a:lnTo>
                <a:lnTo>
                  <a:pt x="80603" y="579879"/>
                </a:lnTo>
                <a:lnTo>
                  <a:pt x="80517" y="632840"/>
                </a:lnTo>
                <a:lnTo>
                  <a:pt x="82735" y="632840"/>
                </a:lnTo>
                <a:lnTo>
                  <a:pt x="128650" y="554354"/>
                </a:lnTo>
                <a:lnTo>
                  <a:pt x="132714" y="547496"/>
                </a:lnTo>
                <a:lnTo>
                  <a:pt x="130428" y="538733"/>
                </a:lnTo>
                <a:lnTo>
                  <a:pt x="116712" y="530859"/>
                </a:lnTo>
                <a:close/>
              </a:path>
              <a:path w="132714" h="661161">
                <a:moveTo>
                  <a:pt x="66222" y="604454"/>
                </a:moveTo>
                <a:lnTo>
                  <a:pt x="53847" y="625601"/>
                </a:lnTo>
                <a:lnTo>
                  <a:pt x="78485" y="625601"/>
                </a:lnTo>
                <a:lnTo>
                  <a:pt x="66222" y="604454"/>
                </a:lnTo>
                <a:close/>
              </a:path>
              <a:path w="132714" h="661161">
                <a:moveTo>
                  <a:pt x="80603" y="579879"/>
                </a:moveTo>
                <a:lnTo>
                  <a:pt x="66222" y="604454"/>
                </a:lnTo>
                <a:lnTo>
                  <a:pt x="78485" y="625601"/>
                </a:lnTo>
                <a:lnTo>
                  <a:pt x="80529" y="625601"/>
                </a:lnTo>
                <a:lnTo>
                  <a:pt x="80603" y="579879"/>
                </a:lnTo>
                <a:close/>
              </a:path>
              <a:path w="132714" h="661161">
                <a:moveTo>
                  <a:pt x="81533" y="0"/>
                </a:moveTo>
                <a:lnTo>
                  <a:pt x="52958" y="0"/>
                </a:lnTo>
                <a:lnTo>
                  <a:pt x="52027" y="579974"/>
                </a:lnTo>
                <a:lnTo>
                  <a:pt x="66222" y="604454"/>
                </a:lnTo>
                <a:lnTo>
                  <a:pt x="80547" y="579974"/>
                </a:lnTo>
                <a:lnTo>
                  <a:pt x="80682" y="530605"/>
                </a:lnTo>
                <a:lnTo>
                  <a:pt x="81533" y="0"/>
                </a:lnTo>
                <a:close/>
              </a:path>
            </a:pathLst>
          </a:custGeom>
          <a:solidFill>
            <a:srgbClr val="EE8B6A"/>
          </a:solidFill>
        </p:spPr>
        <p:txBody>
          <a:bodyPr wrap="square" lIns="0" tIns="0" rIns="0" bIns="0" rtlCol="0">
            <a:spAutoFit/>
          </a:bodyPr>
          <a:lstStyle/>
          <a:p>
            <a:endParaRPr/>
          </a:p>
        </p:txBody>
      </p:sp>
      <p:sp>
        <p:nvSpPr>
          <p:cNvPr id="77" name="object 77"/>
          <p:cNvSpPr/>
          <p:nvPr/>
        </p:nvSpPr>
        <p:spPr>
          <a:xfrm>
            <a:off x="2492755" y="5670829"/>
            <a:ext cx="2106803" cy="558520"/>
          </a:xfrm>
          <a:prstGeom prst="rect">
            <a:avLst/>
          </a:prstGeom>
          <a:blipFill>
            <a:blip r:embed="rId15" cstate="print"/>
            <a:stretch>
              <a:fillRect/>
            </a:stretch>
          </a:blipFill>
        </p:spPr>
        <p:txBody>
          <a:bodyPr wrap="square" lIns="0" tIns="0" rIns="0" bIns="0" rtlCol="0">
            <a:spAutoFit/>
          </a:bodyPr>
          <a:lstStyle/>
          <a:p>
            <a:endParaRPr/>
          </a:p>
        </p:txBody>
      </p:sp>
      <p:sp>
        <p:nvSpPr>
          <p:cNvPr id="78" name="object 78"/>
          <p:cNvSpPr/>
          <p:nvPr/>
        </p:nvSpPr>
        <p:spPr>
          <a:xfrm>
            <a:off x="4531359" y="5386959"/>
            <a:ext cx="132587" cy="804595"/>
          </a:xfrm>
          <a:prstGeom prst="rect">
            <a:avLst/>
          </a:prstGeom>
          <a:blipFill>
            <a:blip r:embed="rId16" cstate="print"/>
            <a:stretch>
              <a:fillRect/>
            </a:stretch>
          </a:blipFill>
        </p:spPr>
        <p:txBody>
          <a:bodyPr wrap="square" lIns="0" tIns="0" rIns="0" bIns="0" rtlCol="0">
            <a:spAutoFit/>
          </a:bodyPr>
          <a:lstStyle/>
          <a:p>
            <a:endParaRPr/>
          </a:p>
        </p:txBody>
      </p:sp>
      <p:sp>
        <p:nvSpPr>
          <p:cNvPr id="79" name="object 79"/>
          <p:cNvSpPr/>
          <p:nvPr/>
        </p:nvSpPr>
        <p:spPr>
          <a:xfrm>
            <a:off x="4599432" y="5439917"/>
            <a:ext cx="2083181" cy="776033"/>
          </a:xfrm>
          <a:prstGeom prst="rect">
            <a:avLst/>
          </a:prstGeom>
          <a:blipFill>
            <a:blip r:embed="rId17" cstate="print"/>
            <a:stretch>
              <a:fillRect/>
            </a:stretch>
          </a:blipFill>
        </p:spPr>
        <p:txBody>
          <a:bodyPr wrap="square" lIns="0" tIns="0" rIns="0" bIns="0" rtlCol="0">
            <a:spAutoFit/>
          </a:bodyPr>
          <a:lstStyle/>
          <a:p>
            <a:endParaRPr/>
          </a:p>
        </p:txBody>
      </p:sp>
      <p:sp>
        <p:nvSpPr>
          <p:cNvPr id="80" name="object 80"/>
          <p:cNvSpPr/>
          <p:nvPr/>
        </p:nvSpPr>
        <p:spPr>
          <a:xfrm>
            <a:off x="1993392" y="5315711"/>
            <a:ext cx="1004316" cy="379475"/>
          </a:xfrm>
          <a:prstGeom prst="rect">
            <a:avLst/>
          </a:prstGeom>
          <a:blipFill>
            <a:blip r:embed="rId18" cstate="print"/>
            <a:stretch>
              <a:fillRect/>
            </a:stretch>
          </a:blipFill>
        </p:spPr>
        <p:txBody>
          <a:bodyPr wrap="square" lIns="0" tIns="0" rIns="0" bIns="0" rtlCol="0">
            <a:spAutoFit/>
          </a:bodyPr>
          <a:lstStyle/>
          <a:p>
            <a:endParaRPr/>
          </a:p>
        </p:txBody>
      </p:sp>
      <p:sp>
        <p:nvSpPr>
          <p:cNvPr id="81" name="object 81"/>
          <p:cNvSpPr txBox="1"/>
          <p:nvPr/>
        </p:nvSpPr>
        <p:spPr>
          <a:xfrm>
            <a:off x="2140076" y="5376671"/>
            <a:ext cx="711200" cy="273685"/>
          </a:xfrm>
          <a:prstGeom prst="rect">
            <a:avLst/>
          </a:prstGeom>
        </p:spPr>
        <p:txBody>
          <a:bodyPr vert="horz" wrap="square" lIns="0" tIns="0" rIns="0" bIns="0" rtlCol="0">
            <a:spAutoFit/>
          </a:bodyPr>
          <a:lstStyle/>
          <a:p>
            <a:pPr marL="12700">
              <a:lnSpc>
                <a:spcPts val="2155"/>
              </a:lnSpc>
            </a:pPr>
            <a:r>
              <a:rPr sz="1800" dirty="0">
                <a:solidFill>
                  <a:srgbClr val="FFFFFF"/>
                </a:solidFill>
                <a:latin typeface="宋体"/>
                <a:cs typeface="宋体"/>
              </a:rPr>
              <a:t>Reduce</a:t>
            </a:r>
            <a:endParaRPr sz="1800">
              <a:latin typeface="宋体"/>
              <a:cs typeface="宋体"/>
            </a:endParaRPr>
          </a:p>
        </p:txBody>
      </p:sp>
      <p:sp>
        <p:nvSpPr>
          <p:cNvPr id="82" name="object 82"/>
          <p:cNvSpPr/>
          <p:nvPr/>
        </p:nvSpPr>
        <p:spPr>
          <a:xfrm>
            <a:off x="4085844" y="5335523"/>
            <a:ext cx="1004315" cy="379475"/>
          </a:xfrm>
          <a:prstGeom prst="rect">
            <a:avLst/>
          </a:prstGeom>
          <a:blipFill>
            <a:blip r:embed="rId19" cstate="print"/>
            <a:stretch>
              <a:fillRect/>
            </a:stretch>
          </a:blipFill>
        </p:spPr>
        <p:txBody>
          <a:bodyPr wrap="square" lIns="0" tIns="0" rIns="0" bIns="0" rtlCol="0">
            <a:spAutoFit/>
          </a:bodyPr>
          <a:lstStyle/>
          <a:p>
            <a:endParaRPr/>
          </a:p>
        </p:txBody>
      </p:sp>
      <p:sp>
        <p:nvSpPr>
          <p:cNvPr id="83" name="object 83"/>
          <p:cNvSpPr/>
          <p:nvPr/>
        </p:nvSpPr>
        <p:spPr>
          <a:xfrm>
            <a:off x="6188964" y="5314188"/>
            <a:ext cx="1004315" cy="379475"/>
          </a:xfrm>
          <a:prstGeom prst="rect">
            <a:avLst/>
          </a:prstGeom>
          <a:blipFill>
            <a:blip r:embed="rId19" cstate="print"/>
            <a:stretch>
              <a:fillRect/>
            </a:stretch>
          </a:blipFill>
        </p:spPr>
        <p:txBody>
          <a:bodyPr wrap="square" lIns="0" tIns="0" rIns="0" bIns="0" rtlCol="0">
            <a:spAutoFit/>
          </a:bodyPr>
          <a:lstStyle/>
          <a:p>
            <a:endParaRPr/>
          </a:p>
        </p:txBody>
      </p:sp>
      <p:sp>
        <p:nvSpPr>
          <p:cNvPr id="84" name="object 84"/>
          <p:cNvSpPr txBox="1"/>
          <p:nvPr/>
        </p:nvSpPr>
        <p:spPr>
          <a:xfrm>
            <a:off x="4231894" y="5396788"/>
            <a:ext cx="829310" cy="705485"/>
          </a:xfrm>
          <a:prstGeom prst="rect">
            <a:avLst/>
          </a:prstGeom>
        </p:spPr>
        <p:txBody>
          <a:bodyPr vert="horz" wrap="square" lIns="0" tIns="0" rIns="0" bIns="0" rtlCol="0">
            <a:spAutoFit/>
          </a:bodyPr>
          <a:lstStyle/>
          <a:p>
            <a:pPr marL="12700">
              <a:lnSpc>
                <a:spcPct val="100000"/>
              </a:lnSpc>
            </a:pPr>
            <a:r>
              <a:rPr sz="1800" dirty="0">
                <a:solidFill>
                  <a:srgbClr val="FFFFFF"/>
                </a:solidFill>
                <a:latin typeface="宋体"/>
                <a:cs typeface="宋体"/>
              </a:rPr>
              <a:t>Reduce</a:t>
            </a:r>
            <a:endParaRPr sz="1800">
              <a:latin typeface="宋体"/>
              <a:cs typeface="宋体"/>
            </a:endParaRPr>
          </a:p>
          <a:p>
            <a:pPr marL="269240" algn="ctr">
              <a:lnSpc>
                <a:spcPts val="1370"/>
              </a:lnSpc>
              <a:spcBef>
                <a:spcPts val="625"/>
              </a:spcBef>
            </a:pPr>
            <a:r>
              <a:rPr sz="1200" b="1" spc="0" dirty="0">
                <a:latin typeface="宋体"/>
                <a:cs typeface="宋体"/>
              </a:rPr>
              <a:t>(is</a:t>
            </a:r>
            <a:r>
              <a:rPr sz="1200" b="1" spc="-10" dirty="0">
                <a:latin typeface="宋体"/>
                <a:cs typeface="宋体"/>
              </a:rPr>
              <a:t>,</a:t>
            </a:r>
            <a:r>
              <a:rPr sz="1200" b="1" spc="-45" dirty="0">
                <a:latin typeface="宋体"/>
                <a:cs typeface="宋体"/>
              </a:rPr>
              <a:t> </a:t>
            </a:r>
            <a:r>
              <a:rPr sz="1200" b="1" spc="0" dirty="0">
                <a:latin typeface="宋体"/>
                <a:cs typeface="宋体"/>
              </a:rPr>
              <a:t>3</a:t>
            </a:r>
            <a:r>
              <a:rPr sz="1200" b="1" spc="-10" dirty="0">
                <a:latin typeface="宋体"/>
                <a:cs typeface="宋体"/>
              </a:rPr>
              <a:t>)</a:t>
            </a:r>
            <a:endParaRPr sz="1200">
              <a:latin typeface="宋体"/>
              <a:cs typeface="宋体"/>
            </a:endParaRPr>
          </a:p>
          <a:p>
            <a:pPr marL="193040" algn="ctr">
              <a:lnSpc>
                <a:spcPts val="1370"/>
              </a:lnSpc>
            </a:pPr>
            <a:r>
              <a:rPr sz="1200" b="1" spc="0" dirty="0">
                <a:latin typeface="宋体"/>
                <a:cs typeface="宋体"/>
              </a:rPr>
              <a:t>(ha</a:t>
            </a:r>
            <a:r>
              <a:rPr sz="1200" b="1" spc="-10" dirty="0">
                <a:latin typeface="宋体"/>
                <a:cs typeface="宋体"/>
              </a:rPr>
              <a:t>s,</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p:txBody>
      </p:sp>
      <p:sp>
        <p:nvSpPr>
          <p:cNvPr id="85" name="object 85"/>
          <p:cNvSpPr txBox="1"/>
          <p:nvPr/>
        </p:nvSpPr>
        <p:spPr>
          <a:xfrm>
            <a:off x="5949822" y="5374843"/>
            <a:ext cx="1097915" cy="908685"/>
          </a:xfrm>
          <a:prstGeom prst="rect">
            <a:avLst/>
          </a:prstGeom>
        </p:spPr>
        <p:txBody>
          <a:bodyPr vert="horz" wrap="square" lIns="0" tIns="0" rIns="0" bIns="0" rtlCol="0">
            <a:spAutoFit/>
          </a:bodyPr>
          <a:lstStyle/>
          <a:p>
            <a:pPr marL="398780">
              <a:lnSpc>
                <a:spcPct val="100000"/>
              </a:lnSpc>
            </a:pPr>
            <a:r>
              <a:rPr sz="1800" dirty="0">
                <a:solidFill>
                  <a:srgbClr val="FFFFFF"/>
                </a:solidFill>
                <a:latin typeface="宋体"/>
                <a:cs typeface="宋体"/>
              </a:rPr>
              <a:t>Reduce</a:t>
            </a:r>
            <a:endParaRPr sz="1800">
              <a:latin typeface="宋体"/>
              <a:cs typeface="宋体"/>
            </a:endParaRPr>
          </a:p>
          <a:p>
            <a:pPr marR="151130" algn="ctr">
              <a:lnSpc>
                <a:spcPts val="1370"/>
              </a:lnSpc>
              <a:spcBef>
                <a:spcPts val="930"/>
              </a:spcBef>
            </a:pPr>
            <a:r>
              <a:rPr sz="1200" b="1" spc="-10" dirty="0">
                <a:latin typeface="宋体"/>
                <a:cs typeface="宋体"/>
              </a:rPr>
              <a:t>(weather,</a:t>
            </a:r>
            <a:r>
              <a:rPr sz="1200" b="1" spc="-5" dirty="0">
                <a:latin typeface="宋体"/>
                <a:cs typeface="宋体"/>
              </a:rPr>
              <a:t> </a:t>
            </a:r>
            <a:r>
              <a:rPr sz="1200" b="1" spc="-10" dirty="0">
                <a:latin typeface="宋体"/>
                <a:cs typeface="宋体"/>
              </a:rPr>
              <a:t>3)</a:t>
            </a:r>
            <a:endParaRPr sz="1200">
              <a:latin typeface="宋体"/>
              <a:cs typeface="宋体"/>
            </a:endParaRPr>
          </a:p>
          <a:p>
            <a:pPr marL="288290">
              <a:lnSpc>
                <a:spcPts val="1295"/>
              </a:lnSpc>
            </a:pPr>
            <a:r>
              <a:rPr sz="1200" b="1" spc="0" dirty="0">
                <a:latin typeface="宋体"/>
                <a:cs typeface="宋体"/>
              </a:rPr>
              <a:t>(th</a:t>
            </a:r>
            <a:r>
              <a:rPr sz="1200" b="1" spc="-10" dirty="0">
                <a:latin typeface="宋体"/>
                <a:cs typeface="宋体"/>
              </a:rPr>
              <a:t>e,</a:t>
            </a:r>
            <a:r>
              <a:rPr sz="1200" b="1" spc="-45" dirty="0">
                <a:latin typeface="宋体"/>
                <a:cs typeface="宋体"/>
              </a:rPr>
              <a:t> </a:t>
            </a:r>
            <a:r>
              <a:rPr sz="1200" b="1" spc="0" dirty="0">
                <a:latin typeface="宋体"/>
                <a:cs typeface="宋体"/>
              </a:rPr>
              <a:t>1</a:t>
            </a:r>
            <a:r>
              <a:rPr sz="1200" b="1" spc="-10" dirty="0">
                <a:latin typeface="宋体"/>
                <a:cs typeface="宋体"/>
              </a:rPr>
              <a:t>)</a:t>
            </a:r>
            <a:endParaRPr sz="1200">
              <a:latin typeface="宋体"/>
              <a:cs typeface="宋体"/>
            </a:endParaRPr>
          </a:p>
          <a:p>
            <a:pPr marR="55880" algn="ctr">
              <a:lnSpc>
                <a:spcPts val="1370"/>
              </a:lnSpc>
            </a:pPr>
            <a:r>
              <a:rPr sz="1200" b="1" spc="0" dirty="0">
                <a:latin typeface="宋体"/>
                <a:cs typeface="宋体"/>
              </a:rPr>
              <a:t>(to</a:t>
            </a:r>
            <a:r>
              <a:rPr sz="1200" b="1" spc="-10" dirty="0">
                <a:latin typeface="宋体"/>
                <a:cs typeface="宋体"/>
              </a:rPr>
              <a:t>day,</a:t>
            </a:r>
            <a:r>
              <a:rPr sz="1200" b="1" spc="-45" dirty="0">
                <a:latin typeface="宋体"/>
                <a:cs typeface="宋体"/>
              </a:rPr>
              <a:t> </a:t>
            </a:r>
            <a:r>
              <a:rPr sz="1200" b="1" spc="0" dirty="0">
                <a:latin typeface="宋体"/>
                <a:cs typeface="宋体"/>
              </a:rPr>
              <a:t>2</a:t>
            </a:r>
            <a:r>
              <a:rPr sz="1200" b="1" spc="-10" dirty="0">
                <a:latin typeface="宋体"/>
                <a:cs typeface="宋体"/>
              </a:rPr>
              <a:t>)</a:t>
            </a:r>
            <a:endParaRPr sz="1200">
              <a:latin typeface="宋体"/>
              <a:cs typeface="宋体"/>
            </a:endParaRPr>
          </a:p>
        </p:txBody>
      </p:sp>
      <p:sp>
        <p:nvSpPr>
          <p:cNvPr id="86" name="object 86"/>
          <p:cNvSpPr txBox="1"/>
          <p:nvPr/>
        </p:nvSpPr>
        <p:spPr>
          <a:xfrm>
            <a:off x="2400426" y="5896051"/>
            <a:ext cx="712470" cy="186690"/>
          </a:xfrm>
          <a:prstGeom prst="rect">
            <a:avLst/>
          </a:prstGeom>
        </p:spPr>
        <p:txBody>
          <a:bodyPr vert="horz" wrap="square" lIns="0" tIns="0" rIns="0" bIns="0" rtlCol="0">
            <a:spAutoFit/>
          </a:bodyPr>
          <a:lstStyle/>
          <a:p>
            <a:pPr marL="12700">
              <a:lnSpc>
                <a:spcPct val="100000"/>
              </a:lnSpc>
            </a:pPr>
            <a:r>
              <a:rPr sz="1200" b="1" spc="0" dirty="0">
                <a:latin typeface="宋体"/>
                <a:cs typeface="宋体"/>
              </a:rPr>
              <a:t>(go</a:t>
            </a:r>
            <a:r>
              <a:rPr sz="1200" b="1" spc="-10" dirty="0">
                <a:latin typeface="宋体"/>
                <a:cs typeface="宋体"/>
              </a:rPr>
              <a:t>od,</a:t>
            </a:r>
            <a:r>
              <a:rPr sz="1200" b="1" spc="-45" dirty="0">
                <a:latin typeface="宋体"/>
                <a:cs typeface="宋体"/>
              </a:rPr>
              <a:t> </a:t>
            </a:r>
            <a:r>
              <a:rPr sz="1200" b="1" spc="0" dirty="0">
                <a:latin typeface="宋体"/>
                <a:cs typeface="宋体"/>
              </a:rPr>
              <a:t>5</a:t>
            </a:r>
            <a:r>
              <a:rPr sz="1200" b="1" spc="-10" dirty="0">
                <a:latin typeface="宋体"/>
                <a:cs typeface="宋体"/>
              </a:rPr>
              <a:t>)</a:t>
            </a:r>
            <a:endParaRPr sz="1200">
              <a:latin typeface="宋体"/>
              <a:cs typeface="宋体"/>
            </a:endParaRPr>
          </a:p>
        </p:txBody>
      </p:sp>
      <p:sp>
        <p:nvSpPr>
          <p:cNvPr id="87" name="object 87"/>
          <p:cNvSpPr txBox="1"/>
          <p:nvPr/>
        </p:nvSpPr>
        <p:spPr>
          <a:xfrm>
            <a:off x="409448" y="1259332"/>
            <a:ext cx="2298700" cy="314325"/>
          </a:xfrm>
          <a:prstGeom prst="rect">
            <a:avLst/>
          </a:prstGeom>
        </p:spPr>
        <p:txBody>
          <a:bodyPr vert="horz" wrap="square" lIns="0" tIns="0" rIns="0" bIns="0" rtlCol="0">
            <a:spAutoFit/>
          </a:bodyPr>
          <a:lstStyle/>
          <a:p>
            <a:pPr marL="12700">
              <a:lnSpc>
                <a:spcPct val="100000"/>
              </a:lnSpc>
            </a:pPr>
            <a:r>
              <a:rPr sz="2000" b="1" dirty="0">
                <a:solidFill>
                  <a:srgbClr val="C00000"/>
                </a:solidFill>
                <a:latin typeface="Arial Narrow"/>
                <a:cs typeface="Arial Narrow"/>
              </a:rPr>
              <a:t>Co</a:t>
            </a:r>
            <a:r>
              <a:rPr sz="2000" b="1" spc="5" dirty="0">
                <a:solidFill>
                  <a:srgbClr val="C00000"/>
                </a:solidFill>
                <a:latin typeface="Arial Narrow"/>
                <a:cs typeface="Arial Narrow"/>
              </a:rPr>
              <a:t>m</a:t>
            </a:r>
            <a:r>
              <a:rPr sz="2000" b="1" spc="0" dirty="0">
                <a:solidFill>
                  <a:srgbClr val="C00000"/>
                </a:solidFill>
                <a:latin typeface="Arial Narrow"/>
                <a:cs typeface="Arial Narrow"/>
              </a:rPr>
              <a:t>bi</a:t>
            </a:r>
            <a:r>
              <a:rPr sz="2000" b="1" spc="5" dirty="0">
                <a:solidFill>
                  <a:srgbClr val="C00000"/>
                </a:solidFill>
                <a:latin typeface="Arial Narrow"/>
                <a:cs typeface="Arial Narrow"/>
              </a:rPr>
              <a:t>n</a:t>
            </a:r>
            <a:r>
              <a:rPr sz="2000" b="1" spc="-5" dirty="0">
                <a:solidFill>
                  <a:srgbClr val="C00000"/>
                </a:solidFill>
                <a:latin typeface="Arial Narrow"/>
                <a:cs typeface="Arial Narrow"/>
              </a:rPr>
              <a:t>e</a:t>
            </a:r>
            <a:r>
              <a:rPr sz="2000" b="1" spc="0" dirty="0">
                <a:solidFill>
                  <a:srgbClr val="C00000"/>
                </a:solidFill>
                <a:latin typeface="Arial Narrow"/>
                <a:cs typeface="Arial Narrow"/>
              </a:rPr>
              <a:t>r</a:t>
            </a:r>
            <a:r>
              <a:rPr sz="2000" b="1" spc="-10" dirty="0">
                <a:solidFill>
                  <a:srgbClr val="C00000"/>
                </a:solidFill>
                <a:latin typeface="黑体"/>
                <a:cs typeface="黑体"/>
              </a:rPr>
              <a:t>和</a:t>
            </a:r>
            <a:r>
              <a:rPr sz="2000" b="1" spc="0" dirty="0">
                <a:solidFill>
                  <a:srgbClr val="C00000"/>
                </a:solidFill>
                <a:latin typeface="Arial Narrow"/>
                <a:cs typeface="Arial Narrow"/>
              </a:rPr>
              <a:t>P</a:t>
            </a:r>
            <a:r>
              <a:rPr sz="2000" b="1" spc="-10" dirty="0">
                <a:solidFill>
                  <a:srgbClr val="C00000"/>
                </a:solidFill>
                <a:latin typeface="Arial Narrow"/>
                <a:cs typeface="Arial Narrow"/>
              </a:rPr>
              <a:t>a</a:t>
            </a:r>
            <a:r>
              <a:rPr sz="2000" b="1" spc="0" dirty="0">
                <a:solidFill>
                  <a:srgbClr val="C00000"/>
                </a:solidFill>
                <a:latin typeface="Arial Narrow"/>
                <a:cs typeface="Arial Narrow"/>
              </a:rPr>
              <a:t>rtitio</a:t>
            </a:r>
            <a:r>
              <a:rPr sz="2000" b="1" spc="-15" dirty="0">
                <a:solidFill>
                  <a:srgbClr val="C00000"/>
                </a:solidFill>
                <a:latin typeface="Arial Narrow"/>
                <a:cs typeface="Arial Narrow"/>
              </a:rPr>
              <a:t>n</a:t>
            </a:r>
            <a:r>
              <a:rPr sz="2000" b="1" spc="-5" dirty="0">
                <a:solidFill>
                  <a:srgbClr val="C00000"/>
                </a:solidFill>
                <a:latin typeface="Arial Narrow"/>
                <a:cs typeface="Arial Narrow"/>
              </a:rPr>
              <a:t>er</a:t>
            </a:r>
            <a:endParaRPr sz="2000">
              <a:latin typeface="Arial Narrow"/>
              <a:cs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343" y="281940"/>
            <a:ext cx="7051548" cy="949452"/>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297754" rIns="0" bIns="0" rtlCol="0">
            <a:spAutoFit/>
          </a:bodyPr>
          <a:lstStyle/>
          <a:p>
            <a:pPr marL="174625">
              <a:lnSpc>
                <a:spcPts val="2965"/>
              </a:lnSpc>
            </a:pPr>
            <a:r>
              <a:rPr sz="2600" b="1" spc="-10" dirty="0">
                <a:solidFill>
                  <a:srgbClr val="0066FF"/>
                </a:solidFill>
                <a:latin typeface="黑体"/>
                <a:cs typeface="黑体"/>
              </a:rPr>
              <a:t>向“</a:t>
            </a:r>
            <a:r>
              <a:rPr sz="2600" b="1" spc="-20" dirty="0">
                <a:solidFill>
                  <a:srgbClr val="0066FF"/>
                </a:solidFill>
                <a:latin typeface="黑体"/>
                <a:cs typeface="黑体"/>
              </a:rPr>
              <a:t>外”横</a:t>
            </a:r>
            <a:r>
              <a:rPr sz="2600" b="1" spc="-30" dirty="0">
                <a:solidFill>
                  <a:srgbClr val="0066FF"/>
                </a:solidFill>
                <a:latin typeface="黑体"/>
                <a:cs typeface="黑体"/>
              </a:rPr>
              <a:t>向</a:t>
            </a:r>
            <a:r>
              <a:rPr sz="2600" b="1" spc="-20" dirty="0">
                <a:solidFill>
                  <a:srgbClr val="0066FF"/>
                </a:solidFill>
                <a:latin typeface="黑体"/>
                <a:cs typeface="黑体"/>
              </a:rPr>
              <a:t>扩展</a:t>
            </a:r>
            <a:r>
              <a:rPr sz="2600" b="1" spc="-30" dirty="0">
                <a:solidFill>
                  <a:srgbClr val="0066FF"/>
                </a:solidFill>
                <a:latin typeface="黑体"/>
                <a:cs typeface="黑体"/>
              </a:rPr>
              <a:t>，</a:t>
            </a:r>
            <a:r>
              <a:rPr sz="2600" b="1" spc="-20" dirty="0">
                <a:solidFill>
                  <a:srgbClr val="0066FF"/>
                </a:solidFill>
                <a:latin typeface="黑体"/>
                <a:cs typeface="黑体"/>
              </a:rPr>
              <a:t>而非向</a:t>
            </a:r>
            <a:r>
              <a:rPr sz="2600" b="1" spc="-30" dirty="0">
                <a:solidFill>
                  <a:srgbClr val="0066FF"/>
                </a:solidFill>
                <a:latin typeface="黑体"/>
                <a:cs typeface="黑体"/>
              </a:rPr>
              <a:t>“</a:t>
            </a:r>
            <a:r>
              <a:rPr sz="2600" b="1" spc="-20" dirty="0">
                <a:solidFill>
                  <a:srgbClr val="0066FF"/>
                </a:solidFill>
                <a:latin typeface="黑体"/>
                <a:cs typeface="黑体"/>
              </a:rPr>
              <a:t>上”</a:t>
            </a:r>
            <a:r>
              <a:rPr sz="2600" b="1" spc="-30" dirty="0">
                <a:solidFill>
                  <a:srgbClr val="0066FF"/>
                </a:solidFill>
                <a:latin typeface="黑体"/>
                <a:cs typeface="黑体"/>
              </a:rPr>
              <a:t>纵</a:t>
            </a:r>
            <a:r>
              <a:rPr sz="2600" b="1" spc="-20" dirty="0">
                <a:solidFill>
                  <a:srgbClr val="0066FF"/>
                </a:solidFill>
                <a:latin typeface="黑体"/>
                <a:cs typeface="黑体"/>
              </a:rPr>
              <a:t>向扩</a:t>
            </a:r>
            <a:r>
              <a:rPr sz="2600" b="1" spc="-30" dirty="0">
                <a:solidFill>
                  <a:srgbClr val="0066FF"/>
                </a:solidFill>
                <a:latin typeface="黑体"/>
                <a:cs typeface="黑体"/>
              </a:rPr>
              <a:t>展</a:t>
            </a:r>
            <a:endParaRPr sz="2600">
              <a:latin typeface="黑体"/>
              <a:cs typeface="黑体"/>
            </a:endParaRPr>
          </a:p>
        </p:txBody>
      </p:sp>
      <p:sp>
        <p:nvSpPr>
          <p:cNvPr id="4" name="object 4"/>
          <p:cNvSpPr txBox="1"/>
          <p:nvPr/>
        </p:nvSpPr>
        <p:spPr>
          <a:xfrm>
            <a:off x="364641" y="1356486"/>
            <a:ext cx="8694013" cy="4815714"/>
          </a:xfrm>
          <a:prstGeom prst="rect">
            <a:avLst/>
          </a:prstGeom>
        </p:spPr>
        <p:txBody>
          <a:bodyPr vert="horz" wrap="square" lIns="0" tIns="0" rIns="0" bIns="0" rtlCol="0">
            <a:spAutoFit/>
          </a:bodyPr>
          <a:lstStyle/>
          <a:p>
            <a:pPr marL="286385">
              <a:lnSpc>
                <a:spcPct val="100000"/>
              </a:lnSpc>
            </a:pPr>
            <a:r>
              <a:rPr sz="2500" spc="-15" dirty="0">
                <a:solidFill>
                  <a:srgbClr val="0066FF"/>
                </a:solidFill>
                <a:latin typeface="Arial Narrow"/>
                <a:cs typeface="Arial Narrow"/>
              </a:rPr>
              <a:t>Scale</a:t>
            </a:r>
            <a:r>
              <a:rPr sz="2500" spc="-5" dirty="0">
                <a:solidFill>
                  <a:srgbClr val="0066FF"/>
                </a:solidFill>
                <a:latin typeface="Arial Narrow"/>
                <a:cs typeface="Arial Narrow"/>
              </a:rPr>
              <a:t> </a:t>
            </a:r>
            <a:r>
              <a:rPr sz="2500" spc="15" dirty="0">
                <a:solidFill>
                  <a:srgbClr val="0066FF"/>
                </a:solidFill>
                <a:latin typeface="Arial Narrow"/>
                <a:cs typeface="Arial Narrow"/>
              </a:rPr>
              <a:t>“</a:t>
            </a:r>
            <a:r>
              <a:rPr sz="2500" spc="-15" dirty="0">
                <a:solidFill>
                  <a:srgbClr val="0066FF"/>
                </a:solidFill>
                <a:latin typeface="Arial Narrow"/>
                <a:cs typeface="Arial Narrow"/>
              </a:rPr>
              <a:t>out"</a:t>
            </a:r>
            <a:r>
              <a:rPr sz="2500" spc="-10" dirty="0">
                <a:solidFill>
                  <a:srgbClr val="0066FF"/>
                </a:solidFill>
                <a:latin typeface="Arial Narrow"/>
                <a:cs typeface="Arial Narrow"/>
              </a:rPr>
              <a:t>,</a:t>
            </a:r>
            <a:r>
              <a:rPr sz="2500" spc="-5" dirty="0">
                <a:solidFill>
                  <a:srgbClr val="0066FF"/>
                </a:solidFill>
                <a:latin typeface="Arial Narrow"/>
                <a:cs typeface="Arial Narrow"/>
              </a:rPr>
              <a:t> </a:t>
            </a:r>
            <a:r>
              <a:rPr sz="2500" spc="-20" dirty="0">
                <a:solidFill>
                  <a:srgbClr val="0066FF"/>
                </a:solidFill>
                <a:latin typeface="Arial Narrow"/>
                <a:cs typeface="Arial Narrow"/>
              </a:rPr>
              <a:t>no</a:t>
            </a:r>
            <a:r>
              <a:rPr sz="2500" spc="-10" dirty="0">
                <a:solidFill>
                  <a:srgbClr val="0066FF"/>
                </a:solidFill>
                <a:latin typeface="Arial Narrow"/>
                <a:cs typeface="Arial Narrow"/>
              </a:rPr>
              <a:t>t</a:t>
            </a:r>
            <a:r>
              <a:rPr sz="2500" spc="0" dirty="0">
                <a:solidFill>
                  <a:srgbClr val="0066FF"/>
                </a:solidFill>
                <a:latin typeface="Arial Narrow"/>
                <a:cs typeface="Arial Narrow"/>
              </a:rPr>
              <a:t> </a:t>
            </a:r>
            <a:r>
              <a:rPr sz="2500" spc="15" dirty="0">
                <a:solidFill>
                  <a:srgbClr val="0066FF"/>
                </a:solidFill>
                <a:latin typeface="Arial Narrow"/>
                <a:cs typeface="Arial Narrow"/>
              </a:rPr>
              <a:t>“</a:t>
            </a:r>
            <a:r>
              <a:rPr sz="2500" spc="-10" dirty="0" err="1">
                <a:solidFill>
                  <a:srgbClr val="0066FF"/>
                </a:solidFill>
                <a:latin typeface="Arial Narrow"/>
                <a:cs typeface="Arial Narrow"/>
              </a:rPr>
              <a:t>up”</a:t>
            </a:r>
            <a:r>
              <a:rPr sz="2400" spc="-5" dirty="0" err="1">
                <a:latin typeface="黑体"/>
                <a:cs typeface="黑体"/>
              </a:rPr>
              <a:t>即</a:t>
            </a:r>
            <a:r>
              <a:rPr sz="2400" spc="0" dirty="0" err="1">
                <a:latin typeface="黑体"/>
                <a:cs typeface="黑体"/>
              </a:rPr>
              <a:t>MapRe</a:t>
            </a:r>
            <a:r>
              <a:rPr sz="2400" spc="-20" dirty="0" err="1">
                <a:latin typeface="黑体"/>
                <a:cs typeface="黑体"/>
              </a:rPr>
              <a:t>d</a:t>
            </a:r>
            <a:r>
              <a:rPr sz="2400" spc="0" dirty="0" err="1">
                <a:latin typeface="黑体"/>
                <a:cs typeface="黑体"/>
              </a:rPr>
              <a:t>uc</a:t>
            </a:r>
            <a:r>
              <a:rPr sz="2400" spc="-5" dirty="0" err="1">
                <a:latin typeface="黑体"/>
                <a:cs typeface="黑体"/>
              </a:rPr>
              <a:t>e集群的构筑选用价格便宜、易于扩展的大量低端</a:t>
            </a:r>
            <a:r>
              <a:rPr sz="2400" dirty="0" err="1">
                <a:latin typeface="黑体"/>
                <a:cs typeface="黑体"/>
              </a:rPr>
              <a:t>商用服务器，而非价格昂贵、不易扩展的高端服务器</a:t>
            </a:r>
            <a:r>
              <a:rPr sz="2400" spc="5" dirty="0" err="1">
                <a:latin typeface="黑体"/>
                <a:cs typeface="黑体"/>
              </a:rPr>
              <a:t>（</a:t>
            </a:r>
            <a:r>
              <a:rPr sz="2400" spc="0" dirty="0" err="1">
                <a:latin typeface="黑体"/>
                <a:cs typeface="黑体"/>
              </a:rPr>
              <a:t>SMP</a:t>
            </a:r>
            <a:r>
              <a:rPr sz="2400" spc="0" dirty="0">
                <a:latin typeface="黑体"/>
                <a:cs typeface="黑体"/>
              </a:rPr>
              <a:t>）</a:t>
            </a:r>
            <a:endParaRPr sz="2400" dirty="0">
              <a:latin typeface="黑体"/>
              <a:cs typeface="黑体"/>
            </a:endParaRPr>
          </a:p>
          <a:p>
            <a:pPr marL="286385" marR="310515" indent="-274320" algn="just">
              <a:lnSpc>
                <a:spcPct val="100099"/>
              </a:lnSpc>
              <a:spcBef>
                <a:spcPts val="595"/>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低端服务器市场与高容量Desktop PC有重叠的市场，因此， 由于相互间价格的竞争、可互换的部件、和规模经济效应， </a:t>
            </a:r>
            <a:r>
              <a:rPr sz="2400" spc="-5" dirty="0">
                <a:latin typeface="黑体"/>
                <a:cs typeface="黑体"/>
              </a:rPr>
              <a:t>使得低端服务器保持较低的价格</a:t>
            </a:r>
            <a:endParaRPr sz="2400" dirty="0">
              <a:latin typeface="黑体"/>
              <a:cs typeface="黑体"/>
            </a:endParaRPr>
          </a:p>
          <a:p>
            <a:pPr marL="286385" marR="157480" indent="-274320">
              <a:lnSpc>
                <a:spcPct val="100000"/>
              </a:lnSpc>
              <a:spcBef>
                <a:spcPts val="6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基于TP</a:t>
            </a:r>
            <a:r>
              <a:rPr sz="2400" spc="-5" dirty="0">
                <a:latin typeface="黑体"/>
                <a:cs typeface="黑体"/>
              </a:rPr>
              <a:t>C</a:t>
            </a:r>
            <a:r>
              <a:rPr sz="2400" spc="0" dirty="0">
                <a:latin typeface="黑体"/>
                <a:cs typeface="黑体"/>
              </a:rPr>
              <a:t>-C在2007年底的性能评估结果,一个低端服务器平台 与高端的共享存储器结构的服务器平台相</a:t>
            </a:r>
            <a:r>
              <a:rPr sz="2400" spc="5" dirty="0">
                <a:latin typeface="黑体"/>
                <a:cs typeface="黑体"/>
              </a:rPr>
              <a:t>比</a:t>
            </a:r>
            <a:r>
              <a:rPr sz="2400" spc="0" dirty="0">
                <a:latin typeface="黑体"/>
                <a:cs typeface="黑体"/>
              </a:rPr>
              <a:t>,其性价比大约要 高4</a:t>
            </a:r>
            <a:r>
              <a:rPr sz="2400" spc="-5" dirty="0">
                <a:latin typeface="黑体"/>
                <a:cs typeface="黑体"/>
              </a:rPr>
              <a:t>倍</a:t>
            </a:r>
            <a:r>
              <a:rPr sz="2400" spc="0" dirty="0">
                <a:latin typeface="黑体"/>
                <a:cs typeface="黑体"/>
              </a:rPr>
              <a:t>;如果把外存价格除</a:t>
            </a:r>
            <a:r>
              <a:rPr sz="2400" spc="5" dirty="0">
                <a:latin typeface="黑体"/>
                <a:cs typeface="黑体"/>
              </a:rPr>
              <a:t>外</a:t>
            </a:r>
            <a:r>
              <a:rPr sz="2400" spc="0" dirty="0">
                <a:latin typeface="黑体"/>
                <a:cs typeface="黑体"/>
              </a:rPr>
              <a:t>,低端服务器性价比大约提</a:t>
            </a:r>
            <a:r>
              <a:rPr sz="2400" spc="5" dirty="0">
                <a:latin typeface="黑体"/>
                <a:cs typeface="黑体"/>
              </a:rPr>
              <a:t>高</a:t>
            </a:r>
            <a:r>
              <a:rPr sz="2400" spc="0" dirty="0">
                <a:latin typeface="黑体"/>
                <a:cs typeface="黑体"/>
              </a:rPr>
              <a:t>12倍</a:t>
            </a:r>
            <a:endParaRPr sz="2400" dirty="0">
              <a:latin typeface="黑体"/>
              <a:cs typeface="黑体"/>
            </a:endParaRPr>
          </a:p>
          <a:p>
            <a:pPr marL="286385" marR="6350" indent="-274320">
              <a:lnSpc>
                <a:spcPct val="100000"/>
              </a:lnSpc>
              <a:spcBef>
                <a:spcPts val="60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对于大规模数据处理，由于有大量数据存储需要，显而易见， 基于低端服务器的集群远比基于高端服务器的集群优越，这 就是为什么MapReduce并行计算集群会基于低端服务器实现</a:t>
            </a:r>
            <a:endParaRPr sz="2400" dirty="0">
              <a:latin typeface="黑体"/>
              <a:cs typeface="黑体"/>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9623" y="164592"/>
            <a:ext cx="5177028"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92268" rIns="0" bIns="0" rtlCol="0">
            <a:spAutoFit/>
          </a:bodyPr>
          <a:lstStyle/>
          <a:p>
            <a:pPr marL="190500">
              <a:lnSpc>
                <a:spcPts val="2965"/>
              </a:lnSpc>
            </a:pPr>
            <a:r>
              <a:rPr sz="2600" b="1" spc="-10" dirty="0">
                <a:solidFill>
                  <a:srgbClr val="0066FF"/>
                </a:solidFill>
                <a:latin typeface="黑体"/>
                <a:cs typeface="黑体"/>
              </a:rPr>
              <a:t>失效</a:t>
            </a:r>
            <a:r>
              <a:rPr sz="2600" b="1" spc="-20" dirty="0">
                <a:solidFill>
                  <a:srgbClr val="0066FF"/>
                </a:solidFill>
                <a:latin typeface="黑体"/>
                <a:cs typeface="黑体"/>
              </a:rPr>
              <a:t>被认</a:t>
            </a:r>
            <a:r>
              <a:rPr sz="2600" b="1" spc="-30" dirty="0">
                <a:solidFill>
                  <a:srgbClr val="0066FF"/>
                </a:solidFill>
                <a:latin typeface="黑体"/>
                <a:cs typeface="黑体"/>
              </a:rPr>
              <a:t>为</a:t>
            </a:r>
            <a:r>
              <a:rPr sz="2600" b="1" spc="-20" dirty="0">
                <a:solidFill>
                  <a:srgbClr val="0066FF"/>
                </a:solidFill>
                <a:latin typeface="黑体"/>
                <a:cs typeface="黑体"/>
              </a:rPr>
              <a:t>是常</a:t>
            </a:r>
            <a:r>
              <a:rPr sz="2600" b="1" spc="-30" dirty="0">
                <a:solidFill>
                  <a:srgbClr val="0066FF"/>
                </a:solidFill>
                <a:latin typeface="黑体"/>
                <a:cs typeface="黑体"/>
              </a:rPr>
              <a:t>态</a:t>
            </a:r>
            <a:endParaRPr sz="2600" dirty="0">
              <a:latin typeface="黑体"/>
              <a:cs typeface="黑体"/>
            </a:endParaRPr>
          </a:p>
        </p:txBody>
      </p:sp>
      <p:sp>
        <p:nvSpPr>
          <p:cNvPr id="4" name="object 4"/>
          <p:cNvSpPr txBox="1"/>
          <p:nvPr/>
        </p:nvSpPr>
        <p:spPr>
          <a:xfrm>
            <a:off x="354888" y="1138783"/>
            <a:ext cx="8560512" cy="4667047"/>
          </a:xfrm>
          <a:prstGeom prst="rect">
            <a:avLst/>
          </a:prstGeom>
        </p:spPr>
        <p:txBody>
          <a:bodyPr vert="horz" wrap="square" lIns="0" tIns="0" rIns="0" bIns="0" rtlCol="0">
            <a:spAutoFit/>
          </a:bodyPr>
          <a:lstStyle/>
          <a:p>
            <a:pPr marL="286385" marR="127635">
              <a:lnSpc>
                <a:spcPct val="113999"/>
              </a:lnSpc>
            </a:pPr>
            <a:r>
              <a:rPr sz="2400" dirty="0">
                <a:solidFill>
                  <a:srgbClr val="0066FF"/>
                </a:solidFill>
                <a:latin typeface="Arial Narrow"/>
                <a:cs typeface="Arial Narrow"/>
              </a:rPr>
              <a:t>As</a:t>
            </a:r>
            <a:r>
              <a:rPr sz="2400" spc="-10" dirty="0">
                <a:solidFill>
                  <a:srgbClr val="0066FF"/>
                </a:solidFill>
                <a:latin typeface="Arial Narrow"/>
                <a:cs typeface="Arial Narrow"/>
              </a:rPr>
              <a:t>s</a:t>
            </a:r>
            <a:r>
              <a:rPr sz="2400" spc="-5" dirty="0">
                <a:solidFill>
                  <a:srgbClr val="0066FF"/>
                </a:solidFill>
                <a:latin typeface="Arial Narrow"/>
                <a:cs typeface="Arial Narrow"/>
              </a:rPr>
              <a:t>um</a:t>
            </a:r>
            <a:r>
              <a:rPr sz="2400" spc="0" dirty="0">
                <a:solidFill>
                  <a:srgbClr val="0066FF"/>
                </a:solidFill>
                <a:latin typeface="Arial Narrow"/>
                <a:cs typeface="Arial Narrow"/>
              </a:rPr>
              <a:t>e</a:t>
            </a:r>
            <a:r>
              <a:rPr sz="2400" spc="20" dirty="0">
                <a:solidFill>
                  <a:srgbClr val="0066FF"/>
                </a:solidFill>
                <a:latin typeface="Arial Narrow"/>
                <a:cs typeface="Arial Narrow"/>
              </a:rPr>
              <a:t> </a:t>
            </a:r>
            <a:r>
              <a:rPr sz="2400" spc="0" dirty="0">
                <a:solidFill>
                  <a:srgbClr val="0066FF"/>
                </a:solidFill>
                <a:latin typeface="Arial Narrow"/>
                <a:cs typeface="Arial Narrow"/>
              </a:rPr>
              <a:t>fai</a:t>
            </a:r>
            <a:r>
              <a:rPr sz="2400" spc="-15" dirty="0">
                <a:solidFill>
                  <a:srgbClr val="0066FF"/>
                </a:solidFill>
                <a:latin typeface="Arial Narrow"/>
                <a:cs typeface="Arial Narrow"/>
              </a:rPr>
              <a:t>l</a:t>
            </a:r>
            <a:r>
              <a:rPr sz="2400" spc="-5" dirty="0">
                <a:solidFill>
                  <a:srgbClr val="0066FF"/>
                </a:solidFill>
                <a:latin typeface="Arial Narrow"/>
                <a:cs typeface="Arial Narrow"/>
              </a:rPr>
              <a:t>ure</a:t>
            </a:r>
            <a:r>
              <a:rPr sz="2400" spc="0" dirty="0">
                <a:solidFill>
                  <a:srgbClr val="0066FF"/>
                </a:solidFill>
                <a:latin typeface="Arial Narrow"/>
                <a:cs typeface="Arial Narrow"/>
              </a:rPr>
              <a:t>s</a:t>
            </a:r>
            <a:r>
              <a:rPr sz="2400" spc="20" dirty="0">
                <a:solidFill>
                  <a:srgbClr val="0066FF"/>
                </a:solidFill>
                <a:latin typeface="Arial Narrow"/>
                <a:cs typeface="Arial Narrow"/>
              </a:rPr>
              <a:t> </a:t>
            </a:r>
            <a:r>
              <a:rPr sz="2400" spc="-5" dirty="0">
                <a:solidFill>
                  <a:srgbClr val="0066FF"/>
                </a:solidFill>
                <a:latin typeface="Arial Narrow"/>
                <a:cs typeface="Arial Narrow"/>
              </a:rPr>
              <a:t>ar</a:t>
            </a:r>
            <a:r>
              <a:rPr sz="2400" spc="0" dirty="0">
                <a:solidFill>
                  <a:srgbClr val="0066FF"/>
                </a:solidFill>
                <a:latin typeface="Arial Narrow"/>
                <a:cs typeface="Arial Narrow"/>
              </a:rPr>
              <a:t>e </a:t>
            </a:r>
            <a:r>
              <a:rPr sz="2400" spc="-5" dirty="0">
                <a:solidFill>
                  <a:srgbClr val="0066FF"/>
                </a:solidFill>
                <a:latin typeface="Arial Narrow"/>
                <a:cs typeface="Arial Narrow"/>
              </a:rPr>
              <a:t>common </a:t>
            </a:r>
            <a:r>
              <a:rPr sz="2400" spc="0" dirty="0">
                <a:latin typeface="黑体"/>
                <a:cs typeface="黑体"/>
              </a:rPr>
              <a:t>MapReduce集群中使用大量的低端服务</a:t>
            </a:r>
            <a:r>
              <a:rPr sz="2400" spc="5" dirty="0">
                <a:latin typeface="黑体"/>
                <a:cs typeface="黑体"/>
              </a:rPr>
              <a:t>器</a:t>
            </a:r>
            <a:r>
              <a:rPr sz="2400" spc="0" dirty="0">
                <a:latin typeface="黑体"/>
                <a:cs typeface="黑体"/>
              </a:rPr>
              <a:t>(</a:t>
            </a:r>
            <a:r>
              <a:rPr sz="2400" spc="0" dirty="0" err="1">
                <a:latin typeface="黑体"/>
                <a:cs typeface="黑体"/>
              </a:rPr>
              <a:t>Google目前在全球共使用百万台以上的服务器节点</a:t>
            </a:r>
            <a:r>
              <a:rPr sz="2400" spc="0" dirty="0">
                <a:latin typeface="黑体"/>
                <a:cs typeface="黑体"/>
              </a:rPr>
              <a:t>),</a:t>
            </a:r>
            <a:r>
              <a:rPr sz="2400" spc="0" dirty="0" err="1">
                <a:latin typeface="黑体"/>
                <a:cs typeface="黑体"/>
              </a:rPr>
              <a:t>因此，节点硬件失效和软件出错是常态，因而</a:t>
            </a:r>
            <a:r>
              <a:rPr sz="2400" spc="0" dirty="0">
                <a:latin typeface="黑体"/>
                <a:cs typeface="黑体"/>
              </a:rPr>
              <a:t>：</a:t>
            </a:r>
            <a:endParaRPr sz="2400" dirty="0">
              <a:latin typeface="黑体"/>
              <a:cs typeface="黑体"/>
            </a:endParaRPr>
          </a:p>
          <a:p>
            <a:pPr marL="286385" marR="158750" indent="-274320" algn="just">
              <a:lnSpc>
                <a:spcPct val="110000"/>
              </a:lnSpc>
              <a:spcBef>
                <a:spcPts val="6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一个良好设计、具有容错性的并行计算系统不能因为节点失 效而影响计算服务的质量，任何节点失效都不应当导致结果 的不一致或不确定性；任何一个节点失效时，其它节点要能 </a:t>
            </a:r>
            <a:r>
              <a:rPr sz="2400" spc="-5" dirty="0">
                <a:latin typeface="黑体"/>
                <a:cs typeface="黑体"/>
              </a:rPr>
              <a:t>够无缝接管失效节点的计算任务；当失效节点恢复后应能自 </a:t>
            </a:r>
            <a:r>
              <a:rPr sz="2400" spc="0" dirty="0">
                <a:latin typeface="黑体"/>
                <a:cs typeface="黑体"/>
              </a:rPr>
              <a:t>动无缝加入集群，而不需要管理员人工进行系统配置</a:t>
            </a:r>
            <a:endParaRPr sz="2400" dirty="0">
              <a:latin typeface="黑体"/>
              <a:cs typeface="黑体"/>
            </a:endParaRPr>
          </a:p>
          <a:p>
            <a:pPr marL="286385" marR="6350" indent="-274320">
              <a:lnSpc>
                <a:spcPct val="110000"/>
              </a:lnSpc>
              <a:spcBef>
                <a:spcPts val="60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MapReduce并行计算软件框架使用了多种有效的机制，如节点 自动重启技术，使集群和计算框架具有对付节点失效的健壮 性，能有效处理失效节点的检测和恢复。</a:t>
            </a:r>
            <a:endParaRPr sz="2400" dirty="0">
              <a:latin typeface="黑体"/>
              <a:cs typeface="黑体"/>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205" rIns="0" bIns="0" rtlCol="0">
            <a:spAutoFit/>
          </a:bodyPr>
          <a:lstStyle/>
          <a:p>
            <a:pPr marL="200660">
              <a:lnSpc>
                <a:spcPts val="2965"/>
              </a:lnSpc>
            </a:pPr>
            <a:r>
              <a:rPr sz="2600" b="1" spc="-15" dirty="0">
                <a:solidFill>
                  <a:srgbClr val="0066FF"/>
                </a:solidFill>
                <a:latin typeface="黑体"/>
                <a:cs typeface="黑体"/>
              </a:rPr>
              <a:t>把处</a:t>
            </a:r>
            <a:r>
              <a:rPr sz="2600" b="1" spc="-25" dirty="0">
                <a:solidFill>
                  <a:srgbClr val="0066FF"/>
                </a:solidFill>
                <a:latin typeface="黑体"/>
                <a:cs typeface="黑体"/>
              </a:rPr>
              <a:t>理向</a:t>
            </a:r>
            <a:r>
              <a:rPr sz="2600" b="1" spc="-30" dirty="0">
                <a:solidFill>
                  <a:srgbClr val="0066FF"/>
                </a:solidFill>
                <a:latin typeface="黑体"/>
                <a:cs typeface="黑体"/>
              </a:rPr>
              <a:t>数据</a:t>
            </a:r>
            <a:r>
              <a:rPr sz="2600" b="1" spc="-20" dirty="0">
                <a:solidFill>
                  <a:srgbClr val="0066FF"/>
                </a:solidFill>
                <a:latin typeface="黑体"/>
                <a:cs typeface="黑体"/>
              </a:rPr>
              <a:t>迁</a:t>
            </a:r>
            <a:r>
              <a:rPr sz="2600" b="1" spc="-30" dirty="0">
                <a:solidFill>
                  <a:srgbClr val="0066FF"/>
                </a:solidFill>
                <a:latin typeface="黑体"/>
                <a:cs typeface="黑体"/>
              </a:rPr>
              <a:t>移</a:t>
            </a:r>
            <a:endParaRPr sz="2600">
              <a:latin typeface="黑体"/>
              <a:cs typeface="黑体"/>
            </a:endParaRPr>
          </a:p>
        </p:txBody>
      </p:sp>
      <p:sp>
        <p:nvSpPr>
          <p:cNvPr id="3" name="object 3"/>
          <p:cNvSpPr txBox="1"/>
          <p:nvPr/>
        </p:nvSpPr>
        <p:spPr>
          <a:xfrm>
            <a:off x="364642" y="1230121"/>
            <a:ext cx="8422005" cy="3532504"/>
          </a:xfrm>
          <a:prstGeom prst="rect">
            <a:avLst/>
          </a:prstGeom>
        </p:spPr>
        <p:txBody>
          <a:bodyPr vert="horz" wrap="square" lIns="0" tIns="0" rIns="0" bIns="0" rtlCol="0">
            <a:spAutoFit/>
          </a:bodyPr>
          <a:lstStyle/>
          <a:p>
            <a:pPr marL="286385">
              <a:lnSpc>
                <a:spcPct val="100000"/>
              </a:lnSpc>
            </a:pPr>
            <a:r>
              <a:rPr sz="2400" spc="-5" dirty="0">
                <a:solidFill>
                  <a:srgbClr val="0066FF"/>
                </a:solidFill>
                <a:latin typeface="Arial Narrow"/>
                <a:cs typeface="Arial Narrow"/>
              </a:rPr>
              <a:t>Movin</a:t>
            </a:r>
            <a:r>
              <a:rPr sz="2400" spc="0" dirty="0">
                <a:solidFill>
                  <a:srgbClr val="0066FF"/>
                </a:solidFill>
                <a:latin typeface="Arial Narrow"/>
                <a:cs typeface="Arial Narrow"/>
              </a:rPr>
              <a:t>g</a:t>
            </a:r>
            <a:r>
              <a:rPr sz="2400" spc="15" dirty="0">
                <a:solidFill>
                  <a:srgbClr val="0066FF"/>
                </a:solidFill>
                <a:latin typeface="Arial Narrow"/>
                <a:cs typeface="Arial Narrow"/>
              </a:rPr>
              <a:t> </a:t>
            </a:r>
            <a:r>
              <a:rPr sz="2400" spc="-5" dirty="0">
                <a:solidFill>
                  <a:srgbClr val="0066FF"/>
                </a:solidFill>
                <a:latin typeface="Arial Narrow"/>
                <a:cs typeface="Arial Narrow"/>
              </a:rPr>
              <a:t>processi</a:t>
            </a:r>
            <a:r>
              <a:rPr sz="2400" spc="-15" dirty="0">
                <a:solidFill>
                  <a:srgbClr val="0066FF"/>
                </a:solidFill>
                <a:latin typeface="Arial Narrow"/>
                <a:cs typeface="Arial Narrow"/>
              </a:rPr>
              <a:t>n</a:t>
            </a:r>
            <a:r>
              <a:rPr sz="2400" spc="0" dirty="0">
                <a:solidFill>
                  <a:srgbClr val="0066FF"/>
                </a:solidFill>
                <a:latin typeface="Arial Narrow"/>
                <a:cs typeface="Arial Narrow"/>
              </a:rPr>
              <a:t>g</a:t>
            </a:r>
            <a:r>
              <a:rPr sz="2400" spc="45" dirty="0">
                <a:solidFill>
                  <a:srgbClr val="0066FF"/>
                </a:solidFill>
                <a:latin typeface="Arial Narrow"/>
                <a:cs typeface="Arial Narrow"/>
              </a:rPr>
              <a:t> </a:t>
            </a:r>
            <a:r>
              <a:rPr sz="2400" spc="-5" dirty="0">
                <a:solidFill>
                  <a:srgbClr val="0066FF"/>
                </a:solidFill>
                <a:latin typeface="Arial Narrow"/>
                <a:cs typeface="Arial Narrow"/>
              </a:rPr>
              <a:t>t</a:t>
            </a:r>
            <a:r>
              <a:rPr sz="2400" spc="0" dirty="0">
                <a:solidFill>
                  <a:srgbClr val="0066FF"/>
                </a:solidFill>
                <a:latin typeface="Arial Narrow"/>
                <a:cs typeface="Arial Narrow"/>
              </a:rPr>
              <a:t>o </a:t>
            </a:r>
            <a:r>
              <a:rPr sz="2400" spc="-5" dirty="0">
                <a:solidFill>
                  <a:srgbClr val="0066FF"/>
                </a:solidFill>
                <a:latin typeface="Arial Narrow"/>
                <a:cs typeface="Arial Narrow"/>
              </a:rPr>
              <a:t>th</a:t>
            </a:r>
            <a:r>
              <a:rPr sz="2400" spc="0" dirty="0">
                <a:solidFill>
                  <a:srgbClr val="0066FF"/>
                </a:solidFill>
                <a:latin typeface="Arial Narrow"/>
                <a:cs typeface="Arial Narrow"/>
              </a:rPr>
              <a:t>e</a:t>
            </a:r>
            <a:r>
              <a:rPr sz="2400" spc="10" dirty="0">
                <a:solidFill>
                  <a:srgbClr val="0066FF"/>
                </a:solidFill>
                <a:latin typeface="Arial Narrow"/>
                <a:cs typeface="Arial Narrow"/>
              </a:rPr>
              <a:t> </a:t>
            </a:r>
            <a:r>
              <a:rPr sz="2400" spc="-5" dirty="0">
                <a:solidFill>
                  <a:srgbClr val="0066FF"/>
                </a:solidFill>
                <a:latin typeface="Arial Narrow"/>
                <a:cs typeface="Arial Narrow"/>
              </a:rPr>
              <a:t>data</a:t>
            </a:r>
            <a:endParaRPr sz="2400">
              <a:latin typeface="Arial Narrow"/>
              <a:cs typeface="Arial Narrow"/>
            </a:endParaRPr>
          </a:p>
          <a:p>
            <a:pPr marL="286385" marR="34290" indent="-274320">
              <a:lnSpc>
                <a:spcPct val="120100"/>
              </a:lnSpc>
              <a:spcBef>
                <a:spcPts val="27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为了减少大规模数据并行计算系统中的数据通信开销，代之 </a:t>
            </a:r>
            <a:r>
              <a:rPr sz="2400" spc="-5" dirty="0">
                <a:latin typeface="黑体"/>
                <a:cs typeface="黑体"/>
              </a:rPr>
              <a:t>以把数据传送到处理节</a:t>
            </a:r>
            <a:r>
              <a:rPr sz="2400" spc="0" dirty="0">
                <a:latin typeface="黑体"/>
                <a:cs typeface="黑体"/>
              </a:rPr>
              <a:t>点</a:t>
            </a:r>
            <a:r>
              <a:rPr sz="2400" spc="0" dirty="0">
                <a:latin typeface="Arial Narrow"/>
                <a:cs typeface="Arial Narrow"/>
              </a:rPr>
              <a:t>(</a:t>
            </a:r>
            <a:r>
              <a:rPr sz="2400" spc="-5" dirty="0">
                <a:latin typeface="黑体"/>
                <a:cs typeface="黑体"/>
              </a:rPr>
              <a:t>数据向处理器或代码迁移</a:t>
            </a:r>
            <a:r>
              <a:rPr sz="2400" spc="0" dirty="0">
                <a:latin typeface="Arial Narrow"/>
                <a:cs typeface="Arial Narrow"/>
              </a:rPr>
              <a:t>)</a:t>
            </a:r>
            <a:r>
              <a:rPr sz="2400" spc="-5" dirty="0">
                <a:latin typeface="黑体"/>
                <a:cs typeface="黑体"/>
              </a:rPr>
              <a:t>，可将程 </a:t>
            </a:r>
            <a:r>
              <a:rPr sz="2400" spc="0" dirty="0">
                <a:latin typeface="黑体"/>
                <a:cs typeface="黑体"/>
              </a:rPr>
              <a:t>序向数据靠拢和迁移。</a:t>
            </a:r>
            <a:endParaRPr sz="2400">
              <a:latin typeface="黑体"/>
              <a:cs typeface="黑体"/>
            </a:endParaRPr>
          </a:p>
          <a:p>
            <a:pPr marL="286385" marR="6350" indent="-274320">
              <a:lnSpc>
                <a:spcPct val="120000"/>
              </a:lnSpc>
              <a:spcBef>
                <a:spcPts val="6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采用了数据</a:t>
            </a:r>
            <a:r>
              <a:rPr sz="2400" spc="0" dirty="0">
                <a:latin typeface="Arial Narrow"/>
                <a:cs typeface="Arial Narrow"/>
              </a:rPr>
              <a:t>/</a:t>
            </a:r>
            <a:r>
              <a:rPr sz="2400" spc="0" dirty="0">
                <a:latin typeface="黑体"/>
                <a:cs typeface="黑体"/>
              </a:rPr>
              <a:t>代码互定位的技术方法，计算节点将首 先将尽量负责计算其本地存储的数据</a:t>
            </a:r>
            <a:r>
              <a:rPr sz="2400" spc="0" dirty="0">
                <a:latin typeface="Arial Narrow"/>
                <a:cs typeface="Arial Narrow"/>
              </a:rPr>
              <a:t>,</a:t>
            </a:r>
            <a:r>
              <a:rPr sz="2400" spc="0" dirty="0">
                <a:latin typeface="黑体"/>
                <a:cs typeface="黑体"/>
              </a:rPr>
              <a:t>以发挥数据本地化特点 </a:t>
            </a:r>
            <a:r>
              <a:rPr sz="2400" spc="0" dirty="0">
                <a:latin typeface="Arial Narrow"/>
                <a:cs typeface="Arial Narrow"/>
              </a:rPr>
              <a:t>(loca</a:t>
            </a:r>
            <a:r>
              <a:rPr sz="2400" spc="-15" dirty="0">
                <a:latin typeface="Arial Narrow"/>
                <a:cs typeface="Arial Narrow"/>
              </a:rPr>
              <a:t>l</a:t>
            </a:r>
            <a:r>
              <a:rPr sz="2400" spc="-5" dirty="0">
                <a:latin typeface="Arial Narrow"/>
                <a:cs typeface="Arial Narrow"/>
              </a:rPr>
              <a:t>ity)</a:t>
            </a:r>
            <a:r>
              <a:rPr sz="2400" spc="10" dirty="0">
                <a:latin typeface="Arial Narrow"/>
                <a:cs typeface="Arial Narrow"/>
              </a:rPr>
              <a:t>,</a:t>
            </a:r>
            <a:r>
              <a:rPr sz="2400" spc="0" dirty="0">
                <a:latin typeface="黑体"/>
                <a:cs typeface="黑体"/>
              </a:rPr>
              <a:t>仅当节点无法处理本地数据时，再采用就近原则寻找 其它可用计算节点，并把数据传送到该可用计算节点。</a:t>
            </a:r>
            <a:endParaRPr sz="2400">
              <a:latin typeface="黑体"/>
              <a:cs typeface="黑体"/>
            </a:endParaRPr>
          </a:p>
        </p:txBody>
      </p:sp>
      <p:sp>
        <p:nvSpPr>
          <p:cNvPr id="4" name="object 4"/>
          <p:cNvSpPr/>
          <p:nvPr/>
        </p:nvSpPr>
        <p:spPr>
          <a:xfrm>
            <a:off x="3849623" y="164592"/>
            <a:ext cx="5177028"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4498" rIns="0" bIns="0" rtlCol="0">
            <a:spAutoFit/>
          </a:bodyPr>
          <a:lstStyle/>
          <a:p>
            <a:pPr marL="190500">
              <a:lnSpc>
                <a:spcPct val="100000"/>
              </a:lnSpc>
            </a:pPr>
            <a:r>
              <a:rPr sz="2600" b="1" spc="-10" dirty="0">
                <a:solidFill>
                  <a:srgbClr val="0066FF"/>
                </a:solidFill>
                <a:latin typeface="黑体"/>
                <a:cs typeface="黑体"/>
              </a:rPr>
              <a:t>顺序</a:t>
            </a:r>
            <a:r>
              <a:rPr sz="2600" b="1" spc="-20" dirty="0">
                <a:solidFill>
                  <a:srgbClr val="0066FF"/>
                </a:solidFill>
                <a:latin typeface="黑体"/>
                <a:cs typeface="黑体"/>
              </a:rPr>
              <a:t>处理</a:t>
            </a:r>
            <a:r>
              <a:rPr sz="2600" b="1" spc="-30" dirty="0">
                <a:solidFill>
                  <a:srgbClr val="0066FF"/>
                </a:solidFill>
                <a:latin typeface="黑体"/>
                <a:cs typeface="黑体"/>
              </a:rPr>
              <a:t>数</a:t>
            </a:r>
            <a:r>
              <a:rPr sz="2600" b="1" spc="-20" dirty="0">
                <a:solidFill>
                  <a:srgbClr val="0066FF"/>
                </a:solidFill>
                <a:latin typeface="黑体"/>
                <a:cs typeface="黑体"/>
              </a:rPr>
              <a:t>据、</a:t>
            </a:r>
            <a:r>
              <a:rPr sz="2600" b="1" spc="-30" dirty="0">
                <a:solidFill>
                  <a:srgbClr val="0066FF"/>
                </a:solidFill>
                <a:latin typeface="黑体"/>
                <a:cs typeface="黑体"/>
              </a:rPr>
              <a:t>避</a:t>
            </a:r>
            <a:r>
              <a:rPr sz="2600" b="1" spc="-20" dirty="0">
                <a:solidFill>
                  <a:srgbClr val="0066FF"/>
                </a:solidFill>
                <a:latin typeface="黑体"/>
                <a:cs typeface="黑体"/>
              </a:rPr>
              <a:t>免随机</a:t>
            </a:r>
            <a:r>
              <a:rPr sz="2600" b="1" spc="-30" dirty="0">
                <a:solidFill>
                  <a:srgbClr val="0066FF"/>
                </a:solidFill>
                <a:latin typeface="黑体"/>
                <a:cs typeface="黑体"/>
              </a:rPr>
              <a:t>访</a:t>
            </a:r>
            <a:r>
              <a:rPr sz="2600" b="1" spc="-20" dirty="0">
                <a:solidFill>
                  <a:srgbClr val="0066FF"/>
                </a:solidFill>
                <a:latin typeface="黑体"/>
                <a:cs typeface="黑体"/>
              </a:rPr>
              <a:t>问数</a:t>
            </a:r>
            <a:r>
              <a:rPr sz="2600" b="1" spc="-30" dirty="0">
                <a:solidFill>
                  <a:srgbClr val="0066FF"/>
                </a:solidFill>
                <a:latin typeface="黑体"/>
                <a:cs typeface="黑体"/>
              </a:rPr>
              <a:t>据</a:t>
            </a:r>
            <a:endParaRPr sz="2600">
              <a:latin typeface="黑体"/>
              <a:cs typeface="黑体"/>
            </a:endParaRPr>
          </a:p>
          <a:p>
            <a:pPr marL="285115">
              <a:lnSpc>
                <a:spcPts val="3080"/>
              </a:lnSpc>
              <a:spcBef>
                <a:spcPts val="575"/>
              </a:spcBef>
            </a:pPr>
            <a:r>
              <a:rPr sz="2600" dirty="0">
                <a:solidFill>
                  <a:srgbClr val="0066FF"/>
                </a:solidFill>
                <a:latin typeface="Arial Narrow"/>
                <a:cs typeface="Arial Narrow"/>
              </a:rPr>
              <a:t>Process</a:t>
            </a:r>
            <a:r>
              <a:rPr sz="2600" spc="-20" dirty="0">
                <a:solidFill>
                  <a:srgbClr val="0066FF"/>
                </a:solidFill>
                <a:latin typeface="Arial Narrow"/>
                <a:cs typeface="Arial Narrow"/>
              </a:rPr>
              <a:t> </a:t>
            </a:r>
            <a:r>
              <a:rPr sz="2600" spc="-5" dirty="0">
                <a:solidFill>
                  <a:srgbClr val="0066FF"/>
                </a:solidFill>
                <a:latin typeface="Arial Narrow"/>
                <a:cs typeface="Arial Narrow"/>
              </a:rPr>
              <a:t>dat</a:t>
            </a:r>
            <a:r>
              <a:rPr sz="2600" spc="0" dirty="0">
                <a:solidFill>
                  <a:srgbClr val="0066FF"/>
                </a:solidFill>
                <a:latin typeface="Arial Narrow"/>
                <a:cs typeface="Arial Narrow"/>
              </a:rPr>
              <a:t>a</a:t>
            </a:r>
            <a:r>
              <a:rPr sz="2600" spc="-20" dirty="0">
                <a:solidFill>
                  <a:srgbClr val="0066FF"/>
                </a:solidFill>
                <a:latin typeface="Arial Narrow"/>
                <a:cs typeface="Arial Narrow"/>
              </a:rPr>
              <a:t> </a:t>
            </a:r>
            <a:r>
              <a:rPr sz="2600" spc="-5" dirty="0">
                <a:solidFill>
                  <a:srgbClr val="0066FF"/>
                </a:solidFill>
                <a:latin typeface="Arial Narrow"/>
                <a:cs typeface="Arial Narrow"/>
              </a:rPr>
              <a:t>sequentia</a:t>
            </a:r>
            <a:r>
              <a:rPr sz="2600" spc="5" dirty="0">
                <a:solidFill>
                  <a:srgbClr val="0066FF"/>
                </a:solidFill>
                <a:latin typeface="Arial Narrow"/>
                <a:cs typeface="Arial Narrow"/>
              </a:rPr>
              <a:t>l</a:t>
            </a:r>
            <a:r>
              <a:rPr sz="2600" spc="-5" dirty="0">
                <a:solidFill>
                  <a:srgbClr val="0066FF"/>
                </a:solidFill>
                <a:latin typeface="Arial Narrow"/>
                <a:cs typeface="Arial Narrow"/>
              </a:rPr>
              <a:t>l</a:t>
            </a:r>
            <a:r>
              <a:rPr sz="2600" spc="0" dirty="0">
                <a:solidFill>
                  <a:srgbClr val="0066FF"/>
                </a:solidFill>
                <a:latin typeface="Arial Narrow"/>
                <a:cs typeface="Arial Narrow"/>
              </a:rPr>
              <a:t>y</a:t>
            </a:r>
            <a:r>
              <a:rPr sz="2600" spc="-25" dirty="0">
                <a:solidFill>
                  <a:srgbClr val="0066FF"/>
                </a:solidFill>
                <a:latin typeface="Arial Narrow"/>
                <a:cs typeface="Arial Narrow"/>
              </a:rPr>
              <a:t> </a:t>
            </a:r>
            <a:r>
              <a:rPr sz="2600" spc="-5" dirty="0">
                <a:solidFill>
                  <a:srgbClr val="0066FF"/>
                </a:solidFill>
                <a:latin typeface="Arial Narrow"/>
                <a:cs typeface="Arial Narrow"/>
              </a:rPr>
              <a:t>an</a:t>
            </a:r>
            <a:r>
              <a:rPr sz="2600" spc="0" dirty="0">
                <a:solidFill>
                  <a:srgbClr val="0066FF"/>
                </a:solidFill>
                <a:latin typeface="Arial Narrow"/>
                <a:cs typeface="Arial Narrow"/>
              </a:rPr>
              <a:t>d </a:t>
            </a:r>
            <a:r>
              <a:rPr sz="2600" spc="-5" dirty="0">
                <a:solidFill>
                  <a:srgbClr val="0066FF"/>
                </a:solidFill>
                <a:latin typeface="Arial Narrow"/>
                <a:cs typeface="Arial Narrow"/>
              </a:rPr>
              <a:t>avoi</a:t>
            </a:r>
            <a:r>
              <a:rPr sz="2600" spc="0" dirty="0">
                <a:solidFill>
                  <a:srgbClr val="0066FF"/>
                </a:solidFill>
                <a:latin typeface="Arial Narrow"/>
                <a:cs typeface="Arial Narrow"/>
              </a:rPr>
              <a:t>d</a:t>
            </a:r>
            <a:r>
              <a:rPr sz="2600" spc="-15" dirty="0">
                <a:solidFill>
                  <a:srgbClr val="0066FF"/>
                </a:solidFill>
                <a:latin typeface="Arial Narrow"/>
                <a:cs typeface="Arial Narrow"/>
              </a:rPr>
              <a:t> </a:t>
            </a:r>
            <a:r>
              <a:rPr sz="2600" spc="0" dirty="0">
                <a:solidFill>
                  <a:srgbClr val="0066FF"/>
                </a:solidFill>
                <a:latin typeface="Arial Narrow"/>
                <a:cs typeface="Arial Narrow"/>
              </a:rPr>
              <a:t>random</a:t>
            </a:r>
            <a:r>
              <a:rPr sz="2600" spc="-10" dirty="0">
                <a:solidFill>
                  <a:srgbClr val="0066FF"/>
                </a:solidFill>
                <a:latin typeface="Arial Narrow"/>
                <a:cs typeface="Arial Narrow"/>
              </a:rPr>
              <a:t> </a:t>
            </a:r>
            <a:r>
              <a:rPr sz="2600" spc="-5" dirty="0">
                <a:solidFill>
                  <a:srgbClr val="0066FF"/>
                </a:solidFill>
                <a:latin typeface="Arial Narrow"/>
                <a:cs typeface="Arial Narrow"/>
              </a:rPr>
              <a:t>access</a:t>
            </a:r>
            <a:endParaRPr sz="2600">
              <a:latin typeface="Arial Narrow"/>
              <a:cs typeface="Arial Narrow"/>
            </a:endParaRPr>
          </a:p>
        </p:txBody>
      </p:sp>
      <p:sp>
        <p:nvSpPr>
          <p:cNvPr id="3" name="object 3"/>
          <p:cNvSpPr txBox="1"/>
          <p:nvPr/>
        </p:nvSpPr>
        <p:spPr>
          <a:xfrm>
            <a:off x="354888" y="1719961"/>
            <a:ext cx="8351520" cy="3865879"/>
          </a:xfrm>
          <a:prstGeom prst="rect">
            <a:avLst/>
          </a:prstGeom>
        </p:spPr>
        <p:txBody>
          <a:bodyPr vert="horz" wrap="square" lIns="0" tIns="0" rIns="0" bIns="0" rtlCol="0">
            <a:spAutoFit/>
          </a:bodyPr>
          <a:lstStyle/>
          <a:p>
            <a:pPr marL="286385" marR="132715" indent="-274320">
              <a:lnSpc>
                <a:spcPct val="12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大规模数据处理的特点决定了大量的数据记录难以存放在内 存、而只可能放在外存中进行处理。</a:t>
            </a:r>
            <a:endParaRPr sz="2400" dirty="0">
              <a:latin typeface="黑体"/>
              <a:cs typeface="黑体"/>
            </a:endParaRPr>
          </a:p>
          <a:p>
            <a:pPr marL="152400" marR="685165" indent="-140335">
              <a:lnSpc>
                <a:spcPct val="112200"/>
              </a:lnSpc>
              <a:spcBef>
                <a:spcPts val="825"/>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磁盘的顺序访问和随机访问在性能上有巨大的差异例：</a:t>
            </a:r>
            <a:r>
              <a:rPr sz="2400" spc="-5" dirty="0">
                <a:solidFill>
                  <a:srgbClr val="FF0066"/>
                </a:solidFill>
                <a:latin typeface="Arial Narrow"/>
                <a:cs typeface="Arial Narrow"/>
              </a:rPr>
              <a:t>100</a:t>
            </a:r>
            <a:r>
              <a:rPr sz="2400" spc="0" dirty="0">
                <a:solidFill>
                  <a:srgbClr val="FF0066"/>
                </a:solidFill>
                <a:latin typeface="黑体"/>
                <a:cs typeface="黑体"/>
              </a:rPr>
              <a:t>亿</a:t>
            </a:r>
            <a:r>
              <a:rPr sz="2400" spc="0" dirty="0">
                <a:solidFill>
                  <a:srgbClr val="FF0066"/>
                </a:solidFill>
                <a:latin typeface="Arial Narrow"/>
                <a:cs typeface="Arial Narrow"/>
              </a:rPr>
              <a:t>(10</a:t>
            </a:r>
            <a:r>
              <a:rPr sz="2400" spc="-15" baseline="24305" dirty="0">
                <a:solidFill>
                  <a:srgbClr val="FF0066"/>
                </a:solidFill>
                <a:latin typeface="Arial Narrow"/>
                <a:cs typeface="Arial Narrow"/>
              </a:rPr>
              <a:t>10</a:t>
            </a:r>
            <a:r>
              <a:rPr sz="2400" spc="-5" dirty="0">
                <a:solidFill>
                  <a:srgbClr val="FF0066"/>
                </a:solidFill>
                <a:latin typeface="Arial Narrow"/>
                <a:cs typeface="Arial Narrow"/>
              </a:rPr>
              <a:t>)</a:t>
            </a:r>
            <a:r>
              <a:rPr sz="2400" spc="0" dirty="0">
                <a:solidFill>
                  <a:srgbClr val="FF0066"/>
                </a:solidFill>
                <a:latin typeface="黑体"/>
                <a:cs typeface="黑体"/>
              </a:rPr>
              <a:t>个数据记录</a:t>
            </a:r>
            <a:r>
              <a:rPr sz="2400" spc="-5" dirty="0">
                <a:solidFill>
                  <a:srgbClr val="FF0066"/>
                </a:solidFill>
                <a:latin typeface="Arial Narrow"/>
                <a:cs typeface="Arial Narrow"/>
              </a:rPr>
              <a:t>(</a:t>
            </a:r>
            <a:r>
              <a:rPr sz="2400" spc="0" dirty="0">
                <a:solidFill>
                  <a:srgbClr val="FF0066"/>
                </a:solidFill>
                <a:latin typeface="黑体"/>
                <a:cs typeface="黑体"/>
              </a:rPr>
              <a:t>每记录</a:t>
            </a:r>
            <a:r>
              <a:rPr sz="2400" spc="-5" dirty="0">
                <a:solidFill>
                  <a:srgbClr val="FF0066"/>
                </a:solidFill>
                <a:latin typeface="Arial Narrow"/>
                <a:cs typeface="Arial Narrow"/>
              </a:rPr>
              <a:t>10</a:t>
            </a:r>
            <a:r>
              <a:rPr sz="2400" spc="-10" dirty="0">
                <a:solidFill>
                  <a:srgbClr val="FF0066"/>
                </a:solidFill>
                <a:latin typeface="Arial Narrow"/>
                <a:cs typeface="Arial Narrow"/>
              </a:rPr>
              <a:t>0B,</a:t>
            </a:r>
            <a:r>
              <a:rPr sz="2400" spc="0" dirty="0">
                <a:solidFill>
                  <a:srgbClr val="FF0066"/>
                </a:solidFill>
                <a:latin typeface="黑体"/>
                <a:cs typeface="黑体"/>
              </a:rPr>
              <a:t>共计</a:t>
            </a:r>
            <a:r>
              <a:rPr sz="2400" spc="-20" dirty="0">
                <a:solidFill>
                  <a:srgbClr val="FF0066"/>
                </a:solidFill>
                <a:latin typeface="Arial Narrow"/>
                <a:cs typeface="Arial Narrow"/>
              </a:rPr>
              <a:t>1T</a:t>
            </a:r>
            <a:r>
              <a:rPr sz="2400" spc="-25" dirty="0">
                <a:solidFill>
                  <a:srgbClr val="FF0066"/>
                </a:solidFill>
                <a:latin typeface="Arial Narrow"/>
                <a:cs typeface="Arial Narrow"/>
              </a:rPr>
              <a:t>B</a:t>
            </a:r>
            <a:r>
              <a:rPr sz="2400" spc="-5" dirty="0">
                <a:solidFill>
                  <a:srgbClr val="FF0066"/>
                </a:solidFill>
                <a:latin typeface="Arial Narrow"/>
                <a:cs typeface="Arial Narrow"/>
              </a:rPr>
              <a:t>)</a:t>
            </a:r>
            <a:r>
              <a:rPr sz="2400" spc="0" dirty="0">
                <a:solidFill>
                  <a:srgbClr val="FF0066"/>
                </a:solidFill>
                <a:latin typeface="黑体"/>
                <a:cs typeface="黑体"/>
              </a:rPr>
              <a:t>的数据库</a:t>
            </a:r>
            <a:endParaRPr sz="2400" dirty="0">
              <a:latin typeface="黑体"/>
              <a:cs typeface="黑体"/>
            </a:endParaRPr>
          </a:p>
          <a:p>
            <a:pPr marL="780415" marR="1104265">
              <a:lnSpc>
                <a:spcPct val="100000"/>
              </a:lnSpc>
            </a:pPr>
            <a:r>
              <a:rPr sz="2400" dirty="0">
                <a:solidFill>
                  <a:srgbClr val="FF0066"/>
                </a:solidFill>
                <a:latin typeface="黑体"/>
                <a:cs typeface="黑体"/>
              </a:rPr>
              <a:t>更</a:t>
            </a:r>
            <a:r>
              <a:rPr sz="2400" spc="-5" dirty="0">
                <a:solidFill>
                  <a:srgbClr val="FF0066"/>
                </a:solidFill>
                <a:latin typeface="黑体"/>
                <a:cs typeface="黑体"/>
              </a:rPr>
              <a:t>新</a:t>
            </a:r>
            <a:r>
              <a:rPr sz="2400" spc="-5" dirty="0">
                <a:solidFill>
                  <a:srgbClr val="FF0066"/>
                </a:solidFill>
                <a:latin typeface="Arial Narrow"/>
                <a:cs typeface="Arial Narrow"/>
              </a:rPr>
              <a:t>1</a:t>
            </a:r>
            <a:r>
              <a:rPr sz="2400" spc="5" dirty="0">
                <a:solidFill>
                  <a:srgbClr val="FF0066"/>
                </a:solidFill>
                <a:latin typeface="Arial Narrow"/>
                <a:cs typeface="Arial Narrow"/>
              </a:rPr>
              <a:t>%</a:t>
            </a:r>
            <a:r>
              <a:rPr sz="2400" spc="0" dirty="0">
                <a:solidFill>
                  <a:srgbClr val="FF0066"/>
                </a:solidFill>
                <a:latin typeface="黑体"/>
                <a:cs typeface="黑体"/>
              </a:rPr>
              <a:t>的记录</a:t>
            </a:r>
            <a:r>
              <a:rPr sz="2400" spc="-5" dirty="0">
                <a:solidFill>
                  <a:srgbClr val="FF0066"/>
                </a:solidFill>
                <a:latin typeface="Arial Narrow"/>
                <a:cs typeface="Arial Narrow"/>
              </a:rPr>
              <a:t>(</a:t>
            </a:r>
            <a:r>
              <a:rPr sz="2400" spc="0" dirty="0">
                <a:solidFill>
                  <a:srgbClr val="FF0066"/>
                </a:solidFill>
                <a:latin typeface="黑体"/>
                <a:cs typeface="黑体"/>
              </a:rPr>
              <a:t>一定是随机访问</a:t>
            </a:r>
            <a:r>
              <a:rPr sz="2400" spc="-5" dirty="0">
                <a:solidFill>
                  <a:srgbClr val="FF0066"/>
                </a:solidFill>
                <a:latin typeface="Arial Narrow"/>
                <a:cs typeface="Arial Narrow"/>
              </a:rPr>
              <a:t>)</a:t>
            </a:r>
            <a:r>
              <a:rPr sz="2400" spc="0" dirty="0">
                <a:solidFill>
                  <a:srgbClr val="FF0066"/>
                </a:solidFill>
                <a:latin typeface="黑体"/>
                <a:cs typeface="黑体"/>
              </a:rPr>
              <a:t>需要</a:t>
            </a:r>
            <a:r>
              <a:rPr sz="2400" spc="-5" dirty="0">
                <a:solidFill>
                  <a:srgbClr val="FF0066"/>
                </a:solidFill>
                <a:latin typeface="Arial Narrow"/>
                <a:cs typeface="Arial Narrow"/>
              </a:rPr>
              <a:t>1</a:t>
            </a:r>
            <a:r>
              <a:rPr sz="2400" spc="0" dirty="0">
                <a:solidFill>
                  <a:srgbClr val="FF0066"/>
                </a:solidFill>
                <a:latin typeface="黑体"/>
                <a:cs typeface="黑体"/>
              </a:rPr>
              <a:t>个月时间； 而顺序访问并重写所有数据记录仅</a:t>
            </a:r>
            <a:r>
              <a:rPr sz="2400" spc="5" dirty="0">
                <a:solidFill>
                  <a:srgbClr val="FF0066"/>
                </a:solidFill>
                <a:latin typeface="黑体"/>
                <a:cs typeface="黑体"/>
              </a:rPr>
              <a:t>需</a:t>
            </a:r>
            <a:r>
              <a:rPr sz="2400" spc="-5" dirty="0">
                <a:solidFill>
                  <a:srgbClr val="FF0066"/>
                </a:solidFill>
                <a:latin typeface="Arial Narrow"/>
                <a:cs typeface="Arial Narrow"/>
              </a:rPr>
              <a:t>1</a:t>
            </a:r>
            <a:r>
              <a:rPr sz="2400" spc="0" dirty="0">
                <a:solidFill>
                  <a:srgbClr val="FF0066"/>
                </a:solidFill>
                <a:latin typeface="黑体"/>
                <a:cs typeface="黑体"/>
              </a:rPr>
              <a:t>天时间！</a:t>
            </a:r>
            <a:endParaRPr sz="2400" dirty="0">
              <a:latin typeface="黑体"/>
              <a:cs typeface="黑体"/>
            </a:endParaRPr>
          </a:p>
          <a:p>
            <a:pPr marL="286385" marR="6350" indent="-274320">
              <a:lnSpc>
                <a:spcPct val="120000"/>
              </a:lnSpc>
              <a:spcBef>
                <a:spcPts val="254"/>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duce</a:t>
            </a:r>
            <a:r>
              <a:rPr sz="2400" spc="0" dirty="0">
                <a:latin typeface="黑体"/>
                <a:cs typeface="黑体"/>
              </a:rPr>
              <a:t>设计为面向大数据集批处理的并行计算系统，所有 计算都被组织成很长的流式操作，并利用分布在集群中的大 量磁盘并行化地进行高吞吐量的数据传输。</a:t>
            </a:r>
            <a:endParaRPr sz="2400" dirty="0">
              <a:latin typeface="黑体"/>
              <a:cs typeface="黑体"/>
            </a:endParaRPr>
          </a:p>
        </p:txBody>
      </p:sp>
      <p:sp>
        <p:nvSpPr>
          <p:cNvPr id="4" name="object 4"/>
          <p:cNvSpPr/>
          <p:nvPr/>
        </p:nvSpPr>
        <p:spPr>
          <a:xfrm>
            <a:off x="3849623" y="164592"/>
            <a:ext cx="5177028"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3228" rIns="0" bIns="0" rtlCol="0">
            <a:spAutoFit/>
          </a:bodyPr>
          <a:lstStyle/>
          <a:p>
            <a:pPr marL="174625">
              <a:lnSpc>
                <a:spcPts val="2965"/>
              </a:lnSpc>
            </a:pPr>
            <a:r>
              <a:rPr sz="2600" b="1" spc="-10" dirty="0">
                <a:solidFill>
                  <a:srgbClr val="0066FF"/>
                </a:solidFill>
                <a:latin typeface="黑体"/>
                <a:cs typeface="黑体"/>
              </a:rPr>
              <a:t>为应</a:t>
            </a:r>
            <a:r>
              <a:rPr sz="2600" b="1" spc="-20" dirty="0">
                <a:solidFill>
                  <a:srgbClr val="0066FF"/>
                </a:solidFill>
                <a:latin typeface="黑体"/>
                <a:cs typeface="黑体"/>
              </a:rPr>
              <a:t>用开发</a:t>
            </a:r>
            <a:r>
              <a:rPr sz="2600" b="1" spc="-30" dirty="0">
                <a:solidFill>
                  <a:srgbClr val="0066FF"/>
                </a:solidFill>
                <a:latin typeface="黑体"/>
                <a:cs typeface="黑体"/>
              </a:rPr>
              <a:t>者</a:t>
            </a:r>
            <a:r>
              <a:rPr sz="2600" b="1" spc="-20" dirty="0">
                <a:solidFill>
                  <a:srgbClr val="0066FF"/>
                </a:solidFill>
                <a:latin typeface="黑体"/>
                <a:cs typeface="黑体"/>
              </a:rPr>
              <a:t>隐藏</a:t>
            </a:r>
            <a:r>
              <a:rPr sz="2600" b="1" spc="-30" dirty="0">
                <a:solidFill>
                  <a:srgbClr val="0066FF"/>
                </a:solidFill>
                <a:latin typeface="黑体"/>
                <a:cs typeface="黑体"/>
              </a:rPr>
              <a:t>系</a:t>
            </a:r>
            <a:r>
              <a:rPr sz="2600" b="1" spc="-20" dirty="0">
                <a:solidFill>
                  <a:srgbClr val="0066FF"/>
                </a:solidFill>
                <a:latin typeface="黑体"/>
                <a:cs typeface="黑体"/>
              </a:rPr>
              <a:t>统层细</a:t>
            </a:r>
            <a:r>
              <a:rPr sz="2600" b="1" spc="-30" dirty="0">
                <a:solidFill>
                  <a:srgbClr val="0066FF"/>
                </a:solidFill>
                <a:latin typeface="黑体"/>
                <a:cs typeface="黑体"/>
              </a:rPr>
              <a:t>节</a:t>
            </a:r>
            <a:endParaRPr sz="2600">
              <a:latin typeface="黑体"/>
              <a:cs typeface="黑体"/>
            </a:endParaRPr>
          </a:p>
        </p:txBody>
      </p:sp>
      <p:sp>
        <p:nvSpPr>
          <p:cNvPr id="3" name="object 3"/>
          <p:cNvSpPr txBox="1"/>
          <p:nvPr/>
        </p:nvSpPr>
        <p:spPr>
          <a:xfrm>
            <a:off x="364642" y="1288160"/>
            <a:ext cx="8680450" cy="4935855"/>
          </a:xfrm>
          <a:prstGeom prst="rect">
            <a:avLst/>
          </a:prstGeom>
        </p:spPr>
        <p:txBody>
          <a:bodyPr vert="horz" wrap="square" lIns="0" tIns="0" rIns="0" bIns="0" rtlCol="0">
            <a:spAutoFit/>
          </a:bodyPr>
          <a:lstStyle/>
          <a:p>
            <a:pPr marL="286385">
              <a:lnSpc>
                <a:spcPct val="100000"/>
              </a:lnSpc>
            </a:pPr>
            <a:r>
              <a:rPr sz="2200" spc="-15" dirty="0">
                <a:solidFill>
                  <a:srgbClr val="0066FF"/>
                </a:solidFill>
                <a:latin typeface="Arial Narrow"/>
                <a:cs typeface="Arial Narrow"/>
              </a:rPr>
              <a:t>Hid</a:t>
            </a:r>
            <a:r>
              <a:rPr sz="2200" spc="-10" dirty="0">
                <a:solidFill>
                  <a:srgbClr val="0066FF"/>
                </a:solidFill>
                <a:latin typeface="Arial Narrow"/>
                <a:cs typeface="Arial Narrow"/>
              </a:rPr>
              <a:t>e</a:t>
            </a:r>
            <a:r>
              <a:rPr sz="2200" spc="0" dirty="0">
                <a:solidFill>
                  <a:srgbClr val="0066FF"/>
                </a:solidFill>
                <a:latin typeface="Arial Narrow"/>
                <a:cs typeface="Arial Narrow"/>
              </a:rPr>
              <a:t> </a:t>
            </a:r>
            <a:r>
              <a:rPr sz="2200" spc="-15" dirty="0">
                <a:solidFill>
                  <a:srgbClr val="0066FF"/>
                </a:solidFill>
                <a:latin typeface="Arial Narrow"/>
                <a:cs typeface="Arial Narrow"/>
              </a:rPr>
              <a:t>system-</a:t>
            </a:r>
            <a:r>
              <a:rPr sz="2200" spc="-10" dirty="0">
                <a:solidFill>
                  <a:srgbClr val="0066FF"/>
                </a:solidFill>
                <a:latin typeface="Arial Narrow"/>
                <a:cs typeface="Arial Narrow"/>
              </a:rPr>
              <a:t>l</a:t>
            </a:r>
            <a:r>
              <a:rPr sz="2200" spc="-20" dirty="0">
                <a:solidFill>
                  <a:srgbClr val="0066FF"/>
                </a:solidFill>
                <a:latin typeface="Arial Narrow"/>
                <a:cs typeface="Arial Narrow"/>
              </a:rPr>
              <a:t>e</a:t>
            </a:r>
            <a:r>
              <a:rPr sz="2200" spc="-15" dirty="0">
                <a:solidFill>
                  <a:srgbClr val="0066FF"/>
                </a:solidFill>
                <a:latin typeface="Arial Narrow"/>
                <a:cs typeface="Arial Narrow"/>
              </a:rPr>
              <a:t>ve</a:t>
            </a:r>
            <a:r>
              <a:rPr sz="2200" spc="-5" dirty="0">
                <a:solidFill>
                  <a:srgbClr val="0066FF"/>
                </a:solidFill>
                <a:latin typeface="Arial Narrow"/>
                <a:cs typeface="Arial Narrow"/>
              </a:rPr>
              <a:t>l</a:t>
            </a:r>
            <a:r>
              <a:rPr sz="2200" spc="0" dirty="0">
                <a:solidFill>
                  <a:srgbClr val="0066FF"/>
                </a:solidFill>
                <a:latin typeface="Arial Narrow"/>
                <a:cs typeface="Arial Narrow"/>
              </a:rPr>
              <a:t> </a:t>
            </a:r>
            <a:r>
              <a:rPr sz="2200" spc="-15" dirty="0">
                <a:solidFill>
                  <a:srgbClr val="0066FF"/>
                </a:solidFill>
                <a:latin typeface="Arial Narrow"/>
                <a:cs typeface="Arial Narrow"/>
              </a:rPr>
              <a:t>d</a:t>
            </a:r>
            <a:r>
              <a:rPr sz="2200" spc="-25" dirty="0">
                <a:solidFill>
                  <a:srgbClr val="0066FF"/>
                </a:solidFill>
                <a:latin typeface="Arial Narrow"/>
                <a:cs typeface="Arial Narrow"/>
              </a:rPr>
              <a:t>e</a:t>
            </a:r>
            <a:r>
              <a:rPr sz="2200" spc="-10" dirty="0">
                <a:solidFill>
                  <a:srgbClr val="0066FF"/>
                </a:solidFill>
                <a:latin typeface="Arial Narrow"/>
                <a:cs typeface="Arial Narrow"/>
              </a:rPr>
              <a:t>tai</a:t>
            </a:r>
            <a:r>
              <a:rPr sz="2200" spc="-15" dirty="0">
                <a:solidFill>
                  <a:srgbClr val="0066FF"/>
                </a:solidFill>
                <a:latin typeface="Arial Narrow"/>
                <a:cs typeface="Arial Narrow"/>
              </a:rPr>
              <a:t>l</a:t>
            </a:r>
            <a:r>
              <a:rPr sz="2200" spc="-10" dirty="0">
                <a:solidFill>
                  <a:srgbClr val="0066FF"/>
                </a:solidFill>
                <a:latin typeface="Arial Narrow"/>
                <a:cs typeface="Arial Narrow"/>
              </a:rPr>
              <a:t>s</a:t>
            </a:r>
            <a:r>
              <a:rPr sz="2200" spc="10" dirty="0">
                <a:solidFill>
                  <a:srgbClr val="0066FF"/>
                </a:solidFill>
                <a:latin typeface="Arial Narrow"/>
                <a:cs typeface="Arial Narrow"/>
              </a:rPr>
              <a:t> </a:t>
            </a:r>
            <a:r>
              <a:rPr sz="2200" spc="-15" dirty="0">
                <a:solidFill>
                  <a:srgbClr val="0066FF"/>
                </a:solidFill>
                <a:latin typeface="Arial Narrow"/>
                <a:cs typeface="Arial Narrow"/>
              </a:rPr>
              <a:t>from</a:t>
            </a:r>
            <a:r>
              <a:rPr sz="2200" spc="-5" dirty="0">
                <a:solidFill>
                  <a:srgbClr val="0066FF"/>
                </a:solidFill>
                <a:latin typeface="Arial Narrow"/>
                <a:cs typeface="Arial Narrow"/>
              </a:rPr>
              <a:t> </a:t>
            </a:r>
            <a:r>
              <a:rPr sz="2200" spc="-15" dirty="0">
                <a:solidFill>
                  <a:srgbClr val="0066FF"/>
                </a:solidFill>
                <a:latin typeface="Arial Narrow"/>
                <a:cs typeface="Arial Narrow"/>
              </a:rPr>
              <a:t>th</a:t>
            </a:r>
            <a:r>
              <a:rPr sz="2200" spc="-10" dirty="0">
                <a:solidFill>
                  <a:srgbClr val="0066FF"/>
                </a:solidFill>
                <a:latin typeface="Arial Narrow"/>
                <a:cs typeface="Arial Narrow"/>
              </a:rPr>
              <a:t>e</a:t>
            </a:r>
            <a:r>
              <a:rPr sz="2200" spc="-5" dirty="0">
                <a:solidFill>
                  <a:srgbClr val="0066FF"/>
                </a:solidFill>
                <a:latin typeface="Arial Narrow"/>
                <a:cs typeface="Arial Narrow"/>
              </a:rPr>
              <a:t> </a:t>
            </a:r>
            <a:r>
              <a:rPr sz="2200" spc="-20" dirty="0">
                <a:solidFill>
                  <a:srgbClr val="0066FF"/>
                </a:solidFill>
                <a:latin typeface="Arial Narrow"/>
                <a:cs typeface="Arial Narrow"/>
              </a:rPr>
              <a:t>a</a:t>
            </a:r>
            <a:r>
              <a:rPr sz="2200" spc="-15" dirty="0">
                <a:solidFill>
                  <a:srgbClr val="0066FF"/>
                </a:solidFill>
                <a:latin typeface="Arial Narrow"/>
                <a:cs typeface="Arial Narrow"/>
              </a:rPr>
              <a:t>p</a:t>
            </a:r>
            <a:r>
              <a:rPr sz="2200" spc="-25" dirty="0">
                <a:solidFill>
                  <a:srgbClr val="0066FF"/>
                </a:solidFill>
                <a:latin typeface="Arial Narrow"/>
                <a:cs typeface="Arial Narrow"/>
              </a:rPr>
              <a:t>p</a:t>
            </a:r>
            <a:r>
              <a:rPr sz="2200" spc="-10" dirty="0">
                <a:solidFill>
                  <a:srgbClr val="0066FF"/>
                </a:solidFill>
                <a:latin typeface="Arial Narrow"/>
                <a:cs typeface="Arial Narrow"/>
              </a:rPr>
              <a:t>l</a:t>
            </a:r>
            <a:r>
              <a:rPr sz="2200" spc="-15" dirty="0">
                <a:solidFill>
                  <a:srgbClr val="0066FF"/>
                </a:solidFill>
                <a:latin typeface="Arial Narrow"/>
                <a:cs typeface="Arial Narrow"/>
              </a:rPr>
              <a:t>icati</a:t>
            </a:r>
            <a:r>
              <a:rPr sz="2200" spc="-25" dirty="0">
                <a:solidFill>
                  <a:srgbClr val="0066FF"/>
                </a:solidFill>
                <a:latin typeface="Arial Narrow"/>
                <a:cs typeface="Arial Narrow"/>
              </a:rPr>
              <a:t>o</a:t>
            </a:r>
            <a:r>
              <a:rPr sz="2200" spc="-10" dirty="0">
                <a:solidFill>
                  <a:srgbClr val="0066FF"/>
                </a:solidFill>
                <a:latin typeface="Arial Narrow"/>
                <a:cs typeface="Arial Narrow"/>
              </a:rPr>
              <a:t>n</a:t>
            </a:r>
            <a:r>
              <a:rPr sz="2200" spc="15" dirty="0">
                <a:solidFill>
                  <a:srgbClr val="0066FF"/>
                </a:solidFill>
                <a:latin typeface="Arial Narrow"/>
                <a:cs typeface="Arial Narrow"/>
              </a:rPr>
              <a:t> </a:t>
            </a:r>
            <a:r>
              <a:rPr sz="2200" spc="-15" dirty="0">
                <a:solidFill>
                  <a:srgbClr val="0066FF"/>
                </a:solidFill>
                <a:latin typeface="Arial Narrow"/>
                <a:cs typeface="Arial Narrow"/>
              </a:rPr>
              <a:t>d</a:t>
            </a:r>
            <a:r>
              <a:rPr sz="2200" spc="-25" dirty="0">
                <a:solidFill>
                  <a:srgbClr val="0066FF"/>
                </a:solidFill>
                <a:latin typeface="Arial Narrow"/>
                <a:cs typeface="Arial Narrow"/>
              </a:rPr>
              <a:t>e</a:t>
            </a:r>
            <a:r>
              <a:rPr sz="2200" spc="-15" dirty="0">
                <a:solidFill>
                  <a:srgbClr val="0066FF"/>
                </a:solidFill>
                <a:latin typeface="Arial Narrow"/>
                <a:cs typeface="Arial Narrow"/>
              </a:rPr>
              <a:t>velo</a:t>
            </a:r>
            <a:r>
              <a:rPr sz="2200" spc="-25" dirty="0">
                <a:solidFill>
                  <a:srgbClr val="0066FF"/>
                </a:solidFill>
                <a:latin typeface="Arial Narrow"/>
                <a:cs typeface="Arial Narrow"/>
              </a:rPr>
              <a:t>p</a:t>
            </a:r>
            <a:r>
              <a:rPr sz="2200" spc="-15" dirty="0">
                <a:solidFill>
                  <a:srgbClr val="0066FF"/>
                </a:solidFill>
                <a:latin typeface="Arial Narrow"/>
                <a:cs typeface="Arial Narrow"/>
              </a:rPr>
              <a:t>er</a:t>
            </a:r>
            <a:endParaRPr sz="2200">
              <a:latin typeface="Arial Narrow"/>
              <a:cs typeface="Arial Narrow"/>
            </a:endParaRPr>
          </a:p>
          <a:p>
            <a:pPr marL="286385" marR="285750" indent="-274320">
              <a:lnSpc>
                <a:spcPct val="120000"/>
              </a:lnSpc>
              <a:spcBef>
                <a:spcPts val="300"/>
              </a:spcBef>
              <a:tabLst>
                <a:tab pos="286385" algn="l"/>
              </a:tabLst>
            </a:pPr>
            <a:r>
              <a:rPr sz="1850" spc="10" dirty="0">
                <a:solidFill>
                  <a:srgbClr val="D24717"/>
                </a:solidFill>
                <a:latin typeface="Wingdings 2"/>
                <a:cs typeface="Wingdings 2"/>
              </a:rPr>
              <a:t></a:t>
            </a:r>
            <a:r>
              <a:rPr sz="1850" spc="10" dirty="0">
                <a:solidFill>
                  <a:srgbClr val="D24717"/>
                </a:solidFill>
                <a:latin typeface="Times New Roman"/>
                <a:cs typeface="Times New Roman"/>
              </a:rPr>
              <a:t>	</a:t>
            </a:r>
            <a:r>
              <a:rPr sz="2200" spc="-20" dirty="0">
                <a:latin typeface="黑体"/>
                <a:cs typeface="黑体"/>
              </a:rPr>
              <a:t>软</a:t>
            </a:r>
            <a:r>
              <a:rPr sz="2200" spc="-25" dirty="0">
                <a:latin typeface="黑体"/>
                <a:cs typeface="黑体"/>
              </a:rPr>
              <a:t>件工</a:t>
            </a:r>
            <a:r>
              <a:rPr sz="2200" spc="-20" dirty="0">
                <a:latin typeface="黑体"/>
                <a:cs typeface="黑体"/>
              </a:rPr>
              <a:t>程</a:t>
            </a:r>
            <a:r>
              <a:rPr sz="2200" spc="-25" dirty="0">
                <a:latin typeface="黑体"/>
                <a:cs typeface="黑体"/>
              </a:rPr>
              <a:t>实</a:t>
            </a:r>
            <a:r>
              <a:rPr sz="2200" spc="-20" dirty="0">
                <a:latin typeface="黑体"/>
                <a:cs typeface="黑体"/>
              </a:rPr>
              <a:t>践</a:t>
            </a:r>
            <a:r>
              <a:rPr sz="2200" spc="-25" dirty="0">
                <a:latin typeface="黑体"/>
                <a:cs typeface="黑体"/>
              </a:rPr>
              <a:t>指南</a:t>
            </a:r>
            <a:r>
              <a:rPr sz="2200" spc="-20" dirty="0">
                <a:latin typeface="黑体"/>
                <a:cs typeface="黑体"/>
              </a:rPr>
              <a:t>中</a:t>
            </a:r>
            <a:r>
              <a:rPr sz="2200" spc="-25" dirty="0">
                <a:latin typeface="黑体"/>
                <a:cs typeface="黑体"/>
              </a:rPr>
              <a:t>，</a:t>
            </a:r>
            <a:r>
              <a:rPr sz="2200" spc="-20" dirty="0">
                <a:latin typeface="黑体"/>
                <a:cs typeface="黑体"/>
              </a:rPr>
              <a:t>专</a:t>
            </a:r>
            <a:r>
              <a:rPr sz="2200" spc="-25" dirty="0">
                <a:latin typeface="黑体"/>
                <a:cs typeface="黑体"/>
              </a:rPr>
              <a:t>业程</a:t>
            </a:r>
            <a:r>
              <a:rPr sz="2200" spc="-20" dirty="0">
                <a:latin typeface="黑体"/>
                <a:cs typeface="黑体"/>
              </a:rPr>
              <a:t>序</a:t>
            </a:r>
            <a:r>
              <a:rPr sz="2200" spc="-25" dirty="0">
                <a:latin typeface="黑体"/>
                <a:cs typeface="黑体"/>
              </a:rPr>
              <a:t>员</a:t>
            </a:r>
            <a:r>
              <a:rPr sz="2200" spc="-20" dirty="0">
                <a:latin typeface="黑体"/>
                <a:cs typeface="黑体"/>
              </a:rPr>
              <a:t>认</a:t>
            </a:r>
            <a:r>
              <a:rPr sz="2200" spc="-25" dirty="0">
                <a:latin typeface="黑体"/>
                <a:cs typeface="黑体"/>
              </a:rPr>
              <a:t>为之</a:t>
            </a:r>
            <a:r>
              <a:rPr sz="2200" spc="-20" dirty="0">
                <a:latin typeface="黑体"/>
                <a:cs typeface="黑体"/>
              </a:rPr>
              <a:t>所</a:t>
            </a:r>
            <a:r>
              <a:rPr sz="2200" spc="-25" dirty="0">
                <a:latin typeface="黑体"/>
                <a:cs typeface="黑体"/>
              </a:rPr>
              <a:t>以</a:t>
            </a:r>
            <a:r>
              <a:rPr sz="2200" spc="-20" dirty="0">
                <a:latin typeface="黑体"/>
                <a:cs typeface="黑体"/>
              </a:rPr>
              <a:t>写</a:t>
            </a:r>
            <a:r>
              <a:rPr sz="2200" spc="-25" dirty="0">
                <a:latin typeface="黑体"/>
                <a:cs typeface="黑体"/>
              </a:rPr>
              <a:t>程序</a:t>
            </a:r>
            <a:r>
              <a:rPr sz="2200" spc="-20" dirty="0">
                <a:latin typeface="黑体"/>
                <a:cs typeface="黑体"/>
              </a:rPr>
              <a:t>困</a:t>
            </a:r>
            <a:r>
              <a:rPr sz="2200" spc="-25" dirty="0">
                <a:latin typeface="黑体"/>
                <a:cs typeface="黑体"/>
              </a:rPr>
              <a:t>难</a:t>
            </a:r>
            <a:r>
              <a:rPr sz="2200" spc="-20" dirty="0">
                <a:latin typeface="黑体"/>
                <a:cs typeface="黑体"/>
              </a:rPr>
              <a:t>，</a:t>
            </a:r>
            <a:r>
              <a:rPr sz="2200" spc="-25" dirty="0">
                <a:latin typeface="黑体"/>
                <a:cs typeface="黑体"/>
              </a:rPr>
              <a:t>是因为</a:t>
            </a:r>
            <a:r>
              <a:rPr sz="2200" spc="-15" dirty="0">
                <a:latin typeface="黑体"/>
                <a:cs typeface="黑体"/>
              </a:rPr>
              <a:t> </a:t>
            </a:r>
            <a:r>
              <a:rPr sz="2200" spc="-20" dirty="0">
                <a:latin typeface="黑体"/>
                <a:cs typeface="黑体"/>
              </a:rPr>
              <a:t>程序员需要</a:t>
            </a:r>
            <a:r>
              <a:rPr sz="2200" spc="-25" dirty="0">
                <a:latin typeface="黑体"/>
                <a:cs typeface="黑体"/>
              </a:rPr>
              <a:t>记住</a:t>
            </a:r>
            <a:r>
              <a:rPr sz="2200" spc="-20" dirty="0">
                <a:latin typeface="黑体"/>
                <a:cs typeface="黑体"/>
              </a:rPr>
              <a:t>太</a:t>
            </a:r>
            <a:r>
              <a:rPr sz="2200" spc="-25" dirty="0">
                <a:latin typeface="黑体"/>
                <a:cs typeface="黑体"/>
              </a:rPr>
              <a:t>多的</a:t>
            </a:r>
            <a:r>
              <a:rPr sz="2200" spc="-20" dirty="0">
                <a:latin typeface="黑体"/>
                <a:cs typeface="黑体"/>
              </a:rPr>
              <a:t>编</a:t>
            </a:r>
            <a:r>
              <a:rPr sz="2200" spc="-25" dirty="0">
                <a:latin typeface="黑体"/>
                <a:cs typeface="黑体"/>
              </a:rPr>
              <a:t>程细</a:t>
            </a:r>
            <a:r>
              <a:rPr sz="2200" spc="10" dirty="0">
                <a:latin typeface="黑体"/>
                <a:cs typeface="黑体"/>
              </a:rPr>
              <a:t>节</a:t>
            </a:r>
            <a:r>
              <a:rPr sz="2200" spc="-10" dirty="0">
                <a:latin typeface="Arial Narrow"/>
                <a:cs typeface="Arial Narrow"/>
              </a:rPr>
              <a:t>(</a:t>
            </a:r>
            <a:r>
              <a:rPr sz="2200" spc="-25" dirty="0">
                <a:latin typeface="黑体"/>
                <a:cs typeface="黑体"/>
              </a:rPr>
              <a:t>从变</a:t>
            </a:r>
            <a:r>
              <a:rPr sz="2200" spc="-20" dirty="0">
                <a:latin typeface="黑体"/>
                <a:cs typeface="黑体"/>
              </a:rPr>
              <a:t>量</a:t>
            </a:r>
            <a:r>
              <a:rPr sz="2200" spc="-25" dirty="0">
                <a:latin typeface="黑体"/>
                <a:cs typeface="黑体"/>
              </a:rPr>
              <a:t>名到</a:t>
            </a:r>
            <a:r>
              <a:rPr sz="2200" spc="-20" dirty="0">
                <a:latin typeface="黑体"/>
                <a:cs typeface="黑体"/>
              </a:rPr>
              <a:t>复</a:t>
            </a:r>
            <a:r>
              <a:rPr sz="2200" spc="-25" dirty="0">
                <a:latin typeface="黑体"/>
                <a:cs typeface="黑体"/>
              </a:rPr>
              <a:t>杂算</a:t>
            </a:r>
            <a:r>
              <a:rPr sz="2200" spc="-20" dirty="0">
                <a:latin typeface="黑体"/>
                <a:cs typeface="黑体"/>
              </a:rPr>
              <a:t>法</a:t>
            </a:r>
            <a:r>
              <a:rPr sz="2200" spc="-25" dirty="0">
                <a:latin typeface="黑体"/>
                <a:cs typeface="黑体"/>
              </a:rPr>
              <a:t>的边</a:t>
            </a:r>
            <a:r>
              <a:rPr sz="2200" spc="-20" dirty="0">
                <a:latin typeface="黑体"/>
                <a:cs typeface="黑体"/>
              </a:rPr>
              <a:t>界</a:t>
            </a:r>
            <a:r>
              <a:rPr sz="2200" spc="-25" dirty="0">
                <a:latin typeface="黑体"/>
                <a:cs typeface="黑体"/>
              </a:rPr>
              <a:t>情况</a:t>
            </a:r>
            <a:r>
              <a:rPr sz="2200" spc="-15" dirty="0">
                <a:latin typeface="黑体"/>
                <a:cs typeface="黑体"/>
              </a:rPr>
              <a:t> 处理</a:t>
            </a:r>
            <a:r>
              <a:rPr sz="2200" spc="-10" dirty="0">
                <a:latin typeface="Arial Narrow"/>
                <a:cs typeface="Arial Narrow"/>
              </a:rPr>
              <a:t>)</a:t>
            </a:r>
            <a:r>
              <a:rPr sz="2200" spc="-20" dirty="0">
                <a:latin typeface="黑体"/>
                <a:cs typeface="黑体"/>
              </a:rPr>
              <a:t>，这对</a:t>
            </a:r>
            <a:r>
              <a:rPr sz="2200" spc="-25" dirty="0">
                <a:latin typeface="黑体"/>
                <a:cs typeface="黑体"/>
              </a:rPr>
              <a:t>大脑</a:t>
            </a:r>
            <a:r>
              <a:rPr sz="2200" spc="-20" dirty="0">
                <a:latin typeface="黑体"/>
                <a:cs typeface="黑体"/>
              </a:rPr>
              <a:t>记</a:t>
            </a:r>
            <a:r>
              <a:rPr sz="2200" spc="-25" dirty="0">
                <a:latin typeface="黑体"/>
                <a:cs typeface="黑体"/>
              </a:rPr>
              <a:t>忆是</a:t>
            </a:r>
            <a:r>
              <a:rPr sz="2200" spc="-20" dirty="0">
                <a:latin typeface="黑体"/>
                <a:cs typeface="黑体"/>
              </a:rPr>
              <a:t>一</a:t>
            </a:r>
            <a:r>
              <a:rPr sz="2200" spc="-25" dirty="0">
                <a:latin typeface="黑体"/>
                <a:cs typeface="黑体"/>
              </a:rPr>
              <a:t>个巨</a:t>
            </a:r>
            <a:r>
              <a:rPr sz="2200" spc="-20" dirty="0">
                <a:latin typeface="黑体"/>
                <a:cs typeface="黑体"/>
              </a:rPr>
              <a:t>大</a:t>
            </a:r>
            <a:r>
              <a:rPr sz="2200" spc="-25" dirty="0">
                <a:latin typeface="黑体"/>
                <a:cs typeface="黑体"/>
              </a:rPr>
              <a:t>的认</a:t>
            </a:r>
            <a:r>
              <a:rPr sz="2200" spc="-20" dirty="0">
                <a:latin typeface="黑体"/>
                <a:cs typeface="黑体"/>
              </a:rPr>
              <a:t>知</a:t>
            </a:r>
            <a:r>
              <a:rPr sz="2200" spc="-25" dirty="0">
                <a:latin typeface="黑体"/>
                <a:cs typeface="黑体"/>
              </a:rPr>
              <a:t>负</a:t>
            </a:r>
            <a:r>
              <a:rPr sz="2200" spc="0" dirty="0">
                <a:latin typeface="黑体"/>
                <a:cs typeface="黑体"/>
              </a:rPr>
              <a:t>担</a:t>
            </a:r>
            <a:r>
              <a:rPr sz="2200" spc="-5" dirty="0">
                <a:latin typeface="Arial Narrow"/>
                <a:cs typeface="Arial Narrow"/>
              </a:rPr>
              <a:t>,</a:t>
            </a:r>
            <a:r>
              <a:rPr sz="2200" spc="-25" dirty="0">
                <a:latin typeface="黑体"/>
                <a:cs typeface="黑体"/>
              </a:rPr>
              <a:t>需</a:t>
            </a:r>
            <a:r>
              <a:rPr sz="2200" spc="-20" dirty="0">
                <a:latin typeface="黑体"/>
                <a:cs typeface="黑体"/>
              </a:rPr>
              <a:t>要</a:t>
            </a:r>
            <a:r>
              <a:rPr sz="2200" spc="-25" dirty="0">
                <a:latin typeface="黑体"/>
                <a:cs typeface="黑体"/>
              </a:rPr>
              <a:t>高度</a:t>
            </a:r>
            <a:r>
              <a:rPr sz="2200" spc="-20" dirty="0">
                <a:latin typeface="黑体"/>
                <a:cs typeface="黑体"/>
              </a:rPr>
              <a:t>集</a:t>
            </a:r>
            <a:r>
              <a:rPr sz="2200" spc="-25" dirty="0">
                <a:latin typeface="黑体"/>
                <a:cs typeface="黑体"/>
              </a:rPr>
              <a:t>中注</a:t>
            </a:r>
            <a:r>
              <a:rPr sz="2200" spc="-20" dirty="0">
                <a:latin typeface="黑体"/>
                <a:cs typeface="黑体"/>
              </a:rPr>
              <a:t>意</a:t>
            </a:r>
            <a:r>
              <a:rPr sz="2200" spc="-25" dirty="0">
                <a:latin typeface="黑体"/>
                <a:cs typeface="黑体"/>
              </a:rPr>
              <a:t>力</a:t>
            </a:r>
            <a:endParaRPr sz="2200">
              <a:latin typeface="黑体"/>
              <a:cs typeface="黑体"/>
            </a:endParaRPr>
          </a:p>
          <a:p>
            <a:pPr marL="286385" marR="6350" indent="-274320">
              <a:lnSpc>
                <a:spcPct val="120000"/>
              </a:lnSpc>
              <a:spcBef>
                <a:spcPts val="600"/>
              </a:spcBef>
              <a:tabLst>
                <a:tab pos="286385" algn="l"/>
              </a:tabLst>
            </a:pPr>
            <a:r>
              <a:rPr sz="1850" spc="10" dirty="0">
                <a:solidFill>
                  <a:srgbClr val="D24717"/>
                </a:solidFill>
                <a:latin typeface="Wingdings 2"/>
                <a:cs typeface="Wingdings 2"/>
              </a:rPr>
              <a:t></a:t>
            </a:r>
            <a:r>
              <a:rPr sz="1850" spc="10" dirty="0">
                <a:solidFill>
                  <a:srgbClr val="D24717"/>
                </a:solidFill>
                <a:latin typeface="Times New Roman"/>
                <a:cs typeface="Times New Roman"/>
              </a:rPr>
              <a:t>	</a:t>
            </a:r>
            <a:r>
              <a:rPr sz="2200" spc="-20" dirty="0">
                <a:latin typeface="黑体"/>
                <a:cs typeface="黑体"/>
              </a:rPr>
              <a:t>而</a:t>
            </a:r>
            <a:r>
              <a:rPr sz="2200" spc="-25" dirty="0">
                <a:latin typeface="黑体"/>
                <a:cs typeface="黑体"/>
              </a:rPr>
              <a:t>并行</a:t>
            </a:r>
            <a:r>
              <a:rPr sz="2200" spc="-20" dirty="0">
                <a:latin typeface="黑体"/>
                <a:cs typeface="黑体"/>
              </a:rPr>
              <a:t>程</a:t>
            </a:r>
            <a:r>
              <a:rPr sz="2200" spc="-25" dirty="0">
                <a:latin typeface="黑体"/>
                <a:cs typeface="黑体"/>
              </a:rPr>
              <a:t>序</a:t>
            </a:r>
            <a:r>
              <a:rPr sz="2200" spc="-20" dirty="0">
                <a:latin typeface="黑体"/>
                <a:cs typeface="黑体"/>
              </a:rPr>
              <a:t>编</a:t>
            </a:r>
            <a:r>
              <a:rPr sz="2200" spc="-25" dirty="0">
                <a:latin typeface="黑体"/>
                <a:cs typeface="黑体"/>
              </a:rPr>
              <a:t>写有</a:t>
            </a:r>
            <a:r>
              <a:rPr sz="2200" spc="-20" dirty="0">
                <a:latin typeface="黑体"/>
                <a:cs typeface="黑体"/>
              </a:rPr>
              <a:t>更</a:t>
            </a:r>
            <a:r>
              <a:rPr sz="2200" spc="-25" dirty="0">
                <a:latin typeface="黑体"/>
                <a:cs typeface="黑体"/>
              </a:rPr>
              <a:t>多</a:t>
            </a:r>
            <a:r>
              <a:rPr sz="2200" spc="-20" dirty="0">
                <a:latin typeface="黑体"/>
                <a:cs typeface="黑体"/>
              </a:rPr>
              <a:t>困</a:t>
            </a:r>
            <a:r>
              <a:rPr sz="2200" spc="-25" dirty="0">
                <a:latin typeface="黑体"/>
                <a:cs typeface="黑体"/>
              </a:rPr>
              <a:t>难，</a:t>
            </a:r>
            <a:r>
              <a:rPr sz="2200" spc="-20" dirty="0">
                <a:latin typeface="黑体"/>
                <a:cs typeface="黑体"/>
              </a:rPr>
              <a:t>如</a:t>
            </a:r>
            <a:r>
              <a:rPr sz="2200" spc="-25" dirty="0">
                <a:latin typeface="黑体"/>
                <a:cs typeface="黑体"/>
              </a:rPr>
              <a:t>需</a:t>
            </a:r>
            <a:r>
              <a:rPr sz="2200" spc="-20" dirty="0">
                <a:latin typeface="黑体"/>
                <a:cs typeface="黑体"/>
              </a:rPr>
              <a:t>要</a:t>
            </a:r>
            <a:r>
              <a:rPr sz="2200" spc="-25" dirty="0">
                <a:latin typeface="黑体"/>
                <a:cs typeface="黑体"/>
              </a:rPr>
              <a:t>考虑</a:t>
            </a:r>
            <a:r>
              <a:rPr sz="2200" spc="-20" dirty="0">
                <a:latin typeface="黑体"/>
                <a:cs typeface="黑体"/>
              </a:rPr>
              <a:t>多</a:t>
            </a:r>
            <a:r>
              <a:rPr sz="2200" spc="-25" dirty="0">
                <a:latin typeface="黑体"/>
                <a:cs typeface="黑体"/>
              </a:rPr>
              <a:t>线</a:t>
            </a:r>
            <a:r>
              <a:rPr sz="2200" spc="-20" dirty="0">
                <a:latin typeface="黑体"/>
                <a:cs typeface="黑体"/>
              </a:rPr>
              <a:t>程</a:t>
            </a:r>
            <a:r>
              <a:rPr sz="2200" spc="-25" dirty="0">
                <a:latin typeface="黑体"/>
                <a:cs typeface="黑体"/>
              </a:rPr>
              <a:t>中诸</a:t>
            </a:r>
            <a:r>
              <a:rPr sz="2200" spc="-20" dirty="0">
                <a:latin typeface="黑体"/>
                <a:cs typeface="黑体"/>
              </a:rPr>
              <a:t>如</a:t>
            </a:r>
            <a:r>
              <a:rPr sz="2200" spc="-25" dirty="0">
                <a:latin typeface="黑体"/>
                <a:cs typeface="黑体"/>
              </a:rPr>
              <a:t>同</a:t>
            </a:r>
            <a:r>
              <a:rPr sz="2200" spc="-20" dirty="0">
                <a:latin typeface="黑体"/>
                <a:cs typeface="黑体"/>
              </a:rPr>
              <a:t>步</a:t>
            </a:r>
            <a:r>
              <a:rPr sz="2200" spc="-25" dirty="0">
                <a:latin typeface="黑体"/>
                <a:cs typeface="黑体"/>
              </a:rPr>
              <a:t>等复杂</a:t>
            </a:r>
            <a:r>
              <a:rPr sz="2200" spc="-15" dirty="0">
                <a:latin typeface="黑体"/>
                <a:cs typeface="黑体"/>
              </a:rPr>
              <a:t> </a:t>
            </a:r>
            <a:r>
              <a:rPr sz="2200" spc="-20" dirty="0">
                <a:latin typeface="黑体"/>
                <a:cs typeface="黑体"/>
              </a:rPr>
              <a:t>繁</a:t>
            </a:r>
            <a:r>
              <a:rPr sz="2200" spc="-25" dirty="0">
                <a:latin typeface="黑体"/>
                <a:cs typeface="黑体"/>
              </a:rPr>
              <a:t>琐的细节</a:t>
            </a:r>
            <a:r>
              <a:rPr sz="2200" spc="-20" dirty="0">
                <a:latin typeface="黑体"/>
                <a:cs typeface="黑体"/>
              </a:rPr>
              <a:t>，</a:t>
            </a:r>
            <a:r>
              <a:rPr sz="2200" spc="-25" dirty="0">
                <a:latin typeface="黑体"/>
                <a:cs typeface="黑体"/>
              </a:rPr>
              <a:t>由于并发</a:t>
            </a:r>
            <a:r>
              <a:rPr sz="2200" spc="-20" dirty="0">
                <a:latin typeface="黑体"/>
                <a:cs typeface="黑体"/>
              </a:rPr>
              <a:t>执</a:t>
            </a:r>
            <a:r>
              <a:rPr sz="2200" spc="-25" dirty="0">
                <a:latin typeface="黑体"/>
                <a:cs typeface="黑体"/>
              </a:rPr>
              <a:t>行中的不</a:t>
            </a:r>
            <a:r>
              <a:rPr sz="2200" spc="-20" dirty="0">
                <a:latin typeface="黑体"/>
                <a:cs typeface="黑体"/>
              </a:rPr>
              <a:t>可</a:t>
            </a:r>
            <a:r>
              <a:rPr sz="2200" spc="-25" dirty="0">
                <a:latin typeface="黑体"/>
                <a:cs typeface="黑体"/>
              </a:rPr>
              <a:t>预测性，</a:t>
            </a:r>
            <a:r>
              <a:rPr sz="2200" spc="-20" dirty="0">
                <a:latin typeface="黑体"/>
                <a:cs typeface="黑体"/>
              </a:rPr>
              <a:t>程</a:t>
            </a:r>
            <a:r>
              <a:rPr sz="2200" spc="-25" dirty="0">
                <a:latin typeface="黑体"/>
                <a:cs typeface="黑体"/>
              </a:rPr>
              <a:t>序的调试</a:t>
            </a:r>
            <a:r>
              <a:rPr sz="2200" spc="-20" dirty="0">
                <a:latin typeface="黑体"/>
                <a:cs typeface="黑体"/>
              </a:rPr>
              <a:t>查</a:t>
            </a:r>
            <a:r>
              <a:rPr sz="2200" spc="-25" dirty="0">
                <a:latin typeface="黑体"/>
                <a:cs typeface="黑体"/>
              </a:rPr>
              <a:t>错也十</a:t>
            </a:r>
            <a:r>
              <a:rPr sz="2200" spc="-15" dirty="0">
                <a:latin typeface="黑体"/>
                <a:cs typeface="黑体"/>
              </a:rPr>
              <a:t> </a:t>
            </a:r>
            <a:r>
              <a:rPr sz="2200" spc="-20" dirty="0">
                <a:latin typeface="黑体"/>
                <a:cs typeface="黑体"/>
              </a:rPr>
              <a:t>分</a:t>
            </a:r>
            <a:r>
              <a:rPr sz="2200" spc="-25" dirty="0">
                <a:latin typeface="黑体"/>
                <a:cs typeface="黑体"/>
              </a:rPr>
              <a:t>困难</a:t>
            </a:r>
            <a:r>
              <a:rPr sz="2200" spc="-20" dirty="0">
                <a:latin typeface="黑体"/>
                <a:cs typeface="黑体"/>
              </a:rPr>
              <a:t>；</a:t>
            </a:r>
            <a:r>
              <a:rPr sz="2200" spc="-25" dirty="0">
                <a:latin typeface="黑体"/>
                <a:cs typeface="黑体"/>
              </a:rPr>
              <a:t>大</a:t>
            </a:r>
            <a:r>
              <a:rPr sz="2200" spc="-20" dirty="0">
                <a:latin typeface="黑体"/>
                <a:cs typeface="黑体"/>
              </a:rPr>
              <a:t>规</a:t>
            </a:r>
            <a:r>
              <a:rPr sz="2200" spc="-25" dirty="0">
                <a:latin typeface="黑体"/>
                <a:cs typeface="黑体"/>
              </a:rPr>
              <a:t>模数</a:t>
            </a:r>
            <a:r>
              <a:rPr sz="2200" spc="-20" dirty="0">
                <a:latin typeface="黑体"/>
                <a:cs typeface="黑体"/>
              </a:rPr>
              <a:t>据</a:t>
            </a:r>
            <a:r>
              <a:rPr sz="2200" spc="-25" dirty="0">
                <a:latin typeface="黑体"/>
                <a:cs typeface="黑体"/>
              </a:rPr>
              <a:t>处</a:t>
            </a:r>
            <a:r>
              <a:rPr sz="2200" spc="-20" dirty="0">
                <a:latin typeface="黑体"/>
                <a:cs typeface="黑体"/>
              </a:rPr>
              <a:t>理</a:t>
            </a:r>
            <a:r>
              <a:rPr sz="2200" spc="-25" dirty="0">
                <a:latin typeface="黑体"/>
                <a:cs typeface="黑体"/>
              </a:rPr>
              <a:t>时程</a:t>
            </a:r>
            <a:r>
              <a:rPr sz="2200" spc="-20" dirty="0">
                <a:latin typeface="黑体"/>
                <a:cs typeface="黑体"/>
              </a:rPr>
              <a:t>序</a:t>
            </a:r>
            <a:r>
              <a:rPr sz="2200" spc="-25" dirty="0">
                <a:latin typeface="黑体"/>
                <a:cs typeface="黑体"/>
              </a:rPr>
              <a:t>员</a:t>
            </a:r>
            <a:r>
              <a:rPr sz="2200" spc="-20" dirty="0">
                <a:latin typeface="黑体"/>
                <a:cs typeface="黑体"/>
              </a:rPr>
              <a:t>需</a:t>
            </a:r>
            <a:r>
              <a:rPr sz="2200" spc="-25" dirty="0">
                <a:latin typeface="黑体"/>
                <a:cs typeface="黑体"/>
              </a:rPr>
              <a:t>要考</a:t>
            </a:r>
            <a:r>
              <a:rPr sz="2200" spc="-20" dirty="0">
                <a:latin typeface="黑体"/>
                <a:cs typeface="黑体"/>
              </a:rPr>
              <a:t>虑</a:t>
            </a:r>
            <a:r>
              <a:rPr sz="2200" spc="-25" dirty="0">
                <a:latin typeface="黑体"/>
                <a:cs typeface="黑体"/>
              </a:rPr>
              <a:t>诸</a:t>
            </a:r>
            <a:r>
              <a:rPr sz="2200" spc="-20" dirty="0">
                <a:latin typeface="黑体"/>
                <a:cs typeface="黑体"/>
              </a:rPr>
              <a:t>如</a:t>
            </a:r>
            <a:r>
              <a:rPr sz="2200" spc="-25" dirty="0">
                <a:latin typeface="黑体"/>
                <a:cs typeface="黑体"/>
              </a:rPr>
              <a:t>数据</a:t>
            </a:r>
            <a:r>
              <a:rPr sz="2200" spc="-20" dirty="0">
                <a:latin typeface="黑体"/>
                <a:cs typeface="黑体"/>
              </a:rPr>
              <a:t>分</a:t>
            </a:r>
            <a:r>
              <a:rPr sz="2200" spc="-25" dirty="0">
                <a:latin typeface="黑体"/>
                <a:cs typeface="黑体"/>
              </a:rPr>
              <a:t>布</a:t>
            </a:r>
            <a:r>
              <a:rPr sz="2200" spc="-20" dirty="0">
                <a:latin typeface="黑体"/>
                <a:cs typeface="黑体"/>
              </a:rPr>
              <a:t>存</a:t>
            </a:r>
            <a:r>
              <a:rPr sz="2200" spc="-25" dirty="0">
                <a:latin typeface="黑体"/>
                <a:cs typeface="黑体"/>
              </a:rPr>
              <a:t>储管</a:t>
            </a:r>
            <a:r>
              <a:rPr sz="2200" spc="-20" dirty="0">
                <a:latin typeface="黑体"/>
                <a:cs typeface="黑体"/>
              </a:rPr>
              <a:t>理</a:t>
            </a:r>
            <a:r>
              <a:rPr sz="2200" spc="-25" dirty="0">
                <a:latin typeface="黑体"/>
                <a:cs typeface="黑体"/>
              </a:rPr>
              <a:t>、</a:t>
            </a:r>
            <a:r>
              <a:rPr sz="2200" spc="-15" dirty="0">
                <a:latin typeface="黑体"/>
                <a:cs typeface="黑体"/>
              </a:rPr>
              <a:t> </a:t>
            </a:r>
            <a:r>
              <a:rPr sz="2200" spc="-20" dirty="0">
                <a:latin typeface="黑体"/>
                <a:cs typeface="黑体"/>
              </a:rPr>
              <a:t>数</a:t>
            </a:r>
            <a:r>
              <a:rPr sz="2200" spc="-25" dirty="0">
                <a:latin typeface="黑体"/>
                <a:cs typeface="黑体"/>
              </a:rPr>
              <a:t>据分</a:t>
            </a:r>
            <a:r>
              <a:rPr sz="2200" spc="-20" dirty="0">
                <a:latin typeface="黑体"/>
                <a:cs typeface="黑体"/>
              </a:rPr>
              <a:t>发</a:t>
            </a:r>
            <a:r>
              <a:rPr sz="2200" spc="-25" dirty="0">
                <a:latin typeface="黑体"/>
                <a:cs typeface="黑体"/>
              </a:rPr>
              <a:t>、</a:t>
            </a:r>
            <a:r>
              <a:rPr sz="2200" spc="-20" dirty="0">
                <a:latin typeface="黑体"/>
                <a:cs typeface="黑体"/>
              </a:rPr>
              <a:t>数</a:t>
            </a:r>
            <a:r>
              <a:rPr sz="2200" spc="-25" dirty="0">
                <a:latin typeface="黑体"/>
                <a:cs typeface="黑体"/>
              </a:rPr>
              <a:t>据通</a:t>
            </a:r>
            <a:r>
              <a:rPr sz="2200" spc="-20" dirty="0">
                <a:latin typeface="黑体"/>
                <a:cs typeface="黑体"/>
              </a:rPr>
              <a:t>信</a:t>
            </a:r>
            <a:r>
              <a:rPr sz="2200" spc="-25" dirty="0">
                <a:latin typeface="黑体"/>
                <a:cs typeface="黑体"/>
              </a:rPr>
              <a:t>和</a:t>
            </a:r>
            <a:r>
              <a:rPr sz="2200" spc="-20" dirty="0">
                <a:latin typeface="黑体"/>
                <a:cs typeface="黑体"/>
              </a:rPr>
              <a:t>同</a:t>
            </a:r>
            <a:r>
              <a:rPr sz="2200" spc="-25" dirty="0">
                <a:latin typeface="黑体"/>
                <a:cs typeface="黑体"/>
              </a:rPr>
              <a:t>步、</a:t>
            </a:r>
            <a:r>
              <a:rPr sz="2200" spc="-20" dirty="0">
                <a:latin typeface="黑体"/>
                <a:cs typeface="黑体"/>
              </a:rPr>
              <a:t>计</a:t>
            </a:r>
            <a:r>
              <a:rPr sz="2200" spc="-25" dirty="0">
                <a:latin typeface="黑体"/>
                <a:cs typeface="黑体"/>
              </a:rPr>
              <a:t>算</a:t>
            </a:r>
            <a:r>
              <a:rPr sz="2200" spc="-20" dirty="0">
                <a:latin typeface="黑体"/>
                <a:cs typeface="黑体"/>
              </a:rPr>
              <a:t>结</a:t>
            </a:r>
            <a:r>
              <a:rPr sz="2200" spc="-25" dirty="0">
                <a:latin typeface="黑体"/>
                <a:cs typeface="黑体"/>
              </a:rPr>
              <a:t>果收</a:t>
            </a:r>
            <a:r>
              <a:rPr sz="2200" spc="-20" dirty="0">
                <a:latin typeface="黑体"/>
                <a:cs typeface="黑体"/>
              </a:rPr>
              <a:t>集</a:t>
            </a:r>
            <a:r>
              <a:rPr sz="2200" spc="-25" dirty="0">
                <a:latin typeface="黑体"/>
                <a:cs typeface="黑体"/>
              </a:rPr>
              <a:t>等</a:t>
            </a:r>
            <a:r>
              <a:rPr sz="2200" spc="-20" dirty="0">
                <a:latin typeface="黑体"/>
                <a:cs typeface="黑体"/>
              </a:rPr>
              <a:t>诸</a:t>
            </a:r>
            <a:r>
              <a:rPr sz="2200" spc="-25" dirty="0">
                <a:latin typeface="黑体"/>
                <a:cs typeface="黑体"/>
              </a:rPr>
              <a:t>多细</a:t>
            </a:r>
            <a:r>
              <a:rPr sz="2200" spc="-20" dirty="0">
                <a:latin typeface="黑体"/>
                <a:cs typeface="黑体"/>
              </a:rPr>
              <a:t>节</a:t>
            </a:r>
            <a:r>
              <a:rPr sz="2200" spc="-25" dirty="0">
                <a:latin typeface="黑体"/>
                <a:cs typeface="黑体"/>
              </a:rPr>
              <a:t>问题</a:t>
            </a:r>
            <a:endParaRPr sz="2200">
              <a:latin typeface="黑体"/>
              <a:cs typeface="黑体"/>
            </a:endParaRPr>
          </a:p>
          <a:p>
            <a:pPr marL="286385" marR="342265" indent="-274320">
              <a:lnSpc>
                <a:spcPct val="120000"/>
              </a:lnSpc>
              <a:spcBef>
                <a:spcPts val="600"/>
              </a:spcBef>
              <a:tabLst>
                <a:tab pos="286385" algn="l"/>
              </a:tabLst>
            </a:pPr>
            <a:r>
              <a:rPr sz="1850" spc="10" dirty="0">
                <a:solidFill>
                  <a:srgbClr val="D24717"/>
                </a:solidFill>
                <a:latin typeface="Wingdings 2"/>
                <a:cs typeface="Wingdings 2"/>
              </a:rPr>
              <a:t></a:t>
            </a:r>
            <a:r>
              <a:rPr sz="1850" spc="10" dirty="0">
                <a:solidFill>
                  <a:srgbClr val="D24717"/>
                </a:solidFill>
                <a:latin typeface="Times New Roman"/>
                <a:cs typeface="Times New Roman"/>
              </a:rPr>
              <a:t>	</a:t>
            </a:r>
            <a:r>
              <a:rPr sz="2200" spc="-20" dirty="0">
                <a:latin typeface="Arial Narrow"/>
                <a:cs typeface="Arial Narrow"/>
              </a:rPr>
              <a:t>Ma</a:t>
            </a:r>
            <a:r>
              <a:rPr sz="2200" spc="-25" dirty="0">
                <a:latin typeface="Arial Narrow"/>
                <a:cs typeface="Arial Narrow"/>
              </a:rPr>
              <a:t>p</a:t>
            </a:r>
            <a:r>
              <a:rPr sz="2200" spc="-15" dirty="0">
                <a:latin typeface="Arial Narrow"/>
                <a:cs typeface="Arial Narrow"/>
              </a:rPr>
              <a:t>R</a:t>
            </a:r>
            <a:r>
              <a:rPr sz="2200" spc="-20" dirty="0">
                <a:latin typeface="Arial Narrow"/>
                <a:cs typeface="Arial Narrow"/>
              </a:rPr>
              <a:t>e</a:t>
            </a:r>
            <a:r>
              <a:rPr sz="2200" spc="-15" dirty="0">
                <a:latin typeface="Arial Narrow"/>
                <a:cs typeface="Arial Narrow"/>
              </a:rPr>
              <a:t>d</a:t>
            </a:r>
            <a:r>
              <a:rPr sz="2200" spc="-25" dirty="0">
                <a:latin typeface="Arial Narrow"/>
                <a:cs typeface="Arial Narrow"/>
              </a:rPr>
              <a:t>u</a:t>
            </a:r>
            <a:r>
              <a:rPr sz="2200" spc="-15" dirty="0">
                <a:latin typeface="Arial Narrow"/>
                <a:cs typeface="Arial Narrow"/>
              </a:rPr>
              <a:t>c</a:t>
            </a:r>
            <a:r>
              <a:rPr sz="2200" spc="-20" dirty="0">
                <a:latin typeface="Arial Narrow"/>
                <a:cs typeface="Arial Narrow"/>
              </a:rPr>
              <a:t>e</a:t>
            </a:r>
            <a:r>
              <a:rPr sz="2200" spc="-15" dirty="0">
                <a:latin typeface="黑体"/>
                <a:cs typeface="黑体"/>
              </a:rPr>
              <a:t>提供了一种抽象机</a:t>
            </a:r>
            <a:r>
              <a:rPr sz="2200" spc="-25" dirty="0">
                <a:latin typeface="黑体"/>
                <a:cs typeface="黑体"/>
              </a:rPr>
              <a:t>制</a:t>
            </a:r>
            <a:r>
              <a:rPr sz="2200" spc="-15" dirty="0">
                <a:latin typeface="黑体"/>
                <a:cs typeface="黑体"/>
              </a:rPr>
              <a:t>将</a:t>
            </a:r>
            <a:r>
              <a:rPr sz="2200" spc="-25" dirty="0">
                <a:latin typeface="黑体"/>
                <a:cs typeface="黑体"/>
              </a:rPr>
              <a:t>程序</a:t>
            </a:r>
            <a:r>
              <a:rPr sz="2200" spc="-15" dirty="0">
                <a:latin typeface="黑体"/>
                <a:cs typeface="黑体"/>
              </a:rPr>
              <a:t>员</a:t>
            </a:r>
            <a:r>
              <a:rPr sz="2200" spc="-25" dirty="0">
                <a:latin typeface="黑体"/>
                <a:cs typeface="黑体"/>
              </a:rPr>
              <a:t>与系</a:t>
            </a:r>
            <a:r>
              <a:rPr sz="2200" spc="-15" dirty="0">
                <a:latin typeface="黑体"/>
                <a:cs typeface="黑体"/>
              </a:rPr>
              <a:t>统</a:t>
            </a:r>
            <a:r>
              <a:rPr sz="2200" spc="-25" dirty="0">
                <a:latin typeface="黑体"/>
                <a:cs typeface="黑体"/>
              </a:rPr>
              <a:t>层细</a:t>
            </a:r>
            <a:r>
              <a:rPr sz="2200" spc="-15" dirty="0">
                <a:latin typeface="黑体"/>
                <a:cs typeface="黑体"/>
              </a:rPr>
              <a:t>节</a:t>
            </a:r>
            <a:r>
              <a:rPr sz="2200" spc="-25" dirty="0">
                <a:latin typeface="黑体"/>
                <a:cs typeface="黑体"/>
              </a:rPr>
              <a:t>隔离</a:t>
            </a:r>
            <a:r>
              <a:rPr sz="2200" spc="-15" dirty="0">
                <a:latin typeface="黑体"/>
                <a:cs typeface="黑体"/>
              </a:rPr>
              <a:t>开</a:t>
            </a:r>
            <a:r>
              <a:rPr sz="2200" spc="-25" dirty="0">
                <a:latin typeface="黑体"/>
                <a:cs typeface="黑体"/>
              </a:rPr>
              <a:t>来，</a:t>
            </a:r>
            <a:r>
              <a:rPr sz="2200" spc="-15" dirty="0">
                <a:latin typeface="黑体"/>
                <a:cs typeface="黑体"/>
              </a:rPr>
              <a:t> </a:t>
            </a:r>
            <a:r>
              <a:rPr sz="2200" spc="-20" dirty="0">
                <a:latin typeface="黑体"/>
                <a:cs typeface="黑体"/>
              </a:rPr>
              <a:t>程序员仅需</a:t>
            </a:r>
            <a:r>
              <a:rPr sz="2200" spc="-25" dirty="0">
                <a:latin typeface="黑体"/>
                <a:cs typeface="黑体"/>
              </a:rPr>
              <a:t>描述</a:t>
            </a:r>
            <a:r>
              <a:rPr sz="2200" spc="-20" dirty="0">
                <a:latin typeface="黑体"/>
                <a:cs typeface="黑体"/>
              </a:rPr>
              <a:t>需</a:t>
            </a:r>
            <a:r>
              <a:rPr sz="2200" spc="-25" dirty="0">
                <a:latin typeface="黑体"/>
                <a:cs typeface="黑体"/>
              </a:rPr>
              <a:t>要计</a:t>
            </a:r>
            <a:r>
              <a:rPr sz="2200" spc="-20" dirty="0">
                <a:latin typeface="黑体"/>
                <a:cs typeface="黑体"/>
              </a:rPr>
              <a:t>算</a:t>
            </a:r>
            <a:r>
              <a:rPr sz="2200" spc="-25" dirty="0">
                <a:latin typeface="黑体"/>
                <a:cs typeface="黑体"/>
              </a:rPr>
              <a:t>什</a:t>
            </a:r>
            <a:r>
              <a:rPr sz="2200" spc="0" dirty="0">
                <a:latin typeface="黑体"/>
                <a:cs typeface="黑体"/>
              </a:rPr>
              <a:t>么</a:t>
            </a:r>
            <a:r>
              <a:rPr sz="2200" spc="-10" dirty="0">
                <a:latin typeface="Arial Narrow"/>
                <a:cs typeface="Arial Narrow"/>
              </a:rPr>
              <a:t>(w</a:t>
            </a:r>
            <a:r>
              <a:rPr sz="2200" spc="-20" dirty="0">
                <a:latin typeface="Arial Narrow"/>
                <a:cs typeface="Arial Narrow"/>
              </a:rPr>
              <a:t>h</a:t>
            </a:r>
            <a:r>
              <a:rPr sz="2200" spc="-15" dirty="0">
                <a:latin typeface="Arial Narrow"/>
                <a:cs typeface="Arial Narrow"/>
              </a:rPr>
              <a:t>a</a:t>
            </a:r>
            <a:r>
              <a:rPr sz="2200" spc="-5" dirty="0">
                <a:latin typeface="Arial Narrow"/>
                <a:cs typeface="Arial Narrow"/>
              </a:rPr>
              <a:t>t</a:t>
            </a:r>
            <a:r>
              <a:rPr sz="2200" spc="-25" dirty="0">
                <a:latin typeface="Arial Narrow"/>
                <a:cs typeface="Arial Narrow"/>
              </a:rPr>
              <a:t> </a:t>
            </a:r>
            <a:r>
              <a:rPr sz="2200" spc="-10" dirty="0">
                <a:latin typeface="Arial Narrow"/>
                <a:cs typeface="Arial Narrow"/>
              </a:rPr>
              <a:t>to</a:t>
            </a:r>
            <a:r>
              <a:rPr sz="2200" spc="-15" dirty="0">
                <a:latin typeface="Arial Narrow"/>
                <a:cs typeface="Arial Narrow"/>
              </a:rPr>
              <a:t> </a:t>
            </a:r>
            <a:r>
              <a:rPr sz="2200" spc="-20" dirty="0">
                <a:latin typeface="Arial Narrow"/>
                <a:cs typeface="Arial Narrow"/>
              </a:rPr>
              <a:t>com</a:t>
            </a:r>
            <a:r>
              <a:rPr sz="2200" spc="-25" dirty="0">
                <a:latin typeface="Arial Narrow"/>
                <a:cs typeface="Arial Narrow"/>
              </a:rPr>
              <a:t>p</a:t>
            </a:r>
            <a:r>
              <a:rPr sz="2200" spc="-15" dirty="0">
                <a:latin typeface="Arial Narrow"/>
                <a:cs typeface="Arial Narrow"/>
              </a:rPr>
              <a:t>ut</a:t>
            </a:r>
            <a:r>
              <a:rPr sz="2200" spc="-20" dirty="0">
                <a:latin typeface="Arial Narrow"/>
                <a:cs typeface="Arial Narrow"/>
              </a:rPr>
              <a:t>e</a:t>
            </a:r>
            <a:r>
              <a:rPr sz="2200" spc="-10" dirty="0">
                <a:latin typeface="Arial Narrow"/>
                <a:cs typeface="Arial Narrow"/>
              </a:rPr>
              <a:t>),</a:t>
            </a:r>
            <a:r>
              <a:rPr sz="2200" spc="15" dirty="0">
                <a:latin typeface="Arial Narrow"/>
                <a:cs typeface="Arial Narrow"/>
              </a:rPr>
              <a:t> </a:t>
            </a:r>
            <a:r>
              <a:rPr sz="2200" spc="-20" dirty="0">
                <a:latin typeface="黑体"/>
                <a:cs typeface="黑体"/>
              </a:rPr>
              <a:t>而具体怎</a:t>
            </a:r>
            <a:r>
              <a:rPr sz="2200" spc="-25" dirty="0">
                <a:latin typeface="黑体"/>
                <a:cs typeface="黑体"/>
              </a:rPr>
              <a:t>么</a:t>
            </a:r>
            <a:r>
              <a:rPr sz="2200" spc="-20" dirty="0">
                <a:latin typeface="黑体"/>
                <a:cs typeface="黑体"/>
              </a:rPr>
              <a:t>去</a:t>
            </a:r>
            <a:r>
              <a:rPr sz="2200" spc="-10" dirty="0">
                <a:latin typeface="黑体"/>
                <a:cs typeface="黑体"/>
              </a:rPr>
              <a:t>做</a:t>
            </a:r>
            <a:r>
              <a:rPr sz="2200" spc="-10" dirty="0">
                <a:latin typeface="Arial Narrow"/>
                <a:cs typeface="Arial Narrow"/>
              </a:rPr>
              <a:t>(h</a:t>
            </a:r>
            <a:r>
              <a:rPr sz="2200" spc="-25" dirty="0">
                <a:latin typeface="Arial Narrow"/>
                <a:cs typeface="Arial Narrow"/>
              </a:rPr>
              <a:t>o</a:t>
            </a:r>
            <a:r>
              <a:rPr sz="2200" spc="-15" dirty="0">
                <a:latin typeface="Arial Narrow"/>
                <a:cs typeface="Arial Narrow"/>
              </a:rPr>
              <a:t>w</a:t>
            </a:r>
            <a:r>
              <a:rPr sz="2200" spc="-5" dirty="0">
                <a:latin typeface="Arial Narrow"/>
                <a:cs typeface="Arial Narrow"/>
              </a:rPr>
              <a:t> </a:t>
            </a:r>
            <a:r>
              <a:rPr sz="2200" spc="-10" dirty="0">
                <a:latin typeface="Arial Narrow"/>
                <a:cs typeface="Arial Narrow"/>
              </a:rPr>
              <a:t>to</a:t>
            </a:r>
            <a:r>
              <a:rPr sz="2200" spc="-5" dirty="0">
                <a:latin typeface="Arial Narrow"/>
                <a:cs typeface="Arial Narrow"/>
              </a:rPr>
              <a:t> </a:t>
            </a:r>
            <a:r>
              <a:rPr sz="2200" spc="-20" dirty="0">
                <a:latin typeface="Arial Narrow"/>
                <a:cs typeface="Arial Narrow"/>
              </a:rPr>
              <a:t>comp</a:t>
            </a:r>
            <a:r>
              <a:rPr sz="2200" spc="-15" dirty="0">
                <a:latin typeface="Arial Narrow"/>
                <a:cs typeface="Arial Narrow"/>
              </a:rPr>
              <a:t>ut</a:t>
            </a:r>
            <a:r>
              <a:rPr sz="2200" spc="-20" dirty="0">
                <a:latin typeface="Arial Narrow"/>
                <a:cs typeface="Arial Narrow"/>
              </a:rPr>
              <a:t>e</a:t>
            </a:r>
            <a:r>
              <a:rPr sz="2200" spc="-15" dirty="0">
                <a:latin typeface="Arial Narrow"/>
                <a:cs typeface="Arial Narrow"/>
              </a:rPr>
              <a:t>)</a:t>
            </a:r>
            <a:r>
              <a:rPr sz="2200" spc="-20" dirty="0">
                <a:latin typeface="黑体"/>
                <a:cs typeface="黑体"/>
              </a:rPr>
              <a:t>就交由系统的</a:t>
            </a:r>
            <a:r>
              <a:rPr sz="2200" spc="-25" dirty="0">
                <a:latin typeface="黑体"/>
                <a:cs typeface="黑体"/>
              </a:rPr>
              <a:t>执行</a:t>
            </a:r>
            <a:r>
              <a:rPr sz="2200" spc="-20" dirty="0">
                <a:latin typeface="黑体"/>
                <a:cs typeface="黑体"/>
              </a:rPr>
              <a:t>框</a:t>
            </a:r>
            <a:r>
              <a:rPr sz="2200" spc="-25" dirty="0">
                <a:latin typeface="黑体"/>
                <a:cs typeface="黑体"/>
              </a:rPr>
              <a:t>架处</a:t>
            </a:r>
            <a:r>
              <a:rPr sz="2200" spc="-20" dirty="0">
                <a:latin typeface="黑体"/>
                <a:cs typeface="黑体"/>
              </a:rPr>
              <a:t>理</a:t>
            </a:r>
            <a:r>
              <a:rPr sz="2200" spc="-25" dirty="0">
                <a:latin typeface="黑体"/>
                <a:cs typeface="黑体"/>
              </a:rPr>
              <a:t>，这</a:t>
            </a:r>
            <a:r>
              <a:rPr sz="2200" spc="-20" dirty="0">
                <a:latin typeface="黑体"/>
                <a:cs typeface="黑体"/>
              </a:rPr>
              <a:t>样</a:t>
            </a:r>
            <a:r>
              <a:rPr sz="2200" spc="-25" dirty="0">
                <a:latin typeface="黑体"/>
                <a:cs typeface="黑体"/>
              </a:rPr>
              <a:t>程序</a:t>
            </a:r>
            <a:r>
              <a:rPr sz="2200" spc="-20" dirty="0">
                <a:latin typeface="黑体"/>
                <a:cs typeface="黑体"/>
              </a:rPr>
              <a:t>员</a:t>
            </a:r>
            <a:r>
              <a:rPr sz="2200" spc="-25" dirty="0">
                <a:latin typeface="黑体"/>
                <a:cs typeface="黑体"/>
              </a:rPr>
              <a:t>可从</a:t>
            </a:r>
            <a:r>
              <a:rPr sz="2200" spc="-20" dirty="0">
                <a:latin typeface="黑体"/>
                <a:cs typeface="黑体"/>
              </a:rPr>
              <a:t>系</a:t>
            </a:r>
            <a:r>
              <a:rPr sz="2200" spc="-25" dirty="0">
                <a:latin typeface="黑体"/>
                <a:cs typeface="黑体"/>
              </a:rPr>
              <a:t>统层细</a:t>
            </a:r>
            <a:r>
              <a:rPr sz="2200" spc="-15" dirty="0">
                <a:latin typeface="黑体"/>
                <a:cs typeface="黑体"/>
              </a:rPr>
              <a:t> </a:t>
            </a:r>
            <a:r>
              <a:rPr sz="2200" spc="-20" dirty="0">
                <a:latin typeface="黑体"/>
                <a:cs typeface="黑体"/>
              </a:rPr>
              <a:t>节</a:t>
            </a:r>
            <a:r>
              <a:rPr sz="2200" spc="-25" dirty="0">
                <a:latin typeface="黑体"/>
                <a:cs typeface="黑体"/>
              </a:rPr>
              <a:t>中解</a:t>
            </a:r>
            <a:r>
              <a:rPr sz="2200" spc="-20" dirty="0">
                <a:latin typeface="黑体"/>
                <a:cs typeface="黑体"/>
              </a:rPr>
              <a:t>放</a:t>
            </a:r>
            <a:r>
              <a:rPr sz="2200" spc="-25" dirty="0">
                <a:latin typeface="黑体"/>
                <a:cs typeface="黑体"/>
              </a:rPr>
              <a:t>出</a:t>
            </a:r>
            <a:r>
              <a:rPr sz="2200" spc="-20" dirty="0">
                <a:latin typeface="黑体"/>
                <a:cs typeface="黑体"/>
              </a:rPr>
              <a:t>来</a:t>
            </a:r>
            <a:r>
              <a:rPr sz="2200" spc="-25" dirty="0">
                <a:latin typeface="黑体"/>
                <a:cs typeface="黑体"/>
              </a:rPr>
              <a:t>，而</a:t>
            </a:r>
            <a:r>
              <a:rPr sz="2200" spc="-20" dirty="0">
                <a:latin typeface="黑体"/>
                <a:cs typeface="黑体"/>
              </a:rPr>
              <a:t>致</a:t>
            </a:r>
            <a:r>
              <a:rPr sz="2200" spc="-25" dirty="0">
                <a:latin typeface="黑体"/>
                <a:cs typeface="黑体"/>
              </a:rPr>
              <a:t>力</a:t>
            </a:r>
            <a:r>
              <a:rPr sz="2200" spc="-20" dirty="0">
                <a:latin typeface="黑体"/>
                <a:cs typeface="黑体"/>
              </a:rPr>
              <a:t>于</a:t>
            </a:r>
            <a:r>
              <a:rPr sz="2200" spc="-25" dirty="0">
                <a:latin typeface="黑体"/>
                <a:cs typeface="黑体"/>
              </a:rPr>
              <a:t>其应</a:t>
            </a:r>
            <a:r>
              <a:rPr sz="2200" spc="-20" dirty="0">
                <a:latin typeface="黑体"/>
                <a:cs typeface="黑体"/>
              </a:rPr>
              <a:t>用</a:t>
            </a:r>
            <a:r>
              <a:rPr sz="2200" spc="-25" dirty="0">
                <a:latin typeface="黑体"/>
                <a:cs typeface="黑体"/>
              </a:rPr>
              <a:t>本</a:t>
            </a:r>
            <a:r>
              <a:rPr sz="2200" spc="-20" dirty="0">
                <a:latin typeface="黑体"/>
                <a:cs typeface="黑体"/>
              </a:rPr>
              <a:t>身</a:t>
            </a:r>
            <a:r>
              <a:rPr sz="2200" spc="-25" dirty="0">
                <a:latin typeface="黑体"/>
                <a:cs typeface="黑体"/>
              </a:rPr>
              <a:t>计算</a:t>
            </a:r>
            <a:r>
              <a:rPr sz="2200" spc="-20" dirty="0">
                <a:latin typeface="黑体"/>
                <a:cs typeface="黑体"/>
              </a:rPr>
              <a:t>问</a:t>
            </a:r>
            <a:r>
              <a:rPr sz="2200" spc="-25" dirty="0">
                <a:latin typeface="黑体"/>
                <a:cs typeface="黑体"/>
              </a:rPr>
              <a:t>题</a:t>
            </a:r>
            <a:r>
              <a:rPr sz="2200" spc="-20" dirty="0">
                <a:latin typeface="黑体"/>
                <a:cs typeface="黑体"/>
              </a:rPr>
              <a:t>的</a:t>
            </a:r>
            <a:r>
              <a:rPr sz="2200" spc="-25" dirty="0">
                <a:latin typeface="黑体"/>
                <a:cs typeface="黑体"/>
              </a:rPr>
              <a:t>算法</a:t>
            </a:r>
            <a:r>
              <a:rPr sz="2200" spc="-20" dirty="0">
                <a:latin typeface="黑体"/>
                <a:cs typeface="黑体"/>
              </a:rPr>
              <a:t>设</a:t>
            </a:r>
            <a:r>
              <a:rPr sz="2200" spc="-25" dirty="0">
                <a:latin typeface="黑体"/>
                <a:cs typeface="黑体"/>
              </a:rPr>
              <a:t>计</a:t>
            </a:r>
            <a:endParaRPr sz="2200">
              <a:latin typeface="黑体"/>
              <a:cs typeface="黑体"/>
            </a:endParaRPr>
          </a:p>
        </p:txBody>
      </p:sp>
      <p:sp>
        <p:nvSpPr>
          <p:cNvPr id="4" name="object 4"/>
          <p:cNvSpPr/>
          <p:nvPr/>
        </p:nvSpPr>
        <p:spPr>
          <a:xfrm>
            <a:off x="3849623" y="164592"/>
            <a:ext cx="5177028"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6294" rIns="0" bIns="0" rtlCol="0">
            <a:spAutoFit/>
          </a:bodyPr>
          <a:lstStyle/>
          <a:p>
            <a:pPr marL="157480">
              <a:lnSpc>
                <a:spcPct val="100000"/>
              </a:lnSpc>
            </a:pPr>
            <a:r>
              <a:rPr sz="2600" b="1" spc="-10" dirty="0">
                <a:solidFill>
                  <a:srgbClr val="0066FF"/>
                </a:solidFill>
                <a:latin typeface="黑体"/>
                <a:cs typeface="黑体"/>
              </a:rPr>
              <a:t>平滑</a:t>
            </a:r>
            <a:r>
              <a:rPr sz="2600" b="1" spc="-20" dirty="0">
                <a:solidFill>
                  <a:srgbClr val="0066FF"/>
                </a:solidFill>
                <a:latin typeface="黑体"/>
                <a:cs typeface="黑体"/>
              </a:rPr>
              <a:t>无缝的可</a:t>
            </a:r>
            <a:r>
              <a:rPr sz="2600" b="1" spc="-30" dirty="0">
                <a:solidFill>
                  <a:srgbClr val="0066FF"/>
                </a:solidFill>
                <a:latin typeface="黑体"/>
                <a:cs typeface="黑体"/>
              </a:rPr>
              <a:t>扩</a:t>
            </a:r>
            <a:r>
              <a:rPr sz="2600" b="1" spc="-20" dirty="0">
                <a:solidFill>
                  <a:srgbClr val="0066FF"/>
                </a:solidFill>
                <a:latin typeface="黑体"/>
                <a:cs typeface="黑体"/>
              </a:rPr>
              <a:t>展</a:t>
            </a:r>
            <a:r>
              <a:rPr sz="2600" b="1" spc="-30" dirty="0">
                <a:solidFill>
                  <a:srgbClr val="0066FF"/>
                </a:solidFill>
                <a:latin typeface="黑体"/>
                <a:cs typeface="黑体"/>
              </a:rPr>
              <a:t>性</a:t>
            </a:r>
            <a:endParaRPr sz="2600">
              <a:latin typeface="黑体"/>
              <a:cs typeface="黑体"/>
            </a:endParaRPr>
          </a:p>
          <a:p>
            <a:pPr marL="265430">
              <a:lnSpc>
                <a:spcPts val="3080"/>
              </a:lnSpc>
              <a:spcBef>
                <a:spcPts val="575"/>
              </a:spcBef>
            </a:pPr>
            <a:r>
              <a:rPr sz="2600" dirty="0">
                <a:solidFill>
                  <a:srgbClr val="0066FF"/>
                </a:solidFill>
                <a:latin typeface="Arial Narrow"/>
                <a:cs typeface="Arial Narrow"/>
              </a:rPr>
              <a:t>Seaml</a:t>
            </a:r>
            <a:r>
              <a:rPr sz="2600" spc="-5" dirty="0">
                <a:solidFill>
                  <a:srgbClr val="0066FF"/>
                </a:solidFill>
                <a:latin typeface="Arial Narrow"/>
                <a:cs typeface="Arial Narrow"/>
              </a:rPr>
              <a:t>es</a:t>
            </a:r>
            <a:r>
              <a:rPr sz="2600" spc="0" dirty="0">
                <a:solidFill>
                  <a:srgbClr val="0066FF"/>
                </a:solidFill>
                <a:latin typeface="Arial Narrow"/>
                <a:cs typeface="Arial Narrow"/>
              </a:rPr>
              <a:t>s</a:t>
            </a:r>
            <a:r>
              <a:rPr sz="2600" spc="-30" dirty="0">
                <a:solidFill>
                  <a:srgbClr val="0066FF"/>
                </a:solidFill>
                <a:latin typeface="Arial Narrow"/>
                <a:cs typeface="Arial Narrow"/>
              </a:rPr>
              <a:t> </a:t>
            </a:r>
            <a:r>
              <a:rPr sz="2600" spc="-5" dirty="0">
                <a:solidFill>
                  <a:srgbClr val="0066FF"/>
                </a:solidFill>
                <a:latin typeface="Arial Narrow"/>
                <a:cs typeface="Arial Narrow"/>
              </a:rPr>
              <a:t>scal</a:t>
            </a:r>
            <a:r>
              <a:rPr sz="2600" spc="5" dirty="0">
                <a:solidFill>
                  <a:srgbClr val="0066FF"/>
                </a:solidFill>
                <a:latin typeface="Arial Narrow"/>
                <a:cs typeface="Arial Narrow"/>
              </a:rPr>
              <a:t>a</a:t>
            </a:r>
            <a:r>
              <a:rPr sz="2600" spc="-5" dirty="0">
                <a:solidFill>
                  <a:srgbClr val="0066FF"/>
                </a:solidFill>
                <a:latin typeface="Arial Narrow"/>
                <a:cs typeface="Arial Narrow"/>
              </a:rPr>
              <a:t>bi</a:t>
            </a:r>
            <a:r>
              <a:rPr sz="2600" spc="5" dirty="0">
                <a:solidFill>
                  <a:srgbClr val="0066FF"/>
                </a:solidFill>
                <a:latin typeface="Arial Narrow"/>
                <a:cs typeface="Arial Narrow"/>
              </a:rPr>
              <a:t>l</a:t>
            </a:r>
            <a:r>
              <a:rPr sz="2600" spc="-5" dirty="0">
                <a:solidFill>
                  <a:srgbClr val="0066FF"/>
                </a:solidFill>
                <a:latin typeface="Arial Narrow"/>
                <a:cs typeface="Arial Narrow"/>
              </a:rPr>
              <a:t>ity</a:t>
            </a:r>
            <a:endParaRPr sz="2600">
              <a:latin typeface="Arial Narrow"/>
              <a:cs typeface="Arial Narrow"/>
            </a:endParaRPr>
          </a:p>
        </p:txBody>
      </p:sp>
      <p:sp>
        <p:nvSpPr>
          <p:cNvPr id="3" name="object 3"/>
          <p:cNvSpPr txBox="1"/>
          <p:nvPr/>
        </p:nvSpPr>
        <p:spPr>
          <a:xfrm>
            <a:off x="335381" y="1655698"/>
            <a:ext cx="8352155" cy="4600575"/>
          </a:xfrm>
          <a:prstGeom prst="rect">
            <a:avLst/>
          </a:prstGeom>
        </p:spPr>
        <p:txBody>
          <a:bodyPr vert="horz" wrap="square" lIns="0" tIns="0" rIns="0" bIns="0" rtlCol="0">
            <a:spAutoFit/>
          </a:bodyPr>
          <a:lstStyle/>
          <a:p>
            <a:pPr marL="469900">
              <a:lnSpc>
                <a:spcPct val="100000"/>
              </a:lnSpc>
            </a:pPr>
            <a:r>
              <a:rPr sz="2400" dirty="0">
                <a:latin typeface="黑体"/>
                <a:cs typeface="黑体"/>
              </a:rPr>
              <a:t>主要包括两层意义上的扩展性：数据扩展和系统规模扩展</a:t>
            </a:r>
            <a:endParaRPr sz="2400">
              <a:latin typeface="黑体"/>
              <a:cs typeface="黑体"/>
            </a:endParaRPr>
          </a:p>
          <a:p>
            <a:pPr marL="12700">
              <a:lnSpc>
                <a:spcPts val="2825"/>
              </a:lnSpc>
              <a:spcBef>
                <a:spcPts val="71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理想的软件算法应当能随着数据规模的扩大而表现出持续的</a:t>
            </a:r>
            <a:endParaRPr sz="2400">
              <a:latin typeface="黑体"/>
              <a:cs typeface="黑体"/>
            </a:endParaRPr>
          </a:p>
          <a:p>
            <a:pPr marR="151130" algn="ctr">
              <a:lnSpc>
                <a:spcPts val="2825"/>
              </a:lnSpc>
            </a:pPr>
            <a:r>
              <a:rPr sz="2400" dirty="0">
                <a:latin typeface="黑体"/>
                <a:cs typeface="黑体"/>
              </a:rPr>
              <a:t>有效性，性能上的下降程度应与数据规模扩大的倍数相当</a:t>
            </a:r>
            <a:endParaRPr sz="2400">
              <a:latin typeface="黑体"/>
              <a:cs typeface="黑体"/>
            </a:endParaRPr>
          </a:p>
          <a:p>
            <a:pPr marL="12700">
              <a:lnSpc>
                <a:spcPts val="2825"/>
              </a:lnSpc>
              <a:spcBef>
                <a:spcPts val="705"/>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在集群规模上，要求算法的计算性能应能随着节点数的增加</a:t>
            </a:r>
            <a:endParaRPr sz="2400">
              <a:latin typeface="黑体"/>
              <a:cs typeface="黑体"/>
            </a:endParaRPr>
          </a:p>
          <a:p>
            <a:pPr marL="287020">
              <a:lnSpc>
                <a:spcPts val="2830"/>
              </a:lnSpc>
            </a:pPr>
            <a:r>
              <a:rPr sz="2400" spc="-5" dirty="0">
                <a:latin typeface="黑体"/>
                <a:cs typeface="黑体"/>
              </a:rPr>
              <a:t>保持接近线性程度的增长</a:t>
            </a:r>
            <a:endParaRPr sz="2400">
              <a:latin typeface="黑体"/>
              <a:cs typeface="黑体"/>
            </a:endParaRPr>
          </a:p>
          <a:p>
            <a:pPr marL="287020" marR="133350" indent="-274320" algn="just">
              <a:lnSpc>
                <a:spcPct val="98800"/>
              </a:lnSpc>
              <a:spcBef>
                <a:spcPts val="74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绝大多数现有的单机算法都达不到以上理想的要求；把中间 结果数据维护在内存中的单机算法在大规模数据处理时很快 失效；从单机到基于大规模集群的并行计算从根本上需要完 </a:t>
            </a:r>
            <a:r>
              <a:rPr sz="2400" spc="-5" dirty="0">
                <a:latin typeface="黑体"/>
                <a:cs typeface="黑体"/>
              </a:rPr>
              <a:t>全不同的算法设计</a:t>
            </a:r>
            <a:endParaRPr sz="2400">
              <a:latin typeface="黑体"/>
              <a:cs typeface="黑体"/>
            </a:endParaRPr>
          </a:p>
          <a:p>
            <a:pPr marL="287020" marR="6350" indent="-274320">
              <a:lnSpc>
                <a:spcPct val="100000"/>
              </a:lnSpc>
              <a:tabLst>
                <a:tab pos="286385" algn="l"/>
              </a:tabLst>
            </a:pPr>
            <a:r>
              <a:rPr sz="2000" spc="20" dirty="0">
                <a:solidFill>
                  <a:srgbClr val="D24717"/>
                </a:solidFill>
                <a:latin typeface="Wingdings 2"/>
                <a:cs typeface="Wingdings 2"/>
              </a:rPr>
              <a:t></a:t>
            </a:r>
            <a:r>
              <a:rPr sz="2000" spc="20" dirty="0">
                <a:solidFill>
                  <a:srgbClr val="D24717"/>
                </a:solidFill>
                <a:latin typeface="Times New Roman"/>
                <a:cs typeface="Times New Roman"/>
              </a:rPr>
              <a:t>	</a:t>
            </a:r>
            <a:r>
              <a:rPr sz="2400" spc="20" dirty="0">
                <a:solidFill>
                  <a:srgbClr val="C00000"/>
                </a:solidFill>
                <a:latin typeface="黑体"/>
                <a:cs typeface="黑体"/>
              </a:rPr>
              <a:t>奇妙的是，</a:t>
            </a:r>
            <a:r>
              <a:rPr sz="2400" spc="-5" dirty="0">
                <a:solidFill>
                  <a:srgbClr val="C00000"/>
                </a:solidFill>
                <a:latin typeface="Arial Narrow"/>
                <a:cs typeface="Arial Narrow"/>
              </a:rPr>
              <a:t>MapR</a:t>
            </a:r>
            <a:r>
              <a:rPr sz="2400" spc="-10" dirty="0">
                <a:solidFill>
                  <a:srgbClr val="C00000"/>
                </a:solidFill>
                <a:latin typeface="Arial Narrow"/>
                <a:cs typeface="Arial Narrow"/>
              </a:rPr>
              <a:t>e</a:t>
            </a:r>
            <a:r>
              <a:rPr sz="2400" spc="-5" dirty="0">
                <a:solidFill>
                  <a:srgbClr val="C00000"/>
                </a:solidFill>
                <a:latin typeface="Arial Narrow"/>
                <a:cs typeface="Arial Narrow"/>
              </a:rPr>
              <a:t>duce</a:t>
            </a:r>
            <a:r>
              <a:rPr sz="2400" spc="0" dirty="0">
                <a:solidFill>
                  <a:srgbClr val="C00000"/>
                </a:solidFill>
                <a:latin typeface="黑体"/>
                <a:cs typeface="黑体"/>
              </a:rPr>
              <a:t>几乎能实现理想的扩展性特征</a:t>
            </a:r>
            <a:r>
              <a:rPr sz="2400" spc="0" dirty="0">
                <a:latin typeface="黑体"/>
                <a:cs typeface="黑体"/>
              </a:rPr>
              <a:t>。 多项研究发现基于</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duce</a:t>
            </a:r>
            <a:r>
              <a:rPr sz="2400" spc="0" dirty="0">
                <a:latin typeface="黑体"/>
                <a:cs typeface="黑体"/>
              </a:rPr>
              <a:t>的计算性能可随节点数目增长保 持近似于线性的增长</a:t>
            </a:r>
            <a:endParaRPr sz="2400">
              <a:latin typeface="黑体"/>
              <a:cs typeface="黑体"/>
            </a:endParaRPr>
          </a:p>
        </p:txBody>
      </p:sp>
      <p:sp>
        <p:nvSpPr>
          <p:cNvPr id="4" name="object 4"/>
          <p:cNvSpPr/>
          <p:nvPr/>
        </p:nvSpPr>
        <p:spPr>
          <a:xfrm>
            <a:off x="3849623" y="164592"/>
            <a:ext cx="5177028" cy="7208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03012" y="443133"/>
            <a:ext cx="8431174" cy="1679919"/>
          </a:xfrm>
          <a:prstGeom prst="rect">
            <a:avLst/>
          </a:prstGeom>
        </p:spPr>
        <p:txBody>
          <a:bodyPr vert="horz" wrap="square" lIns="0" tIns="255209" rIns="0" bIns="0" rtlCol="0">
            <a:spAutoFit/>
          </a:bodyPr>
          <a:lstStyle/>
          <a:p>
            <a:pPr marL="549910">
              <a:lnSpc>
                <a:spcPts val="4660"/>
              </a:lnSpc>
            </a:pPr>
            <a:r>
              <a:rPr sz="4000" b="1" spc="-10" dirty="0">
                <a:solidFill>
                  <a:srgbClr val="00AF50"/>
                </a:solidFill>
                <a:latin typeface="黑体"/>
                <a:cs typeface="黑体"/>
              </a:rPr>
              <a:t>MapR</a:t>
            </a:r>
            <a:r>
              <a:rPr sz="4000" b="1" spc="-25" dirty="0">
                <a:solidFill>
                  <a:srgbClr val="00AF50"/>
                </a:solidFill>
                <a:latin typeface="黑体"/>
                <a:cs typeface="黑体"/>
              </a:rPr>
              <a:t>e</a:t>
            </a:r>
            <a:r>
              <a:rPr sz="4000" b="1" spc="-20" dirty="0">
                <a:solidFill>
                  <a:srgbClr val="00AF50"/>
                </a:solidFill>
                <a:latin typeface="黑体"/>
                <a:cs typeface="黑体"/>
              </a:rPr>
              <a:t>d</a:t>
            </a:r>
            <a:r>
              <a:rPr sz="4000" b="1" spc="-10" dirty="0">
                <a:solidFill>
                  <a:srgbClr val="00AF50"/>
                </a:solidFill>
                <a:latin typeface="黑体"/>
                <a:cs typeface="黑体"/>
              </a:rPr>
              <a:t>uc</a:t>
            </a:r>
            <a:r>
              <a:rPr sz="4000" b="1" spc="-5" dirty="0">
                <a:solidFill>
                  <a:srgbClr val="00AF50"/>
                </a:solidFill>
                <a:latin typeface="黑体"/>
                <a:cs typeface="黑体"/>
              </a:rPr>
              <a:t>e</a:t>
            </a:r>
            <a:r>
              <a:rPr sz="4000" b="1" spc="-35" dirty="0">
                <a:solidFill>
                  <a:srgbClr val="00AF50"/>
                </a:solidFill>
                <a:latin typeface="黑体"/>
                <a:cs typeface="黑体"/>
              </a:rPr>
              <a:t>简介</a:t>
            </a:r>
            <a:endParaRPr sz="4000" dirty="0">
              <a:latin typeface="黑体"/>
              <a:cs typeface="黑体"/>
            </a:endParaRPr>
          </a:p>
        </p:txBody>
      </p:sp>
      <p:sp>
        <p:nvSpPr>
          <p:cNvPr id="23" name="object 23"/>
          <p:cNvSpPr txBox="1">
            <a:spLocks noGrp="1"/>
          </p:cNvSpPr>
          <p:nvPr>
            <p:ph type="body" idx="1"/>
          </p:nvPr>
        </p:nvSpPr>
        <p:spPr>
          <a:xfrm>
            <a:off x="403012" y="1524000"/>
            <a:ext cx="8270240" cy="3742177"/>
          </a:xfrm>
          <a:prstGeom prst="rect">
            <a:avLst/>
          </a:prstGeom>
        </p:spPr>
        <p:txBody>
          <a:bodyPr vert="horz" wrap="square" lIns="0" tIns="802766" rIns="0" bIns="0" rtlCol="0">
            <a:spAutoFit/>
          </a:bodyPr>
          <a:lstStyle/>
          <a:p>
            <a:pPr marL="513715" algn="l">
              <a:lnSpc>
                <a:spcPct val="100000"/>
              </a:lnSpc>
            </a:pPr>
            <a:r>
              <a:rPr sz="3200" b="1" spc="25" dirty="0">
                <a:solidFill>
                  <a:srgbClr val="C00000"/>
                </a:solidFill>
                <a:latin typeface="黑体"/>
                <a:cs typeface="黑体"/>
              </a:rPr>
              <a:t>对付大</a:t>
            </a:r>
            <a:r>
              <a:rPr sz="3200" b="1" spc="15" dirty="0">
                <a:solidFill>
                  <a:srgbClr val="C00000"/>
                </a:solidFill>
                <a:latin typeface="黑体"/>
                <a:cs typeface="黑体"/>
              </a:rPr>
              <a:t>数</a:t>
            </a:r>
            <a:r>
              <a:rPr sz="3200" b="1" spc="0" dirty="0">
                <a:solidFill>
                  <a:srgbClr val="C00000"/>
                </a:solidFill>
                <a:latin typeface="黑体"/>
                <a:cs typeface="黑体"/>
              </a:rPr>
              <a:t>据</a:t>
            </a:r>
            <a:r>
              <a:rPr sz="3200" b="1" spc="15" dirty="0">
                <a:solidFill>
                  <a:srgbClr val="C00000"/>
                </a:solidFill>
                <a:latin typeface="黑体"/>
                <a:cs typeface="黑体"/>
              </a:rPr>
              <a:t>处</a:t>
            </a:r>
            <a:r>
              <a:rPr sz="3200" b="1" spc="40" dirty="0">
                <a:solidFill>
                  <a:srgbClr val="C00000"/>
                </a:solidFill>
                <a:latin typeface="黑体"/>
                <a:cs typeface="黑体"/>
              </a:rPr>
              <a:t>理</a:t>
            </a:r>
            <a:r>
              <a:rPr sz="3200" b="1" spc="45" dirty="0">
                <a:solidFill>
                  <a:srgbClr val="C00000"/>
                </a:solidFill>
                <a:latin typeface="Arial Narrow"/>
                <a:cs typeface="Arial Narrow"/>
              </a:rPr>
              <a:t>-</a:t>
            </a:r>
            <a:r>
              <a:rPr sz="3200" b="1" spc="20" dirty="0">
                <a:solidFill>
                  <a:srgbClr val="C00000"/>
                </a:solidFill>
                <a:latin typeface="黑体"/>
                <a:cs typeface="黑体"/>
              </a:rPr>
              <a:t>分而治之</a:t>
            </a:r>
            <a:endParaRPr sz="3200" dirty="0">
              <a:latin typeface="黑体"/>
              <a:cs typeface="黑体"/>
            </a:endParaRPr>
          </a:p>
          <a:p>
            <a:pPr marL="513715" algn="l">
              <a:lnSpc>
                <a:spcPct val="100000"/>
              </a:lnSpc>
              <a:spcBef>
                <a:spcPts val="2520"/>
              </a:spcBef>
            </a:pPr>
            <a:r>
              <a:rPr sz="3200" b="1" spc="25" dirty="0">
                <a:solidFill>
                  <a:srgbClr val="C00000"/>
                </a:solidFill>
                <a:latin typeface="黑体"/>
                <a:cs typeface="黑体"/>
              </a:rPr>
              <a:t>构建抽</a:t>
            </a:r>
            <a:r>
              <a:rPr sz="3200" b="1" spc="20" dirty="0">
                <a:solidFill>
                  <a:srgbClr val="C00000"/>
                </a:solidFill>
                <a:latin typeface="黑体"/>
                <a:cs typeface="黑体"/>
              </a:rPr>
              <a:t>象</a:t>
            </a:r>
            <a:r>
              <a:rPr sz="3200" b="1" spc="0" dirty="0">
                <a:solidFill>
                  <a:srgbClr val="C00000"/>
                </a:solidFill>
                <a:latin typeface="黑体"/>
                <a:cs typeface="黑体"/>
              </a:rPr>
              <a:t>模</a:t>
            </a:r>
            <a:r>
              <a:rPr sz="3200" b="1" spc="45" dirty="0">
                <a:solidFill>
                  <a:srgbClr val="C00000"/>
                </a:solidFill>
                <a:latin typeface="黑体"/>
                <a:cs typeface="黑体"/>
              </a:rPr>
              <a:t>型</a:t>
            </a:r>
            <a:r>
              <a:rPr sz="3200" b="1" spc="45" dirty="0">
                <a:solidFill>
                  <a:srgbClr val="C00000"/>
                </a:solidFill>
                <a:latin typeface="Arial Narrow"/>
                <a:cs typeface="Arial Narrow"/>
              </a:rPr>
              <a:t>-</a:t>
            </a:r>
            <a:r>
              <a:rPr sz="3200" b="1" spc="40" dirty="0">
                <a:solidFill>
                  <a:srgbClr val="C00000"/>
                </a:solidFill>
                <a:latin typeface="Arial Narrow"/>
                <a:cs typeface="Arial Narrow"/>
              </a:rPr>
              <a:t>M</a:t>
            </a:r>
            <a:r>
              <a:rPr sz="3200" b="1" spc="45" dirty="0">
                <a:solidFill>
                  <a:srgbClr val="C00000"/>
                </a:solidFill>
                <a:latin typeface="Arial Narrow"/>
                <a:cs typeface="Arial Narrow"/>
              </a:rPr>
              <a:t>a</a:t>
            </a:r>
            <a:r>
              <a:rPr sz="3200" b="1" spc="55" dirty="0">
                <a:solidFill>
                  <a:srgbClr val="C00000"/>
                </a:solidFill>
                <a:latin typeface="Arial Narrow"/>
                <a:cs typeface="Arial Narrow"/>
              </a:rPr>
              <a:t>p</a:t>
            </a:r>
            <a:r>
              <a:rPr sz="3200" b="1" spc="25" dirty="0">
                <a:solidFill>
                  <a:srgbClr val="C00000"/>
                </a:solidFill>
                <a:latin typeface="黑体"/>
                <a:cs typeface="黑体"/>
              </a:rPr>
              <a:t>和</a:t>
            </a:r>
            <a:r>
              <a:rPr sz="3200" b="1" spc="45" dirty="0">
                <a:solidFill>
                  <a:srgbClr val="C00000"/>
                </a:solidFill>
                <a:latin typeface="Arial Narrow"/>
                <a:cs typeface="Arial Narrow"/>
              </a:rPr>
              <a:t>Reduc</a:t>
            </a:r>
            <a:r>
              <a:rPr sz="3200" b="1" spc="0" dirty="0">
                <a:solidFill>
                  <a:srgbClr val="C00000"/>
                </a:solidFill>
                <a:latin typeface="Arial Narrow"/>
                <a:cs typeface="Arial Narrow"/>
              </a:rPr>
              <a:t>e</a:t>
            </a:r>
            <a:endParaRPr sz="3200" dirty="0">
              <a:latin typeface="Arial Narrow"/>
              <a:cs typeface="Arial Narrow"/>
            </a:endParaRPr>
          </a:p>
          <a:p>
            <a:pPr marL="513715" algn="l">
              <a:lnSpc>
                <a:spcPct val="100000"/>
              </a:lnSpc>
              <a:spcBef>
                <a:spcPts val="2520"/>
              </a:spcBef>
            </a:pPr>
            <a:r>
              <a:rPr sz="3200" b="1" spc="25" dirty="0">
                <a:solidFill>
                  <a:srgbClr val="C00000"/>
                </a:solidFill>
                <a:latin typeface="黑体"/>
                <a:cs typeface="黑体"/>
              </a:rPr>
              <a:t>上升到</a:t>
            </a:r>
            <a:r>
              <a:rPr sz="3200" b="1" spc="15" dirty="0">
                <a:solidFill>
                  <a:srgbClr val="C00000"/>
                </a:solidFill>
                <a:latin typeface="黑体"/>
                <a:cs typeface="黑体"/>
              </a:rPr>
              <a:t>构</a:t>
            </a:r>
            <a:r>
              <a:rPr sz="3200" b="1" spc="20" dirty="0">
                <a:solidFill>
                  <a:srgbClr val="C00000"/>
                </a:solidFill>
                <a:latin typeface="黑体"/>
                <a:cs typeface="黑体"/>
              </a:rPr>
              <a:t>架</a:t>
            </a:r>
            <a:r>
              <a:rPr sz="3200" b="1" spc="45" dirty="0">
                <a:solidFill>
                  <a:srgbClr val="C00000"/>
                </a:solidFill>
                <a:latin typeface="Arial Narrow"/>
                <a:cs typeface="Arial Narrow"/>
              </a:rPr>
              <a:t>-</a:t>
            </a:r>
            <a:r>
              <a:rPr sz="3200" b="1" spc="20" dirty="0">
                <a:solidFill>
                  <a:srgbClr val="C00000"/>
                </a:solidFill>
                <a:latin typeface="黑体"/>
                <a:cs typeface="黑体"/>
              </a:rPr>
              <a:t>自动并行化并隐</a:t>
            </a:r>
            <a:r>
              <a:rPr sz="3200" b="1" spc="0" dirty="0">
                <a:solidFill>
                  <a:srgbClr val="C00000"/>
                </a:solidFill>
                <a:latin typeface="黑体"/>
                <a:cs typeface="黑体"/>
              </a:rPr>
              <a:t>藏</a:t>
            </a:r>
            <a:r>
              <a:rPr sz="3200" b="1" spc="20" dirty="0">
                <a:solidFill>
                  <a:srgbClr val="C00000"/>
                </a:solidFill>
                <a:latin typeface="黑体"/>
                <a:cs typeface="黑体"/>
              </a:rPr>
              <a:t>低层细节</a:t>
            </a:r>
            <a:endParaRPr sz="3200" dirty="0">
              <a:latin typeface="黑体"/>
              <a:cs typeface="黑体"/>
            </a:endParaRPr>
          </a:p>
          <a:p>
            <a:pPr marL="513715" algn="l">
              <a:lnSpc>
                <a:spcPct val="100000"/>
              </a:lnSpc>
              <a:spcBef>
                <a:spcPts val="2520"/>
              </a:spcBef>
            </a:pPr>
            <a:r>
              <a:rPr sz="3200" b="1" spc="40" dirty="0">
                <a:solidFill>
                  <a:srgbClr val="C00000"/>
                </a:solidFill>
                <a:latin typeface="Arial Narrow"/>
                <a:cs typeface="Arial Narrow"/>
              </a:rPr>
              <a:t>M</a:t>
            </a:r>
            <a:r>
              <a:rPr sz="3200" b="1" spc="45" dirty="0">
                <a:solidFill>
                  <a:srgbClr val="C00000"/>
                </a:solidFill>
                <a:latin typeface="Arial Narrow"/>
                <a:cs typeface="Arial Narrow"/>
              </a:rPr>
              <a:t>apReduc</a:t>
            </a:r>
            <a:r>
              <a:rPr sz="3200" b="1" spc="70" dirty="0">
                <a:solidFill>
                  <a:srgbClr val="C00000"/>
                </a:solidFill>
                <a:latin typeface="Arial Narrow"/>
                <a:cs typeface="Arial Narrow"/>
              </a:rPr>
              <a:t>e</a:t>
            </a:r>
            <a:r>
              <a:rPr sz="3200" b="1" spc="25" dirty="0">
                <a:solidFill>
                  <a:srgbClr val="C00000"/>
                </a:solidFill>
                <a:latin typeface="黑体"/>
                <a:cs typeface="黑体"/>
              </a:rPr>
              <a:t>的主</a:t>
            </a:r>
            <a:r>
              <a:rPr sz="3200" b="1" spc="20" dirty="0">
                <a:solidFill>
                  <a:srgbClr val="C00000"/>
                </a:solidFill>
                <a:latin typeface="黑体"/>
                <a:cs typeface="黑体"/>
              </a:rPr>
              <a:t>要设计思想和特</a:t>
            </a:r>
            <a:r>
              <a:rPr sz="3200" b="1" spc="-35" dirty="0">
                <a:solidFill>
                  <a:srgbClr val="C00000"/>
                </a:solidFill>
                <a:latin typeface="黑体"/>
                <a:cs typeface="黑体"/>
              </a:rPr>
              <a:t>征</a:t>
            </a:r>
            <a:endParaRPr sz="3200" dirty="0">
              <a:latin typeface="黑体"/>
              <a:cs typeface="黑体"/>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9623" y="164592"/>
            <a:ext cx="5177028"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1945513" y="833564"/>
            <a:ext cx="6974713" cy="5868797"/>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txBox="1">
            <a:spLocks noGrp="1"/>
          </p:cNvSpPr>
          <p:nvPr>
            <p:ph type="title"/>
          </p:nvPr>
        </p:nvSpPr>
        <p:spPr>
          <a:prstGeom prst="rect">
            <a:avLst/>
          </a:prstGeom>
        </p:spPr>
        <p:txBody>
          <a:bodyPr vert="horz" wrap="square" lIns="0" tIns="369382" rIns="0" bIns="0" rtlCol="0">
            <a:spAutoFit/>
          </a:bodyPr>
          <a:lstStyle/>
          <a:p>
            <a:pPr marL="26670">
              <a:lnSpc>
                <a:spcPts val="2370"/>
              </a:lnSpc>
            </a:pPr>
            <a:r>
              <a:rPr sz="2000" dirty="0">
                <a:solidFill>
                  <a:srgbClr val="0066FF"/>
                </a:solidFill>
                <a:latin typeface="Arial Narrow"/>
                <a:cs typeface="Arial Narrow"/>
              </a:rPr>
              <a:t>St</a:t>
            </a:r>
            <a:r>
              <a:rPr sz="2000" spc="-10" dirty="0">
                <a:solidFill>
                  <a:srgbClr val="0066FF"/>
                </a:solidFill>
                <a:latin typeface="Arial Narrow"/>
                <a:cs typeface="Arial Narrow"/>
              </a:rPr>
              <a:t>a</a:t>
            </a:r>
            <a:r>
              <a:rPr sz="2000" spc="-5" dirty="0">
                <a:solidFill>
                  <a:srgbClr val="0066FF"/>
                </a:solidFill>
                <a:latin typeface="Arial Narrow"/>
                <a:cs typeface="Arial Narrow"/>
              </a:rPr>
              <a:t>nford</a:t>
            </a:r>
            <a:r>
              <a:rPr sz="2000" spc="10" dirty="0">
                <a:solidFill>
                  <a:srgbClr val="0066FF"/>
                </a:solidFill>
                <a:latin typeface="黑体"/>
                <a:cs typeface="黑体"/>
              </a:rPr>
              <a:t>大学</a:t>
            </a:r>
            <a:endParaRPr sz="2000">
              <a:latin typeface="黑体"/>
              <a:cs typeface="黑体"/>
            </a:endParaRPr>
          </a:p>
        </p:txBody>
      </p:sp>
      <p:sp>
        <p:nvSpPr>
          <p:cNvPr id="5" name="object 5"/>
          <p:cNvSpPr txBox="1"/>
          <p:nvPr/>
        </p:nvSpPr>
        <p:spPr>
          <a:xfrm>
            <a:off x="370738" y="1352575"/>
            <a:ext cx="1414780" cy="3935095"/>
          </a:xfrm>
          <a:prstGeom prst="rect">
            <a:avLst/>
          </a:prstGeom>
        </p:spPr>
        <p:txBody>
          <a:bodyPr vert="horz" wrap="square" lIns="0" tIns="0" rIns="0" bIns="0" rtlCol="0">
            <a:spAutoFit/>
          </a:bodyPr>
          <a:lstStyle/>
          <a:p>
            <a:pPr marL="12700" marR="6350">
              <a:lnSpc>
                <a:spcPct val="99700"/>
              </a:lnSpc>
            </a:pPr>
            <a:r>
              <a:rPr sz="2000" dirty="0">
                <a:solidFill>
                  <a:srgbClr val="0066FF"/>
                </a:solidFill>
                <a:latin typeface="黑体"/>
                <a:cs typeface="黑体"/>
              </a:rPr>
              <a:t>研究小</a:t>
            </a:r>
            <a:r>
              <a:rPr sz="2000" spc="-15" dirty="0">
                <a:solidFill>
                  <a:srgbClr val="0066FF"/>
                </a:solidFill>
                <a:latin typeface="黑体"/>
                <a:cs typeface="黑体"/>
              </a:rPr>
              <a:t>组</a:t>
            </a:r>
            <a:r>
              <a:rPr sz="2000" spc="0" dirty="0">
                <a:solidFill>
                  <a:srgbClr val="0066FF"/>
                </a:solidFill>
                <a:latin typeface="黑体"/>
                <a:cs typeface="黑体"/>
              </a:rPr>
              <a:t>研 究基于</a:t>
            </a:r>
            <a:r>
              <a:rPr sz="2000" spc="-15" dirty="0">
                <a:solidFill>
                  <a:srgbClr val="0066FF"/>
                </a:solidFill>
                <a:latin typeface="黑体"/>
                <a:cs typeface="黑体"/>
              </a:rPr>
              <a:t>多</a:t>
            </a:r>
            <a:r>
              <a:rPr sz="2000" spc="0" dirty="0">
                <a:solidFill>
                  <a:srgbClr val="0066FF"/>
                </a:solidFill>
                <a:latin typeface="黑体"/>
                <a:cs typeface="黑体"/>
              </a:rPr>
              <a:t>核 构架、</a:t>
            </a:r>
            <a:r>
              <a:rPr sz="2000" spc="-15" dirty="0">
                <a:solidFill>
                  <a:srgbClr val="0066FF"/>
                </a:solidFill>
                <a:latin typeface="黑体"/>
                <a:cs typeface="黑体"/>
              </a:rPr>
              <a:t>自</a:t>
            </a:r>
            <a:r>
              <a:rPr sz="2000" spc="0" dirty="0">
                <a:solidFill>
                  <a:srgbClr val="0066FF"/>
                </a:solidFill>
                <a:latin typeface="黑体"/>
                <a:cs typeface="黑体"/>
              </a:rPr>
              <a:t>行 设计的</a:t>
            </a:r>
            <a:r>
              <a:rPr sz="2000" spc="-15" dirty="0">
                <a:solidFill>
                  <a:srgbClr val="0066FF"/>
                </a:solidFill>
                <a:latin typeface="黑体"/>
                <a:cs typeface="黑体"/>
              </a:rPr>
              <a:t>轻</a:t>
            </a:r>
            <a:r>
              <a:rPr sz="2000" spc="0" dirty="0">
                <a:solidFill>
                  <a:srgbClr val="0066FF"/>
                </a:solidFill>
                <a:latin typeface="黑体"/>
                <a:cs typeface="黑体"/>
              </a:rPr>
              <a:t>量 </a:t>
            </a:r>
            <a:r>
              <a:rPr sz="2000" spc="5" dirty="0">
                <a:solidFill>
                  <a:srgbClr val="0066FF"/>
                </a:solidFill>
                <a:latin typeface="黑体"/>
                <a:cs typeface="黑体"/>
              </a:rPr>
              <a:t>级</a:t>
            </a:r>
            <a:r>
              <a:rPr sz="2000" spc="-5" dirty="0">
                <a:solidFill>
                  <a:srgbClr val="0066FF"/>
                </a:solidFill>
                <a:latin typeface="Arial Narrow"/>
                <a:cs typeface="Arial Narrow"/>
              </a:rPr>
              <a:t>Ma</a:t>
            </a:r>
            <a:r>
              <a:rPr sz="2000" spc="-10" dirty="0">
                <a:solidFill>
                  <a:srgbClr val="0066FF"/>
                </a:solidFill>
                <a:latin typeface="Arial Narrow"/>
                <a:cs typeface="Arial Narrow"/>
              </a:rPr>
              <a:t>p</a:t>
            </a:r>
            <a:r>
              <a:rPr sz="2000" spc="0" dirty="0">
                <a:solidFill>
                  <a:srgbClr val="0066FF"/>
                </a:solidFill>
                <a:latin typeface="Arial Narrow"/>
                <a:cs typeface="Arial Narrow"/>
              </a:rPr>
              <a:t>Red</a:t>
            </a:r>
            <a:r>
              <a:rPr sz="2000" spc="-10" dirty="0">
                <a:solidFill>
                  <a:srgbClr val="0066FF"/>
                </a:solidFill>
                <a:latin typeface="Arial Narrow"/>
                <a:cs typeface="Arial Narrow"/>
              </a:rPr>
              <a:t>uc</a:t>
            </a:r>
            <a:r>
              <a:rPr sz="2000" spc="0" dirty="0">
                <a:solidFill>
                  <a:srgbClr val="0066FF"/>
                </a:solidFill>
                <a:latin typeface="Arial Narrow"/>
                <a:cs typeface="Arial Narrow"/>
              </a:rPr>
              <a:t>e </a:t>
            </a:r>
            <a:r>
              <a:rPr sz="2000" spc="0" dirty="0">
                <a:solidFill>
                  <a:srgbClr val="0066FF"/>
                </a:solidFill>
                <a:latin typeface="黑体"/>
                <a:cs typeface="黑体"/>
              </a:rPr>
              <a:t>框架的</a:t>
            </a:r>
            <a:r>
              <a:rPr sz="2000" spc="-15" dirty="0">
                <a:solidFill>
                  <a:srgbClr val="0066FF"/>
                </a:solidFill>
                <a:latin typeface="黑体"/>
                <a:cs typeface="黑体"/>
              </a:rPr>
              <a:t>各</a:t>
            </a:r>
            <a:r>
              <a:rPr sz="2000" spc="0" dirty="0">
                <a:solidFill>
                  <a:srgbClr val="0066FF"/>
                </a:solidFill>
                <a:latin typeface="黑体"/>
                <a:cs typeface="黑体"/>
              </a:rPr>
              <a:t>种 机器学</a:t>
            </a:r>
            <a:r>
              <a:rPr sz="2000" spc="-15" dirty="0">
                <a:solidFill>
                  <a:srgbClr val="0066FF"/>
                </a:solidFill>
                <a:latin typeface="黑体"/>
                <a:cs typeface="黑体"/>
              </a:rPr>
              <a:t>习</a:t>
            </a:r>
            <a:r>
              <a:rPr sz="2000" spc="0" dirty="0">
                <a:solidFill>
                  <a:srgbClr val="0066FF"/>
                </a:solidFill>
                <a:latin typeface="黑体"/>
                <a:cs typeface="黑体"/>
              </a:rPr>
              <a:t>算 </a:t>
            </a:r>
            <a:r>
              <a:rPr sz="2000" spc="10" dirty="0">
                <a:solidFill>
                  <a:srgbClr val="0066FF"/>
                </a:solidFill>
                <a:latin typeface="黑体"/>
                <a:cs typeface="黑体"/>
              </a:rPr>
              <a:t>法</a:t>
            </a:r>
            <a:r>
              <a:rPr sz="2000" spc="0" dirty="0">
                <a:solidFill>
                  <a:srgbClr val="0066FF"/>
                </a:solidFill>
                <a:latin typeface="Arial Narrow"/>
                <a:cs typeface="Arial Narrow"/>
              </a:rPr>
              <a:t>,</a:t>
            </a:r>
            <a:r>
              <a:rPr sz="2000" spc="-25" dirty="0">
                <a:solidFill>
                  <a:srgbClr val="0066FF"/>
                </a:solidFill>
                <a:latin typeface="Arial Narrow"/>
                <a:cs typeface="Arial Narrow"/>
              </a:rPr>
              <a:t> </a:t>
            </a:r>
            <a:r>
              <a:rPr sz="2000" spc="10" dirty="0">
                <a:solidFill>
                  <a:srgbClr val="0066FF"/>
                </a:solidFill>
                <a:latin typeface="黑体"/>
                <a:cs typeface="黑体"/>
              </a:rPr>
              <a:t>发现</a:t>
            </a:r>
            <a:r>
              <a:rPr sz="2000" spc="0" dirty="0">
                <a:solidFill>
                  <a:srgbClr val="0066FF"/>
                </a:solidFill>
                <a:latin typeface="黑体"/>
                <a:cs typeface="黑体"/>
              </a:rPr>
              <a:t>计算 性能可</a:t>
            </a:r>
            <a:r>
              <a:rPr sz="2000" spc="-15" dirty="0">
                <a:solidFill>
                  <a:srgbClr val="0066FF"/>
                </a:solidFill>
                <a:latin typeface="黑体"/>
                <a:cs typeface="黑体"/>
              </a:rPr>
              <a:t>随</a:t>
            </a:r>
            <a:r>
              <a:rPr sz="2000" spc="0" dirty="0">
                <a:solidFill>
                  <a:srgbClr val="0066FF"/>
                </a:solidFill>
                <a:latin typeface="黑体"/>
                <a:cs typeface="黑体"/>
              </a:rPr>
              <a:t>处 理器</a:t>
            </a:r>
            <a:r>
              <a:rPr sz="2000" spc="-10" dirty="0">
                <a:solidFill>
                  <a:srgbClr val="0066FF"/>
                </a:solidFill>
                <a:latin typeface="黑体"/>
                <a:cs typeface="黑体"/>
              </a:rPr>
              <a:t>核</a:t>
            </a:r>
            <a:r>
              <a:rPr sz="2000" spc="-15" dirty="0">
                <a:solidFill>
                  <a:srgbClr val="0066FF"/>
                </a:solidFill>
                <a:latin typeface="黑体"/>
                <a:cs typeface="黑体"/>
              </a:rPr>
              <a:t>数</a:t>
            </a:r>
            <a:r>
              <a:rPr sz="2000" spc="0" dirty="0">
                <a:solidFill>
                  <a:srgbClr val="0066FF"/>
                </a:solidFill>
                <a:latin typeface="黑体"/>
                <a:cs typeface="黑体"/>
              </a:rPr>
              <a:t>增 长保持</a:t>
            </a:r>
            <a:r>
              <a:rPr sz="2000" spc="-15" dirty="0">
                <a:solidFill>
                  <a:srgbClr val="0066FF"/>
                </a:solidFill>
                <a:latin typeface="黑体"/>
                <a:cs typeface="黑体"/>
              </a:rPr>
              <a:t>近</a:t>
            </a:r>
            <a:r>
              <a:rPr sz="2000" spc="0" dirty="0">
                <a:solidFill>
                  <a:srgbClr val="0066FF"/>
                </a:solidFill>
                <a:latin typeface="黑体"/>
                <a:cs typeface="黑体"/>
              </a:rPr>
              <a:t>似 于线性</a:t>
            </a:r>
            <a:r>
              <a:rPr sz="2000" spc="-15" dirty="0">
                <a:solidFill>
                  <a:srgbClr val="0066FF"/>
                </a:solidFill>
                <a:latin typeface="黑体"/>
                <a:cs typeface="黑体"/>
              </a:rPr>
              <a:t>的</a:t>
            </a:r>
            <a:r>
              <a:rPr sz="2000" spc="0" dirty="0">
                <a:solidFill>
                  <a:srgbClr val="0066FF"/>
                </a:solidFill>
                <a:latin typeface="黑体"/>
                <a:cs typeface="黑体"/>
              </a:rPr>
              <a:t>增 长</a:t>
            </a:r>
            <a:endParaRPr sz="2000">
              <a:latin typeface="黑体"/>
              <a:cs typeface="黑体"/>
            </a:endParaRPr>
          </a:p>
        </p:txBody>
      </p:sp>
      <p:sp>
        <p:nvSpPr>
          <p:cNvPr id="6" name="object 6"/>
          <p:cNvSpPr txBox="1"/>
          <p:nvPr/>
        </p:nvSpPr>
        <p:spPr>
          <a:xfrm>
            <a:off x="278079" y="5682386"/>
            <a:ext cx="1486535" cy="558800"/>
          </a:xfrm>
          <a:prstGeom prst="rect">
            <a:avLst/>
          </a:prstGeom>
        </p:spPr>
        <p:txBody>
          <a:bodyPr vert="horz" wrap="square" lIns="0" tIns="0" rIns="0" bIns="0" rtlCol="0">
            <a:spAutoFit/>
          </a:bodyPr>
          <a:lstStyle/>
          <a:p>
            <a:pPr marL="12700" marR="6350">
              <a:lnSpc>
                <a:spcPct val="100000"/>
              </a:lnSpc>
            </a:pPr>
            <a:r>
              <a:rPr sz="900" spc="-5" dirty="0">
                <a:latin typeface="Verdana"/>
                <a:cs typeface="Verdana"/>
              </a:rPr>
              <a:t>C</a:t>
            </a:r>
            <a:r>
              <a:rPr sz="900" spc="0" dirty="0">
                <a:latin typeface="Verdana"/>
                <a:cs typeface="Verdana"/>
              </a:rPr>
              <a:t>it</a:t>
            </a:r>
            <a:r>
              <a:rPr sz="900" spc="-10" dirty="0">
                <a:latin typeface="Verdana"/>
                <a:cs typeface="Verdana"/>
              </a:rPr>
              <a:t>e</a:t>
            </a:r>
            <a:r>
              <a:rPr sz="900" spc="-15" dirty="0">
                <a:latin typeface="Verdana"/>
                <a:cs typeface="Verdana"/>
              </a:rPr>
              <a:t> </a:t>
            </a:r>
            <a:r>
              <a:rPr sz="900" spc="-10" dirty="0">
                <a:latin typeface="Verdana"/>
                <a:cs typeface="Verdana"/>
              </a:rPr>
              <a:t>from</a:t>
            </a:r>
            <a:r>
              <a:rPr sz="900" spc="-5" dirty="0">
                <a:latin typeface="Verdana"/>
                <a:cs typeface="Verdana"/>
              </a:rPr>
              <a:t> C</a:t>
            </a:r>
            <a:r>
              <a:rPr sz="900" spc="-20" dirty="0">
                <a:latin typeface="Verdana"/>
                <a:cs typeface="Verdana"/>
              </a:rPr>
              <a:t>h</a:t>
            </a:r>
            <a:r>
              <a:rPr sz="900" spc="-10" dirty="0">
                <a:latin typeface="Verdana"/>
                <a:cs typeface="Verdana"/>
              </a:rPr>
              <a:t>e</a:t>
            </a:r>
            <a:r>
              <a:rPr sz="900" spc="-20" dirty="0">
                <a:latin typeface="Verdana"/>
                <a:cs typeface="Verdana"/>
              </a:rPr>
              <a:t>n</a:t>
            </a:r>
            <a:r>
              <a:rPr sz="900" spc="10" dirty="0">
                <a:latin typeface="Verdana"/>
                <a:cs typeface="Verdana"/>
              </a:rPr>
              <a:t>g</a:t>
            </a:r>
            <a:r>
              <a:rPr sz="900" spc="-5" dirty="0">
                <a:latin typeface="Verdana"/>
                <a:cs typeface="Verdana"/>
              </a:rPr>
              <a:t>-</a:t>
            </a:r>
            <a:r>
              <a:rPr sz="900" spc="-15" dirty="0">
                <a:latin typeface="Verdana"/>
                <a:cs typeface="Verdana"/>
              </a:rPr>
              <a:t>Ta</a:t>
            </a:r>
            <a:r>
              <a:rPr sz="900" spc="-10" dirty="0">
                <a:latin typeface="Verdana"/>
                <a:cs typeface="Verdana"/>
              </a:rPr>
              <a:t>o</a:t>
            </a:r>
            <a:r>
              <a:rPr sz="900" spc="10" dirty="0">
                <a:latin typeface="Verdana"/>
                <a:cs typeface="Verdana"/>
              </a:rPr>
              <a:t> </a:t>
            </a:r>
            <a:r>
              <a:rPr sz="900" spc="-5" dirty="0">
                <a:latin typeface="Verdana"/>
                <a:cs typeface="Verdana"/>
              </a:rPr>
              <a:t>C</a:t>
            </a:r>
            <a:r>
              <a:rPr sz="900" spc="-20" dirty="0">
                <a:latin typeface="Verdana"/>
                <a:cs typeface="Verdana"/>
              </a:rPr>
              <a:t>h</a:t>
            </a:r>
            <a:r>
              <a:rPr sz="900" spc="-10" dirty="0">
                <a:latin typeface="Verdana"/>
                <a:cs typeface="Verdana"/>
              </a:rPr>
              <a:t>u</a:t>
            </a:r>
            <a:r>
              <a:rPr sz="900" spc="-5" dirty="0">
                <a:latin typeface="Verdana"/>
                <a:cs typeface="Verdana"/>
              </a:rPr>
              <a:t> e</a:t>
            </a:r>
            <a:r>
              <a:rPr sz="900" spc="0" dirty="0">
                <a:latin typeface="Verdana"/>
                <a:cs typeface="Verdana"/>
              </a:rPr>
              <a:t>t</a:t>
            </a:r>
            <a:r>
              <a:rPr sz="900" spc="-10" dirty="0">
                <a:latin typeface="Verdana"/>
                <a:cs typeface="Verdana"/>
              </a:rPr>
              <a:t>.</a:t>
            </a:r>
            <a:r>
              <a:rPr sz="900" spc="0" dirty="0">
                <a:latin typeface="Verdana"/>
                <a:cs typeface="Verdana"/>
              </a:rPr>
              <a:t>al</a:t>
            </a:r>
            <a:r>
              <a:rPr sz="900" spc="-15" dirty="0">
                <a:latin typeface="Verdana"/>
                <a:cs typeface="Verdana"/>
              </a:rPr>
              <a:t> </a:t>
            </a:r>
            <a:r>
              <a:rPr sz="900" spc="-5" dirty="0">
                <a:latin typeface="Verdana"/>
                <a:cs typeface="Verdana"/>
              </a:rPr>
              <a:t>,</a:t>
            </a:r>
            <a:r>
              <a:rPr sz="900" spc="-10" dirty="0">
                <a:latin typeface="Verdana"/>
                <a:cs typeface="Verdana"/>
              </a:rPr>
              <a:t> </a:t>
            </a:r>
            <a:r>
              <a:rPr sz="900" spc="-15" dirty="0">
                <a:latin typeface="Verdana"/>
                <a:cs typeface="Verdana"/>
              </a:rPr>
              <a:t>M</a:t>
            </a:r>
            <a:r>
              <a:rPr sz="900" spc="-10" dirty="0">
                <a:latin typeface="Verdana"/>
                <a:cs typeface="Verdana"/>
              </a:rPr>
              <a:t>apRe</a:t>
            </a:r>
            <a:r>
              <a:rPr sz="900" spc="0" dirty="0">
                <a:latin typeface="Verdana"/>
                <a:cs typeface="Verdana"/>
              </a:rPr>
              <a:t>d</a:t>
            </a:r>
            <a:r>
              <a:rPr sz="900" spc="-20" dirty="0">
                <a:latin typeface="Verdana"/>
                <a:cs typeface="Verdana"/>
              </a:rPr>
              <a:t>u</a:t>
            </a:r>
            <a:r>
              <a:rPr sz="900" spc="-5" dirty="0">
                <a:latin typeface="Verdana"/>
                <a:cs typeface="Verdana"/>
              </a:rPr>
              <a:t>ce</a:t>
            </a:r>
            <a:r>
              <a:rPr sz="900" spc="10" dirty="0">
                <a:latin typeface="Verdana"/>
                <a:cs typeface="Verdana"/>
              </a:rPr>
              <a:t> </a:t>
            </a:r>
            <a:r>
              <a:rPr sz="900" spc="-10" dirty="0">
                <a:latin typeface="Verdana"/>
                <a:cs typeface="Verdana"/>
              </a:rPr>
              <a:t>f</a:t>
            </a:r>
            <a:r>
              <a:rPr sz="900" spc="-5" dirty="0">
                <a:latin typeface="Verdana"/>
                <a:cs typeface="Verdana"/>
              </a:rPr>
              <a:t>or </a:t>
            </a:r>
            <a:r>
              <a:rPr sz="900" spc="-15" dirty="0">
                <a:latin typeface="Verdana"/>
                <a:cs typeface="Verdana"/>
              </a:rPr>
              <a:t>M</a:t>
            </a:r>
            <a:r>
              <a:rPr sz="900" spc="-5" dirty="0">
                <a:latin typeface="Verdana"/>
                <a:cs typeface="Verdana"/>
              </a:rPr>
              <a:t>ac</a:t>
            </a:r>
            <a:r>
              <a:rPr sz="900" spc="-20" dirty="0">
                <a:latin typeface="Verdana"/>
                <a:cs typeface="Verdana"/>
              </a:rPr>
              <a:t>h</a:t>
            </a:r>
            <a:r>
              <a:rPr sz="900" spc="0" dirty="0">
                <a:latin typeface="Verdana"/>
                <a:cs typeface="Verdana"/>
              </a:rPr>
              <a:t>i</a:t>
            </a:r>
            <a:r>
              <a:rPr sz="900" spc="-20" dirty="0">
                <a:latin typeface="Verdana"/>
                <a:cs typeface="Verdana"/>
              </a:rPr>
              <a:t>n</a:t>
            </a:r>
            <a:r>
              <a:rPr sz="900" spc="-10" dirty="0">
                <a:latin typeface="Verdana"/>
                <a:cs typeface="Verdana"/>
              </a:rPr>
              <a:t>e</a:t>
            </a:r>
            <a:r>
              <a:rPr sz="900" spc="20" dirty="0">
                <a:latin typeface="Verdana"/>
                <a:cs typeface="Verdana"/>
              </a:rPr>
              <a:t> </a:t>
            </a:r>
            <a:r>
              <a:rPr sz="900" spc="-5" dirty="0">
                <a:latin typeface="Verdana"/>
                <a:cs typeface="Verdana"/>
              </a:rPr>
              <a:t>Lear</a:t>
            </a:r>
            <a:r>
              <a:rPr sz="900" spc="-20" dirty="0">
                <a:latin typeface="Verdana"/>
                <a:cs typeface="Verdana"/>
              </a:rPr>
              <a:t>n</a:t>
            </a:r>
            <a:r>
              <a:rPr sz="900" spc="0" dirty="0">
                <a:latin typeface="Verdana"/>
                <a:cs typeface="Verdana"/>
              </a:rPr>
              <a:t>i</a:t>
            </a:r>
            <a:r>
              <a:rPr sz="900" spc="-20" dirty="0">
                <a:latin typeface="Verdana"/>
                <a:cs typeface="Verdana"/>
              </a:rPr>
              <a:t>n</a:t>
            </a:r>
            <a:r>
              <a:rPr sz="900" spc="0" dirty="0">
                <a:latin typeface="Verdana"/>
                <a:cs typeface="Verdana"/>
              </a:rPr>
              <a:t>g</a:t>
            </a:r>
            <a:r>
              <a:rPr sz="900" spc="20" dirty="0">
                <a:latin typeface="Verdana"/>
                <a:cs typeface="Verdana"/>
              </a:rPr>
              <a:t> </a:t>
            </a:r>
            <a:r>
              <a:rPr sz="900" spc="-10" dirty="0">
                <a:latin typeface="Verdana"/>
                <a:cs typeface="Verdana"/>
              </a:rPr>
              <a:t>on</a:t>
            </a:r>
            <a:r>
              <a:rPr sz="900" spc="-5" dirty="0">
                <a:latin typeface="Verdana"/>
                <a:cs typeface="Verdana"/>
              </a:rPr>
              <a:t> </a:t>
            </a:r>
            <a:r>
              <a:rPr sz="900" spc="-15" dirty="0">
                <a:latin typeface="Verdana"/>
                <a:cs typeface="Verdana"/>
              </a:rPr>
              <a:t>M</a:t>
            </a:r>
            <a:r>
              <a:rPr sz="900" spc="-20" dirty="0">
                <a:latin typeface="Verdana"/>
                <a:cs typeface="Verdana"/>
              </a:rPr>
              <a:t>u</a:t>
            </a:r>
            <a:r>
              <a:rPr sz="900" spc="0" dirty="0">
                <a:latin typeface="Verdana"/>
                <a:cs typeface="Verdana"/>
              </a:rPr>
              <a:t>lti</a:t>
            </a:r>
            <a:r>
              <a:rPr sz="900" spc="-5" dirty="0">
                <a:latin typeface="Verdana"/>
                <a:cs typeface="Verdana"/>
              </a:rPr>
              <a:t>core,</a:t>
            </a:r>
            <a:r>
              <a:rPr sz="900" spc="0" dirty="0">
                <a:latin typeface="Verdana"/>
                <a:cs typeface="Verdana"/>
              </a:rPr>
              <a:t> </a:t>
            </a:r>
            <a:r>
              <a:rPr sz="900" spc="-10" dirty="0">
                <a:latin typeface="Verdana"/>
                <a:cs typeface="Verdana"/>
              </a:rPr>
              <a:t>2006</a:t>
            </a:r>
            <a:endParaRPr sz="900">
              <a:latin typeface="Verdana"/>
              <a:cs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0777" rIns="0" bIns="0" rtlCol="0">
            <a:spAutoFit/>
          </a:bodyPr>
          <a:lstStyle/>
          <a:p>
            <a:pPr marL="510540">
              <a:lnSpc>
                <a:spcPts val="3295"/>
              </a:lnSpc>
            </a:pPr>
            <a:r>
              <a:rPr sz="2800" b="1" spc="-10" dirty="0">
                <a:solidFill>
                  <a:srgbClr val="00AF50"/>
                </a:solidFill>
                <a:latin typeface="黑体"/>
                <a:cs typeface="黑体"/>
              </a:rPr>
              <a:t>平滑无缝的</a:t>
            </a:r>
            <a:r>
              <a:rPr sz="2800" b="1" spc="-25" dirty="0">
                <a:solidFill>
                  <a:srgbClr val="00AF50"/>
                </a:solidFill>
                <a:latin typeface="黑体"/>
                <a:cs typeface="黑体"/>
              </a:rPr>
              <a:t>可</a:t>
            </a:r>
            <a:r>
              <a:rPr sz="2800" b="1" spc="-10" dirty="0">
                <a:solidFill>
                  <a:srgbClr val="00AF50"/>
                </a:solidFill>
                <a:latin typeface="黑体"/>
                <a:cs typeface="黑体"/>
              </a:rPr>
              <a:t>扩</a:t>
            </a:r>
            <a:r>
              <a:rPr sz="2800" b="1" spc="-25" dirty="0">
                <a:solidFill>
                  <a:srgbClr val="00AF50"/>
                </a:solidFill>
                <a:latin typeface="黑体"/>
                <a:cs typeface="黑体"/>
              </a:rPr>
              <a:t>展</a:t>
            </a:r>
            <a:r>
              <a:rPr sz="2800" b="1" spc="-30" dirty="0">
                <a:solidFill>
                  <a:srgbClr val="00AF50"/>
                </a:solidFill>
                <a:latin typeface="黑体"/>
                <a:cs typeface="黑体"/>
              </a:rPr>
              <a:t>性</a:t>
            </a:r>
            <a:endParaRPr sz="2800">
              <a:latin typeface="黑体"/>
              <a:cs typeface="黑体"/>
            </a:endParaRPr>
          </a:p>
        </p:txBody>
      </p:sp>
      <p:sp>
        <p:nvSpPr>
          <p:cNvPr id="3" name="object 3"/>
          <p:cNvSpPr/>
          <p:nvPr/>
        </p:nvSpPr>
        <p:spPr>
          <a:xfrm>
            <a:off x="2305430" y="1721866"/>
            <a:ext cx="6544945" cy="3403473"/>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560323" y="6072022"/>
            <a:ext cx="7642225" cy="314960"/>
          </a:xfrm>
          <a:prstGeom prst="rect">
            <a:avLst/>
          </a:prstGeom>
        </p:spPr>
        <p:txBody>
          <a:bodyPr vert="horz" wrap="square" lIns="0" tIns="0" rIns="0" bIns="0" rtlCol="0">
            <a:spAutoFit/>
          </a:bodyPr>
          <a:lstStyle/>
          <a:p>
            <a:pPr marL="12700" marR="6350">
              <a:lnSpc>
                <a:spcPct val="100200"/>
              </a:lnSpc>
            </a:pPr>
            <a:r>
              <a:rPr sz="1000" spc="-15" dirty="0">
                <a:latin typeface="Verdana"/>
                <a:cs typeface="Verdana"/>
              </a:rPr>
              <a:t>C</a:t>
            </a:r>
            <a:r>
              <a:rPr sz="1000" spc="0" dirty="0">
                <a:latin typeface="Verdana"/>
                <a:cs typeface="Verdana"/>
              </a:rPr>
              <a:t>i</a:t>
            </a:r>
            <a:r>
              <a:rPr sz="1000" spc="-5" dirty="0">
                <a:latin typeface="Verdana"/>
                <a:cs typeface="Verdana"/>
              </a:rPr>
              <a:t>te</a:t>
            </a:r>
            <a:r>
              <a:rPr sz="1000" spc="0" dirty="0">
                <a:latin typeface="Verdana"/>
                <a:cs typeface="Verdana"/>
              </a:rPr>
              <a:t> </a:t>
            </a:r>
            <a:r>
              <a:rPr sz="1000" spc="-5" dirty="0">
                <a:latin typeface="Verdana"/>
                <a:cs typeface="Verdana"/>
              </a:rPr>
              <a:t>f</a:t>
            </a:r>
            <a:r>
              <a:rPr sz="1000" spc="-15" dirty="0">
                <a:latin typeface="Verdana"/>
                <a:cs typeface="Verdana"/>
              </a:rPr>
              <a:t>ro</a:t>
            </a:r>
            <a:r>
              <a:rPr sz="1000" spc="-10" dirty="0">
                <a:latin typeface="Verdana"/>
                <a:cs typeface="Verdana"/>
              </a:rPr>
              <a:t>m</a:t>
            </a:r>
            <a:r>
              <a:rPr sz="1000" spc="20" dirty="0">
                <a:latin typeface="Verdana"/>
                <a:cs typeface="Verdana"/>
              </a:rPr>
              <a:t> </a:t>
            </a:r>
            <a:r>
              <a:rPr sz="1000" spc="-10" dirty="0">
                <a:latin typeface="Verdana"/>
                <a:cs typeface="Verdana"/>
              </a:rPr>
              <a:t>A</a:t>
            </a:r>
            <a:r>
              <a:rPr sz="1000" spc="-5" dirty="0">
                <a:latin typeface="Verdana"/>
                <a:cs typeface="Verdana"/>
              </a:rPr>
              <a:t>n</a:t>
            </a:r>
            <a:r>
              <a:rPr sz="1000" spc="-10" dirty="0">
                <a:latin typeface="Verdana"/>
                <a:cs typeface="Verdana"/>
              </a:rPr>
              <a:t>dr</a:t>
            </a:r>
            <a:r>
              <a:rPr sz="1000" spc="-20" dirty="0">
                <a:latin typeface="Verdana"/>
                <a:cs typeface="Verdana"/>
              </a:rPr>
              <a:t>é</a:t>
            </a:r>
            <a:r>
              <a:rPr sz="1000" spc="-10" dirty="0">
                <a:latin typeface="Verdana"/>
                <a:cs typeface="Verdana"/>
              </a:rPr>
              <a:t>a</a:t>
            </a:r>
            <a:r>
              <a:rPr sz="1000" spc="25" dirty="0">
                <a:latin typeface="Verdana"/>
                <a:cs typeface="Verdana"/>
              </a:rPr>
              <a:t> </a:t>
            </a:r>
            <a:r>
              <a:rPr sz="1000" spc="-10" dirty="0">
                <a:latin typeface="Verdana"/>
                <a:cs typeface="Verdana"/>
              </a:rPr>
              <a:t>Matsu</a:t>
            </a:r>
            <a:r>
              <a:rPr sz="1000" spc="-5" dirty="0">
                <a:latin typeface="Verdana"/>
                <a:cs typeface="Verdana"/>
              </a:rPr>
              <a:t>n</a:t>
            </a:r>
            <a:r>
              <a:rPr sz="1000" spc="-10" dirty="0">
                <a:latin typeface="Verdana"/>
                <a:cs typeface="Verdana"/>
              </a:rPr>
              <a:t>aga</a:t>
            </a:r>
            <a:r>
              <a:rPr sz="1000" spc="15" dirty="0">
                <a:latin typeface="Verdana"/>
                <a:cs typeface="Verdana"/>
              </a:rPr>
              <a:t> </a:t>
            </a:r>
            <a:r>
              <a:rPr sz="1000" spc="-20" dirty="0">
                <a:latin typeface="Verdana"/>
                <a:cs typeface="Verdana"/>
              </a:rPr>
              <a:t>e</a:t>
            </a:r>
            <a:r>
              <a:rPr sz="1000" spc="-5" dirty="0">
                <a:latin typeface="Verdana"/>
                <a:cs typeface="Verdana"/>
              </a:rPr>
              <a:t>t.a</a:t>
            </a:r>
            <a:r>
              <a:rPr sz="1000" spc="0" dirty="0">
                <a:latin typeface="Verdana"/>
                <a:cs typeface="Verdana"/>
              </a:rPr>
              <a:t>l</a:t>
            </a:r>
            <a:r>
              <a:rPr sz="1000" spc="-5" dirty="0">
                <a:latin typeface="Verdana"/>
                <a:cs typeface="Verdana"/>
              </a:rPr>
              <a:t>.</a:t>
            </a:r>
            <a:r>
              <a:rPr sz="1000" spc="5" dirty="0">
                <a:latin typeface="Verdana"/>
                <a:cs typeface="Verdana"/>
              </a:rPr>
              <a:t> </a:t>
            </a:r>
            <a:r>
              <a:rPr sz="1000" spc="-15" dirty="0">
                <a:latin typeface="Verdana"/>
                <a:cs typeface="Verdana"/>
              </a:rPr>
              <a:t>C</a:t>
            </a:r>
            <a:r>
              <a:rPr sz="1000" spc="0" dirty="0">
                <a:latin typeface="Verdana"/>
                <a:cs typeface="Verdana"/>
              </a:rPr>
              <a:t>l</a:t>
            </a:r>
            <a:r>
              <a:rPr sz="1000" spc="-15" dirty="0">
                <a:latin typeface="Verdana"/>
                <a:cs typeface="Verdana"/>
              </a:rPr>
              <a:t>o</a:t>
            </a:r>
            <a:r>
              <a:rPr sz="1000" spc="-5" dirty="0">
                <a:latin typeface="Verdana"/>
                <a:cs typeface="Verdana"/>
              </a:rPr>
              <a:t>u</a:t>
            </a:r>
            <a:r>
              <a:rPr sz="1000" spc="-10" dirty="0">
                <a:latin typeface="Verdana"/>
                <a:cs typeface="Verdana"/>
              </a:rPr>
              <a:t>dBLAS</a:t>
            </a:r>
            <a:r>
              <a:rPr sz="1000" spc="-5" dirty="0">
                <a:latin typeface="Verdana"/>
                <a:cs typeface="Verdana"/>
              </a:rPr>
              <a:t>T:</a:t>
            </a:r>
            <a:r>
              <a:rPr sz="1000" spc="20" dirty="0">
                <a:latin typeface="Verdana"/>
                <a:cs typeface="Verdana"/>
              </a:rPr>
              <a:t> </a:t>
            </a:r>
            <a:r>
              <a:rPr sz="1000" spc="-15" dirty="0">
                <a:latin typeface="Verdana"/>
                <a:cs typeface="Verdana"/>
              </a:rPr>
              <a:t>Co</a:t>
            </a:r>
            <a:r>
              <a:rPr sz="1000" spc="-10" dirty="0">
                <a:latin typeface="Verdana"/>
                <a:cs typeface="Verdana"/>
              </a:rPr>
              <a:t>m</a:t>
            </a:r>
            <a:r>
              <a:rPr sz="1000" spc="-5" dirty="0">
                <a:latin typeface="Verdana"/>
                <a:cs typeface="Verdana"/>
              </a:rPr>
              <a:t>b</a:t>
            </a:r>
            <a:r>
              <a:rPr sz="1000" spc="0" dirty="0">
                <a:latin typeface="Verdana"/>
                <a:cs typeface="Verdana"/>
              </a:rPr>
              <a:t>i</a:t>
            </a:r>
            <a:r>
              <a:rPr sz="1000" spc="-5" dirty="0">
                <a:latin typeface="Verdana"/>
                <a:cs typeface="Verdana"/>
              </a:rPr>
              <a:t>n</a:t>
            </a:r>
            <a:r>
              <a:rPr sz="1000" spc="0" dirty="0">
                <a:latin typeface="Verdana"/>
                <a:cs typeface="Verdana"/>
              </a:rPr>
              <a:t>i</a:t>
            </a:r>
            <a:r>
              <a:rPr sz="1000" spc="-5" dirty="0">
                <a:latin typeface="Verdana"/>
                <a:cs typeface="Verdana"/>
              </a:rPr>
              <a:t>n</a:t>
            </a:r>
            <a:r>
              <a:rPr sz="1000" spc="-10" dirty="0">
                <a:latin typeface="Verdana"/>
                <a:cs typeface="Verdana"/>
              </a:rPr>
              <a:t>g</a:t>
            </a:r>
            <a:r>
              <a:rPr sz="1000" spc="5" dirty="0">
                <a:latin typeface="Verdana"/>
                <a:cs typeface="Verdana"/>
              </a:rPr>
              <a:t> </a:t>
            </a:r>
            <a:r>
              <a:rPr sz="1000" spc="-10" dirty="0">
                <a:latin typeface="Verdana"/>
                <a:cs typeface="Verdana"/>
              </a:rPr>
              <a:t>MapR</a:t>
            </a:r>
            <a:r>
              <a:rPr sz="1000" spc="-20" dirty="0">
                <a:latin typeface="Verdana"/>
                <a:cs typeface="Verdana"/>
              </a:rPr>
              <a:t>e</a:t>
            </a:r>
            <a:r>
              <a:rPr sz="1000" spc="-10" dirty="0">
                <a:latin typeface="Verdana"/>
                <a:cs typeface="Verdana"/>
              </a:rPr>
              <a:t>d</a:t>
            </a:r>
            <a:r>
              <a:rPr sz="1000" spc="-5" dirty="0">
                <a:latin typeface="Verdana"/>
                <a:cs typeface="Verdana"/>
              </a:rPr>
              <a:t>u</a:t>
            </a:r>
            <a:r>
              <a:rPr sz="1000" spc="-10" dirty="0">
                <a:latin typeface="Verdana"/>
                <a:cs typeface="Verdana"/>
              </a:rPr>
              <a:t>ce</a:t>
            </a:r>
            <a:r>
              <a:rPr sz="1000" spc="25" dirty="0">
                <a:latin typeface="Verdana"/>
                <a:cs typeface="Verdana"/>
              </a:rPr>
              <a:t> </a:t>
            </a:r>
            <a:r>
              <a:rPr sz="1000" spc="-10" dirty="0">
                <a:latin typeface="Verdana"/>
                <a:cs typeface="Verdana"/>
              </a:rPr>
              <a:t>a</a:t>
            </a:r>
            <a:r>
              <a:rPr sz="1000" spc="-5" dirty="0">
                <a:latin typeface="Verdana"/>
                <a:cs typeface="Verdana"/>
              </a:rPr>
              <a:t>n</a:t>
            </a:r>
            <a:r>
              <a:rPr sz="1000" spc="-10" dirty="0">
                <a:latin typeface="Verdana"/>
                <a:cs typeface="Verdana"/>
              </a:rPr>
              <a:t>d</a:t>
            </a:r>
            <a:r>
              <a:rPr sz="1000" spc="5" dirty="0">
                <a:latin typeface="Verdana"/>
                <a:cs typeface="Verdana"/>
              </a:rPr>
              <a:t> </a:t>
            </a:r>
            <a:r>
              <a:rPr sz="1000" spc="-10" dirty="0">
                <a:latin typeface="Verdana"/>
                <a:cs typeface="Verdana"/>
              </a:rPr>
              <a:t>V</a:t>
            </a:r>
            <a:r>
              <a:rPr sz="1000" spc="5" dirty="0">
                <a:latin typeface="Verdana"/>
                <a:cs typeface="Verdana"/>
              </a:rPr>
              <a:t>i</a:t>
            </a:r>
            <a:r>
              <a:rPr sz="1000" spc="-10" dirty="0">
                <a:latin typeface="Verdana"/>
                <a:cs typeface="Verdana"/>
              </a:rPr>
              <a:t>r</a:t>
            </a:r>
            <a:r>
              <a:rPr sz="1000" spc="-5" dirty="0">
                <a:latin typeface="Verdana"/>
                <a:cs typeface="Verdana"/>
              </a:rPr>
              <a:t>tu</a:t>
            </a:r>
            <a:r>
              <a:rPr sz="1000" spc="-10" dirty="0">
                <a:latin typeface="Verdana"/>
                <a:cs typeface="Verdana"/>
              </a:rPr>
              <a:t>a</a:t>
            </a:r>
            <a:r>
              <a:rPr sz="1000" spc="5" dirty="0">
                <a:latin typeface="Verdana"/>
                <a:cs typeface="Verdana"/>
              </a:rPr>
              <a:t>l</a:t>
            </a:r>
            <a:r>
              <a:rPr sz="1000" spc="0" dirty="0">
                <a:latin typeface="Verdana"/>
                <a:cs typeface="Verdana"/>
              </a:rPr>
              <a:t>i</a:t>
            </a:r>
            <a:r>
              <a:rPr sz="1000" spc="-5" dirty="0">
                <a:latin typeface="Verdana"/>
                <a:cs typeface="Verdana"/>
              </a:rPr>
              <a:t>zat</a:t>
            </a:r>
            <a:r>
              <a:rPr sz="1000" spc="0" dirty="0">
                <a:latin typeface="Verdana"/>
                <a:cs typeface="Verdana"/>
              </a:rPr>
              <a:t>i</a:t>
            </a:r>
            <a:r>
              <a:rPr sz="1000" spc="-15" dirty="0">
                <a:latin typeface="Verdana"/>
                <a:cs typeface="Verdana"/>
              </a:rPr>
              <a:t>o</a:t>
            </a:r>
            <a:r>
              <a:rPr sz="1000" spc="-10" dirty="0">
                <a:latin typeface="Verdana"/>
                <a:cs typeface="Verdana"/>
              </a:rPr>
              <a:t>n</a:t>
            </a:r>
            <a:r>
              <a:rPr sz="1000" spc="-25" dirty="0">
                <a:latin typeface="Verdana"/>
                <a:cs typeface="Verdana"/>
              </a:rPr>
              <a:t> </a:t>
            </a:r>
            <a:r>
              <a:rPr sz="1000" spc="-15" dirty="0">
                <a:latin typeface="Verdana"/>
                <a:cs typeface="Verdana"/>
              </a:rPr>
              <a:t>o</a:t>
            </a:r>
            <a:r>
              <a:rPr sz="1000" spc="-10" dirty="0">
                <a:latin typeface="Verdana"/>
                <a:cs typeface="Verdana"/>
              </a:rPr>
              <a:t>n</a:t>
            </a:r>
            <a:r>
              <a:rPr sz="1000" spc="10" dirty="0">
                <a:latin typeface="Verdana"/>
                <a:cs typeface="Verdana"/>
              </a:rPr>
              <a:t> </a:t>
            </a:r>
            <a:r>
              <a:rPr sz="1000" spc="-10" dirty="0">
                <a:latin typeface="Verdana"/>
                <a:cs typeface="Verdana"/>
              </a:rPr>
              <a:t>D</a:t>
            </a:r>
            <a:r>
              <a:rPr sz="1000" spc="0" dirty="0">
                <a:latin typeface="Verdana"/>
                <a:cs typeface="Verdana"/>
              </a:rPr>
              <a:t>i</a:t>
            </a:r>
            <a:r>
              <a:rPr sz="1000" spc="-5" dirty="0">
                <a:latin typeface="Verdana"/>
                <a:cs typeface="Verdana"/>
              </a:rPr>
              <a:t>st</a:t>
            </a:r>
            <a:r>
              <a:rPr sz="1000" spc="-10" dirty="0">
                <a:latin typeface="Verdana"/>
                <a:cs typeface="Verdana"/>
              </a:rPr>
              <a:t>r</a:t>
            </a:r>
            <a:r>
              <a:rPr sz="1000" spc="0" dirty="0">
                <a:latin typeface="Verdana"/>
                <a:cs typeface="Verdana"/>
              </a:rPr>
              <a:t>i</a:t>
            </a:r>
            <a:r>
              <a:rPr sz="1000" spc="-10" dirty="0">
                <a:latin typeface="Verdana"/>
                <a:cs typeface="Verdana"/>
              </a:rPr>
              <a:t>b</a:t>
            </a:r>
            <a:r>
              <a:rPr sz="1000" spc="-5" dirty="0">
                <a:latin typeface="Verdana"/>
                <a:cs typeface="Verdana"/>
              </a:rPr>
              <a:t>ut</a:t>
            </a:r>
            <a:r>
              <a:rPr sz="1000" spc="-20" dirty="0">
                <a:latin typeface="Verdana"/>
                <a:cs typeface="Verdana"/>
              </a:rPr>
              <a:t>e</a:t>
            </a:r>
            <a:r>
              <a:rPr sz="1000" spc="-10" dirty="0">
                <a:latin typeface="Verdana"/>
                <a:cs typeface="Verdana"/>
              </a:rPr>
              <a:t>d</a:t>
            </a:r>
            <a:r>
              <a:rPr sz="1000" spc="20" dirty="0">
                <a:latin typeface="Verdana"/>
                <a:cs typeface="Verdana"/>
              </a:rPr>
              <a:t> </a:t>
            </a:r>
            <a:r>
              <a:rPr sz="1000" spc="-10" dirty="0">
                <a:latin typeface="Verdana"/>
                <a:cs typeface="Verdana"/>
              </a:rPr>
              <a:t>R</a:t>
            </a:r>
            <a:r>
              <a:rPr sz="1000" spc="-20" dirty="0">
                <a:latin typeface="Verdana"/>
                <a:cs typeface="Verdana"/>
              </a:rPr>
              <a:t>e</a:t>
            </a:r>
            <a:r>
              <a:rPr sz="1000" spc="-10" dirty="0">
                <a:latin typeface="Verdana"/>
                <a:cs typeface="Verdana"/>
              </a:rPr>
              <a:t>s</a:t>
            </a:r>
            <a:r>
              <a:rPr sz="1000" spc="-20" dirty="0">
                <a:latin typeface="Verdana"/>
                <a:cs typeface="Verdana"/>
              </a:rPr>
              <a:t>o</a:t>
            </a:r>
            <a:r>
              <a:rPr sz="1000" spc="-5" dirty="0">
                <a:latin typeface="Verdana"/>
                <a:cs typeface="Verdana"/>
              </a:rPr>
              <a:t>u</a:t>
            </a:r>
            <a:r>
              <a:rPr sz="1000" spc="-10" dirty="0">
                <a:latin typeface="Verdana"/>
                <a:cs typeface="Verdana"/>
              </a:rPr>
              <a:t>r</a:t>
            </a:r>
            <a:r>
              <a:rPr sz="1000" spc="-5" dirty="0">
                <a:latin typeface="Verdana"/>
                <a:cs typeface="Verdana"/>
              </a:rPr>
              <a:t>c</a:t>
            </a:r>
            <a:r>
              <a:rPr sz="1000" spc="-20" dirty="0">
                <a:latin typeface="Verdana"/>
                <a:cs typeface="Verdana"/>
              </a:rPr>
              <a:t>e</a:t>
            </a:r>
            <a:r>
              <a:rPr sz="1000" spc="-10" dirty="0">
                <a:latin typeface="Verdana"/>
                <a:cs typeface="Verdana"/>
              </a:rPr>
              <a:t>s</a:t>
            </a:r>
            <a:r>
              <a:rPr sz="1000" spc="50" dirty="0">
                <a:latin typeface="Verdana"/>
                <a:cs typeface="Verdana"/>
              </a:rPr>
              <a:t> </a:t>
            </a:r>
            <a:r>
              <a:rPr sz="1000" spc="-5" dirty="0">
                <a:latin typeface="Verdana"/>
                <a:cs typeface="Verdana"/>
              </a:rPr>
              <a:t>f</a:t>
            </a:r>
            <a:r>
              <a:rPr sz="1000" spc="-20" dirty="0">
                <a:latin typeface="Verdana"/>
                <a:cs typeface="Verdana"/>
              </a:rPr>
              <a:t>o</a:t>
            </a:r>
            <a:r>
              <a:rPr sz="1000" spc="-5" dirty="0">
                <a:latin typeface="Verdana"/>
                <a:cs typeface="Verdana"/>
              </a:rPr>
              <a:t>r</a:t>
            </a:r>
            <a:r>
              <a:rPr sz="1000" spc="-10" dirty="0">
                <a:latin typeface="Verdana"/>
                <a:cs typeface="Verdana"/>
              </a:rPr>
              <a:t> B</a:t>
            </a:r>
            <a:r>
              <a:rPr sz="1000" spc="0" dirty="0">
                <a:latin typeface="Verdana"/>
                <a:cs typeface="Verdana"/>
              </a:rPr>
              <a:t>i</a:t>
            </a:r>
            <a:r>
              <a:rPr sz="1000" spc="-15" dirty="0">
                <a:latin typeface="Verdana"/>
                <a:cs typeface="Verdana"/>
              </a:rPr>
              <a:t>o</a:t>
            </a:r>
            <a:r>
              <a:rPr sz="1000" spc="0" dirty="0">
                <a:latin typeface="Verdana"/>
                <a:cs typeface="Verdana"/>
              </a:rPr>
              <a:t>i</a:t>
            </a:r>
            <a:r>
              <a:rPr sz="1000" spc="-5" dirty="0">
                <a:latin typeface="Verdana"/>
                <a:cs typeface="Verdana"/>
              </a:rPr>
              <a:t>nf</a:t>
            </a:r>
            <a:r>
              <a:rPr sz="1000" spc="-20" dirty="0">
                <a:latin typeface="Verdana"/>
                <a:cs typeface="Verdana"/>
              </a:rPr>
              <a:t>o</a:t>
            </a:r>
            <a:r>
              <a:rPr sz="1000" spc="-10" dirty="0">
                <a:latin typeface="Verdana"/>
                <a:cs typeface="Verdana"/>
              </a:rPr>
              <a:t>rmat</a:t>
            </a:r>
            <a:r>
              <a:rPr sz="1000" spc="0" dirty="0">
                <a:latin typeface="Verdana"/>
                <a:cs typeface="Verdana"/>
              </a:rPr>
              <a:t>i</a:t>
            </a:r>
            <a:r>
              <a:rPr sz="1000" spc="-10" dirty="0">
                <a:latin typeface="Verdana"/>
                <a:cs typeface="Verdana"/>
              </a:rPr>
              <a:t>cs</a:t>
            </a:r>
            <a:r>
              <a:rPr sz="1000" spc="10" dirty="0">
                <a:latin typeface="Verdana"/>
                <a:cs typeface="Verdana"/>
              </a:rPr>
              <a:t> </a:t>
            </a:r>
            <a:r>
              <a:rPr sz="1000" spc="-10" dirty="0">
                <a:latin typeface="Verdana"/>
                <a:cs typeface="Verdana"/>
              </a:rPr>
              <a:t>A</a:t>
            </a:r>
            <a:r>
              <a:rPr sz="1000" spc="-5" dirty="0">
                <a:latin typeface="Verdana"/>
                <a:cs typeface="Verdana"/>
              </a:rPr>
              <a:t>p</a:t>
            </a:r>
            <a:r>
              <a:rPr sz="1000" spc="-10" dirty="0">
                <a:latin typeface="Verdana"/>
                <a:cs typeface="Verdana"/>
              </a:rPr>
              <a:t>p</a:t>
            </a:r>
            <a:r>
              <a:rPr sz="1000" spc="0" dirty="0">
                <a:latin typeface="Verdana"/>
                <a:cs typeface="Verdana"/>
              </a:rPr>
              <a:t>li</a:t>
            </a:r>
            <a:r>
              <a:rPr sz="1000" spc="-5" dirty="0">
                <a:latin typeface="Verdana"/>
                <a:cs typeface="Verdana"/>
              </a:rPr>
              <a:t>cat</a:t>
            </a:r>
            <a:r>
              <a:rPr sz="1000" spc="5" dirty="0">
                <a:latin typeface="Verdana"/>
                <a:cs typeface="Verdana"/>
              </a:rPr>
              <a:t>i</a:t>
            </a:r>
            <a:r>
              <a:rPr sz="1000" spc="-15" dirty="0">
                <a:latin typeface="Verdana"/>
                <a:cs typeface="Verdana"/>
              </a:rPr>
              <a:t>o</a:t>
            </a:r>
            <a:r>
              <a:rPr sz="1000" spc="-5" dirty="0">
                <a:latin typeface="Verdana"/>
                <a:cs typeface="Verdana"/>
              </a:rPr>
              <a:t>ns.</a:t>
            </a:r>
            <a:r>
              <a:rPr sz="1000" spc="0" dirty="0">
                <a:latin typeface="Verdana"/>
                <a:cs typeface="Verdana"/>
              </a:rPr>
              <a:t> </a:t>
            </a:r>
            <a:r>
              <a:rPr sz="1000" spc="-10" dirty="0">
                <a:latin typeface="Verdana"/>
                <a:cs typeface="Verdana"/>
              </a:rPr>
              <a:t>2008</a:t>
            </a:r>
            <a:endParaRPr sz="1000">
              <a:latin typeface="Verdana"/>
              <a:cs typeface="Verdana"/>
            </a:endParaRPr>
          </a:p>
        </p:txBody>
      </p:sp>
      <p:sp>
        <p:nvSpPr>
          <p:cNvPr id="5" name="object 5"/>
          <p:cNvSpPr txBox="1"/>
          <p:nvPr/>
        </p:nvSpPr>
        <p:spPr>
          <a:xfrm>
            <a:off x="383235" y="1685797"/>
            <a:ext cx="1718945" cy="2743200"/>
          </a:xfrm>
          <a:prstGeom prst="rect">
            <a:avLst/>
          </a:prstGeom>
        </p:spPr>
        <p:txBody>
          <a:bodyPr vert="horz" wrap="square" lIns="0" tIns="0" rIns="0" bIns="0" rtlCol="0">
            <a:spAutoFit/>
          </a:bodyPr>
          <a:lstStyle/>
          <a:p>
            <a:pPr marL="12700" marR="6350">
              <a:lnSpc>
                <a:spcPct val="100000"/>
              </a:lnSpc>
            </a:pPr>
            <a:r>
              <a:rPr sz="1800" dirty="0">
                <a:solidFill>
                  <a:srgbClr val="0066FF"/>
                </a:solidFill>
                <a:latin typeface="黑体"/>
                <a:cs typeface="黑体"/>
              </a:rPr>
              <a:t>基于</a:t>
            </a:r>
            <a:r>
              <a:rPr sz="1800" spc="-10" dirty="0">
                <a:solidFill>
                  <a:srgbClr val="0066FF"/>
                </a:solidFill>
                <a:latin typeface="Arial Narrow"/>
                <a:cs typeface="Arial Narrow"/>
              </a:rPr>
              <a:t>M</a:t>
            </a:r>
            <a:r>
              <a:rPr sz="1800" spc="0" dirty="0">
                <a:solidFill>
                  <a:srgbClr val="0066FF"/>
                </a:solidFill>
                <a:latin typeface="Arial Narrow"/>
                <a:cs typeface="Arial Narrow"/>
              </a:rPr>
              <a:t>a</a:t>
            </a:r>
            <a:r>
              <a:rPr sz="1800" spc="-10" dirty="0">
                <a:solidFill>
                  <a:srgbClr val="0066FF"/>
                </a:solidFill>
                <a:latin typeface="Arial Narrow"/>
                <a:cs typeface="Arial Narrow"/>
              </a:rPr>
              <a:t>pRe</a:t>
            </a:r>
            <a:r>
              <a:rPr sz="1800" spc="-20" dirty="0">
                <a:solidFill>
                  <a:srgbClr val="0066FF"/>
                </a:solidFill>
                <a:latin typeface="Arial Narrow"/>
                <a:cs typeface="Arial Narrow"/>
              </a:rPr>
              <a:t>d</a:t>
            </a:r>
            <a:r>
              <a:rPr sz="1800" spc="0" dirty="0">
                <a:solidFill>
                  <a:srgbClr val="0066FF"/>
                </a:solidFill>
                <a:latin typeface="Arial Narrow"/>
                <a:cs typeface="Arial Narrow"/>
              </a:rPr>
              <a:t>uce </a:t>
            </a:r>
            <a:r>
              <a:rPr sz="1800" spc="0" dirty="0">
                <a:solidFill>
                  <a:srgbClr val="0066FF"/>
                </a:solidFill>
                <a:latin typeface="黑体"/>
                <a:cs typeface="黑体"/>
              </a:rPr>
              <a:t>的基因序列比对 算法</a:t>
            </a:r>
            <a:r>
              <a:rPr sz="1800" spc="-10" dirty="0">
                <a:solidFill>
                  <a:srgbClr val="0066FF"/>
                </a:solidFill>
                <a:latin typeface="Arial Narrow"/>
                <a:cs typeface="Arial Narrow"/>
              </a:rPr>
              <a:t>B</a:t>
            </a:r>
            <a:r>
              <a:rPr sz="1800" spc="-20" dirty="0">
                <a:solidFill>
                  <a:srgbClr val="0066FF"/>
                </a:solidFill>
                <a:latin typeface="Arial Narrow"/>
                <a:cs typeface="Arial Narrow"/>
              </a:rPr>
              <a:t>L</a:t>
            </a:r>
            <a:r>
              <a:rPr sz="1800" spc="-10" dirty="0">
                <a:solidFill>
                  <a:srgbClr val="0066FF"/>
                </a:solidFill>
                <a:latin typeface="Arial Narrow"/>
                <a:cs typeface="Arial Narrow"/>
              </a:rPr>
              <a:t>AS</a:t>
            </a:r>
            <a:r>
              <a:rPr sz="1800" spc="-15" dirty="0">
                <a:solidFill>
                  <a:srgbClr val="0066FF"/>
                </a:solidFill>
                <a:latin typeface="Arial Narrow"/>
                <a:cs typeface="Arial Narrow"/>
              </a:rPr>
              <a:t>T</a:t>
            </a:r>
            <a:r>
              <a:rPr sz="1800" spc="0" dirty="0">
                <a:solidFill>
                  <a:srgbClr val="0066FF"/>
                </a:solidFill>
                <a:latin typeface="黑体"/>
                <a:cs typeface="黑体"/>
              </a:rPr>
              <a:t>的研 </a:t>
            </a:r>
            <a:r>
              <a:rPr sz="1800" spc="-5" dirty="0">
                <a:solidFill>
                  <a:srgbClr val="0066FF"/>
                </a:solidFill>
                <a:latin typeface="黑体"/>
                <a:cs typeface="黑体"/>
              </a:rPr>
              <a:t>究显示</a:t>
            </a:r>
            <a:r>
              <a:rPr sz="1800" spc="-5" dirty="0">
                <a:solidFill>
                  <a:srgbClr val="0066FF"/>
                </a:solidFill>
                <a:latin typeface="Arial Narrow"/>
                <a:cs typeface="Arial Narrow"/>
              </a:rPr>
              <a:t>,</a:t>
            </a:r>
            <a:r>
              <a:rPr sz="1800" spc="-5" dirty="0">
                <a:solidFill>
                  <a:srgbClr val="0066FF"/>
                </a:solidFill>
                <a:latin typeface="黑体"/>
                <a:cs typeface="黑体"/>
              </a:rPr>
              <a:t>无论基于 </a:t>
            </a:r>
            <a:r>
              <a:rPr sz="1800" spc="0" dirty="0">
                <a:solidFill>
                  <a:srgbClr val="0066FF"/>
                </a:solidFill>
                <a:latin typeface="黑体"/>
                <a:cs typeface="黑体"/>
              </a:rPr>
              <a:t>虚拟机还是非虚 拟机</a:t>
            </a:r>
            <a:r>
              <a:rPr sz="1800" spc="-10" dirty="0">
                <a:solidFill>
                  <a:srgbClr val="0066FF"/>
                </a:solidFill>
                <a:latin typeface="Arial Narrow"/>
                <a:cs typeface="Arial Narrow"/>
              </a:rPr>
              <a:t>M</a:t>
            </a:r>
            <a:r>
              <a:rPr sz="1800" spc="0" dirty="0">
                <a:solidFill>
                  <a:srgbClr val="0066FF"/>
                </a:solidFill>
                <a:latin typeface="Arial Narrow"/>
                <a:cs typeface="Arial Narrow"/>
              </a:rPr>
              <a:t>a</a:t>
            </a:r>
            <a:r>
              <a:rPr sz="1800" spc="-10" dirty="0">
                <a:solidFill>
                  <a:srgbClr val="0066FF"/>
                </a:solidFill>
                <a:latin typeface="Arial Narrow"/>
                <a:cs typeface="Arial Narrow"/>
              </a:rPr>
              <a:t>pRe</a:t>
            </a:r>
            <a:r>
              <a:rPr sz="1800" spc="-20" dirty="0">
                <a:solidFill>
                  <a:srgbClr val="0066FF"/>
                </a:solidFill>
                <a:latin typeface="Arial Narrow"/>
                <a:cs typeface="Arial Narrow"/>
              </a:rPr>
              <a:t>d</a:t>
            </a:r>
            <a:r>
              <a:rPr sz="1800" spc="0" dirty="0">
                <a:solidFill>
                  <a:srgbClr val="0066FF"/>
                </a:solidFill>
                <a:latin typeface="Arial Narrow"/>
                <a:cs typeface="Arial Narrow"/>
              </a:rPr>
              <a:t>uc</a:t>
            </a:r>
            <a:r>
              <a:rPr sz="1800" spc="-5" dirty="0">
                <a:solidFill>
                  <a:srgbClr val="0066FF"/>
                </a:solidFill>
                <a:latin typeface="Arial Narrow"/>
                <a:cs typeface="Arial Narrow"/>
              </a:rPr>
              <a:t>e</a:t>
            </a:r>
            <a:r>
              <a:rPr sz="1800" spc="0" dirty="0">
                <a:solidFill>
                  <a:srgbClr val="0066FF"/>
                </a:solidFill>
                <a:latin typeface="黑体"/>
                <a:cs typeface="黑体"/>
              </a:rPr>
              <a:t>， 随着处理器数目 的增加都能实现 </a:t>
            </a:r>
            <a:r>
              <a:rPr sz="1800" spc="-5" dirty="0">
                <a:solidFill>
                  <a:srgbClr val="0066FF"/>
                </a:solidFill>
                <a:latin typeface="黑体"/>
                <a:cs typeface="黑体"/>
              </a:rPr>
              <a:t>近似于线性的性 </a:t>
            </a:r>
            <a:r>
              <a:rPr sz="1800" spc="0" dirty="0">
                <a:solidFill>
                  <a:srgbClr val="0066FF"/>
                </a:solidFill>
                <a:latin typeface="黑体"/>
                <a:cs typeface="黑体"/>
              </a:rPr>
              <a:t>能增长</a:t>
            </a:r>
            <a:endParaRPr sz="1800">
              <a:latin typeface="黑体"/>
              <a:cs typeface="黑体"/>
            </a:endParaRPr>
          </a:p>
        </p:txBody>
      </p:sp>
      <p:sp>
        <p:nvSpPr>
          <p:cNvPr id="6" name="object 6"/>
          <p:cNvSpPr/>
          <p:nvPr/>
        </p:nvSpPr>
        <p:spPr>
          <a:xfrm>
            <a:off x="3849623" y="164592"/>
            <a:ext cx="5177028" cy="720851"/>
          </a:xfrm>
          <a:prstGeom prst="rect">
            <a:avLst/>
          </a:prstGeom>
          <a:blipFill>
            <a:blip r:embed="rId3" cstate="print"/>
            <a:stretch>
              <a:fillRect/>
            </a:stretch>
          </a:blipFill>
        </p:spPr>
        <p:txBody>
          <a:bodyPr wrap="square" lIns="0" tIns="0" rIns="0" bIns="0" rtlCol="0">
            <a:spAutoFit/>
          </a:bodyPr>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304800" y="533400"/>
            <a:ext cx="8431174" cy="1679919"/>
          </a:xfrm>
          <a:prstGeom prst="rect">
            <a:avLst/>
          </a:prstGeom>
        </p:spPr>
        <p:txBody>
          <a:bodyPr vert="horz" wrap="square" lIns="0" tIns="232349" rIns="0" bIns="0" rtlCol="0">
            <a:spAutoFit/>
          </a:bodyPr>
          <a:lstStyle/>
          <a:p>
            <a:pPr marL="549910">
              <a:lnSpc>
                <a:spcPct val="100000"/>
              </a:lnSpc>
            </a:pPr>
            <a:r>
              <a:rPr sz="4000" b="1" spc="-25" dirty="0">
                <a:solidFill>
                  <a:srgbClr val="00AF50"/>
                </a:solidFill>
                <a:latin typeface="Arial Narrow"/>
                <a:cs typeface="Arial Narrow"/>
              </a:rPr>
              <a:t>Hadoop</a:t>
            </a:r>
            <a:r>
              <a:rPr sz="4000" b="1" spc="-5" dirty="0">
                <a:solidFill>
                  <a:srgbClr val="00AF50"/>
                </a:solidFill>
                <a:latin typeface="Arial Narrow"/>
                <a:cs typeface="Arial Narrow"/>
              </a:rPr>
              <a:t> </a:t>
            </a:r>
            <a:r>
              <a:rPr sz="4000" b="1" spc="-30" dirty="0">
                <a:solidFill>
                  <a:srgbClr val="00AF50"/>
                </a:solidFill>
                <a:latin typeface="Arial Narrow"/>
                <a:cs typeface="Arial Narrow"/>
              </a:rPr>
              <a:t>MapReduc</a:t>
            </a:r>
            <a:r>
              <a:rPr sz="4000" b="1" spc="-10" dirty="0">
                <a:solidFill>
                  <a:srgbClr val="00AF50"/>
                </a:solidFill>
                <a:latin typeface="Arial Narrow"/>
                <a:cs typeface="Arial Narrow"/>
              </a:rPr>
              <a:t>e</a:t>
            </a:r>
            <a:r>
              <a:rPr sz="4000" b="1" spc="-25" dirty="0">
                <a:solidFill>
                  <a:srgbClr val="00AF50"/>
                </a:solidFill>
                <a:latin typeface="黑体"/>
                <a:cs typeface="黑体"/>
              </a:rPr>
              <a:t>基本构架</a:t>
            </a:r>
            <a:endParaRPr sz="4000" dirty="0">
              <a:latin typeface="黑体"/>
              <a:cs typeface="黑体"/>
            </a:endParaRPr>
          </a:p>
        </p:txBody>
      </p:sp>
      <p:sp>
        <p:nvSpPr>
          <p:cNvPr id="21" name="object 21"/>
          <p:cNvSpPr txBox="1"/>
          <p:nvPr/>
        </p:nvSpPr>
        <p:spPr>
          <a:xfrm>
            <a:off x="762000" y="2344951"/>
            <a:ext cx="6226810" cy="1622425"/>
          </a:xfrm>
          <a:prstGeom prst="rect">
            <a:avLst/>
          </a:prstGeom>
        </p:spPr>
        <p:txBody>
          <a:bodyPr vert="horz" wrap="square" lIns="0" tIns="0" rIns="0" bIns="0" rtlCol="0">
            <a:spAutoFit/>
          </a:bodyPr>
          <a:lstStyle/>
          <a:p>
            <a:pPr marL="12700" marR="6350">
              <a:lnSpc>
                <a:spcPct val="165600"/>
              </a:lnSpc>
            </a:pPr>
            <a:r>
              <a:rPr sz="3200" b="1" spc="45" dirty="0">
                <a:solidFill>
                  <a:srgbClr val="C00000"/>
                </a:solidFill>
                <a:latin typeface="Arial Narrow"/>
                <a:cs typeface="Arial Narrow"/>
              </a:rPr>
              <a:t>Hadoo</a:t>
            </a:r>
            <a:r>
              <a:rPr sz="3200" b="1" spc="0" dirty="0">
                <a:solidFill>
                  <a:srgbClr val="C00000"/>
                </a:solidFill>
                <a:latin typeface="Arial Narrow"/>
                <a:cs typeface="Arial Narrow"/>
              </a:rPr>
              <a:t>p</a:t>
            </a:r>
            <a:r>
              <a:rPr sz="3200" b="1" spc="90" dirty="0">
                <a:solidFill>
                  <a:srgbClr val="C00000"/>
                </a:solidFill>
                <a:latin typeface="Arial Narrow"/>
                <a:cs typeface="Arial Narrow"/>
              </a:rPr>
              <a:t> </a:t>
            </a:r>
            <a:r>
              <a:rPr sz="3200" b="1" spc="40" dirty="0">
                <a:solidFill>
                  <a:srgbClr val="C00000"/>
                </a:solidFill>
                <a:latin typeface="Arial Narrow"/>
                <a:cs typeface="Arial Narrow"/>
              </a:rPr>
              <a:t>M</a:t>
            </a:r>
            <a:r>
              <a:rPr sz="3200" b="1" spc="45" dirty="0">
                <a:solidFill>
                  <a:srgbClr val="C00000"/>
                </a:solidFill>
                <a:latin typeface="Arial Narrow"/>
                <a:cs typeface="Arial Narrow"/>
              </a:rPr>
              <a:t>apReduc</a:t>
            </a:r>
            <a:r>
              <a:rPr sz="3200" b="1" spc="70" dirty="0">
                <a:solidFill>
                  <a:srgbClr val="C00000"/>
                </a:solidFill>
                <a:latin typeface="Arial Narrow"/>
                <a:cs typeface="Arial Narrow"/>
              </a:rPr>
              <a:t>e</a:t>
            </a:r>
            <a:r>
              <a:rPr sz="3200" b="1" spc="25" dirty="0">
                <a:solidFill>
                  <a:srgbClr val="C00000"/>
                </a:solidFill>
                <a:latin typeface="黑体"/>
                <a:cs typeface="黑体"/>
              </a:rPr>
              <a:t>的基</a:t>
            </a:r>
            <a:r>
              <a:rPr sz="3200" b="1" spc="20" dirty="0">
                <a:solidFill>
                  <a:srgbClr val="C00000"/>
                </a:solidFill>
                <a:latin typeface="黑体"/>
                <a:cs typeface="黑体"/>
              </a:rPr>
              <a:t>本工作原</a:t>
            </a:r>
            <a:r>
              <a:rPr sz="3200" b="1" spc="-35" dirty="0">
                <a:solidFill>
                  <a:srgbClr val="C00000"/>
                </a:solidFill>
                <a:latin typeface="黑体"/>
                <a:cs typeface="黑体"/>
              </a:rPr>
              <a:t>理</a:t>
            </a:r>
            <a:r>
              <a:rPr sz="3200" b="1" spc="-20" dirty="0">
                <a:solidFill>
                  <a:srgbClr val="C00000"/>
                </a:solidFill>
                <a:latin typeface="黑体"/>
                <a:cs typeface="黑体"/>
              </a:rPr>
              <a:t> </a:t>
            </a:r>
            <a:r>
              <a:rPr sz="3200" b="1" spc="45" dirty="0">
                <a:solidFill>
                  <a:srgbClr val="C00000"/>
                </a:solidFill>
                <a:latin typeface="Arial Narrow"/>
                <a:cs typeface="Arial Narrow"/>
              </a:rPr>
              <a:t>Hadoo</a:t>
            </a:r>
            <a:r>
              <a:rPr sz="3200" b="1" spc="0" dirty="0">
                <a:solidFill>
                  <a:srgbClr val="C00000"/>
                </a:solidFill>
                <a:latin typeface="Arial Narrow"/>
                <a:cs typeface="Arial Narrow"/>
              </a:rPr>
              <a:t>p</a:t>
            </a:r>
            <a:r>
              <a:rPr sz="3200" b="1" spc="90" dirty="0">
                <a:solidFill>
                  <a:srgbClr val="C00000"/>
                </a:solidFill>
                <a:latin typeface="Arial Narrow"/>
                <a:cs typeface="Arial Narrow"/>
              </a:rPr>
              <a:t> </a:t>
            </a:r>
            <a:r>
              <a:rPr sz="3200" b="1" spc="40" dirty="0">
                <a:solidFill>
                  <a:srgbClr val="C00000"/>
                </a:solidFill>
                <a:latin typeface="Arial Narrow"/>
                <a:cs typeface="Arial Narrow"/>
              </a:rPr>
              <a:t>M</a:t>
            </a:r>
            <a:r>
              <a:rPr sz="3200" b="1" spc="45" dirty="0">
                <a:solidFill>
                  <a:srgbClr val="C00000"/>
                </a:solidFill>
                <a:latin typeface="Arial Narrow"/>
                <a:cs typeface="Arial Narrow"/>
              </a:rPr>
              <a:t>apReduc</a:t>
            </a:r>
            <a:r>
              <a:rPr sz="3200" b="1" spc="70" dirty="0">
                <a:solidFill>
                  <a:srgbClr val="C00000"/>
                </a:solidFill>
                <a:latin typeface="Arial Narrow"/>
                <a:cs typeface="Arial Narrow"/>
              </a:rPr>
              <a:t>e</a:t>
            </a:r>
            <a:r>
              <a:rPr sz="3200" b="1" spc="25" dirty="0">
                <a:solidFill>
                  <a:srgbClr val="C00000"/>
                </a:solidFill>
                <a:latin typeface="黑体"/>
                <a:cs typeface="黑体"/>
              </a:rPr>
              <a:t>的基</a:t>
            </a:r>
            <a:r>
              <a:rPr sz="3200" b="1" spc="20" dirty="0">
                <a:solidFill>
                  <a:srgbClr val="C00000"/>
                </a:solidFill>
                <a:latin typeface="黑体"/>
                <a:cs typeface="黑体"/>
              </a:rPr>
              <a:t>本编程组</a:t>
            </a:r>
            <a:r>
              <a:rPr sz="3200" b="1" spc="-35" dirty="0">
                <a:solidFill>
                  <a:srgbClr val="C00000"/>
                </a:solidFill>
                <a:latin typeface="黑体"/>
                <a:cs typeface="黑体"/>
              </a:rPr>
              <a:t>件</a:t>
            </a:r>
            <a:endParaRPr sz="3200" dirty="0">
              <a:latin typeface="黑体"/>
              <a:cs typeface="黑体"/>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78729" rIns="0" bIns="0" rtlCol="0">
            <a:spAutoFit/>
          </a:bodyPr>
          <a:lstStyle/>
          <a:p>
            <a:pPr marL="67945">
              <a:lnSpc>
                <a:spcPts val="2965"/>
              </a:lnSpc>
            </a:pPr>
            <a:r>
              <a:rPr sz="2600" b="1" spc="0" dirty="0">
                <a:solidFill>
                  <a:srgbClr val="00AF50"/>
                </a:solidFill>
                <a:latin typeface="黑体"/>
                <a:cs typeface="黑体"/>
              </a:rPr>
              <a:t>H</a:t>
            </a:r>
            <a:r>
              <a:rPr sz="2600" b="1" spc="-15" dirty="0">
                <a:solidFill>
                  <a:srgbClr val="00AF50"/>
                </a:solidFill>
                <a:latin typeface="黑体"/>
                <a:cs typeface="黑体"/>
              </a:rPr>
              <a:t>a</a:t>
            </a:r>
            <a:r>
              <a:rPr sz="2600" b="1" spc="-5" dirty="0">
                <a:solidFill>
                  <a:srgbClr val="00AF50"/>
                </a:solidFill>
                <a:latin typeface="黑体"/>
                <a:cs typeface="黑体"/>
              </a:rPr>
              <a:t>d</a:t>
            </a:r>
            <a:r>
              <a:rPr sz="2600" b="1" spc="0" dirty="0">
                <a:solidFill>
                  <a:srgbClr val="00AF50"/>
                </a:solidFill>
                <a:latin typeface="黑体"/>
                <a:cs typeface="黑体"/>
              </a:rPr>
              <a:t>o</a:t>
            </a:r>
            <a:r>
              <a:rPr sz="2600" b="1" spc="-15" dirty="0">
                <a:solidFill>
                  <a:srgbClr val="00AF50"/>
                </a:solidFill>
                <a:latin typeface="黑体"/>
                <a:cs typeface="黑体"/>
              </a:rPr>
              <a:t>op</a:t>
            </a:r>
            <a:r>
              <a:rPr sz="2600" b="1" spc="30" dirty="0">
                <a:solidFill>
                  <a:srgbClr val="00AF50"/>
                </a:solidFill>
                <a:latin typeface="黑体"/>
                <a:cs typeface="黑体"/>
              </a:rPr>
              <a:t> </a:t>
            </a:r>
            <a:r>
              <a:rPr sz="2600" b="1" spc="-15" dirty="0">
                <a:solidFill>
                  <a:srgbClr val="00AF50"/>
                </a:solidFill>
                <a:latin typeface="黑体"/>
                <a:cs typeface="黑体"/>
              </a:rPr>
              <a:t>M</a:t>
            </a:r>
            <a:r>
              <a:rPr sz="2600" b="1" spc="-5" dirty="0">
                <a:solidFill>
                  <a:srgbClr val="00AF50"/>
                </a:solidFill>
                <a:latin typeface="黑体"/>
                <a:cs typeface="黑体"/>
              </a:rPr>
              <a:t>a</a:t>
            </a:r>
            <a:r>
              <a:rPr sz="2600" b="1" spc="0" dirty="0">
                <a:solidFill>
                  <a:srgbClr val="00AF50"/>
                </a:solidFill>
                <a:latin typeface="黑体"/>
                <a:cs typeface="黑体"/>
              </a:rPr>
              <a:t>p</a:t>
            </a:r>
            <a:r>
              <a:rPr sz="2600" b="1" spc="-15" dirty="0">
                <a:solidFill>
                  <a:srgbClr val="00AF50"/>
                </a:solidFill>
                <a:latin typeface="黑体"/>
                <a:cs typeface="黑体"/>
              </a:rPr>
              <a:t>R</a:t>
            </a:r>
            <a:r>
              <a:rPr sz="2600" b="1" spc="-5" dirty="0">
                <a:solidFill>
                  <a:srgbClr val="00AF50"/>
                </a:solidFill>
                <a:latin typeface="黑体"/>
                <a:cs typeface="黑体"/>
              </a:rPr>
              <a:t>e</a:t>
            </a:r>
            <a:r>
              <a:rPr sz="2600" b="1" spc="0" dirty="0">
                <a:solidFill>
                  <a:srgbClr val="00AF50"/>
                </a:solidFill>
                <a:latin typeface="黑体"/>
                <a:cs typeface="黑体"/>
              </a:rPr>
              <a:t>d</a:t>
            </a:r>
            <a:r>
              <a:rPr sz="2600" b="1" spc="-15" dirty="0">
                <a:solidFill>
                  <a:srgbClr val="00AF50"/>
                </a:solidFill>
                <a:latin typeface="黑体"/>
                <a:cs typeface="黑体"/>
              </a:rPr>
              <a:t>u</a:t>
            </a:r>
            <a:r>
              <a:rPr sz="2600" b="1" spc="0" dirty="0">
                <a:solidFill>
                  <a:srgbClr val="00AF50"/>
                </a:solidFill>
                <a:latin typeface="黑体"/>
                <a:cs typeface="黑体"/>
              </a:rPr>
              <a:t>ce</a:t>
            </a:r>
            <a:r>
              <a:rPr sz="2600" b="1" spc="-30" dirty="0">
                <a:solidFill>
                  <a:srgbClr val="00AF50"/>
                </a:solidFill>
                <a:latin typeface="黑体"/>
                <a:cs typeface="黑体"/>
              </a:rPr>
              <a:t>的</a:t>
            </a:r>
            <a:r>
              <a:rPr sz="2600" b="1" spc="-20" dirty="0">
                <a:solidFill>
                  <a:srgbClr val="00AF50"/>
                </a:solidFill>
                <a:latin typeface="黑体"/>
                <a:cs typeface="黑体"/>
              </a:rPr>
              <a:t>基本构</a:t>
            </a:r>
            <a:r>
              <a:rPr sz="2600" b="1" spc="-30" dirty="0">
                <a:solidFill>
                  <a:srgbClr val="00AF50"/>
                </a:solidFill>
                <a:latin typeface="黑体"/>
                <a:cs typeface="黑体"/>
              </a:rPr>
              <a:t>架</a:t>
            </a:r>
            <a:r>
              <a:rPr sz="2600" b="1" spc="-20" dirty="0">
                <a:solidFill>
                  <a:srgbClr val="00AF50"/>
                </a:solidFill>
                <a:latin typeface="黑体"/>
                <a:cs typeface="黑体"/>
              </a:rPr>
              <a:t>与环</a:t>
            </a:r>
            <a:r>
              <a:rPr sz="2600" b="1" spc="-30" dirty="0">
                <a:solidFill>
                  <a:srgbClr val="00AF50"/>
                </a:solidFill>
                <a:latin typeface="黑体"/>
                <a:cs typeface="黑体"/>
              </a:rPr>
              <a:t>境</a:t>
            </a:r>
            <a:endParaRPr sz="2600">
              <a:latin typeface="黑体"/>
              <a:cs typeface="黑体"/>
            </a:endParaRPr>
          </a:p>
        </p:txBody>
      </p:sp>
      <p:sp>
        <p:nvSpPr>
          <p:cNvPr id="3" name="object 3"/>
          <p:cNvSpPr/>
          <p:nvPr/>
        </p:nvSpPr>
        <p:spPr>
          <a:xfrm>
            <a:off x="138684" y="166115"/>
            <a:ext cx="7075932" cy="949452"/>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1870582" y="3116072"/>
            <a:ext cx="4923409" cy="3098291"/>
          </a:xfrm>
          <a:custGeom>
            <a:avLst/>
            <a:gdLst/>
            <a:ahLst/>
            <a:cxnLst/>
            <a:rect l="l" t="t" r="r" b="b"/>
            <a:pathLst>
              <a:path w="4923409" h="3098291">
                <a:moveTo>
                  <a:pt x="4661154" y="0"/>
                </a:moveTo>
                <a:lnTo>
                  <a:pt x="262128" y="0"/>
                </a:lnTo>
                <a:lnTo>
                  <a:pt x="240627" y="868"/>
                </a:lnTo>
                <a:lnTo>
                  <a:pt x="199132" y="7617"/>
                </a:lnTo>
                <a:lnTo>
                  <a:pt x="160091" y="20597"/>
                </a:lnTo>
                <a:lnTo>
                  <a:pt x="124045" y="39270"/>
                </a:lnTo>
                <a:lnTo>
                  <a:pt x="91533" y="63095"/>
                </a:lnTo>
                <a:lnTo>
                  <a:pt x="63095" y="91533"/>
                </a:lnTo>
                <a:lnTo>
                  <a:pt x="39270" y="124045"/>
                </a:lnTo>
                <a:lnTo>
                  <a:pt x="20597" y="160091"/>
                </a:lnTo>
                <a:lnTo>
                  <a:pt x="7617" y="199132"/>
                </a:lnTo>
                <a:lnTo>
                  <a:pt x="868" y="240627"/>
                </a:lnTo>
                <a:lnTo>
                  <a:pt x="0" y="262127"/>
                </a:lnTo>
                <a:lnTo>
                  <a:pt x="0" y="2836151"/>
                </a:lnTo>
                <a:lnTo>
                  <a:pt x="3430" y="2878672"/>
                </a:lnTo>
                <a:lnTo>
                  <a:pt x="13362" y="2919009"/>
                </a:lnTo>
                <a:lnTo>
                  <a:pt x="29256" y="2956621"/>
                </a:lnTo>
                <a:lnTo>
                  <a:pt x="50572" y="2990969"/>
                </a:lnTo>
                <a:lnTo>
                  <a:pt x="76771" y="3021514"/>
                </a:lnTo>
                <a:lnTo>
                  <a:pt x="107313" y="3047715"/>
                </a:lnTo>
                <a:lnTo>
                  <a:pt x="141660" y="3069033"/>
                </a:lnTo>
                <a:lnTo>
                  <a:pt x="179271" y="3084928"/>
                </a:lnTo>
                <a:lnTo>
                  <a:pt x="219606" y="3094861"/>
                </a:lnTo>
                <a:lnTo>
                  <a:pt x="262128" y="3098291"/>
                </a:lnTo>
                <a:lnTo>
                  <a:pt x="4661154" y="3098291"/>
                </a:lnTo>
                <a:lnTo>
                  <a:pt x="4703678" y="3094861"/>
                </a:lnTo>
                <a:lnTo>
                  <a:pt x="4744024" y="3084928"/>
                </a:lnTo>
                <a:lnTo>
                  <a:pt x="4781649" y="3069033"/>
                </a:lnTo>
                <a:lnTo>
                  <a:pt x="4816012" y="3047715"/>
                </a:lnTo>
                <a:lnTo>
                  <a:pt x="4846574" y="3021514"/>
                </a:lnTo>
                <a:lnTo>
                  <a:pt x="4872791" y="2990969"/>
                </a:lnTo>
                <a:lnTo>
                  <a:pt x="4894125" y="2956621"/>
                </a:lnTo>
                <a:lnTo>
                  <a:pt x="4910033" y="2919009"/>
                </a:lnTo>
                <a:lnTo>
                  <a:pt x="4919974" y="2878672"/>
                </a:lnTo>
                <a:lnTo>
                  <a:pt x="4923409" y="2836151"/>
                </a:lnTo>
                <a:lnTo>
                  <a:pt x="4923409" y="262127"/>
                </a:lnTo>
                <a:lnTo>
                  <a:pt x="4919974" y="219606"/>
                </a:lnTo>
                <a:lnTo>
                  <a:pt x="4910033" y="179271"/>
                </a:lnTo>
                <a:lnTo>
                  <a:pt x="4894125" y="141660"/>
                </a:lnTo>
                <a:lnTo>
                  <a:pt x="4872791" y="107313"/>
                </a:lnTo>
                <a:lnTo>
                  <a:pt x="4846574" y="76771"/>
                </a:lnTo>
                <a:lnTo>
                  <a:pt x="4816012" y="50572"/>
                </a:lnTo>
                <a:lnTo>
                  <a:pt x="4781649" y="29256"/>
                </a:lnTo>
                <a:lnTo>
                  <a:pt x="4744024" y="13362"/>
                </a:lnTo>
                <a:lnTo>
                  <a:pt x="4703678" y="3430"/>
                </a:lnTo>
                <a:lnTo>
                  <a:pt x="4661154" y="0"/>
                </a:lnTo>
                <a:close/>
              </a:path>
            </a:pathLst>
          </a:custGeom>
          <a:solidFill>
            <a:srgbClr val="BCB095"/>
          </a:solidFill>
        </p:spPr>
        <p:txBody>
          <a:bodyPr wrap="square" lIns="0" tIns="0" rIns="0" bIns="0" rtlCol="0">
            <a:spAutoFit/>
          </a:bodyPr>
          <a:lstStyle/>
          <a:p>
            <a:endParaRPr/>
          </a:p>
        </p:txBody>
      </p:sp>
      <p:sp>
        <p:nvSpPr>
          <p:cNvPr id="5" name="object 5"/>
          <p:cNvSpPr/>
          <p:nvPr/>
        </p:nvSpPr>
        <p:spPr>
          <a:xfrm>
            <a:off x="1870582" y="3116072"/>
            <a:ext cx="4923409" cy="3098291"/>
          </a:xfrm>
          <a:custGeom>
            <a:avLst/>
            <a:gdLst/>
            <a:ahLst/>
            <a:cxnLst/>
            <a:rect l="l" t="t" r="r" b="b"/>
            <a:pathLst>
              <a:path w="4923409" h="3098291">
                <a:moveTo>
                  <a:pt x="0" y="262127"/>
                </a:moveTo>
                <a:lnTo>
                  <a:pt x="3430" y="219606"/>
                </a:lnTo>
                <a:lnTo>
                  <a:pt x="13362" y="179271"/>
                </a:lnTo>
                <a:lnTo>
                  <a:pt x="29256" y="141660"/>
                </a:lnTo>
                <a:lnTo>
                  <a:pt x="50572" y="107313"/>
                </a:lnTo>
                <a:lnTo>
                  <a:pt x="76771" y="76771"/>
                </a:lnTo>
                <a:lnTo>
                  <a:pt x="107313" y="50572"/>
                </a:lnTo>
                <a:lnTo>
                  <a:pt x="141660" y="29256"/>
                </a:lnTo>
                <a:lnTo>
                  <a:pt x="179271" y="13362"/>
                </a:lnTo>
                <a:lnTo>
                  <a:pt x="219606" y="3430"/>
                </a:lnTo>
                <a:lnTo>
                  <a:pt x="262128" y="0"/>
                </a:lnTo>
                <a:lnTo>
                  <a:pt x="4661154" y="0"/>
                </a:lnTo>
                <a:lnTo>
                  <a:pt x="4703678" y="3430"/>
                </a:lnTo>
                <a:lnTo>
                  <a:pt x="4744024" y="13362"/>
                </a:lnTo>
                <a:lnTo>
                  <a:pt x="4781649" y="29256"/>
                </a:lnTo>
                <a:lnTo>
                  <a:pt x="4816012" y="50572"/>
                </a:lnTo>
                <a:lnTo>
                  <a:pt x="4846574" y="76771"/>
                </a:lnTo>
                <a:lnTo>
                  <a:pt x="4872791" y="107313"/>
                </a:lnTo>
                <a:lnTo>
                  <a:pt x="4894125" y="141660"/>
                </a:lnTo>
                <a:lnTo>
                  <a:pt x="4910033" y="179271"/>
                </a:lnTo>
                <a:lnTo>
                  <a:pt x="4919974" y="219606"/>
                </a:lnTo>
                <a:lnTo>
                  <a:pt x="4923409" y="262127"/>
                </a:lnTo>
                <a:lnTo>
                  <a:pt x="4923409" y="2836151"/>
                </a:lnTo>
                <a:lnTo>
                  <a:pt x="4919974" y="2878672"/>
                </a:lnTo>
                <a:lnTo>
                  <a:pt x="4910033" y="2919009"/>
                </a:lnTo>
                <a:lnTo>
                  <a:pt x="4894125" y="2956621"/>
                </a:lnTo>
                <a:lnTo>
                  <a:pt x="4872791" y="2990969"/>
                </a:lnTo>
                <a:lnTo>
                  <a:pt x="4846574" y="3021514"/>
                </a:lnTo>
                <a:lnTo>
                  <a:pt x="4816012" y="3047715"/>
                </a:lnTo>
                <a:lnTo>
                  <a:pt x="4781649" y="3069033"/>
                </a:lnTo>
                <a:lnTo>
                  <a:pt x="4744024" y="3084928"/>
                </a:lnTo>
                <a:lnTo>
                  <a:pt x="4703678" y="3094861"/>
                </a:lnTo>
                <a:lnTo>
                  <a:pt x="4661154" y="3098291"/>
                </a:lnTo>
                <a:lnTo>
                  <a:pt x="262128" y="3098291"/>
                </a:lnTo>
                <a:lnTo>
                  <a:pt x="219606" y="3094861"/>
                </a:lnTo>
                <a:lnTo>
                  <a:pt x="179271" y="3084928"/>
                </a:lnTo>
                <a:lnTo>
                  <a:pt x="141660" y="3069033"/>
                </a:lnTo>
                <a:lnTo>
                  <a:pt x="107313" y="3047715"/>
                </a:lnTo>
                <a:lnTo>
                  <a:pt x="76771" y="3021514"/>
                </a:lnTo>
                <a:lnTo>
                  <a:pt x="50572" y="2990969"/>
                </a:lnTo>
                <a:lnTo>
                  <a:pt x="29256" y="2956621"/>
                </a:lnTo>
                <a:lnTo>
                  <a:pt x="13362" y="2919009"/>
                </a:lnTo>
                <a:lnTo>
                  <a:pt x="3430" y="2878672"/>
                </a:lnTo>
                <a:lnTo>
                  <a:pt x="0" y="2836151"/>
                </a:lnTo>
                <a:lnTo>
                  <a:pt x="0" y="262127"/>
                </a:lnTo>
                <a:close/>
              </a:path>
            </a:pathLst>
          </a:custGeom>
          <a:ln w="9525">
            <a:solidFill>
              <a:srgbClr val="000000"/>
            </a:solidFill>
          </a:ln>
        </p:spPr>
        <p:txBody>
          <a:bodyPr wrap="square" lIns="0" tIns="0" rIns="0" bIns="0" rtlCol="0">
            <a:spAutoFit/>
          </a:bodyPr>
          <a:lstStyle/>
          <a:p>
            <a:endParaRPr/>
          </a:p>
        </p:txBody>
      </p:sp>
      <p:sp>
        <p:nvSpPr>
          <p:cNvPr id="6" name="object 6"/>
          <p:cNvSpPr txBox="1"/>
          <p:nvPr/>
        </p:nvSpPr>
        <p:spPr>
          <a:xfrm>
            <a:off x="2042143" y="3952113"/>
            <a:ext cx="315595" cy="917575"/>
          </a:xfrm>
          <a:prstGeom prst="rect">
            <a:avLst/>
          </a:prstGeom>
        </p:spPr>
        <p:txBody>
          <a:bodyPr vert="vert" wrap="square" lIns="0" tIns="0" rIns="0" bIns="0" rtlCol="0">
            <a:spAutoFit/>
          </a:bodyPr>
          <a:lstStyle/>
          <a:p>
            <a:pPr marL="12700">
              <a:lnSpc>
                <a:spcPct val="100000"/>
              </a:lnSpc>
            </a:pPr>
            <a:r>
              <a:rPr sz="2000" dirty="0">
                <a:latin typeface="Arial"/>
                <a:cs typeface="Arial"/>
              </a:rPr>
              <a:t>Hadoop</a:t>
            </a:r>
            <a:endParaRPr sz="2000">
              <a:latin typeface="Arial"/>
              <a:cs typeface="Arial"/>
            </a:endParaRPr>
          </a:p>
        </p:txBody>
      </p:sp>
      <p:sp>
        <p:nvSpPr>
          <p:cNvPr id="7" name="object 7"/>
          <p:cNvSpPr/>
          <p:nvPr/>
        </p:nvSpPr>
        <p:spPr>
          <a:xfrm>
            <a:off x="2477897" y="4201159"/>
            <a:ext cx="4214495" cy="943356"/>
          </a:xfrm>
          <a:custGeom>
            <a:avLst/>
            <a:gdLst/>
            <a:ahLst/>
            <a:cxnLst/>
            <a:rect l="l" t="t" r="r" b="b"/>
            <a:pathLst>
              <a:path w="4214495" h="943355">
                <a:moveTo>
                  <a:pt x="4057142" y="0"/>
                </a:moveTo>
                <a:lnTo>
                  <a:pt x="149708" y="176"/>
                </a:lnTo>
                <a:lnTo>
                  <a:pt x="107431" y="8040"/>
                </a:lnTo>
                <a:lnTo>
                  <a:pt x="69965" y="26398"/>
                </a:lnTo>
                <a:lnTo>
                  <a:pt x="38932" y="53625"/>
                </a:lnTo>
                <a:lnTo>
                  <a:pt x="15960" y="88095"/>
                </a:lnTo>
                <a:lnTo>
                  <a:pt x="2674" y="128182"/>
                </a:lnTo>
                <a:lnTo>
                  <a:pt x="0" y="157225"/>
                </a:lnTo>
                <a:lnTo>
                  <a:pt x="176" y="793647"/>
                </a:lnTo>
                <a:lnTo>
                  <a:pt x="8040" y="835924"/>
                </a:lnTo>
                <a:lnTo>
                  <a:pt x="26398" y="873390"/>
                </a:lnTo>
                <a:lnTo>
                  <a:pt x="53625" y="904423"/>
                </a:lnTo>
                <a:lnTo>
                  <a:pt x="88095" y="927395"/>
                </a:lnTo>
                <a:lnTo>
                  <a:pt x="128182" y="940681"/>
                </a:lnTo>
                <a:lnTo>
                  <a:pt x="157225" y="943356"/>
                </a:lnTo>
                <a:lnTo>
                  <a:pt x="4064761" y="943174"/>
                </a:lnTo>
                <a:lnTo>
                  <a:pt x="4107025" y="935290"/>
                </a:lnTo>
                <a:lnTo>
                  <a:pt x="4144493" y="916923"/>
                </a:lnTo>
                <a:lnTo>
                  <a:pt x="4175536" y="889696"/>
                </a:lnTo>
                <a:lnTo>
                  <a:pt x="4198521" y="855235"/>
                </a:lnTo>
                <a:lnTo>
                  <a:pt x="4211818" y="815161"/>
                </a:lnTo>
                <a:lnTo>
                  <a:pt x="4214495" y="786129"/>
                </a:lnTo>
                <a:lnTo>
                  <a:pt x="4214313" y="149607"/>
                </a:lnTo>
                <a:lnTo>
                  <a:pt x="4206415" y="107356"/>
                </a:lnTo>
                <a:lnTo>
                  <a:pt x="4188022" y="69913"/>
                </a:lnTo>
                <a:lnTo>
                  <a:pt x="4160764" y="38903"/>
                </a:lnTo>
                <a:lnTo>
                  <a:pt x="4126272" y="15948"/>
                </a:lnTo>
                <a:lnTo>
                  <a:pt x="4086178" y="2671"/>
                </a:lnTo>
                <a:lnTo>
                  <a:pt x="4057142" y="0"/>
                </a:lnTo>
                <a:close/>
              </a:path>
            </a:pathLst>
          </a:custGeom>
          <a:solidFill>
            <a:srgbClr val="0066FF"/>
          </a:solidFill>
        </p:spPr>
        <p:txBody>
          <a:bodyPr wrap="square" lIns="0" tIns="0" rIns="0" bIns="0" rtlCol="0">
            <a:spAutoFit/>
          </a:bodyPr>
          <a:lstStyle/>
          <a:p>
            <a:endParaRPr/>
          </a:p>
        </p:txBody>
      </p:sp>
      <p:sp>
        <p:nvSpPr>
          <p:cNvPr id="8" name="object 8"/>
          <p:cNvSpPr/>
          <p:nvPr/>
        </p:nvSpPr>
        <p:spPr>
          <a:xfrm>
            <a:off x="2475992" y="3332353"/>
            <a:ext cx="4198619" cy="822452"/>
          </a:xfrm>
          <a:custGeom>
            <a:avLst/>
            <a:gdLst/>
            <a:ahLst/>
            <a:cxnLst/>
            <a:rect l="l" t="t" r="r" b="b"/>
            <a:pathLst>
              <a:path w="4198619" h="822451">
                <a:moveTo>
                  <a:pt x="4061459" y="0"/>
                </a:moveTo>
                <a:lnTo>
                  <a:pt x="133186" y="52"/>
                </a:lnTo>
                <a:lnTo>
                  <a:pt x="90952" y="7937"/>
                </a:lnTo>
                <a:lnTo>
                  <a:pt x="54374" y="27720"/>
                </a:lnTo>
                <a:lnTo>
                  <a:pt x="25594" y="57259"/>
                </a:lnTo>
                <a:lnTo>
                  <a:pt x="6755" y="94410"/>
                </a:lnTo>
                <a:lnTo>
                  <a:pt x="0" y="137033"/>
                </a:lnTo>
                <a:lnTo>
                  <a:pt x="55" y="689241"/>
                </a:lnTo>
                <a:lnTo>
                  <a:pt x="7964" y="731461"/>
                </a:lnTo>
                <a:lnTo>
                  <a:pt x="27755" y="768043"/>
                </a:lnTo>
                <a:lnTo>
                  <a:pt x="57290" y="796836"/>
                </a:lnTo>
                <a:lnTo>
                  <a:pt x="94429" y="815689"/>
                </a:lnTo>
                <a:lnTo>
                  <a:pt x="137032" y="822452"/>
                </a:lnTo>
                <a:lnTo>
                  <a:pt x="4065512" y="822393"/>
                </a:lnTo>
                <a:lnTo>
                  <a:pt x="4107702" y="814446"/>
                </a:lnTo>
                <a:lnTo>
                  <a:pt x="4144257" y="794614"/>
                </a:lnTo>
                <a:lnTo>
                  <a:pt x="4173026" y="765046"/>
                </a:lnTo>
                <a:lnTo>
                  <a:pt x="4191863" y="727889"/>
                </a:lnTo>
                <a:lnTo>
                  <a:pt x="4198619" y="685292"/>
                </a:lnTo>
                <a:lnTo>
                  <a:pt x="4198564" y="133083"/>
                </a:lnTo>
                <a:lnTo>
                  <a:pt x="4190640" y="90878"/>
                </a:lnTo>
                <a:lnTo>
                  <a:pt x="4170817" y="54328"/>
                </a:lnTo>
                <a:lnTo>
                  <a:pt x="4141245" y="25572"/>
                </a:lnTo>
                <a:lnTo>
                  <a:pt x="4104076" y="6749"/>
                </a:lnTo>
                <a:lnTo>
                  <a:pt x="4061459" y="0"/>
                </a:lnTo>
                <a:close/>
              </a:path>
            </a:pathLst>
          </a:custGeom>
          <a:solidFill>
            <a:srgbClr val="00AFEF"/>
          </a:solidFill>
        </p:spPr>
        <p:txBody>
          <a:bodyPr wrap="square" lIns="0" tIns="0" rIns="0" bIns="0" rtlCol="0">
            <a:spAutoFit/>
          </a:bodyPr>
          <a:lstStyle/>
          <a:p>
            <a:endParaRPr/>
          </a:p>
        </p:txBody>
      </p:sp>
      <p:sp>
        <p:nvSpPr>
          <p:cNvPr id="9" name="object 9"/>
          <p:cNvSpPr/>
          <p:nvPr/>
        </p:nvSpPr>
        <p:spPr>
          <a:xfrm>
            <a:off x="2475992" y="3332353"/>
            <a:ext cx="4198619" cy="822452"/>
          </a:xfrm>
          <a:custGeom>
            <a:avLst/>
            <a:gdLst/>
            <a:ahLst/>
            <a:cxnLst/>
            <a:rect l="l" t="t" r="r" b="b"/>
            <a:pathLst>
              <a:path w="4198619" h="822451">
                <a:moveTo>
                  <a:pt x="0" y="137033"/>
                </a:moveTo>
                <a:lnTo>
                  <a:pt x="6755" y="94410"/>
                </a:lnTo>
                <a:lnTo>
                  <a:pt x="25594" y="57259"/>
                </a:lnTo>
                <a:lnTo>
                  <a:pt x="54374" y="27720"/>
                </a:lnTo>
                <a:lnTo>
                  <a:pt x="90952" y="7937"/>
                </a:lnTo>
                <a:lnTo>
                  <a:pt x="133186" y="52"/>
                </a:lnTo>
                <a:lnTo>
                  <a:pt x="4061459" y="0"/>
                </a:lnTo>
                <a:lnTo>
                  <a:pt x="4076137" y="776"/>
                </a:lnTo>
                <a:lnTo>
                  <a:pt x="4117177" y="11788"/>
                </a:lnTo>
                <a:lnTo>
                  <a:pt x="4152053" y="34159"/>
                </a:lnTo>
                <a:lnTo>
                  <a:pt x="4178614" y="65751"/>
                </a:lnTo>
                <a:lnTo>
                  <a:pt x="4194710" y="104424"/>
                </a:lnTo>
                <a:lnTo>
                  <a:pt x="4198619" y="685292"/>
                </a:lnTo>
                <a:lnTo>
                  <a:pt x="4197842" y="699963"/>
                </a:lnTo>
                <a:lnTo>
                  <a:pt x="4186820" y="740985"/>
                </a:lnTo>
                <a:lnTo>
                  <a:pt x="4164434" y="775851"/>
                </a:lnTo>
                <a:lnTo>
                  <a:pt x="4132831" y="802413"/>
                </a:lnTo>
                <a:lnTo>
                  <a:pt x="4094159" y="818521"/>
                </a:lnTo>
                <a:lnTo>
                  <a:pt x="137032" y="822452"/>
                </a:lnTo>
                <a:lnTo>
                  <a:pt x="122356" y="821674"/>
                </a:lnTo>
                <a:lnTo>
                  <a:pt x="81337" y="810642"/>
                </a:lnTo>
                <a:lnTo>
                  <a:pt x="46495" y="788236"/>
                </a:lnTo>
                <a:lnTo>
                  <a:pt x="19970" y="756608"/>
                </a:lnTo>
                <a:lnTo>
                  <a:pt x="3902" y="717908"/>
                </a:lnTo>
                <a:lnTo>
                  <a:pt x="0" y="137033"/>
                </a:lnTo>
                <a:close/>
              </a:path>
            </a:pathLst>
          </a:custGeom>
          <a:ln w="9525">
            <a:solidFill>
              <a:srgbClr val="000000"/>
            </a:solidFill>
          </a:ln>
        </p:spPr>
        <p:txBody>
          <a:bodyPr wrap="square" lIns="0" tIns="0" rIns="0" bIns="0" rtlCol="0">
            <a:spAutoFit/>
          </a:bodyPr>
          <a:lstStyle/>
          <a:p>
            <a:endParaRPr/>
          </a:p>
        </p:txBody>
      </p:sp>
      <p:sp>
        <p:nvSpPr>
          <p:cNvPr id="10" name="object 10"/>
          <p:cNvSpPr/>
          <p:nvPr/>
        </p:nvSpPr>
        <p:spPr>
          <a:xfrm>
            <a:off x="2477516" y="5189220"/>
            <a:ext cx="4198492" cy="822439"/>
          </a:xfrm>
          <a:custGeom>
            <a:avLst/>
            <a:gdLst/>
            <a:ahLst/>
            <a:cxnLst/>
            <a:rect l="l" t="t" r="r" b="b"/>
            <a:pathLst>
              <a:path w="4198492" h="822439">
                <a:moveTo>
                  <a:pt x="4061459" y="0"/>
                </a:moveTo>
                <a:lnTo>
                  <a:pt x="133083" y="55"/>
                </a:lnTo>
                <a:lnTo>
                  <a:pt x="90878" y="7979"/>
                </a:lnTo>
                <a:lnTo>
                  <a:pt x="54328" y="27802"/>
                </a:lnTo>
                <a:lnTo>
                  <a:pt x="25572" y="57374"/>
                </a:lnTo>
                <a:lnTo>
                  <a:pt x="6749" y="94543"/>
                </a:lnTo>
                <a:lnTo>
                  <a:pt x="0" y="137159"/>
                </a:lnTo>
                <a:lnTo>
                  <a:pt x="53" y="689246"/>
                </a:lnTo>
                <a:lnTo>
                  <a:pt x="7945" y="731480"/>
                </a:lnTo>
                <a:lnTo>
                  <a:pt x="27731" y="768060"/>
                </a:lnTo>
                <a:lnTo>
                  <a:pt x="57268" y="796841"/>
                </a:lnTo>
                <a:lnTo>
                  <a:pt x="94416" y="815682"/>
                </a:lnTo>
                <a:lnTo>
                  <a:pt x="137032" y="822439"/>
                </a:lnTo>
                <a:lnTo>
                  <a:pt x="4065337" y="822385"/>
                </a:lnTo>
                <a:lnTo>
                  <a:pt x="4107562" y="814490"/>
                </a:lnTo>
                <a:lnTo>
                  <a:pt x="4144132" y="794697"/>
                </a:lnTo>
                <a:lnTo>
                  <a:pt x="4172905" y="765151"/>
                </a:lnTo>
                <a:lnTo>
                  <a:pt x="4191739" y="727993"/>
                </a:lnTo>
                <a:lnTo>
                  <a:pt x="4198492" y="685368"/>
                </a:lnTo>
                <a:lnTo>
                  <a:pt x="4198437" y="133210"/>
                </a:lnTo>
                <a:lnTo>
                  <a:pt x="4190528" y="90990"/>
                </a:lnTo>
                <a:lnTo>
                  <a:pt x="4170737" y="54408"/>
                </a:lnTo>
                <a:lnTo>
                  <a:pt x="4141202" y="25615"/>
                </a:lnTo>
                <a:lnTo>
                  <a:pt x="4104063" y="6762"/>
                </a:lnTo>
                <a:lnTo>
                  <a:pt x="4061459" y="0"/>
                </a:lnTo>
                <a:close/>
              </a:path>
            </a:pathLst>
          </a:custGeom>
          <a:solidFill>
            <a:srgbClr val="000099"/>
          </a:solidFill>
        </p:spPr>
        <p:txBody>
          <a:bodyPr wrap="square" lIns="0" tIns="0" rIns="0" bIns="0" rtlCol="0">
            <a:spAutoFit/>
          </a:bodyPr>
          <a:lstStyle/>
          <a:p>
            <a:endParaRPr/>
          </a:p>
        </p:txBody>
      </p:sp>
      <p:sp>
        <p:nvSpPr>
          <p:cNvPr id="11" name="object 11"/>
          <p:cNvSpPr txBox="1"/>
          <p:nvPr/>
        </p:nvSpPr>
        <p:spPr>
          <a:xfrm>
            <a:off x="2051430" y="4873625"/>
            <a:ext cx="3810635" cy="886460"/>
          </a:xfrm>
          <a:prstGeom prst="rect">
            <a:avLst/>
          </a:prstGeom>
        </p:spPr>
        <p:txBody>
          <a:bodyPr vert="horz" wrap="square" lIns="0" tIns="0" rIns="0" bIns="0" rtlCol="0">
            <a:spAutoFit/>
          </a:bodyPr>
          <a:lstStyle/>
          <a:p>
            <a:pPr marL="12700" marR="3536950">
              <a:lnSpc>
                <a:spcPts val="2000"/>
              </a:lnSpc>
            </a:pPr>
            <a:r>
              <a:rPr sz="2000" dirty="0">
                <a:latin typeface="黑体"/>
                <a:cs typeface="黑体"/>
              </a:rPr>
              <a:t>系 统</a:t>
            </a:r>
            <a:endParaRPr sz="2000">
              <a:latin typeface="黑体"/>
              <a:cs typeface="黑体"/>
            </a:endParaRPr>
          </a:p>
          <a:p>
            <a:pPr marL="1255395">
              <a:lnSpc>
                <a:spcPts val="2380"/>
              </a:lnSpc>
              <a:spcBef>
                <a:spcPts val="590"/>
              </a:spcBef>
            </a:pPr>
            <a:r>
              <a:rPr sz="2000" dirty="0">
                <a:solidFill>
                  <a:srgbClr val="FFFFFF"/>
                </a:solidFill>
                <a:latin typeface="黑体"/>
                <a:cs typeface="黑体"/>
              </a:rPr>
              <a:t>分布式</a:t>
            </a:r>
            <a:r>
              <a:rPr sz="2000" spc="-15" dirty="0">
                <a:solidFill>
                  <a:srgbClr val="FFFFFF"/>
                </a:solidFill>
                <a:latin typeface="黑体"/>
                <a:cs typeface="黑体"/>
              </a:rPr>
              <a:t>存</a:t>
            </a:r>
            <a:r>
              <a:rPr sz="2000" spc="0" dirty="0">
                <a:solidFill>
                  <a:srgbClr val="FFFFFF"/>
                </a:solidFill>
                <a:latin typeface="黑体"/>
                <a:cs typeface="黑体"/>
              </a:rPr>
              <a:t>储</a:t>
            </a:r>
            <a:r>
              <a:rPr sz="2000" spc="-15" dirty="0">
                <a:solidFill>
                  <a:srgbClr val="FFFFFF"/>
                </a:solidFill>
                <a:latin typeface="黑体"/>
                <a:cs typeface="黑体"/>
              </a:rPr>
              <a:t>和</a:t>
            </a:r>
            <a:r>
              <a:rPr sz="2000" spc="0" dirty="0">
                <a:solidFill>
                  <a:srgbClr val="FFFFFF"/>
                </a:solidFill>
                <a:latin typeface="黑体"/>
                <a:cs typeface="黑体"/>
              </a:rPr>
              <a:t>计算集群</a:t>
            </a:r>
            <a:endParaRPr sz="2000">
              <a:latin typeface="黑体"/>
              <a:cs typeface="黑体"/>
            </a:endParaRPr>
          </a:p>
        </p:txBody>
      </p:sp>
      <p:sp>
        <p:nvSpPr>
          <p:cNvPr id="13" name="object 13"/>
          <p:cNvSpPr txBox="1"/>
          <p:nvPr/>
        </p:nvSpPr>
        <p:spPr>
          <a:xfrm>
            <a:off x="2732277" y="3588004"/>
            <a:ext cx="3686810" cy="315595"/>
          </a:xfrm>
          <a:prstGeom prst="rect">
            <a:avLst/>
          </a:prstGeom>
        </p:spPr>
        <p:txBody>
          <a:bodyPr vert="horz" wrap="square" lIns="0" tIns="0" rIns="0" bIns="0" rtlCol="0">
            <a:spAutoFit/>
          </a:bodyPr>
          <a:lstStyle/>
          <a:p>
            <a:pPr marL="12700">
              <a:lnSpc>
                <a:spcPct val="100000"/>
              </a:lnSpc>
            </a:pPr>
            <a:r>
              <a:rPr sz="2000" dirty="0">
                <a:solidFill>
                  <a:srgbClr val="FFFFFF"/>
                </a:solidFill>
                <a:latin typeface="Arial"/>
                <a:cs typeface="Arial"/>
              </a:rPr>
              <a:t>MapRedu</a:t>
            </a:r>
            <a:r>
              <a:rPr sz="2000" spc="5" dirty="0">
                <a:solidFill>
                  <a:srgbClr val="FFFFFF"/>
                </a:solidFill>
                <a:latin typeface="Arial"/>
                <a:cs typeface="Arial"/>
              </a:rPr>
              <a:t>c</a:t>
            </a:r>
            <a:r>
              <a:rPr sz="2000" spc="0" dirty="0">
                <a:solidFill>
                  <a:srgbClr val="FFFFFF"/>
                </a:solidFill>
                <a:latin typeface="Arial"/>
                <a:cs typeface="Arial"/>
              </a:rPr>
              <a:t>e</a:t>
            </a:r>
            <a:r>
              <a:rPr sz="2000" spc="0" dirty="0">
                <a:solidFill>
                  <a:srgbClr val="FFFFFF"/>
                </a:solidFill>
                <a:latin typeface="黑体"/>
                <a:cs typeface="黑体"/>
              </a:rPr>
              <a:t>并</a:t>
            </a:r>
            <a:r>
              <a:rPr sz="2000" spc="-20" dirty="0">
                <a:solidFill>
                  <a:srgbClr val="FFFFFF"/>
                </a:solidFill>
                <a:latin typeface="黑体"/>
                <a:cs typeface="黑体"/>
              </a:rPr>
              <a:t>行</a:t>
            </a:r>
            <a:r>
              <a:rPr sz="2000" spc="0" dirty="0">
                <a:solidFill>
                  <a:srgbClr val="FFFFFF"/>
                </a:solidFill>
                <a:latin typeface="黑体"/>
                <a:cs typeface="黑体"/>
              </a:rPr>
              <a:t>编程</a:t>
            </a:r>
            <a:r>
              <a:rPr sz="2000" spc="-20" dirty="0">
                <a:solidFill>
                  <a:srgbClr val="FFFFFF"/>
                </a:solidFill>
                <a:latin typeface="黑体"/>
                <a:cs typeface="黑体"/>
              </a:rPr>
              <a:t>模</a:t>
            </a:r>
            <a:r>
              <a:rPr sz="2000" spc="0" dirty="0">
                <a:solidFill>
                  <a:srgbClr val="FFFFFF"/>
                </a:solidFill>
                <a:latin typeface="黑体"/>
                <a:cs typeface="黑体"/>
              </a:rPr>
              <a:t>型与</a:t>
            </a:r>
            <a:r>
              <a:rPr sz="2000" spc="-20" dirty="0">
                <a:solidFill>
                  <a:srgbClr val="FFFFFF"/>
                </a:solidFill>
                <a:latin typeface="黑体"/>
                <a:cs typeface="黑体"/>
              </a:rPr>
              <a:t>框</a:t>
            </a:r>
            <a:r>
              <a:rPr sz="2000" spc="0" dirty="0">
                <a:solidFill>
                  <a:srgbClr val="FFFFFF"/>
                </a:solidFill>
                <a:latin typeface="黑体"/>
                <a:cs typeface="黑体"/>
              </a:rPr>
              <a:t>架</a:t>
            </a:r>
            <a:endParaRPr sz="2000">
              <a:latin typeface="黑体"/>
              <a:cs typeface="黑体"/>
            </a:endParaRPr>
          </a:p>
        </p:txBody>
      </p:sp>
      <p:sp>
        <p:nvSpPr>
          <p:cNvPr id="14" name="object 14"/>
          <p:cNvSpPr/>
          <p:nvPr/>
        </p:nvSpPr>
        <p:spPr>
          <a:xfrm>
            <a:off x="2477516" y="5189220"/>
            <a:ext cx="4198492" cy="822439"/>
          </a:xfrm>
          <a:custGeom>
            <a:avLst/>
            <a:gdLst/>
            <a:ahLst/>
            <a:cxnLst/>
            <a:rect l="l" t="t" r="r" b="b"/>
            <a:pathLst>
              <a:path w="4198492" h="822439">
                <a:moveTo>
                  <a:pt x="0" y="137159"/>
                </a:moveTo>
                <a:lnTo>
                  <a:pt x="6749" y="94543"/>
                </a:lnTo>
                <a:lnTo>
                  <a:pt x="25572" y="57374"/>
                </a:lnTo>
                <a:lnTo>
                  <a:pt x="54328" y="27802"/>
                </a:lnTo>
                <a:lnTo>
                  <a:pt x="90878" y="7979"/>
                </a:lnTo>
                <a:lnTo>
                  <a:pt x="133083" y="55"/>
                </a:lnTo>
                <a:lnTo>
                  <a:pt x="4061459" y="0"/>
                </a:lnTo>
                <a:lnTo>
                  <a:pt x="4076136" y="777"/>
                </a:lnTo>
                <a:lnTo>
                  <a:pt x="4117155" y="11809"/>
                </a:lnTo>
                <a:lnTo>
                  <a:pt x="4151997" y="34215"/>
                </a:lnTo>
                <a:lnTo>
                  <a:pt x="4178522" y="65843"/>
                </a:lnTo>
                <a:lnTo>
                  <a:pt x="4194590" y="104543"/>
                </a:lnTo>
                <a:lnTo>
                  <a:pt x="4198492" y="685368"/>
                </a:lnTo>
                <a:lnTo>
                  <a:pt x="4197716" y="700051"/>
                </a:lnTo>
                <a:lnTo>
                  <a:pt x="4186697" y="741092"/>
                </a:lnTo>
                <a:lnTo>
                  <a:pt x="4164312" y="775951"/>
                </a:lnTo>
                <a:lnTo>
                  <a:pt x="4132703" y="802484"/>
                </a:lnTo>
                <a:lnTo>
                  <a:pt x="4094010" y="818549"/>
                </a:lnTo>
                <a:lnTo>
                  <a:pt x="137032" y="822439"/>
                </a:lnTo>
                <a:lnTo>
                  <a:pt x="122352" y="821662"/>
                </a:lnTo>
                <a:lnTo>
                  <a:pt x="81320" y="810639"/>
                </a:lnTo>
                <a:lnTo>
                  <a:pt x="46471" y="788246"/>
                </a:lnTo>
                <a:lnTo>
                  <a:pt x="19946" y="756627"/>
                </a:lnTo>
                <a:lnTo>
                  <a:pt x="3887" y="717925"/>
                </a:lnTo>
                <a:lnTo>
                  <a:pt x="0" y="137159"/>
                </a:lnTo>
                <a:close/>
              </a:path>
            </a:pathLst>
          </a:custGeom>
          <a:ln w="9525">
            <a:solidFill>
              <a:srgbClr val="000000"/>
            </a:solidFill>
          </a:ln>
        </p:spPr>
        <p:txBody>
          <a:bodyPr wrap="square" lIns="0" tIns="0" rIns="0" bIns="0" rtlCol="0">
            <a:spAutoFit/>
          </a:bodyPr>
          <a:lstStyle/>
          <a:p>
            <a:endParaRPr/>
          </a:p>
        </p:txBody>
      </p:sp>
      <p:sp>
        <p:nvSpPr>
          <p:cNvPr id="15" name="object 15"/>
          <p:cNvSpPr txBox="1"/>
          <p:nvPr/>
        </p:nvSpPr>
        <p:spPr>
          <a:xfrm>
            <a:off x="718210" y="1803146"/>
            <a:ext cx="2842260" cy="975994"/>
          </a:xfrm>
          <a:prstGeom prst="rect">
            <a:avLst/>
          </a:prstGeom>
        </p:spPr>
        <p:txBody>
          <a:bodyPr vert="horz" wrap="square" lIns="0" tIns="0" rIns="0" bIns="0" rtlCol="0">
            <a:spAutoFit/>
          </a:bodyPr>
          <a:lstStyle/>
          <a:p>
            <a:pPr marL="12700">
              <a:lnSpc>
                <a:spcPct val="100000"/>
              </a:lnSpc>
            </a:pPr>
            <a:r>
              <a:rPr sz="2000" b="1" spc="-10" dirty="0">
                <a:solidFill>
                  <a:srgbClr val="C00000"/>
                </a:solidFill>
                <a:latin typeface="宋体"/>
                <a:cs typeface="宋体"/>
              </a:rPr>
              <a:t>大数据处理的两大要素：</a:t>
            </a:r>
            <a:endParaRPr sz="2000">
              <a:latin typeface="宋体"/>
              <a:cs typeface="宋体"/>
            </a:endParaRPr>
          </a:p>
          <a:p>
            <a:pPr marL="12700">
              <a:lnSpc>
                <a:spcPct val="100000"/>
              </a:lnSpc>
              <a:spcBef>
                <a:spcPts val="600"/>
              </a:spcBef>
              <a:tabLst>
                <a:tab pos="274320" algn="l"/>
              </a:tabLst>
            </a:pPr>
            <a:r>
              <a:rPr sz="1400" dirty="0">
                <a:solidFill>
                  <a:srgbClr val="0066FF"/>
                </a:solidFill>
                <a:latin typeface="Wingdings"/>
                <a:cs typeface="Wingdings"/>
              </a:rPr>
              <a:t></a:t>
            </a:r>
            <a:r>
              <a:rPr sz="1400" dirty="0">
                <a:solidFill>
                  <a:srgbClr val="0066FF"/>
                </a:solidFill>
                <a:latin typeface="Times New Roman"/>
                <a:cs typeface="Times New Roman"/>
              </a:rPr>
              <a:t>	</a:t>
            </a:r>
            <a:r>
              <a:rPr sz="2000" b="1" spc="-10" dirty="0">
                <a:solidFill>
                  <a:srgbClr val="0066FF"/>
                </a:solidFill>
                <a:latin typeface="宋体"/>
                <a:cs typeface="宋体"/>
              </a:rPr>
              <a:t>分布存储</a:t>
            </a:r>
            <a:endParaRPr sz="2000">
              <a:latin typeface="宋体"/>
              <a:cs typeface="宋体"/>
            </a:endParaRPr>
          </a:p>
          <a:p>
            <a:pPr marL="12700">
              <a:lnSpc>
                <a:spcPts val="2280"/>
              </a:lnSpc>
              <a:tabLst>
                <a:tab pos="274320" algn="l"/>
              </a:tabLst>
            </a:pPr>
            <a:r>
              <a:rPr sz="1400" dirty="0">
                <a:solidFill>
                  <a:srgbClr val="0066FF"/>
                </a:solidFill>
                <a:latin typeface="Wingdings"/>
                <a:cs typeface="Wingdings"/>
              </a:rPr>
              <a:t></a:t>
            </a:r>
            <a:r>
              <a:rPr sz="1400" dirty="0">
                <a:solidFill>
                  <a:srgbClr val="0066FF"/>
                </a:solidFill>
                <a:latin typeface="Times New Roman"/>
                <a:cs typeface="Times New Roman"/>
              </a:rPr>
              <a:t>	</a:t>
            </a:r>
            <a:r>
              <a:rPr sz="2000" b="1" spc="-10" dirty="0">
                <a:solidFill>
                  <a:srgbClr val="0066FF"/>
                </a:solidFill>
                <a:latin typeface="宋体"/>
                <a:cs typeface="宋体"/>
              </a:rPr>
              <a:t>并行计算</a:t>
            </a:r>
            <a:endParaRPr sz="2000">
              <a:latin typeface="宋体"/>
              <a:cs typeface="宋体"/>
            </a:endParaRPr>
          </a:p>
        </p:txBody>
      </p:sp>
      <p:graphicFrame>
        <p:nvGraphicFramePr>
          <p:cNvPr id="12" name="object 12"/>
          <p:cNvGraphicFramePr>
            <a:graphicFrameLocks noGrp="1"/>
          </p:cNvGraphicFramePr>
          <p:nvPr/>
        </p:nvGraphicFramePr>
        <p:xfrm>
          <a:off x="2473222" y="4282920"/>
          <a:ext cx="4214315" cy="861504"/>
        </p:xfrm>
        <a:graphic>
          <a:graphicData uri="http://schemas.openxmlformats.org/drawingml/2006/table">
            <a:tbl>
              <a:tblPr firstRow="1" bandRow="1">
                <a:tableStyleId>{2D5ABB26-0587-4C30-8999-92F81FD0307C}</a:tableStyleId>
              </a:tblPr>
              <a:tblGrid>
                <a:gridCol w="2108429">
                  <a:extLst>
                    <a:ext uri="{9D8B030D-6E8A-4147-A177-3AD203B41FA5}">
                      <a16:colId xmlns:a16="http://schemas.microsoft.com/office/drawing/2014/main" val="20000"/>
                    </a:ext>
                  </a:extLst>
                </a:gridCol>
                <a:gridCol w="1998507">
                  <a:extLst>
                    <a:ext uri="{9D8B030D-6E8A-4147-A177-3AD203B41FA5}">
                      <a16:colId xmlns:a16="http://schemas.microsoft.com/office/drawing/2014/main" val="20001"/>
                    </a:ext>
                  </a:extLst>
                </a:gridCol>
                <a:gridCol w="107379">
                  <a:extLst>
                    <a:ext uri="{9D8B030D-6E8A-4147-A177-3AD203B41FA5}">
                      <a16:colId xmlns:a16="http://schemas.microsoft.com/office/drawing/2014/main" val="20002"/>
                    </a:ext>
                  </a:extLst>
                </a:gridCol>
              </a:tblGrid>
              <a:tr h="397982">
                <a:tc gridSpan="3">
                  <a:txBody>
                    <a:bodyPr/>
                    <a:lstStyle/>
                    <a:p>
                      <a:pPr marL="958850">
                        <a:lnSpc>
                          <a:spcPct val="100000"/>
                        </a:lnSpc>
                      </a:pPr>
                      <a:r>
                        <a:rPr sz="2000" dirty="0">
                          <a:solidFill>
                            <a:srgbClr val="FFFFFF"/>
                          </a:solidFill>
                          <a:latin typeface="黑体"/>
                          <a:cs typeface="黑体"/>
                        </a:rPr>
                        <a:t>分布式</a:t>
                      </a:r>
                      <a:r>
                        <a:rPr sz="2000" spc="-15" dirty="0">
                          <a:solidFill>
                            <a:srgbClr val="FFFFFF"/>
                          </a:solidFill>
                          <a:latin typeface="黑体"/>
                          <a:cs typeface="黑体"/>
                        </a:rPr>
                        <a:t>海</a:t>
                      </a:r>
                      <a:r>
                        <a:rPr sz="2000" spc="0" dirty="0">
                          <a:solidFill>
                            <a:srgbClr val="FFFFFF"/>
                          </a:solidFill>
                          <a:latin typeface="黑体"/>
                          <a:cs typeface="黑体"/>
                        </a:rPr>
                        <a:t>量</a:t>
                      </a:r>
                      <a:r>
                        <a:rPr sz="2000" spc="-15" dirty="0">
                          <a:solidFill>
                            <a:srgbClr val="FFFFFF"/>
                          </a:solidFill>
                          <a:latin typeface="黑体"/>
                          <a:cs typeface="黑体"/>
                        </a:rPr>
                        <a:t>数</a:t>
                      </a:r>
                      <a:r>
                        <a:rPr sz="2000" spc="0" dirty="0">
                          <a:solidFill>
                            <a:srgbClr val="FFFFFF"/>
                          </a:solidFill>
                          <a:latin typeface="黑体"/>
                          <a:cs typeface="黑体"/>
                        </a:rPr>
                        <a:t>据存储</a:t>
                      </a:r>
                      <a:endParaRPr sz="2000">
                        <a:latin typeface="黑体"/>
                        <a:cs typeface="黑体"/>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63522">
                <a:tc>
                  <a:txBody>
                    <a:bodyPr/>
                    <a:lstStyle/>
                    <a:p>
                      <a:pPr marL="1092835">
                        <a:lnSpc>
                          <a:spcPct val="100000"/>
                        </a:lnSpc>
                      </a:pPr>
                      <a:r>
                        <a:rPr sz="2000" dirty="0">
                          <a:solidFill>
                            <a:srgbClr val="FFFFFF"/>
                          </a:solidFill>
                          <a:latin typeface="Arial"/>
                          <a:cs typeface="Arial"/>
                        </a:rPr>
                        <a:t>H</a:t>
                      </a:r>
                      <a:r>
                        <a:rPr sz="2000" spc="5" dirty="0">
                          <a:solidFill>
                            <a:srgbClr val="FFFFFF"/>
                          </a:solidFill>
                          <a:latin typeface="Arial"/>
                          <a:cs typeface="Arial"/>
                        </a:rPr>
                        <a:t>D</a:t>
                      </a:r>
                      <a:r>
                        <a:rPr sz="2000" spc="0" dirty="0">
                          <a:solidFill>
                            <a:srgbClr val="FFFFFF"/>
                          </a:solidFill>
                          <a:latin typeface="Arial"/>
                          <a:cs typeface="Arial"/>
                        </a:rPr>
                        <a:t>FS</a:t>
                      </a:r>
                      <a:endParaRPr sz="2000">
                        <a:latin typeface="Arial"/>
                        <a:cs typeface="Arial"/>
                      </a:endParaRPr>
                    </a:p>
                  </a:txBody>
                  <a:tcPr marL="0" marR="0" marT="0" marB="0">
                    <a:lnL w="9525">
                      <a:solidFill>
                        <a:srgbClr val="000000"/>
                      </a:solidFill>
                      <a:prstDash val="solid"/>
                    </a:lnL>
                    <a:lnR w="9524">
                      <a:solidFill>
                        <a:srgbClr val="000000"/>
                      </a:solidFill>
                      <a:prstDash val="solid"/>
                    </a:lnR>
                    <a:lnT w="9525">
                      <a:solidFill>
                        <a:srgbClr val="000000"/>
                      </a:solidFill>
                      <a:prstDash val="solid"/>
                    </a:lnT>
                    <a:lnB w="9525">
                      <a:solidFill>
                        <a:srgbClr val="000000"/>
                      </a:solidFill>
                      <a:prstDash val="solid"/>
                    </a:lnB>
                  </a:tcPr>
                </a:tc>
                <a:tc>
                  <a:txBody>
                    <a:bodyPr/>
                    <a:lstStyle/>
                    <a:p>
                      <a:pPr marL="238125">
                        <a:lnSpc>
                          <a:spcPct val="100000"/>
                        </a:lnSpc>
                      </a:pPr>
                      <a:r>
                        <a:rPr sz="2000" dirty="0">
                          <a:solidFill>
                            <a:srgbClr val="FFFFFF"/>
                          </a:solidFill>
                          <a:latin typeface="Arial"/>
                          <a:cs typeface="Arial"/>
                        </a:rPr>
                        <a:t>HBase</a:t>
                      </a:r>
                      <a:endParaRPr sz="2000">
                        <a:latin typeface="Arial"/>
                        <a:cs typeface="Arial"/>
                      </a:endParaRPr>
                    </a:p>
                  </a:txBody>
                  <a:tcPr marL="0" marR="0" marT="0" marB="0">
                    <a:lnL w="9524">
                      <a:solidFill>
                        <a:srgbClr val="000000"/>
                      </a:solidFill>
                      <a:prstDash val="solid"/>
                    </a:lnL>
                    <a:lnT w="9525">
                      <a:solidFill>
                        <a:srgbClr val="000000"/>
                      </a:solidFill>
                      <a:prstDash val="solid"/>
                    </a:lnT>
                    <a:lnB w="9525">
                      <a:solidFill>
                        <a:srgbClr val="000000"/>
                      </a:solidFill>
                      <a:prstDash val="solid"/>
                    </a:lnB>
                  </a:tcPr>
                </a:tc>
                <a:tc>
                  <a:txBody>
                    <a:bodyPr/>
                    <a:lstStyle/>
                    <a:p>
                      <a:endParaRPr sz="2000">
                        <a:latin typeface="Arial"/>
                        <a:cs typeface="Arial"/>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0083" rIns="0" bIns="0" rtlCol="0">
            <a:spAutoFit/>
          </a:bodyPr>
          <a:lstStyle/>
          <a:p>
            <a:pPr marL="85725">
              <a:lnSpc>
                <a:spcPts val="3065"/>
              </a:lnSpc>
            </a:pPr>
            <a:r>
              <a:rPr sz="2600" b="1" spc="0" dirty="0">
                <a:solidFill>
                  <a:srgbClr val="00AF50"/>
                </a:solidFill>
                <a:latin typeface="黑体"/>
                <a:cs typeface="黑体"/>
              </a:rPr>
              <a:t>H</a:t>
            </a:r>
            <a:r>
              <a:rPr sz="2600" b="1" spc="-15" dirty="0">
                <a:solidFill>
                  <a:srgbClr val="00AF50"/>
                </a:solidFill>
                <a:latin typeface="黑体"/>
                <a:cs typeface="黑体"/>
              </a:rPr>
              <a:t>D</a:t>
            </a:r>
            <a:r>
              <a:rPr sz="2600" b="1" spc="-5" dirty="0">
                <a:solidFill>
                  <a:srgbClr val="00AF50"/>
                </a:solidFill>
                <a:latin typeface="黑体"/>
                <a:cs typeface="黑体"/>
              </a:rPr>
              <a:t>FS</a:t>
            </a:r>
            <a:r>
              <a:rPr sz="2600" b="1" spc="-20" dirty="0">
                <a:solidFill>
                  <a:srgbClr val="00AF50"/>
                </a:solidFill>
                <a:latin typeface="黑体"/>
                <a:cs typeface="黑体"/>
              </a:rPr>
              <a:t>基本构架</a:t>
            </a:r>
            <a:endParaRPr sz="2600">
              <a:latin typeface="黑体"/>
              <a:cs typeface="黑体"/>
            </a:endParaRPr>
          </a:p>
        </p:txBody>
      </p:sp>
      <p:sp>
        <p:nvSpPr>
          <p:cNvPr id="3" name="object 3"/>
          <p:cNvSpPr/>
          <p:nvPr/>
        </p:nvSpPr>
        <p:spPr>
          <a:xfrm>
            <a:off x="1552955" y="2026920"/>
            <a:ext cx="1531620" cy="1098803"/>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1630679" y="2097023"/>
            <a:ext cx="1481328" cy="1021079"/>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p:nvPr/>
        </p:nvSpPr>
        <p:spPr>
          <a:xfrm>
            <a:off x="1585868" y="2059051"/>
            <a:ext cx="1412833" cy="979424"/>
          </a:xfrm>
          <a:custGeom>
            <a:avLst/>
            <a:gdLst/>
            <a:ahLst/>
            <a:cxnLst/>
            <a:rect l="l" t="t" r="r" b="b"/>
            <a:pathLst>
              <a:path w="1412833" h="979424">
                <a:moveTo>
                  <a:pt x="1249533" y="0"/>
                </a:moveTo>
                <a:lnTo>
                  <a:pt x="160610" y="19"/>
                </a:lnTo>
                <a:lnTo>
                  <a:pt x="117813" y="6379"/>
                </a:lnTo>
                <a:lnTo>
                  <a:pt x="79416" y="23085"/>
                </a:lnTo>
                <a:lnTo>
                  <a:pt x="46925" y="48628"/>
                </a:lnTo>
                <a:lnTo>
                  <a:pt x="21850" y="81499"/>
                </a:lnTo>
                <a:lnTo>
                  <a:pt x="5699" y="120191"/>
                </a:lnTo>
                <a:lnTo>
                  <a:pt x="98" y="160525"/>
                </a:lnTo>
                <a:lnTo>
                  <a:pt x="0" y="818790"/>
                </a:lnTo>
                <a:lnTo>
                  <a:pt x="877" y="833433"/>
                </a:lnTo>
                <a:lnTo>
                  <a:pt x="10853" y="874901"/>
                </a:lnTo>
                <a:lnTo>
                  <a:pt x="30672" y="911494"/>
                </a:lnTo>
                <a:lnTo>
                  <a:pt x="58825" y="941694"/>
                </a:lnTo>
                <a:lnTo>
                  <a:pt x="93805" y="963982"/>
                </a:lnTo>
                <a:lnTo>
                  <a:pt x="134101" y="976840"/>
                </a:lnTo>
                <a:lnTo>
                  <a:pt x="163175" y="979424"/>
                </a:lnTo>
                <a:lnTo>
                  <a:pt x="1252202" y="979402"/>
                </a:lnTo>
                <a:lnTo>
                  <a:pt x="1294984" y="973011"/>
                </a:lnTo>
                <a:lnTo>
                  <a:pt x="1333382" y="956276"/>
                </a:lnTo>
                <a:lnTo>
                  <a:pt x="1365881" y="930713"/>
                </a:lnTo>
                <a:lnTo>
                  <a:pt x="1390968" y="897839"/>
                </a:lnTo>
                <a:lnTo>
                  <a:pt x="1407131" y="859172"/>
                </a:lnTo>
                <a:lnTo>
                  <a:pt x="1412741" y="818790"/>
                </a:lnTo>
                <a:lnTo>
                  <a:pt x="1412833" y="160525"/>
                </a:lnTo>
                <a:lnTo>
                  <a:pt x="1411946" y="145872"/>
                </a:lnTo>
                <a:lnTo>
                  <a:pt x="1401937" y="104399"/>
                </a:lnTo>
                <a:lnTo>
                  <a:pt x="1382084" y="67826"/>
                </a:lnTo>
                <a:lnTo>
                  <a:pt x="1353901" y="37660"/>
                </a:lnTo>
                <a:lnTo>
                  <a:pt x="1318902" y="15408"/>
                </a:lnTo>
                <a:lnTo>
                  <a:pt x="1278600" y="2577"/>
                </a:lnTo>
                <a:lnTo>
                  <a:pt x="1249533" y="0"/>
                </a:lnTo>
                <a:close/>
              </a:path>
            </a:pathLst>
          </a:custGeom>
          <a:solidFill>
            <a:srgbClr val="00FFFF"/>
          </a:solidFill>
        </p:spPr>
        <p:txBody>
          <a:bodyPr wrap="square" lIns="0" tIns="0" rIns="0" bIns="0" rtlCol="0">
            <a:spAutoFit/>
          </a:bodyPr>
          <a:lstStyle/>
          <a:p>
            <a:endParaRPr/>
          </a:p>
        </p:txBody>
      </p:sp>
      <p:sp>
        <p:nvSpPr>
          <p:cNvPr id="6" name="object 6"/>
          <p:cNvSpPr/>
          <p:nvPr/>
        </p:nvSpPr>
        <p:spPr>
          <a:xfrm>
            <a:off x="1585849" y="2059051"/>
            <a:ext cx="1412875" cy="979424"/>
          </a:xfrm>
          <a:custGeom>
            <a:avLst/>
            <a:gdLst/>
            <a:ahLst/>
            <a:cxnLst/>
            <a:rect l="l" t="t" r="r" b="b"/>
            <a:pathLst>
              <a:path w="1412875" h="979424">
                <a:moveTo>
                  <a:pt x="0" y="163195"/>
                </a:moveTo>
                <a:lnTo>
                  <a:pt x="5718" y="120191"/>
                </a:lnTo>
                <a:lnTo>
                  <a:pt x="21870" y="81499"/>
                </a:lnTo>
                <a:lnTo>
                  <a:pt x="46945" y="48628"/>
                </a:lnTo>
                <a:lnTo>
                  <a:pt x="79435" y="23085"/>
                </a:lnTo>
                <a:lnTo>
                  <a:pt x="117833" y="6379"/>
                </a:lnTo>
                <a:lnTo>
                  <a:pt x="160629" y="19"/>
                </a:lnTo>
                <a:lnTo>
                  <a:pt x="1249552" y="0"/>
                </a:lnTo>
                <a:lnTo>
                  <a:pt x="1264268" y="653"/>
                </a:lnTo>
                <a:lnTo>
                  <a:pt x="1306002" y="10010"/>
                </a:lnTo>
                <a:lnTo>
                  <a:pt x="1342937" y="29289"/>
                </a:lnTo>
                <a:lnTo>
                  <a:pt x="1373560" y="56985"/>
                </a:lnTo>
                <a:lnTo>
                  <a:pt x="1396358" y="91589"/>
                </a:lnTo>
                <a:lnTo>
                  <a:pt x="1409816" y="131597"/>
                </a:lnTo>
                <a:lnTo>
                  <a:pt x="1412875" y="816228"/>
                </a:lnTo>
                <a:lnTo>
                  <a:pt x="1412220" y="830925"/>
                </a:lnTo>
                <a:lnTo>
                  <a:pt x="1402848" y="872611"/>
                </a:lnTo>
                <a:lnTo>
                  <a:pt x="1383543" y="909516"/>
                </a:lnTo>
                <a:lnTo>
                  <a:pt x="1355816" y="940121"/>
                </a:lnTo>
                <a:lnTo>
                  <a:pt x="1321183" y="962910"/>
                </a:lnTo>
                <a:lnTo>
                  <a:pt x="1281155" y="976366"/>
                </a:lnTo>
                <a:lnTo>
                  <a:pt x="163194" y="979424"/>
                </a:lnTo>
                <a:lnTo>
                  <a:pt x="148474" y="978768"/>
                </a:lnTo>
                <a:lnTo>
                  <a:pt x="106740" y="969391"/>
                </a:lnTo>
                <a:lnTo>
                  <a:pt x="69821" y="950077"/>
                </a:lnTo>
                <a:lnTo>
                  <a:pt x="39225" y="922346"/>
                </a:lnTo>
                <a:lnTo>
                  <a:pt x="16460" y="887715"/>
                </a:lnTo>
                <a:lnTo>
                  <a:pt x="3035" y="847704"/>
                </a:lnTo>
                <a:lnTo>
                  <a:pt x="0" y="163195"/>
                </a:lnTo>
                <a:close/>
              </a:path>
            </a:pathLst>
          </a:custGeom>
          <a:ln w="12700">
            <a:solidFill>
              <a:srgbClr val="9B310D"/>
            </a:solidFill>
          </a:ln>
        </p:spPr>
        <p:txBody>
          <a:bodyPr wrap="square" lIns="0" tIns="0" rIns="0" bIns="0" rtlCol="0">
            <a:spAutoFit/>
          </a:bodyPr>
          <a:lstStyle/>
          <a:p>
            <a:endParaRPr/>
          </a:p>
        </p:txBody>
      </p:sp>
      <p:sp>
        <p:nvSpPr>
          <p:cNvPr id="7" name="object 7"/>
          <p:cNvSpPr txBox="1"/>
          <p:nvPr/>
        </p:nvSpPr>
        <p:spPr>
          <a:xfrm>
            <a:off x="1874647" y="2190750"/>
            <a:ext cx="836294" cy="244475"/>
          </a:xfrm>
          <a:prstGeom prst="rect">
            <a:avLst/>
          </a:prstGeom>
        </p:spPr>
        <p:txBody>
          <a:bodyPr vert="horz" wrap="square" lIns="0" tIns="0" rIns="0" bIns="0" rtlCol="0">
            <a:spAutoFit/>
          </a:bodyPr>
          <a:lstStyle/>
          <a:p>
            <a:pPr marL="12700">
              <a:lnSpc>
                <a:spcPct val="100000"/>
              </a:lnSpc>
            </a:pPr>
            <a:r>
              <a:rPr sz="1600" spc="-25" dirty="0">
                <a:latin typeface="宋体"/>
                <a:cs typeface="宋体"/>
              </a:rPr>
              <a:t>应用程序</a:t>
            </a:r>
            <a:endParaRPr sz="1600">
              <a:latin typeface="宋体"/>
              <a:cs typeface="宋体"/>
            </a:endParaRPr>
          </a:p>
        </p:txBody>
      </p:sp>
      <p:sp>
        <p:nvSpPr>
          <p:cNvPr id="8" name="object 8"/>
          <p:cNvSpPr txBox="1"/>
          <p:nvPr/>
        </p:nvSpPr>
        <p:spPr>
          <a:xfrm>
            <a:off x="1766442" y="2678429"/>
            <a:ext cx="1052830" cy="244475"/>
          </a:xfrm>
          <a:prstGeom prst="rect">
            <a:avLst/>
          </a:prstGeom>
        </p:spPr>
        <p:txBody>
          <a:bodyPr vert="horz" wrap="square" lIns="0" tIns="0" rIns="0" bIns="0" rtlCol="0">
            <a:spAutoFit/>
          </a:bodyPr>
          <a:lstStyle/>
          <a:p>
            <a:pPr marL="12700">
              <a:lnSpc>
                <a:spcPct val="100000"/>
              </a:lnSpc>
            </a:pPr>
            <a:r>
              <a:rPr sz="1600" b="1" spc="-5" dirty="0">
                <a:latin typeface="宋体"/>
                <a:cs typeface="宋体"/>
              </a:rPr>
              <a:t>HDFS</a:t>
            </a:r>
            <a:r>
              <a:rPr sz="1600" b="1" spc="-10" dirty="0">
                <a:latin typeface="宋体"/>
                <a:cs typeface="宋体"/>
              </a:rPr>
              <a:t>客户端</a:t>
            </a:r>
            <a:endParaRPr sz="1600">
              <a:latin typeface="宋体"/>
              <a:cs typeface="宋体"/>
            </a:endParaRPr>
          </a:p>
        </p:txBody>
      </p:sp>
      <p:sp>
        <p:nvSpPr>
          <p:cNvPr id="9" name="object 9"/>
          <p:cNvSpPr/>
          <p:nvPr/>
        </p:nvSpPr>
        <p:spPr>
          <a:xfrm>
            <a:off x="1585849" y="2549525"/>
            <a:ext cx="1412875" cy="1524"/>
          </a:xfrm>
          <a:custGeom>
            <a:avLst/>
            <a:gdLst/>
            <a:ahLst/>
            <a:cxnLst/>
            <a:rect l="l" t="t" r="r" b="b"/>
            <a:pathLst>
              <a:path w="1412875" h="1524">
                <a:moveTo>
                  <a:pt x="0" y="1524"/>
                </a:moveTo>
                <a:lnTo>
                  <a:pt x="1412875" y="0"/>
                </a:lnTo>
              </a:path>
            </a:pathLst>
          </a:custGeom>
          <a:ln w="9525">
            <a:solidFill>
              <a:srgbClr val="000000"/>
            </a:solidFill>
          </a:ln>
        </p:spPr>
        <p:txBody>
          <a:bodyPr wrap="square" lIns="0" tIns="0" rIns="0" bIns="0" rtlCol="0">
            <a:spAutoFit/>
          </a:bodyPr>
          <a:lstStyle/>
          <a:p>
            <a:endParaRPr/>
          </a:p>
        </p:txBody>
      </p:sp>
      <p:sp>
        <p:nvSpPr>
          <p:cNvPr id="10" name="object 10"/>
          <p:cNvSpPr/>
          <p:nvPr/>
        </p:nvSpPr>
        <p:spPr>
          <a:xfrm>
            <a:off x="5428741" y="3001898"/>
            <a:ext cx="76200" cy="711326"/>
          </a:xfrm>
          <a:custGeom>
            <a:avLst/>
            <a:gdLst/>
            <a:ahLst/>
            <a:cxnLst/>
            <a:rect l="l" t="t" r="r" b="b"/>
            <a:pathLst>
              <a:path w="76200" h="711326">
                <a:moveTo>
                  <a:pt x="33346" y="76239"/>
                </a:moveTo>
                <a:lnTo>
                  <a:pt x="30607" y="711200"/>
                </a:lnTo>
                <a:lnTo>
                  <a:pt x="40132" y="711326"/>
                </a:lnTo>
                <a:lnTo>
                  <a:pt x="42871" y="76287"/>
                </a:lnTo>
                <a:lnTo>
                  <a:pt x="33346" y="76239"/>
                </a:lnTo>
                <a:close/>
              </a:path>
              <a:path w="76200" h="711326">
                <a:moveTo>
                  <a:pt x="69809" y="63500"/>
                </a:moveTo>
                <a:lnTo>
                  <a:pt x="33400" y="63500"/>
                </a:lnTo>
                <a:lnTo>
                  <a:pt x="42925" y="63626"/>
                </a:lnTo>
                <a:lnTo>
                  <a:pt x="42871" y="76287"/>
                </a:lnTo>
                <a:lnTo>
                  <a:pt x="76200" y="76453"/>
                </a:lnTo>
                <a:lnTo>
                  <a:pt x="69809" y="63500"/>
                </a:lnTo>
                <a:close/>
              </a:path>
              <a:path w="76200" h="711326">
                <a:moveTo>
                  <a:pt x="33400" y="63500"/>
                </a:moveTo>
                <a:lnTo>
                  <a:pt x="33346" y="76239"/>
                </a:lnTo>
                <a:lnTo>
                  <a:pt x="42871" y="76287"/>
                </a:lnTo>
                <a:lnTo>
                  <a:pt x="42925" y="63626"/>
                </a:lnTo>
                <a:lnTo>
                  <a:pt x="33400" y="63500"/>
                </a:lnTo>
                <a:close/>
              </a:path>
              <a:path w="76200" h="711326">
                <a:moveTo>
                  <a:pt x="38481" y="0"/>
                </a:moveTo>
                <a:lnTo>
                  <a:pt x="0" y="76073"/>
                </a:lnTo>
                <a:lnTo>
                  <a:pt x="33346" y="76239"/>
                </a:lnTo>
                <a:lnTo>
                  <a:pt x="33400" y="63500"/>
                </a:lnTo>
                <a:lnTo>
                  <a:pt x="69809" y="63500"/>
                </a:lnTo>
                <a:lnTo>
                  <a:pt x="38481" y="0"/>
                </a:lnTo>
                <a:close/>
              </a:path>
            </a:pathLst>
          </a:custGeom>
          <a:solidFill>
            <a:srgbClr val="AE3408"/>
          </a:solidFill>
        </p:spPr>
        <p:txBody>
          <a:bodyPr wrap="square" lIns="0" tIns="0" rIns="0" bIns="0" rtlCol="0">
            <a:spAutoFit/>
          </a:bodyPr>
          <a:lstStyle/>
          <a:p>
            <a:endParaRPr/>
          </a:p>
        </p:txBody>
      </p:sp>
      <p:sp>
        <p:nvSpPr>
          <p:cNvPr id="11" name="object 11"/>
          <p:cNvSpPr/>
          <p:nvPr/>
        </p:nvSpPr>
        <p:spPr>
          <a:xfrm>
            <a:off x="2582798" y="3722751"/>
            <a:ext cx="4000500" cy="1524"/>
          </a:xfrm>
          <a:custGeom>
            <a:avLst/>
            <a:gdLst/>
            <a:ahLst/>
            <a:cxnLst/>
            <a:rect l="l" t="t" r="r" b="b"/>
            <a:pathLst>
              <a:path w="4000500" h="1524">
                <a:moveTo>
                  <a:pt x="0" y="0"/>
                </a:moveTo>
                <a:lnTo>
                  <a:pt x="4000500" y="1524"/>
                </a:lnTo>
              </a:path>
            </a:pathLst>
          </a:custGeom>
          <a:ln w="9525">
            <a:solidFill>
              <a:srgbClr val="AE3408"/>
            </a:solidFill>
          </a:ln>
        </p:spPr>
        <p:txBody>
          <a:bodyPr wrap="square" lIns="0" tIns="0" rIns="0" bIns="0" rtlCol="0">
            <a:spAutoFit/>
          </a:bodyPr>
          <a:lstStyle/>
          <a:p>
            <a:endParaRPr/>
          </a:p>
        </p:txBody>
      </p:sp>
      <p:sp>
        <p:nvSpPr>
          <p:cNvPr id="12" name="object 12"/>
          <p:cNvSpPr/>
          <p:nvPr/>
        </p:nvSpPr>
        <p:spPr>
          <a:xfrm>
            <a:off x="2543175" y="3732148"/>
            <a:ext cx="76200" cy="757301"/>
          </a:xfrm>
          <a:custGeom>
            <a:avLst/>
            <a:gdLst/>
            <a:ahLst/>
            <a:cxnLst/>
            <a:rect l="l" t="t" r="r" b="b"/>
            <a:pathLst>
              <a:path w="76200" h="757301">
                <a:moveTo>
                  <a:pt x="0" y="680974"/>
                </a:moveTo>
                <a:lnTo>
                  <a:pt x="37973" y="757301"/>
                </a:lnTo>
                <a:lnTo>
                  <a:pt x="69882" y="693801"/>
                </a:lnTo>
                <a:lnTo>
                  <a:pt x="33400" y="693801"/>
                </a:lnTo>
                <a:lnTo>
                  <a:pt x="33426" y="681085"/>
                </a:lnTo>
                <a:lnTo>
                  <a:pt x="0" y="680974"/>
                </a:lnTo>
                <a:close/>
              </a:path>
              <a:path w="76200" h="757301">
                <a:moveTo>
                  <a:pt x="33426" y="681085"/>
                </a:moveTo>
                <a:lnTo>
                  <a:pt x="33400" y="693801"/>
                </a:lnTo>
                <a:lnTo>
                  <a:pt x="42925" y="693801"/>
                </a:lnTo>
                <a:lnTo>
                  <a:pt x="42951" y="681117"/>
                </a:lnTo>
                <a:lnTo>
                  <a:pt x="33426" y="681085"/>
                </a:lnTo>
                <a:close/>
              </a:path>
              <a:path w="76200" h="757301">
                <a:moveTo>
                  <a:pt x="42951" y="681117"/>
                </a:moveTo>
                <a:lnTo>
                  <a:pt x="42925" y="693801"/>
                </a:lnTo>
                <a:lnTo>
                  <a:pt x="69882" y="693801"/>
                </a:lnTo>
                <a:lnTo>
                  <a:pt x="76200" y="681227"/>
                </a:lnTo>
                <a:lnTo>
                  <a:pt x="42951" y="681117"/>
                </a:lnTo>
                <a:close/>
              </a:path>
              <a:path w="76200" h="757301">
                <a:moveTo>
                  <a:pt x="34798" y="0"/>
                </a:moveTo>
                <a:lnTo>
                  <a:pt x="33426" y="681085"/>
                </a:lnTo>
                <a:lnTo>
                  <a:pt x="42951" y="681117"/>
                </a:lnTo>
                <a:lnTo>
                  <a:pt x="44323" y="126"/>
                </a:lnTo>
                <a:lnTo>
                  <a:pt x="34798" y="0"/>
                </a:lnTo>
                <a:close/>
              </a:path>
            </a:pathLst>
          </a:custGeom>
          <a:solidFill>
            <a:srgbClr val="AE3408"/>
          </a:solidFill>
        </p:spPr>
        <p:txBody>
          <a:bodyPr wrap="square" lIns="0" tIns="0" rIns="0" bIns="0" rtlCol="0">
            <a:spAutoFit/>
          </a:bodyPr>
          <a:lstStyle/>
          <a:p>
            <a:endParaRPr/>
          </a:p>
        </p:txBody>
      </p:sp>
      <p:sp>
        <p:nvSpPr>
          <p:cNvPr id="13" name="object 13"/>
          <p:cNvSpPr/>
          <p:nvPr/>
        </p:nvSpPr>
        <p:spPr>
          <a:xfrm>
            <a:off x="4552950" y="3736975"/>
            <a:ext cx="76200" cy="757174"/>
          </a:xfrm>
          <a:custGeom>
            <a:avLst/>
            <a:gdLst/>
            <a:ahLst/>
            <a:cxnLst/>
            <a:rect l="l" t="t" r="r" b="b"/>
            <a:pathLst>
              <a:path w="76200" h="757174">
                <a:moveTo>
                  <a:pt x="0" y="680974"/>
                </a:moveTo>
                <a:lnTo>
                  <a:pt x="37973" y="757174"/>
                </a:lnTo>
                <a:lnTo>
                  <a:pt x="69818" y="693801"/>
                </a:lnTo>
                <a:lnTo>
                  <a:pt x="42925" y="693801"/>
                </a:lnTo>
                <a:lnTo>
                  <a:pt x="33400" y="693674"/>
                </a:lnTo>
                <a:lnTo>
                  <a:pt x="33426" y="681029"/>
                </a:lnTo>
                <a:lnTo>
                  <a:pt x="0" y="680974"/>
                </a:lnTo>
                <a:close/>
              </a:path>
              <a:path w="76200" h="757174">
                <a:moveTo>
                  <a:pt x="33426" y="681029"/>
                </a:moveTo>
                <a:lnTo>
                  <a:pt x="33400" y="693674"/>
                </a:lnTo>
                <a:lnTo>
                  <a:pt x="42925" y="693801"/>
                </a:lnTo>
                <a:lnTo>
                  <a:pt x="42951" y="681045"/>
                </a:lnTo>
                <a:lnTo>
                  <a:pt x="33426" y="681029"/>
                </a:lnTo>
                <a:close/>
              </a:path>
              <a:path w="76200" h="757174">
                <a:moveTo>
                  <a:pt x="42951" y="681045"/>
                </a:moveTo>
                <a:lnTo>
                  <a:pt x="42925" y="693801"/>
                </a:lnTo>
                <a:lnTo>
                  <a:pt x="69818" y="693801"/>
                </a:lnTo>
                <a:lnTo>
                  <a:pt x="76200" y="681101"/>
                </a:lnTo>
                <a:lnTo>
                  <a:pt x="42951" y="681045"/>
                </a:lnTo>
                <a:close/>
              </a:path>
              <a:path w="76200" h="757174">
                <a:moveTo>
                  <a:pt x="44323" y="0"/>
                </a:moveTo>
                <a:lnTo>
                  <a:pt x="34798" y="0"/>
                </a:lnTo>
                <a:lnTo>
                  <a:pt x="33426" y="681029"/>
                </a:lnTo>
                <a:lnTo>
                  <a:pt x="42951" y="681045"/>
                </a:lnTo>
                <a:lnTo>
                  <a:pt x="44323" y="0"/>
                </a:lnTo>
                <a:close/>
              </a:path>
            </a:pathLst>
          </a:custGeom>
          <a:solidFill>
            <a:srgbClr val="AE3408"/>
          </a:solidFill>
        </p:spPr>
        <p:txBody>
          <a:bodyPr wrap="square" lIns="0" tIns="0" rIns="0" bIns="0" rtlCol="0">
            <a:spAutoFit/>
          </a:bodyPr>
          <a:lstStyle/>
          <a:p>
            <a:endParaRPr/>
          </a:p>
        </p:txBody>
      </p:sp>
      <p:sp>
        <p:nvSpPr>
          <p:cNvPr id="14" name="object 14"/>
          <p:cNvSpPr/>
          <p:nvPr/>
        </p:nvSpPr>
        <p:spPr>
          <a:xfrm>
            <a:off x="6548501" y="3736975"/>
            <a:ext cx="76200" cy="757174"/>
          </a:xfrm>
          <a:custGeom>
            <a:avLst/>
            <a:gdLst/>
            <a:ahLst/>
            <a:cxnLst/>
            <a:rect l="l" t="t" r="r" b="b"/>
            <a:pathLst>
              <a:path w="76200" h="757174">
                <a:moveTo>
                  <a:pt x="0" y="680974"/>
                </a:moveTo>
                <a:lnTo>
                  <a:pt x="37973" y="757174"/>
                </a:lnTo>
                <a:lnTo>
                  <a:pt x="69818" y="693801"/>
                </a:lnTo>
                <a:lnTo>
                  <a:pt x="42799" y="693801"/>
                </a:lnTo>
                <a:lnTo>
                  <a:pt x="33274" y="693674"/>
                </a:lnTo>
                <a:lnTo>
                  <a:pt x="33301" y="681029"/>
                </a:lnTo>
                <a:lnTo>
                  <a:pt x="0" y="680974"/>
                </a:lnTo>
                <a:close/>
              </a:path>
              <a:path w="76200" h="757174">
                <a:moveTo>
                  <a:pt x="33301" y="681029"/>
                </a:moveTo>
                <a:lnTo>
                  <a:pt x="33274" y="693674"/>
                </a:lnTo>
                <a:lnTo>
                  <a:pt x="42799" y="693801"/>
                </a:lnTo>
                <a:lnTo>
                  <a:pt x="42827" y="681045"/>
                </a:lnTo>
                <a:lnTo>
                  <a:pt x="33301" y="681029"/>
                </a:lnTo>
                <a:close/>
              </a:path>
              <a:path w="76200" h="757174">
                <a:moveTo>
                  <a:pt x="42827" y="681045"/>
                </a:moveTo>
                <a:lnTo>
                  <a:pt x="42799" y="693801"/>
                </a:lnTo>
                <a:lnTo>
                  <a:pt x="69818" y="693801"/>
                </a:lnTo>
                <a:lnTo>
                  <a:pt x="76200" y="681101"/>
                </a:lnTo>
                <a:lnTo>
                  <a:pt x="42827" y="681045"/>
                </a:lnTo>
                <a:close/>
              </a:path>
              <a:path w="76200" h="757174">
                <a:moveTo>
                  <a:pt x="44323" y="0"/>
                </a:moveTo>
                <a:lnTo>
                  <a:pt x="34798" y="0"/>
                </a:lnTo>
                <a:lnTo>
                  <a:pt x="33301" y="681029"/>
                </a:lnTo>
                <a:lnTo>
                  <a:pt x="42827" y="681045"/>
                </a:lnTo>
                <a:lnTo>
                  <a:pt x="44323" y="0"/>
                </a:lnTo>
                <a:close/>
              </a:path>
            </a:pathLst>
          </a:custGeom>
          <a:solidFill>
            <a:srgbClr val="AE3408"/>
          </a:solidFill>
        </p:spPr>
        <p:txBody>
          <a:bodyPr wrap="square" lIns="0" tIns="0" rIns="0" bIns="0" rtlCol="0">
            <a:spAutoFit/>
          </a:bodyPr>
          <a:lstStyle/>
          <a:p>
            <a:endParaRPr/>
          </a:p>
        </p:txBody>
      </p:sp>
      <p:sp>
        <p:nvSpPr>
          <p:cNvPr id="15" name="object 15"/>
          <p:cNvSpPr/>
          <p:nvPr/>
        </p:nvSpPr>
        <p:spPr>
          <a:xfrm>
            <a:off x="2127757" y="3038475"/>
            <a:ext cx="152400" cy="1470279"/>
          </a:xfrm>
          <a:custGeom>
            <a:avLst/>
            <a:gdLst/>
            <a:ahLst/>
            <a:cxnLst/>
            <a:rect l="l" t="t" r="r" b="b"/>
            <a:pathLst>
              <a:path w="152400" h="1470278">
                <a:moveTo>
                  <a:pt x="38107" y="152146"/>
                </a:moveTo>
                <a:lnTo>
                  <a:pt x="29591" y="1469770"/>
                </a:lnTo>
                <a:lnTo>
                  <a:pt x="105791" y="1470279"/>
                </a:lnTo>
                <a:lnTo>
                  <a:pt x="114307" y="152654"/>
                </a:lnTo>
                <a:lnTo>
                  <a:pt x="38107" y="152146"/>
                </a:lnTo>
                <a:close/>
              </a:path>
              <a:path w="152400" h="1470278">
                <a:moveTo>
                  <a:pt x="133291" y="114046"/>
                </a:moveTo>
                <a:lnTo>
                  <a:pt x="38354" y="114046"/>
                </a:lnTo>
                <a:lnTo>
                  <a:pt x="114554" y="114553"/>
                </a:lnTo>
                <a:lnTo>
                  <a:pt x="114307" y="152654"/>
                </a:lnTo>
                <a:lnTo>
                  <a:pt x="152400" y="152908"/>
                </a:lnTo>
                <a:lnTo>
                  <a:pt x="133291" y="114046"/>
                </a:lnTo>
                <a:close/>
              </a:path>
              <a:path w="152400" h="1470278">
                <a:moveTo>
                  <a:pt x="38354" y="114046"/>
                </a:moveTo>
                <a:lnTo>
                  <a:pt x="38107" y="152146"/>
                </a:lnTo>
                <a:lnTo>
                  <a:pt x="114307" y="152654"/>
                </a:lnTo>
                <a:lnTo>
                  <a:pt x="114554" y="114553"/>
                </a:lnTo>
                <a:lnTo>
                  <a:pt x="38354" y="114046"/>
                </a:lnTo>
                <a:close/>
              </a:path>
              <a:path w="152400" h="1470278">
                <a:moveTo>
                  <a:pt x="77216" y="0"/>
                </a:moveTo>
                <a:lnTo>
                  <a:pt x="0" y="151891"/>
                </a:lnTo>
                <a:lnTo>
                  <a:pt x="38107" y="152146"/>
                </a:lnTo>
                <a:lnTo>
                  <a:pt x="38354" y="114046"/>
                </a:lnTo>
                <a:lnTo>
                  <a:pt x="133291" y="114046"/>
                </a:lnTo>
                <a:lnTo>
                  <a:pt x="77216" y="0"/>
                </a:lnTo>
                <a:close/>
              </a:path>
            </a:pathLst>
          </a:custGeom>
          <a:solidFill>
            <a:srgbClr val="006FC0"/>
          </a:solidFill>
        </p:spPr>
        <p:txBody>
          <a:bodyPr wrap="square" lIns="0" tIns="0" rIns="0" bIns="0" rtlCol="0">
            <a:spAutoFit/>
          </a:bodyPr>
          <a:lstStyle/>
          <a:p>
            <a:endParaRPr/>
          </a:p>
        </p:txBody>
      </p:sp>
      <p:sp>
        <p:nvSpPr>
          <p:cNvPr id="16" name="object 16"/>
          <p:cNvSpPr/>
          <p:nvPr/>
        </p:nvSpPr>
        <p:spPr>
          <a:xfrm>
            <a:off x="4178236" y="4162361"/>
            <a:ext cx="0" cy="350837"/>
          </a:xfrm>
          <a:custGeom>
            <a:avLst/>
            <a:gdLst/>
            <a:ahLst/>
            <a:cxnLst/>
            <a:rect l="l" t="t" r="r" b="b"/>
            <a:pathLst>
              <a:path h="350837">
                <a:moveTo>
                  <a:pt x="0" y="0"/>
                </a:moveTo>
                <a:lnTo>
                  <a:pt x="0" y="350837"/>
                </a:lnTo>
              </a:path>
            </a:pathLst>
          </a:custGeom>
          <a:ln w="76200">
            <a:solidFill>
              <a:srgbClr val="006FC0"/>
            </a:solidFill>
          </a:ln>
        </p:spPr>
        <p:txBody>
          <a:bodyPr wrap="square" lIns="0" tIns="0" rIns="0" bIns="0" rtlCol="0">
            <a:spAutoFit/>
          </a:bodyPr>
          <a:lstStyle/>
          <a:p>
            <a:endParaRPr/>
          </a:p>
        </p:txBody>
      </p:sp>
      <p:sp>
        <p:nvSpPr>
          <p:cNvPr id="17" name="object 17"/>
          <p:cNvSpPr/>
          <p:nvPr/>
        </p:nvSpPr>
        <p:spPr>
          <a:xfrm>
            <a:off x="6119748" y="4119498"/>
            <a:ext cx="9525" cy="425450"/>
          </a:xfrm>
          <a:custGeom>
            <a:avLst/>
            <a:gdLst/>
            <a:ahLst/>
            <a:cxnLst/>
            <a:rect l="l" t="t" r="r" b="b"/>
            <a:pathLst>
              <a:path w="9525" h="425450">
                <a:moveTo>
                  <a:pt x="9525" y="0"/>
                </a:moveTo>
                <a:lnTo>
                  <a:pt x="0" y="425450"/>
                </a:lnTo>
              </a:path>
            </a:pathLst>
          </a:custGeom>
          <a:ln w="76200">
            <a:solidFill>
              <a:srgbClr val="006FC0"/>
            </a:solidFill>
          </a:ln>
        </p:spPr>
        <p:txBody>
          <a:bodyPr wrap="square" lIns="0" tIns="0" rIns="0" bIns="0" rtlCol="0">
            <a:spAutoFit/>
          </a:bodyPr>
          <a:lstStyle/>
          <a:p>
            <a:endParaRPr/>
          </a:p>
        </p:txBody>
      </p:sp>
      <p:sp>
        <p:nvSpPr>
          <p:cNvPr id="18" name="object 18"/>
          <p:cNvSpPr/>
          <p:nvPr/>
        </p:nvSpPr>
        <p:spPr>
          <a:xfrm>
            <a:off x="2185923" y="4119498"/>
            <a:ext cx="3979799" cy="9525"/>
          </a:xfrm>
          <a:custGeom>
            <a:avLst/>
            <a:gdLst/>
            <a:ahLst/>
            <a:cxnLst/>
            <a:rect l="l" t="t" r="r" b="b"/>
            <a:pathLst>
              <a:path w="3979799" h="9525">
                <a:moveTo>
                  <a:pt x="0" y="9525"/>
                </a:moveTo>
                <a:lnTo>
                  <a:pt x="3979799" y="0"/>
                </a:lnTo>
              </a:path>
            </a:pathLst>
          </a:custGeom>
          <a:ln w="76200">
            <a:solidFill>
              <a:srgbClr val="006FC0"/>
            </a:solidFill>
          </a:ln>
        </p:spPr>
        <p:txBody>
          <a:bodyPr wrap="square" lIns="0" tIns="0" rIns="0" bIns="0" rtlCol="0">
            <a:spAutoFit/>
          </a:bodyPr>
          <a:lstStyle/>
          <a:p>
            <a:endParaRPr/>
          </a:p>
        </p:txBody>
      </p:sp>
      <p:sp>
        <p:nvSpPr>
          <p:cNvPr id="19" name="object 19"/>
          <p:cNvSpPr/>
          <p:nvPr/>
        </p:nvSpPr>
        <p:spPr>
          <a:xfrm>
            <a:off x="3008122" y="2271141"/>
            <a:ext cx="1587627" cy="132714"/>
          </a:xfrm>
          <a:custGeom>
            <a:avLst/>
            <a:gdLst/>
            <a:ahLst/>
            <a:cxnLst/>
            <a:rect l="l" t="t" r="r" b="b"/>
            <a:pathLst>
              <a:path w="1587627" h="132714">
                <a:moveTo>
                  <a:pt x="1563141" y="51562"/>
                </a:moveTo>
                <a:lnTo>
                  <a:pt x="1559178" y="51562"/>
                </a:lnTo>
                <a:lnTo>
                  <a:pt x="1559432" y="80137"/>
                </a:lnTo>
                <a:lnTo>
                  <a:pt x="1506537" y="80451"/>
                </a:lnTo>
                <a:lnTo>
                  <a:pt x="1459738" y="108076"/>
                </a:lnTo>
                <a:lnTo>
                  <a:pt x="1457578" y="116839"/>
                </a:lnTo>
                <a:lnTo>
                  <a:pt x="1461515" y="123571"/>
                </a:lnTo>
                <a:lnTo>
                  <a:pt x="1465579" y="130429"/>
                </a:lnTo>
                <a:lnTo>
                  <a:pt x="1474342" y="132714"/>
                </a:lnTo>
                <a:lnTo>
                  <a:pt x="1481074" y="128650"/>
                </a:lnTo>
                <a:lnTo>
                  <a:pt x="1587627" y="65659"/>
                </a:lnTo>
                <a:lnTo>
                  <a:pt x="1563141" y="51562"/>
                </a:lnTo>
                <a:close/>
              </a:path>
              <a:path w="1587627" h="132714">
                <a:moveTo>
                  <a:pt x="1506368" y="51876"/>
                </a:moveTo>
                <a:lnTo>
                  <a:pt x="0" y="60833"/>
                </a:lnTo>
                <a:lnTo>
                  <a:pt x="126" y="89408"/>
                </a:lnTo>
                <a:lnTo>
                  <a:pt x="1506537" y="80451"/>
                </a:lnTo>
                <a:lnTo>
                  <a:pt x="1530981" y="66032"/>
                </a:lnTo>
                <a:lnTo>
                  <a:pt x="1506368" y="51876"/>
                </a:lnTo>
                <a:close/>
              </a:path>
              <a:path w="1587627" h="132714">
                <a:moveTo>
                  <a:pt x="1530981" y="66032"/>
                </a:moveTo>
                <a:lnTo>
                  <a:pt x="1506537" y="80451"/>
                </a:lnTo>
                <a:lnTo>
                  <a:pt x="1559432" y="80137"/>
                </a:lnTo>
                <a:lnTo>
                  <a:pt x="1559416" y="78232"/>
                </a:lnTo>
                <a:lnTo>
                  <a:pt x="1552193" y="78232"/>
                </a:lnTo>
                <a:lnTo>
                  <a:pt x="1530981" y="66032"/>
                </a:lnTo>
                <a:close/>
              </a:path>
              <a:path w="1587627" h="132714">
                <a:moveTo>
                  <a:pt x="1552066" y="53594"/>
                </a:moveTo>
                <a:lnTo>
                  <a:pt x="1530981" y="66032"/>
                </a:lnTo>
                <a:lnTo>
                  <a:pt x="1552193" y="78232"/>
                </a:lnTo>
                <a:lnTo>
                  <a:pt x="1552066" y="53594"/>
                </a:lnTo>
                <a:close/>
              </a:path>
              <a:path w="1587627" h="132714">
                <a:moveTo>
                  <a:pt x="1559197" y="53594"/>
                </a:moveTo>
                <a:lnTo>
                  <a:pt x="1552066" y="53594"/>
                </a:lnTo>
                <a:lnTo>
                  <a:pt x="1552193" y="78232"/>
                </a:lnTo>
                <a:lnTo>
                  <a:pt x="1559416" y="78232"/>
                </a:lnTo>
                <a:lnTo>
                  <a:pt x="1559197" y="53594"/>
                </a:lnTo>
                <a:close/>
              </a:path>
              <a:path w="1587627" h="132714">
                <a:moveTo>
                  <a:pt x="1559178" y="51562"/>
                </a:moveTo>
                <a:lnTo>
                  <a:pt x="1506368" y="51876"/>
                </a:lnTo>
                <a:lnTo>
                  <a:pt x="1530981" y="66032"/>
                </a:lnTo>
                <a:lnTo>
                  <a:pt x="1552066" y="53594"/>
                </a:lnTo>
                <a:lnTo>
                  <a:pt x="1559197" y="53594"/>
                </a:lnTo>
                <a:lnTo>
                  <a:pt x="1559178" y="51562"/>
                </a:lnTo>
                <a:close/>
              </a:path>
              <a:path w="1587627" h="132714">
                <a:moveTo>
                  <a:pt x="1473580" y="0"/>
                </a:moveTo>
                <a:lnTo>
                  <a:pt x="1464817" y="2412"/>
                </a:lnTo>
                <a:lnTo>
                  <a:pt x="1460880" y="9271"/>
                </a:lnTo>
                <a:lnTo>
                  <a:pt x="1456943" y="16001"/>
                </a:lnTo>
                <a:lnTo>
                  <a:pt x="1459229" y="24764"/>
                </a:lnTo>
                <a:lnTo>
                  <a:pt x="1506368" y="51876"/>
                </a:lnTo>
                <a:lnTo>
                  <a:pt x="1563141" y="51562"/>
                </a:lnTo>
                <a:lnTo>
                  <a:pt x="1473580" y="0"/>
                </a:lnTo>
                <a:close/>
              </a:path>
            </a:pathLst>
          </a:custGeom>
          <a:solidFill>
            <a:srgbClr val="AE3408"/>
          </a:solidFill>
        </p:spPr>
        <p:txBody>
          <a:bodyPr wrap="square" lIns="0" tIns="0" rIns="0" bIns="0" rtlCol="0">
            <a:spAutoFit/>
          </a:bodyPr>
          <a:lstStyle/>
          <a:p>
            <a:endParaRPr/>
          </a:p>
        </p:txBody>
      </p:sp>
      <p:sp>
        <p:nvSpPr>
          <p:cNvPr id="20" name="object 20"/>
          <p:cNvSpPr txBox="1"/>
          <p:nvPr/>
        </p:nvSpPr>
        <p:spPr>
          <a:xfrm>
            <a:off x="3115182" y="2102739"/>
            <a:ext cx="1147445" cy="172720"/>
          </a:xfrm>
          <a:prstGeom prst="rect">
            <a:avLst/>
          </a:prstGeom>
        </p:spPr>
        <p:txBody>
          <a:bodyPr vert="horz" wrap="square" lIns="0" tIns="0" rIns="0" bIns="0" rtlCol="0">
            <a:spAutoFit/>
          </a:bodyPr>
          <a:lstStyle/>
          <a:p>
            <a:pPr marL="12700">
              <a:lnSpc>
                <a:spcPct val="100000"/>
              </a:lnSpc>
            </a:pPr>
            <a:r>
              <a:rPr sz="1100" dirty="0">
                <a:latin typeface="宋体"/>
                <a:cs typeface="宋体"/>
              </a:rPr>
              <a:t>文件名或数据块号</a:t>
            </a:r>
            <a:endParaRPr sz="1100">
              <a:latin typeface="宋体"/>
              <a:cs typeface="宋体"/>
            </a:endParaRPr>
          </a:p>
        </p:txBody>
      </p:sp>
      <p:sp>
        <p:nvSpPr>
          <p:cNvPr id="21" name="object 21"/>
          <p:cNvSpPr/>
          <p:nvPr/>
        </p:nvSpPr>
        <p:spPr>
          <a:xfrm>
            <a:off x="3003423" y="2654300"/>
            <a:ext cx="1573276" cy="132714"/>
          </a:xfrm>
          <a:custGeom>
            <a:avLst/>
            <a:gdLst/>
            <a:ahLst/>
            <a:cxnLst/>
            <a:rect l="l" t="t" r="r" b="b"/>
            <a:pathLst>
              <a:path w="1573276" h="132714">
                <a:moveTo>
                  <a:pt x="113410" y="0"/>
                </a:moveTo>
                <a:lnTo>
                  <a:pt x="106679" y="4063"/>
                </a:lnTo>
                <a:lnTo>
                  <a:pt x="0" y="66675"/>
                </a:lnTo>
                <a:lnTo>
                  <a:pt x="107060" y="128650"/>
                </a:lnTo>
                <a:lnTo>
                  <a:pt x="113791" y="132714"/>
                </a:lnTo>
                <a:lnTo>
                  <a:pt x="122554" y="130301"/>
                </a:lnTo>
                <a:lnTo>
                  <a:pt x="126491" y="123444"/>
                </a:lnTo>
                <a:lnTo>
                  <a:pt x="130428" y="116712"/>
                </a:lnTo>
                <a:lnTo>
                  <a:pt x="128143" y="107950"/>
                </a:lnTo>
                <a:lnTo>
                  <a:pt x="81425" y="80899"/>
                </a:lnTo>
                <a:lnTo>
                  <a:pt x="28320" y="80899"/>
                </a:lnTo>
                <a:lnTo>
                  <a:pt x="28193" y="52324"/>
                </a:lnTo>
                <a:lnTo>
                  <a:pt x="81125" y="52163"/>
                </a:lnTo>
                <a:lnTo>
                  <a:pt x="121157" y="28701"/>
                </a:lnTo>
                <a:lnTo>
                  <a:pt x="127888" y="24637"/>
                </a:lnTo>
                <a:lnTo>
                  <a:pt x="130175" y="15875"/>
                </a:lnTo>
                <a:lnTo>
                  <a:pt x="126237" y="9144"/>
                </a:lnTo>
                <a:lnTo>
                  <a:pt x="122174" y="2286"/>
                </a:lnTo>
                <a:lnTo>
                  <a:pt x="113410" y="0"/>
                </a:lnTo>
                <a:close/>
              </a:path>
              <a:path w="1573276" h="132714">
                <a:moveTo>
                  <a:pt x="81125" y="52163"/>
                </a:moveTo>
                <a:lnTo>
                  <a:pt x="28193" y="52324"/>
                </a:lnTo>
                <a:lnTo>
                  <a:pt x="28320" y="80899"/>
                </a:lnTo>
                <a:lnTo>
                  <a:pt x="81148" y="80738"/>
                </a:lnTo>
                <a:lnTo>
                  <a:pt x="77920" y="78866"/>
                </a:lnTo>
                <a:lnTo>
                  <a:pt x="35559" y="78866"/>
                </a:lnTo>
                <a:lnTo>
                  <a:pt x="35432" y="54228"/>
                </a:lnTo>
                <a:lnTo>
                  <a:pt x="77600" y="54228"/>
                </a:lnTo>
                <a:lnTo>
                  <a:pt x="81125" y="52163"/>
                </a:lnTo>
                <a:close/>
              </a:path>
              <a:path w="1573276" h="132714">
                <a:moveTo>
                  <a:pt x="81148" y="80738"/>
                </a:moveTo>
                <a:lnTo>
                  <a:pt x="28320" y="80899"/>
                </a:lnTo>
                <a:lnTo>
                  <a:pt x="81425" y="80899"/>
                </a:lnTo>
                <a:lnTo>
                  <a:pt x="81148" y="80738"/>
                </a:lnTo>
                <a:close/>
              </a:path>
              <a:path w="1573276" h="132714">
                <a:moveTo>
                  <a:pt x="1573149" y="47625"/>
                </a:moveTo>
                <a:lnTo>
                  <a:pt x="81125" y="52163"/>
                </a:lnTo>
                <a:lnTo>
                  <a:pt x="56628" y="66519"/>
                </a:lnTo>
                <a:lnTo>
                  <a:pt x="81148" y="80738"/>
                </a:lnTo>
                <a:lnTo>
                  <a:pt x="1573276" y="76200"/>
                </a:lnTo>
                <a:lnTo>
                  <a:pt x="1573149" y="47625"/>
                </a:lnTo>
                <a:close/>
              </a:path>
              <a:path w="1573276" h="132714">
                <a:moveTo>
                  <a:pt x="35432" y="54228"/>
                </a:moveTo>
                <a:lnTo>
                  <a:pt x="35559" y="78866"/>
                </a:lnTo>
                <a:lnTo>
                  <a:pt x="56628" y="66519"/>
                </a:lnTo>
                <a:lnTo>
                  <a:pt x="35432" y="54228"/>
                </a:lnTo>
                <a:close/>
              </a:path>
              <a:path w="1573276" h="132714">
                <a:moveTo>
                  <a:pt x="56628" y="66519"/>
                </a:moveTo>
                <a:lnTo>
                  <a:pt x="35559" y="78866"/>
                </a:lnTo>
                <a:lnTo>
                  <a:pt x="77920" y="78866"/>
                </a:lnTo>
                <a:lnTo>
                  <a:pt x="56628" y="66519"/>
                </a:lnTo>
                <a:close/>
              </a:path>
              <a:path w="1573276" h="132714">
                <a:moveTo>
                  <a:pt x="77600" y="54228"/>
                </a:moveTo>
                <a:lnTo>
                  <a:pt x="35432" y="54228"/>
                </a:lnTo>
                <a:lnTo>
                  <a:pt x="56628" y="66519"/>
                </a:lnTo>
                <a:lnTo>
                  <a:pt x="77600" y="54228"/>
                </a:lnTo>
                <a:close/>
              </a:path>
            </a:pathLst>
          </a:custGeom>
          <a:solidFill>
            <a:srgbClr val="00AFEF"/>
          </a:solidFill>
        </p:spPr>
        <p:txBody>
          <a:bodyPr wrap="square" lIns="0" tIns="0" rIns="0" bIns="0" rtlCol="0">
            <a:spAutoFit/>
          </a:bodyPr>
          <a:lstStyle/>
          <a:p>
            <a:endParaRPr/>
          </a:p>
        </p:txBody>
      </p:sp>
      <p:sp>
        <p:nvSpPr>
          <p:cNvPr id="22" name="object 22"/>
          <p:cNvSpPr txBox="1"/>
          <p:nvPr/>
        </p:nvSpPr>
        <p:spPr>
          <a:xfrm>
            <a:off x="3128898" y="2783078"/>
            <a:ext cx="1427480" cy="172720"/>
          </a:xfrm>
          <a:prstGeom prst="rect">
            <a:avLst/>
          </a:prstGeom>
        </p:spPr>
        <p:txBody>
          <a:bodyPr vert="horz" wrap="square" lIns="0" tIns="0" rIns="0" bIns="0" rtlCol="0">
            <a:spAutoFit/>
          </a:bodyPr>
          <a:lstStyle/>
          <a:p>
            <a:pPr marL="12700">
              <a:lnSpc>
                <a:spcPct val="100000"/>
              </a:lnSpc>
            </a:pPr>
            <a:r>
              <a:rPr sz="1100" dirty="0">
                <a:latin typeface="宋体"/>
                <a:cs typeface="宋体"/>
              </a:rPr>
              <a:t>数据块号，数据块位置</a:t>
            </a:r>
            <a:endParaRPr sz="1100">
              <a:latin typeface="宋体"/>
              <a:cs typeface="宋体"/>
            </a:endParaRPr>
          </a:p>
        </p:txBody>
      </p:sp>
      <p:sp>
        <p:nvSpPr>
          <p:cNvPr id="23" name="object 23"/>
          <p:cNvSpPr/>
          <p:nvPr/>
        </p:nvSpPr>
        <p:spPr>
          <a:xfrm>
            <a:off x="1879854" y="3033648"/>
            <a:ext cx="85725" cy="1468501"/>
          </a:xfrm>
          <a:custGeom>
            <a:avLst/>
            <a:gdLst/>
            <a:ahLst/>
            <a:cxnLst/>
            <a:rect l="l" t="t" r="r" b="b"/>
            <a:pathLst>
              <a:path w="85725" h="1468501">
                <a:moveTo>
                  <a:pt x="0" y="1411096"/>
                </a:moveTo>
                <a:lnTo>
                  <a:pt x="42544" y="1468501"/>
                </a:lnTo>
                <a:lnTo>
                  <a:pt x="75026" y="1425702"/>
                </a:lnTo>
                <a:lnTo>
                  <a:pt x="57022" y="1425702"/>
                </a:lnTo>
                <a:lnTo>
                  <a:pt x="28447" y="1425575"/>
                </a:lnTo>
                <a:lnTo>
                  <a:pt x="28541" y="1411266"/>
                </a:lnTo>
                <a:lnTo>
                  <a:pt x="0" y="1411096"/>
                </a:lnTo>
                <a:close/>
              </a:path>
              <a:path w="85725" h="1468501">
                <a:moveTo>
                  <a:pt x="28541" y="1411266"/>
                </a:moveTo>
                <a:lnTo>
                  <a:pt x="28447" y="1425575"/>
                </a:lnTo>
                <a:lnTo>
                  <a:pt x="57022" y="1425702"/>
                </a:lnTo>
                <a:lnTo>
                  <a:pt x="57115" y="1411435"/>
                </a:lnTo>
                <a:lnTo>
                  <a:pt x="28541" y="1411266"/>
                </a:lnTo>
                <a:close/>
              </a:path>
              <a:path w="85725" h="1468501">
                <a:moveTo>
                  <a:pt x="57115" y="1411435"/>
                </a:moveTo>
                <a:lnTo>
                  <a:pt x="57022" y="1425702"/>
                </a:lnTo>
                <a:lnTo>
                  <a:pt x="75026" y="1425702"/>
                </a:lnTo>
                <a:lnTo>
                  <a:pt x="85725" y="1411605"/>
                </a:lnTo>
                <a:lnTo>
                  <a:pt x="57115" y="1411435"/>
                </a:lnTo>
                <a:close/>
              </a:path>
              <a:path w="85725" h="1468501">
                <a:moveTo>
                  <a:pt x="37718" y="0"/>
                </a:moveTo>
                <a:lnTo>
                  <a:pt x="28541" y="1411266"/>
                </a:lnTo>
                <a:lnTo>
                  <a:pt x="57115" y="1411435"/>
                </a:lnTo>
                <a:lnTo>
                  <a:pt x="66293" y="126"/>
                </a:lnTo>
                <a:lnTo>
                  <a:pt x="37718" y="0"/>
                </a:lnTo>
                <a:close/>
              </a:path>
            </a:pathLst>
          </a:custGeom>
          <a:solidFill>
            <a:srgbClr val="00AFEF"/>
          </a:solidFill>
        </p:spPr>
        <p:txBody>
          <a:bodyPr wrap="square" lIns="0" tIns="0" rIns="0" bIns="0" rtlCol="0">
            <a:spAutoFit/>
          </a:bodyPr>
          <a:lstStyle/>
          <a:p>
            <a:endParaRPr/>
          </a:p>
        </p:txBody>
      </p:sp>
      <p:sp>
        <p:nvSpPr>
          <p:cNvPr id="24" name="object 24"/>
          <p:cNvSpPr/>
          <p:nvPr/>
        </p:nvSpPr>
        <p:spPr>
          <a:xfrm>
            <a:off x="3870705" y="3948048"/>
            <a:ext cx="85725" cy="558800"/>
          </a:xfrm>
          <a:custGeom>
            <a:avLst/>
            <a:gdLst/>
            <a:ahLst/>
            <a:cxnLst/>
            <a:rect l="l" t="t" r="r" b="b"/>
            <a:pathLst>
              <a:path w="85725" h="558800">
                <a:moveTo>
                  <a:pt x="0" y="501395"/>
                </a:moveTo>
                <a:lnTo>
                  <a:pt x="42418" y="558800"/>
                </a:lnTo>
                <a:lnTo>
                  <a:pt x="74970" y="516127"/>
                </a:lnTo>
                <a:lnTo>
                  <a:pt x="57023" y="516127"/>
                </a:lnTo>
                <a:lnTo>
                  <a:pt x="28448" y="515874"/>
                </a:lnTo>
                <a:lnTo>
                  <a:pt x="28570" y="501607"/>
                </a:lnTo>
                <a:lnTo>
                  <a:pt x="0" y="501395"/>
                </a:lnTo>
                <a:close/>
              </a:path>
              <a:path w="85725" h="558800">
                <a:moveTo>
                  <a:pt x="28570" y="501607"/>
                </a:moveTo>
                <a:lnTo>
                  <a:pt x="28448" y="515874"/>
                </a:lnTo>
                <a:lnTo>
                  <a:pt x="57023" y="516127"/>
                </a:lnTo>
                <a:lnTo>
                  <a:pt x="57146" y="501819"/>
                </a:lnTo>
                <a:lnTo>
                  <a:pt x="28570" y="501607"/>
                </a:lnTo>
                <a:close/>
              </a:path>
              <a:path w="85725" h="558800">
                <a:moveTo>
                  <a:pt x="57146" y="501819"/>
                </a:moveTo>
                <a:lnTo>
                  <a:pt x="57023" y="516127"/>
                </a:lnTo>
                <a:lnTo>
                  <a:pt x="74970" y="516127"/>
                </a:lnTo>
                <a:lnTo>
                  <a:pt x="85725" y="502031"/>
                </a:lnTo>
                <a:lnTo>
                  <a:pt x="57146" y="501819"/>
                </a:lnTo>
                <a:close/>
              </a:path>
              <a:path w="85725" h="558800">
                <a:moveTo>
                  <a:pt x="32893" y="0"/>
                </a:moveTo>
                <a:lnTo>
                  <a:pt x="28570" y="501607"/>
                </a:lnTo>
                <a:lnTo>
                  <a:pt x="57146" y="501819"/>
                </a:lnTo>
                <a:lnTo>
                  <a:pt x="61468" y="126"/>
                </a:lnTo>
                <a:lnTo>
                  <a:pt x="32893" y="0"/>
                </a:lnTo>
                <a:close/>
              </a:path>
            </a:pathLst>
          </a:custGeom>
          <a:solidFill>
            <a:srgbClr val="00AFEF"/>
          </a:solidFill>
        </p:spPr>
        <p:txBody>
          <a:bodyPr wrap="square" lIns="0" tIns="0" rIns="0" bIns="0" rtlCol="0">
            <a:spAutoFit/>
          </a:bodyPr>
          <a:lstStyle/>
          <a:p>
            <a:endParaRPr/>
          </a:p>
        </p:txBody>
      </p:sp>
      <p:sp>
        <p:nvSpPr>
          <p:cNvPr id="25" name="object 25"/>
          <p:cNvSpPr/>
          <p:nvPr/>
        </p:nvSpPr>
        <p:spPr>
          <a:xfrm>
            <a:off x="5834253" y="3962272"/>
            <a:ext cx="85725" cy="558926"/>
          </a:xfrm>
          <a:custGeom>
            <a:avLst/>
            <a:gdLst/>
            <a:ahLst/>
            <a:cxnLst/>
            <a:rect l="l" t="t" r="r" b="b"/>
            <a:pathLst>
              <a:path w="85725" h="558926">
                <a:moveTo>
                  <a:pt x="0" y="501522"/>
                </a:moveTo>
                <a:lnTo>
                  <a:pt x="42545" y="558926"/>
                </a:lnTo>
                <a:lnTo>
                  <a:pt x="75026" y="516127"/>
                </a:lnTo>
                <a:lnTo>
                  <a:pt x="57023" y="516127"/>
                </a:lnTo>
                <a:lnTo>
                  <a:pt x="28448" y="516000"/>
                </a:lnTo>
                <a:lnTo>
                  <a:pt x="28532" y="501692"/>
                </a:lnTo>
                <a:lnTo>
                  <a:pt x="0" y="501522"/>
                </a:lnTo>
                <a:close/>
              </a:path>
              <a:path w="85725" h="558926">
                <a:moveTo>
                  <a:pt x="28532" y="501692"/>
                </a:moveTo>
                <a:lnTo>
                  <a:pt x="28448" y="516000"/>
                </a:lnTo>
                <a:lnTo>
                  <a:pt x="57023" y="516127"/>
                </a:lnTo>
                <a:lnTo>
                  <a:pt x="57107" y="501861"/>
                </a:lnTo>
                <a:lnTo>
                  <a:pt x="28532" y="501692"/>
                </a:lnTo>
                <a:close/>
              </a:path>
              <a:path w="85725" h="558926">
                <a:moveTo>
                  <a:pt x="57107" y="501861"/>
                </a:moveTo>
                <a:lnTo>
                  <a:pt x="57023" y="516127"/>
                </a:lnTo>
                <a:lnTo>
                  <a:pt x="75026" y="516127"/>
                </a:lnTo>
                <a:lnTo>
                  <a:pt x="85725" y="502031"/>
                </a:lnTo>
                <a:lnTo>
                  <a:pt x="57107" y="501861"/>
                </a:lnTo>
                <a:close/>
              </a:path>
              <a:path w="85725" h="558926">
                <a:moveTo>
                  <a:pt x="31496" y="0"/>
                </a:moveTo>
                <a:lnTo>
                  <a:pt x="28532" y="501692"/>
                </a:lnTo>
                <a:lnTo>
                  <a:pt x="57107" y="501861"/>
                </a:lnTo>
                <a:lnTo>
                  <a:pt x="60071" y="253"/>
                </a:lnTo>
                <a:lnTo>
                  <a:pt x="31496" y="0"/>
                </a:lnTo>
                <a:close/>
              </a:path>
            </a:pathLst>
          </a:custGeom>
          <a:solidFill>
            <a:srgbClr val="00AFEF"/>
          </a:solidFill>
        </p:spPr>
        <p:txBody>
          <a:bodyPr wrap="square" lIns="0" tIns="0" rIns="0" bIns="0" rtlCol="0">
            <a:spAutoFit/>
          </a:bodyPr>
          <a:lstStyle/>
          <a:p>
            <a:endParaRPr/>
          </a:p>
        </p:txBody>
      </p:sp>
      <p:sp>
        <p:nvSpPr>
          <p:cNvPr id="26" name="object 26"/>
          <p:cNvSpPr/>
          <p:nvPr/>
        </p:nvSpPr>
        <p:spPr>
          <a:xfrm>
            <a:off x="1922398" y="3948048"/>
            <a:ext cx="3981450" cy="9525"/>
          </a:xfrm>
          <a:custGeom>
            <a:avLst/>
            <a:gdLst/>
            <a:ahLst/>
            <a:cxnLst/>
            <a:rect l="l" t="t" r="r" b="b"/>
            <a:pathLst>
              <a:path w="3981450" h="9525">
                <a:moveTo>
                  <a:pt x="0" y="9525"/>
                </a:moveTo>
                <a:lnTo>
                  <a:pt x="3981450" y="0"/>
                </a:lnTo>
              </a:path>
            </a:pathLst>
          </a:custGeom>
          <a:ln w="28575">
            <a:solidFill>
              <a:srgbClr val="00AFEF"/>
            </a:solidFill>
          </a:ln>
        </p:spPr>
        <p:txBody>
          <a:bodyPr wrap="square" lIns="0" tIns="0" rIns="0" bIns="0" rtlCol="0">
            <a:spAutoFit/>
          </a:bodyPr>
          <a:lstStyle/>
          <a:p>
            <a:endParaRPr/>
          </a:p>
        </p:txBody>
      </p:sp>
      <p:sp>
        <p:nvSpPr>
          <p:cNvPr id="27" name="object 27"/>
          <p:cNvSpPr/>
          <p:nvPr/>
        </p:nvSpPr>
        <p:spPr>
          <a:xfrm>
            <a:off x="4535423" y="1923288"/>
            <a:ext cx="1842516" cy="1254252"/>
          </a:xfrm>
          <a:prstGeom prst="rect">
            <a:avLst/>
          </a:prstGeom>
          <a:blipFill>
            <a:blip r:embed="rId4" cstate="print"/>
            <a:stretch>
              <a:fillRect/>
            </a:stretch>
          </a:blipFill>
        </p:spPr>
        <p:txBody>
          <a:bodyPr wrap="square" lIns="0" tIns="0" rIns="0" bIns="0" rtlCol="0">
            <a:spAutoFit/>
          </a:bodyPr>
          <a:lstStyle/>
          <a:p>
            <a:endParaRPr/>
          </a:p>
        </p:txBody>
      </p:sp>
      <p:sp>
        <p:nvSpPr>
          <p:cNvPr id="28" name="object 28"/>
          <p:cNvSpPr txBox="1"/>
          <p:nvPr/>
        </p:nvSpPr>
        <p:spPr>
          <a:xfrm>
            <a:off x="4694301" y="2010536"/>
            <a:ext cx="1362075" cy="244475"/>
          </a:xfrm>
          <a:prstGeom prst="rect">
            <a:avLst/>
          </a:prstGeom>
        </p:spPr>
        <p:txBody>
          <a:bodyPr vert="horz" wrap="square" lIns="0" tIns="0" rIns="0" bIns="0" rtlCol="0">
            <a:spAutoFit/>
          </a:bodyPr>
          <a:lstStyle/>
          <a:p>
            <a:pPr marL="12700">
              <a:lnSpc>
                <a:spcPct val="100000"/>
              </a:lnSpc>
            </a:pPr>
            <a:r>
              <a:rPr sz="1600" spc="-5" dirty="0">
                <a:solidFill>
                  <a:srgbClr val="FFFFFF"/>
                </a:solidFill>
                <a:latin typeface="宋体"/>
                <a:cs typeface="宋体"/>
              </a:rPr>
              <a:t>HDF</a:t>
            </a:r>
            <a:r>
              <a:rPr sz="1600" spc="-10" dirty="0">
                <a:solidFill>
                  <a:srgbClr val="FFFFFF"/>
                </a:solidFill>
                <a:latin typeface="宋体"/>
                <a:cs typeface="宋体"/>
              </a:rPr>
              <a:t>S</a:t>
            </a:r>
            <a:r>
              <a:rPr sz="1600" spc="-15" dirty="0">
                <a:solidFill>
                  <a:srgbClr val="FFFFFF"/>
                </a:solidFill>
                <a:latin typeface="宋体"/>
                <a:cs typeface="宋体"/>
              </a:rPr>
              <a:t> </a:t>
            </a:r>
            <a:r>
              <a:rPr sz="1600" b="1" spc="-5" dirty="0">
                <a:solidFill>
                  <a:srgbClr val="FFFFFF"/>
                </a:solidFill>
                <a:latin typeface="宋体"/>
                <a:cs typeface="宋体"/>
              </a:rPr>
              <a:t>NameNode</a:t>
            </a:r>
            <a:endParaRPr sz="1600">
              <a:latin typeface="宋体"/>
              <a:cs typeface="宋体"/>
            </a:endParaRPr>
          </a:p>
        </p:txBody>
      </p:sp>
      <p:sp>
        <p:nvSpPr>
          <p:cNvPr id="29" name="object 29"/>
          <p:cNvSpPr/>
          <p:nvPr/>
        </p:nvSpPr>
        <p:spPr>
          <a:xfrm>
            <a:off x="4760086" y="2327109"/>
            <a:ext cx="1387348" cy="637451"/>
          </a:xfrm>
          <a:prstGeom prst="rect">
            <a:avLst/>
          </a:prstGeom>
          <a:blipFill>
            <a:blip r:embed="rId5" cstate="print"/>
            <a:stretch>
              <a:fillRect/>
            </a:stretch>
          </a:blipFill>
        </p:spPr>
        <p:txBody>
          <a:bodyPr wrap="square" lIns="0" tIns="0" rIns="0" bIns="0" rtlCol="0">
            <a:spAutoFit/>
          </a:bodyPr>
          <a:lstStyle/>
          <a:p>
            <a:endParaRPr/>
          </a:p>
        </p:txBody>
      </p:sp>
      <p:sp>
        <p:nvSpPr>
          <p:cNvPr id="30" name="object 30"/>
          <p:cNvSpPr/>
          <p:nvPr/>
        </p:nvSpPr>
        <p:spPr>
          <a:xfrm>
            <a:off x="1437132" y="4456176"/>
            <a:ext cx="1531620" cy="751332"/>
          </a:xfrm>
          <a:prstGeom prst="rect">
            <a:avLst/>
          </a:prstGeom>
          <a:blipFill>
            <a:blip r:embed="rId6" cstate="print"/>
            <a:stretch>
              <a:fillRect/>
            </a:stretch>
          </a:blipFill>
        </p:spPr>
        <p:txBody>
          <a:bodyPr wrap="square" lIns="0" tIns="0" rIns="0" bIns="0" rtlCol="0">
            <a:spAutoFit/>
          </a:bodyPr>
          <a:lstStyle/>
          <a:p>
            <a:endParaRPr/>
          </a:p>
        </p:txBody>
      </p:sp>
      <p:sp>
        <p:nvSpPr>
          <p:cNvPr id="31" name="object 31"/>
          <p:cNvSpPr/>
          <p:nvPr/>
        </p:nvSpPr>
        <p:spPr>
          <a:xfrm>
            <a:off x="1613916" y="4475988"/>
            <a:ext cx="1283208" cy="777240"/>
          </a:xfrm>
          <a:prstGeom prst="rect">
            <a:avLst/>
          </a:prstGeom>
          <a:blipFill>
            <a:blip r:embed="rId7" cstate="print"/>
            <a:stretch>
              <a:fillRect/>
            </a:stretch>
          </a:blipFill>
        </p:spPr>
        <p:txBody>
          <a:bodyPr wrap="square" lIns="0" tIns="0" rIns="0" bIns="0" rtlCol="0">
            <a:spAutoFit/>
          </a:bodyPr>
          <a:lstStyle/>
          <a:p>
            <a:endParaRPr/>
          </a:p>
        </p:txBody>
      </p:sp>
      <p:sp>
        <p:nvSpPr>
          <p:cNvPr id="32" name="object 32"/>
          <p:cNvSpPr/>
          <p:nvPr/>
        </p:nvSpPr>
        <p:spPr>
          <a:xfrm>
            <a:off x="1469897" y="4489450"/>
            <a:ext cx="1412875" cy="631825"/>
          </a:xfrm>
          <a:custGeom>
            <a:avLst/>
            <a:gdLst/>
            <a:ahLst/>
            <a:cxnLst/>
            <a:rect l="l" t="t" r="r" b="b"/>
            <a:pathLst>
              <a:path w="1412875" h="631825">
                <a:moveTo>
                  <a:pt x="1307592" y="0"/>
                </a:moveTo>
                <a:lnTo>
                  <a:pt x="94644" y="530"/>
                </a:lnTo>
                <a:lnTo>
                  <a:pt x="54357" y="13104"/>
                </a:lnTo>
                <a:lnTo>
                  <a:pt x="22912" y="39689"/>
                </a:lnTo>
                <a:lnTo>
                  <a:pt x="3934" y="76658"/>
                </a:lnTo>
                <a:lnTo>
                  <a:pt x="0" y="105282"/>
                </a:lnTo>
                <a:lnTo>
                  <a:pt x="530" y="537180"/>
                </a:lnTo>
                <a:lnTo>
                  <a:pt x="13104" y="577467"/>
                </a:lnTo>
                <a:lnTo>
                  <a:pt x="39689" y="608912"/>
                </a:lnTo>
                <a:lnTo>
                  <a:pt x="76658" y="627890"/>
                </a:lnTo>
                <a:lnTo>
                  <a:pt x="105283" y="631825"/>
                </a:lnTo>
                <a:lnTo>
                  <a:pt x="1318230" y="631294"/>
                </a:lnTo>
                <a:lnTo>
                  <a:pt x="1358517" y="618720"/>
                </a:lnTo>
                <a:lnTo>
                  <a:pt x="1389962" y="592135"/>
                </a:lnTo>
                <a:lnTo>
                  <a:pt x="1408940" y="555166"/>
                </a:lnTo>
                <a:lnTo>
                  <a:pt x="1412875" y="526542"/>
                </a:lnTo>
                <a:lnTo>
                  <a:pt x="1412344" y="94644"/>
                </a:lnTo>
                <a:lnTo>
                  <a:pt x="1399770" y="54357"/>
                </a:lnTo>
                <a:lnTo>
                  <a:pt x="1373185" y="22912"/>
                </a:lnTo>
                <a:lnTo>
                  <a:pt x="1336216" y="3934"/>
                </a:lnTo>
                <a:lnTo>
                  <a:pt x="1307592" y="0"/>
                </a:lnTo>
                <a:close/>
              </a:path>
            </a:pathLst>
          </a:custGeom>
          <a:solidFill>
            <a:srgbClr val="0066FF"/>
          </a:solidFill>
        </p:spPr>
        <p:txBody>
          <a:bodyPr wrap="square" lIns="0" tIns="0" rIns="0" bIns="0" rtlCol="0">
            <a:spAutoFit/>
          </a:bodyPr>
          <a:lstStyle/>
          <a:p>
            <a:endParaRPr/>
          </a:p>
        </p:txBody>
      </p:sp>
      <p:sp>
        <p:nvSpPr>
          <p:cNvPr id="33" name="object 33"/>
          <p:cNvSpPr/>
          <p:nvPr/>
        </p:nvSpPr>
        <p:spPr>
          <a:xfrm>
            <a:off x="1469897" y="4489450"/>
            <a:ext cx="1412875" cy="631825"/>
          </a:xfrm>
          <a:custGeom>
            <a:avLst/>
            <a:gdLst/>
            <a:ahLst/>
            <a:cxnLst/>
            <a:rect l="l" t="t" r="r" b="b"/>
            <a:pathLst>
              <a:path w="1412875" h="631825">
                <a:moveTo>
                  <a:pt x="0" y="105282"/>
                </a:moveTo>
                <a:lnTo>
                  <a:pt x="8651" y="63405"/>
                </a:lnTo>
                <a:lnTo>
                  <a:pt x="32187" y="29495"/>
                </a:lnTo>
                <a:lnTo>
                  <a:pt x="66982" y="7177"/>
                </a:lnTo>
                <a:lnTo>
                  <a:pt x="1307592" y="0"/>
                </a:lnTo>
                <a:lnTo>
                  <a:pt x="1322212" y="1006"/>
                </a:lnTo>
                <a:lnTo>
                  <a:pt x="1361837" y="15021"/>
                </a:lnTo>
                <a:lnTo>
                  <a:pt x="1392286" y="42714"/>
                </a:lnTo>
                <a:lnTo>
                  <a:pt x="1409933" y="80456"/>
                </a:lnTo>
                <a:lnTo>
                  <a:pt x="1412875" y="526542"/>
                </a:lnTo>
                <a:lnTo>
                  <a:pt x="1411868" y="541162"/>
                </a:lnTo>
                <a:lnTo>
                  <a:pt x="1397853" y="580787"/>
                </a:lnTo>
                <a:lnTo>
                  <a:pt x="1370160" y="611236"/>
                </a:lnTo>
                <a:lnTo>
                  <a:pt x="1332418" y="628883"/>
                </a:lnTo>
                <a:lnTo>
                  <a:pt x="105283" y="631825"/>
                </a:lnTo>
                <a:lnTo>
                  <a:pt x="90662" y="630818"/>
                </a:lnTo>
                <a:lnTo>
                  <a:pt x="51037" y="616803"/>
                </a:lnTo>
                <a:lnTo>
                  <a:pt x="20588" y="589110"/>
                </a:lnTo>
                <a:lnTo>
                  <a:pt x="2941" y="551368"/>
                </a:lnTo>
                <a:lnTo>
                  <a:pt x="0" y="105282"/>
                </a:lnTo>
                <a:close/>
              </a:path>
            </a:pathLst>
          </a:custGeom>
          <a:ln w="12700">
            <a:solidFill>
              <a:srgbClr val="9B310D"/>
            </a:solidFill>
          </a:ln>
        </p:spPr>
        <p:txBody>
          <a:bodyPr wrap="square" lIns="0" tIns="0" rIns="0" bIns="0" rtlCol="0">
            <a:spAutoFit/>
          </a:bodyPr>
          <a:lstStyle/>
          <a:p>
            <a:endParaRPr/>
          </a:p>
        </p:txBody>
      </p:sp>
      <p:sp>
        <p:nvSpPr>
          <p:cNvPr id="34" name="object 34"/>
          <p:cNvSpPr txBox="1"/>
          <p:nvPr/>
        </p:nvSpPr>
        <p:spPr>
          <a:xfrm>
            <a:off x="1749679" y="4569714"/>
            <a:ext cx="854710" cy="488315"/>
          </a:xfrm>
          <a:prstGeom prst="rect">
            <a:avLst/>
          </a:prstGeom>
        </p:spPr>
        <p:txBody>
          <a:bodyPr vert="horz" wrap="square" lIns="0" tIns="0" rIns="0" bIns="0" rtlCol="0">
            <a:spAutoFit/>
          </a:bodyPr>
          <a:lstStyle/>
          <a:p>
            <a:pPr marL="224154" marR="6350" indent="-212090">
              <a:lnSpc>
                <a:spcPct val="100000"/>
              </a:lnSpc>
            </a:pPr>
            <a:r>
              <a:rPr sz="1600" b="1" spc="-5" dirty="0">
                <a:solidFill>
                  <a:srgbClr val="FFFFFF"/>
                </a:solidFill>
                <a:latin typeface="宋体"/>
                <a:cs typeface="宋体"/>
              </a:rPr>
              <a:t>DataNode </a:t>
            </a:r>
            <a:r>
              <a:rPr sz="1600" spc="-20" dirty="0">
                <a:solidFill>
                  <a:srgbClr val="FFFFFF"/>
                </a:solidFill>
                <a:latin typeface="宋体"/>
                <a:cs typeface="宋体"/>
              </a:rPr>
              <a:t>数据</a:t>
            </a:r>
            <a:endParaRPr sz="1600">
              <a:latin typeface="宋体"/>
              <a:cs typeface="宋体"/>
            </a:endParaRPr>
          </a:p>
        </p:txBody>
      </p:sp>
      <p:sp>
        <p:nvSpPr>
          <p:cNvPr id="35" name="object 35"/>
          <p:cNvSpPr/>
          <p:nvPr/>
        </p:nvSpPr>
        <p:spPr>
          <a:xfrm>
            <a:off x="3454908" y="4480559"/>
            <a:ext cx="1531619" cy="751332"/>
          </a:xfrm>
          <a:prstGeom prst="rect">
            <a:avLst/>
          </a:prstGeom>
          <a:blipFill>
            <a:blip r:embed="rId8" cstate="print"/>
            <a:stretch>
              <a:fillRect/>
            </a:stretch>
          </a:blipFill>
        </p:spPr>
        <p:txBody>
          <a:bodyPr wrap="square" lIns="0" tIns="0" rIns="0" bIns="0" rtlCol="0">
            <a:spAutoFit/>
          </a:bodyPr>
          <a:lstStyle/>
          <a:p>
            <a:endParaRPr/>
          </a:p>
        </p:txBody>
      </p:sp>
      <p:sp>
        <p:nvSpPr>
          <p:cNvPr id="36" name="object 36"/>
          <p:cNvSpPr/>
          <p:nvPr/>
        </p:nvSpPr>
        <p:spPr>
          <a:xfrm>
            <a:off x="3631691" y="4498847"/>
            <a:ext cx="1283208" cy="777239"/>
          </a:xfrm>
          <a:prstGeom prst="rect">
            <a:avLst/>
          </a:prstGeom>
          <a:blipFill>
            <a:blip r:embed="rId7" cstate="print"/>
            <a:stretch>
              <a:fillRect/>
            </a:stretch>
          </a:blipFill>
        </p:spPr>
        <p:txBody>
          <a:bodyPr wrap="square" lIns="0" tIns="0" rIns="0" bIns="0" rtlCol="0">
            <a:spAutoFit/>
          </a:bodyPr>
          <a:lstStyle/>
          <a:p>
            <a:endParaRPr/>
          </a:p>
        </p:txBody>
      </p:sp>
      <p:sp>
        <p:nvSpPr>
          <p:cNvPr id="37" name="object 37"/>
          <p:cNvSpPr/>
          <p:nvPr/>
        </p:nvSpPr>
        <p:spPr>
          <a:xfrm>
            <a:off x="3487673" y="4513326"/>
            <a:ext cx="1412875" cy="631825"/>
          </a:xfrm>
          <a:custGeom>
            <a:avLst/>
            <a:gdLst/>
            <a:ahLst/>
            <a:cxnLst/>
            <a:rect l="l" t="t" r="r" b="b"/>
            <a:pathLst>
              <a:path w="1412875" h="631825">
                <a:moveTo>
                  <a:pt x="1307464" y="0"/>
                </a:moveTo>
                <a:lnTo>
                  <a:pt x="94644" y="530"/>
                </a:lnTo>
                <a:lnTo>
                  <a:pt x="54357" y="13104"/>
                </a:lnTo>
                <a:lnTo>
                  <a:pt x="22912" y="39689"/>
                </a:lnTo>
                <a:lnTo>
                  <a:pt x="3934" y="76658"/>
                </a:lnTo>
                <a:lnTo>
                  <a:pt x="0" y="105282"/>
                </a:lnTo>
                <a:lnTo>
                  <a:pt x="540" y="537151"/>
                </a:lnTo>
                <a:lnTo>
                  <a:pt x="13137" y="577429"/>
                </a:lnTo>
                <a:lnTo>
                  <a:pt x="39722" y="608889"/>
                </a:lnTo>
                <a:lnTo>
                  <a:pt x="76675" y="627885"/>
                </a:lnTo>
                <a:lnTo>
                  <a:pt x="105283" y="631825"/>
                </a:lnTo>
                <a:lnTo>
                  <a:pt x="1318297" y="631273"/>
                </a:lnTo>
                <a:lnTo>
                  <a:pt x="1358538" y="618624"/>
                </a:lnTo>
                <a:lnTo>
                  <a:pt x="1389965" y="591992"/>
                </a:lnTo>
                <a:lnTo>
                  <a:pt x="1408939" y="555016"/>
                </a:lnTo>
                <a:lnTo>
                  <a:pt x="1412875" y="526415"/>
                </a:lnTo>
                <a:lnTo>
                  <a:pt x="1412333" y="94548"/>
                </a:lnTo>
                <a:lnTo>
                  <a:pt x="1399707" y="54298"/>
                </a:lnTo>
                <a:lnTo>
                  <a:pt x="1373075" y="22886"/>
                </a:lnTo>
                <a:lnTo>
                  <a:pt x="1336082" y="3929"/>
                </a:lnTo>
                <a:lnTo>
                  <a:pt x="1307464" y="0"/>
                </a:lnTo>
                <a:close/>
              </a:path>
            </a:pathLst>
          </a:custGeom>
          <a:solidFill>
            <a:srgbClr val="0066FF"/>
          </a:solidFill>
        </p:spPr>
        <p:txBody>
          <a:bodyPr wrap="square" lIns="0" tIns="0" rIns="0" bIns="0" rtlCol="0">
            <a:spAutoFit/>
          </a:bodyPr>
          <a:lstStyle/>
          <a:p>
            <a:endParaRPr/>
          </a:p>
        </p:txBody>
      </p:sp>
      <p:sp>
        <p:nvSpPr>
          <p:cNvPr id="38" name="object 38"/>
          <p:cNvSpPr/>
          <p:nvPr/>
        </p:nvSpPr>
        <p:spPr>
          <a:xfrm>
            <a:off x="3487673" y="4513326"/>
            <a:ext cx="1412875" cy="631825"/>
          </a:xfrm>
          <a:custGeom>
            <a:avLst/>
            <a:gdLst/>
            <a:ahLst/>
            <a:cxnLst/>
            <a:rect l="l" t="t" r="r" b="b"/>
            <a:pathLst>
              <a:path w="1412875" h="631825">
                <a:moveTo>
                  <a:pt x="0" y="105282"/>
                </a:moveTo>
                <a:lnTo>
                  <a:pt x="8651" y="63405"/>
                </a:lnTo>
                <a:lnTo>
                  <a:pt x="32187" y="29495"/>
                </a:lnTo>
                <a:lnTo>
                  <a:pt x="66982" y="7177"/>
                </a:lnTo>
                <a:lnTo>
                  <a:pt x="1307464" y="0"/>
                </a:lnTo>
                <a:lnTo>
                  <a:pt x="1322079" y="1004"/>
                </a:lnTo>
                <a:lnTo>
                  <a:pt x="1361715" y="15004"/>
                </a:lnTo>
                <a:lnTo>
                  <a:pt x="1392206" y="42667"/>
                </a:lnTo>
                <a:lnTo>
                  <a:pt x="1409906" y="80373"/>
                </a:lnTo>
                <a:lnTo>
                  <a:pt x="1412875" y="526415"/>
                </a:lnTo>
                <a:lnTo>
                  <a:pt x="1411868" y="541020"/>
                </a:lnTo>
                <a:lnTo>
                  <a:pt x="1397853" y="580637"/>
                </a:lnTo>
                <a:lnTo>
                  <a:pt x="1370172" y="611121"/>
                </a:lnTo>
                <a:lnTo>
                  <a:pt x="1332465" y="628835"/>
                </a:lnTo>
                <a:lnTo>
                  <a:pt x="105283" y="631825"/>
                </a:lnTo>
                <a:lnTo>
                  <a:pt x="90671" y="630817"/>
                </a:lnTo>
                <a:lnTo>
                  <a:pt x="51066" y="616786"/>
                </a:lnTo>
                <a:lnTo>
                  <a:pt x="20623" y="589076"/>
                </a:lnTo>
                <a:lnTo>
                  <a:pt x="2961" y="551332"/>
                </a:lnTo>
                <a:lnTo>
                  <a:pt x="0" y="105282"/>
                </a:lnTo>
                <a:close/>
              </a:path>
            </a:pathLst>
          </a:custGeom>
          <a:ln w="12700">
            <a:solidFill>
              <a:srgbClr val="9B310D"/>
            </a:solidFill>
          </a:ln>
        </p:spPr>
        <p:txBody>
          <a:bodyPr wrap="square" lIns="0" tIns="0" rIns="0" bIns="0" rtlCol="0">
            <a:spAutoFit/>
          </a:bodyPr>
          <a:lstStyle/>
          <a:p>
            <a:endParaRPr/>
          </a:p>
        </p:txBody>
      </p:sp>
      <p:sp>
        <p:nvSpPr>
          <p:cNvPr id="39" name="object 39"/>
          <p:cNvSpPr txBox="1"/>
          <p:nvPr/>
        </p:nvSpPr>
        <p:spPr>
          <a:xfrm>
            <a:off x="3767454" y="4593463"/>
            <a:ext cx="854710" cy="488315"/>
          </a:xfrm>
          <a:prstGeom prst="rect">
            <a:avLst/>
          </a:prstGeom>
        </p:spPr>
        <p:txBody>
          <a:bodyPr vert="horz" wrap="square" lIns="0" tIns="0" rIns="0" bIns="0" rtlCol="0">
            <a:spAutoFit/>
          </a:bodyPr>
          <a:lstStyle/>
          <a:p>
            <a:pPr marL="224790" marR="6350" indent="-212090">
              <a:lnSpc>
                <a:spcPct val="100000"/>
              </a:lnSpc>
            </a:pPr>
            <a:r>
              <a:rPr sz="1600" b="1" spc="-5" dirty="0">
                <a:solidFill>
                  <a:srgbClr val="FFFFFF"/>
                </a:solidFill>
                <a:latin typeface="宋体"/>
                <a:cs typeface="宋体"/>
              </a:rPr>
              <a:t>DataNode </a:t>
            </a:r>
            <a:r>
              <a:rPr sz="1600" spc="-20" dirty="0">
                <a:solidFill>
                  <a:srgbClr val="FFFFFF"/>
                </a:solidFill>
                <a:latin typeface="宋体"/>
                <a:cs typeface="宋体"/>
              </a:rPr>
              <a:t>数据</a:t>
            </a:r>
            <a:endParaRPr sz="1600">
              <a:latin typeface="宋体"/>
              <a:cs typeface="宋体"/>
            </a:endParaRPr>
          </a:p>
        </p:txBody>
      </p:sp>
      <p:sp>
        <p:nvSpPr>
          <p:cNvPr id="40" name="object 40"/>
          <p:cNvSpPr/>
          <p:nvPr/>
        </p:nvSpPr>
        <p:spPr>
          <a:xfrm>
            <a:off x="5477255" y="4480559"/>
            <a:ext cx="1531620" cy="751332"/>
          </a:xfrm>
          <a:prstGeom prst="rect">
            <a:avLst/>
          </a:prstGeom>
          <a:blipFill>
            <a:blip r:embed="rId9" cstate="print"/>
            <a:stretch>
              <a:fillRect/>
            </a:stretch>
          </a:blipFill>
        </p:spPr>
        <p:txBody>
          <a:bodyPr wrap="square" lIns="0" tIns="0" rIns="0" bIns="0" rtlCol="0">
            <a:spAutoFit/>
          </a:bodyPr>
          <a:lstStyle/>
          <a:p>
            <a:endParaRPr/>
          </a:p>
        </p:txBody>
      </p:sp>
      <p:sp>
        <p:nvSpPr>
          <p:cNvPr id="41" name="object 41"/>
          <p:cNvSpPr/>
          <p:nvPr/>
        </p:nvSpPr>
        <p:spPr>
          <a:xfrm>
            <a:off x="5654040" y="4498847"/>
            <a:ext cx="1283208" cy="777239"/>
          </a:xfrm>
          <a:prstGeom prst="rect">
            <a:avLst/>
          </a:prstGeom>
          <a:blipFill>
            <a:blip r:embed="rId7" cstate="print"/>
            <a:stretch>
              <a:fillRect/>
            </a:stretch>
          </a:blipFill>
        </p:spPr>
        <p:txBody>
          <a:bodyPr wrap="square" lIns="0" tIns="0" rIns="0" bIns="0" rtlCol="0">
            <a:spAutoFit/>
          </a:bodyPr>
          <a:lstStyle/>
          <a:p>
            <a:endParaRPr/>
          </a:p>
        </p:txBody>
      </p:sp>
      <p:sp>
        <p:nvSpPr>
          <p:cNvPr id="42" name="object 42"/>
          <p:cNvSpPr/>
          <p:nvPr/>
        </p:nvSpPr>
        <p:spPr>
          <a:xfrm>
            <a:off x="5510148" y="4513326"/>
            <a:ext cx="1412875" cy="631825"/>
          </a:xfrm>
          <a:custGeom>
            <a:avLst/>
            <a:gdLst/>
            <a:ahLst/>
            <a:cxnLst/>
            <a:rect l="l" t="t" r="r" b="b"/>
            <a:pathLst>
              <a:path w="1412875" h="631825">
                <a:moveTo>
                  <a:pt x="1307465" y="0"/>
                </a:moveTo>
                <a:lnTo>
                  <a:pt x="94644" y="530"/>
                </a:lnTo>
                <a:lnTo>
                  <a:pt x="54357" y="13104"/>
                </a:lnTo>
                <a:lnTo>
                  <a:pt x="22912" y="39689"/>
                </a:lnTo>
                <a:lnTo>
                  <a:pt x="3934" y="76658"/>
                </a:lnTo>
                <a:lnTo>
                  <a:pt x="0" y="105282"/>
                </a:lnTo>
                <a:lnTo>
                  <a:pt x="540" y="537151"/>
                </a:lnTo>
                <a:lnTo>
                  <a:pt x="13137" y="577429"/>
                </a:lnTo>
                <a:lnTo>
                  <a:pt x="39722" y="608889"/>
                </a:lnTo>
                <a:lnTo>
                  <a:pt x="76675" y="627885"/>
                </a:lnTo>
                <a:lnTo>
                  <a:pt x="105283" y="631825"/>
                </a:lnTo>
                <a:lnTo>
                  <a:pt x="1318297" y="631273"/>
                </a:lnTo>
                <a:lnTo>
                  <a:pt x="1358538" y="618624"/>
                </a:lnTo>
                <a:lnTo>
                  <a:pt x="1389965" y="591992"/>
                </a:lnTo>
                <a:lnTo>
                  <a:pt x="1408939" y="555016"/>
                </a:lnTo>
                <a:lnTo>
                  <a:pt x="1412875" y="526415"/>
                </a:lnTo>
                <a:lnTo>
                  <a:pt x="1412333" y="94548"/>
                </a:lnTo>
                <a:lnTo>
                  <a:pt x="1399707" y="54298"/>
                </a:lnTo>
                <a:lnTo>
                  <a:pt x="1373075" y="22886"/>
                </a:lnTo>
                <a:lnTo>
                  <a:pt x="1336082" y="3929"/>
                </a:lnTo>
                <a:lnTo>
                  <a:pt x="1307465" y="0"/>
                </a:lnTo>
                <a:close/>
              </a:path>
            </a:pathLst>
          </a:custGeom>
          <a:solidFill>
            <a:srgbClr val="0066FF"/>
          </a:solidFill>
        </p:spPr>
        <p:txBody>
          <a:bodyPr wrap="square" lIns="0" tIns="0" rIns="0" bIns="0" rtlCol="0">
            <a:spAutoFit/>
          </a:bodyPr>
          <a:lstStyle/>
          <a:p>
            <a:endParaRPr/>
          </a:p>
        </p:txBody>
      </p:sp>
      <p:sp>
        <p:nvSpPr>
          <p:cNvPr id="43" name="object 43"/>
          <p:cNvSpPr/>
          <p:nvPr/>
        </p:nvSpPr>
        <p:spPr>
          <a:xfrm>
            <a:off x="5510148" y="4513326"/>
            <a:ext cx="1412875" cy="631825"/>
          </a:xfrm>
          <a:custGeom>
            <a:avLst/>
            <a:gdLst/>
            <a:ahLst/>
            <a:cxnLst/>
            <a:rect l="l" t="t" r="r" b="b"/>
            <a:pathLst>
              <a:path w="1412875" h="631825">
                <a:moveTo>
                  <a:pt x="0" y="105282"/>
                </a:moveTo>
                <a:lnTo>
                  <a:pt x="8651" y="63405"/>
                </a:lnTo>
                <a:lnTo>
                  <a:pt x="32187" y="29495"/>
                </a:lnTo>
                <a:lnTo>
                  <a:pt x="66982" y="7177"/>
                </a:lnTo>
                <a:lnTo>
                  <a:pt x="1307465" y="0"/>
                </a:lnTo>
                <a:lnTo>
                  <a:pt x="1322079" y="1004"/>
                </a:lnTo>
                <a:lnTo>
                  <a:pt x="1361715" y="15004"/>
                </a:lnTo>
                <a:lnTo>
                  <a:pt x="1392206" y="42667"/>
                </a:lnTo>
                <a:lnTo>
                  <a:pt x="1409906" y="80373"/>
                </a:lnTo>
                <a:lnTo>
                  <a:pt x="1412875" y="526415"/>
                </a:lnTo>
                <a:lnTo>
                  <a:pt x="1411868" y="541020"/>
                </a:lnTo>
                <a:lnTo>
                  <a:pt x="1397853" y="580637"/>
                </a:lnTo>
                <a:lnTo>
                  <a:pt x="1370172" y="611121"/>
                </a:lnTo>
                <a:lnTo>
                  <a:pt x="1332465" y="628835"/>
                </a:lnTo>
                <a:lnTo>
                  <a:pt x="105283" y="631825"/>
                </a:lnTo>
                <a:lnTo>
                  <a:pt x="90671" y="630817"/>
                </a:lnTo>
                <a:lnTo>
                  <a:pt x="51066" y="616786"/>
                </a:lnTo>
                <a:lnTo>
                  <a:pt x="20623" y="589076"/>
                </a:lnTo>
                <a:lnTo>
                  <a:pt x="2961" y="551332"/>
                </a:lnTo>
                <a:lnTo>
                  <a:pt x="0" y="105282"/>
                </a:lnTo>
                <a:close/>
              </a:path>
            </a:pathLst>
          </a:custGeom>
          <a:ln w="12700">
            <a:solidFill>
              <a:srgbClr val="9B310D"/>
            </a:solidFill>
          </a:ln>
        </p:spPr>
        <p:txBody>
          <a:bodyPr wrap="square" lIns="0" tIns="0" rIns="0" bIns="0" rtlCol="0">
            <a:spAutoFit/>
          </a:bodyPr>
          <a:lstStyle/>
          <a:p>
            <a:endParaRPr/>
          </a:p>
        </p:txBody>
      </p:sp>
      <p:sp>
        <p:nvSpPr>
          <p:cNvPr id="44" name="object 44"/>
          <p:cNvSpPr txBox="1"/>
          <p:nvPr/>
        </p:nvSpPr>
        <p:spPr>
          <a:xfrm>
            <a:off x="5790438" y="4593463"/>
            <a:ext cx="854710" cy="488315"/>
          </a:xfrm>
          <a:prstGeom prst="rect">
            <a:avLst/>
          </a:prstGeom>
        </p:spPr>
        <p:txBody>
          <a:bodyPr vert="horz" wrap="square" lIns="0" tIns="0" rIns="0" bIns="0" rtlCol="0">
            <a:spAutoFit/>
          </a:bodyPr>
          <a:lstStyle/>
          <a:p>
            <a:pPr marL="224154" marR="6350" indent="-212090">
              <a:lnSpc>
                <a:spcPct val="100000"/>
              </a:lnSpc>
            </a:pPr>
            <a:r>
              <a:rPr sz="1600" b="1" spc="-5" dirty="0">
                <a:solidFill>
                  <a:srgbClr val="FFFFFF"/>
                </a:solidFill>
                <a:latin typeface="宋体"/>
                <a:cs typeface="宋体"/>
              </a:rPr>
              <a:t>DataNode </a:t>
            </a:r>
            <a:r>
              <a:rPr sz="1600" spc="-20" dirty="0">
                <a:solidFill>
                  <a:srgbClr val="FFFFFF"/>
                </a:solidFill>
                <a:latin typeface="宋体"/>
                <a:cs typeface="宋体"/>
              </a:rPr>
              <a:t>数据</a:t>
            </a:r>
            <a:endParaRPr sz="1600">
              <a:latin typeface="宋体"/>
              <a:cs typeface="宋体"/>
            </a:endParaRPr>
          </a:p>
        </p:txBody>
      </p:sp>
      <p:sp>
        <p:nvSpPr>
          <p:cNvPr id="45" name="object 45"/>
          <p:cNvSpPr/>
          <p:nvPr/>
        </p:nvSpPr>
        <p:spPr>
          <a:xfrm>
            <a:off x="1487805" y="5118658"/>
            <a:ext cx="1418208" cy="587552"/>
          </a:xfrm>
          <a:prstGeom prst="rect">
            <a:avLst/>
          </a:prstGeom>
          <a:blipFill>
            <a:blip r:embed="rId10" cstate="print"/>
            <a:stretch>
              <a:fillRect/>
            </a:stretch>
          </a:blipFill>
        </p:spPr>
        <p:txBody>
          <a:bodyPr wrap="square" lIns="0" tIns="0" rIns="0" bIns="0" rtlCol="0">
            <a:spAutoFit/>
          </a:bodyPr>
          <a:lstStyle/>
          <a:p>
            <a:endParaRPr/>
          </a:p>
        </p:txBody>
      </p:sp>
      <p:sp>
        <p:nvSpPr>
          <p:cNvPr id="46" name="object 46"/>
          <p:cNvSpPr/>
          <p:nvPr/>
        </p:nvSpPr>
        <p:spPr>
          <a:xfrm>
            <a:off x="3496436" y="5141734"/>
            <a:ext cx="1418209" cy="587552"/>
          </a:xfrm>
          <a:prstGeom prst="rect">
            <a:avLst/>
          </a:prstGeom>
          <a:blipFill>
            <a:blip r:embed="rId10" cstate="print"/>
            <a:stretch>
              <a:fillRect/>
            </a:stretch>
          </a:blipFill>
        </p:spPr>
        <p:txBody>
          <a:bodyPr wrap="square" lIns="0" tIns="0" rIns="0" bIns="0" rtlCol="0">
            <a:spAutoFit/>
          </a:bodyPr>
          <a:lstStyle/>
          <a:p>
            <a:endParaRPr/>
          </a:p>
        </p:txBody>
      </p:sp>
      <p:sp>
        <p:nvSpPr>
          <p:cNvPr id="47" name="object 47"/>
          <p:cNvSpPr/>
          <p:nvPr/>
        </p:nvSpPr>
        <p:spPr>
          <a:xfrm>
            <a:off x="5519039" y="5141734"/>
            <a:ext cx="1418209" cy="587552"/>
          </a:xfrm>
          <a:prstGeom prst="rect">
            <a:avLst/>
          </a:prstGeom>
          <a:blipFill>
            <a:blip r:embed="rId10" cstate="print"/>
            <a:stretch>
              <a:fillRect/>
            </a:stretch>
          </a:blipFill>
        </p:spPr>
        <p:txBody>
          <a:bodyPr wrap="square" lIns="0" tIns="0" rIns="0" bIns="0" rtlCol="0">
            <a:spAutoFit/>
          </a:bodyPr>
          <a:lstStyle/>
          <a:p>
            <a:endParaRPr/>
          </a:p>
        </p:txBody>
      </p:sp>
      <p:sp>
        <p:nvSpPr>
          <p:cNvPr id="48" name="object 48"/>
          <p:cNvSpPr/>
          <p:nvPr/>
        </p:nvSpPr>
        <p:spPr>
          <a:xfrm>
            <a:off x="3573779" y="222504"/>
            <a:ext cx="5361432" cy="720851"/>
          </a:xfrm>
          <a:prstGeom prst="rect">
            <a:avLst/>
          </a:prstGeom>
          <a:blipFill>
            <a:blip r:embed="rId11" cstate="print"/>
            <a:stretch>
              <a:fillRect/>
            </a:stretch>
          </a:blipFill>
        </p:spPr>
        <p:txBody>
          <a:bodyPr wrap="square" lIns="0" tIns="0" rIns="0" bIns="0" rtlCol="0">
            <a:spAutoFit/>
          </a:bodyPr>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9423" y="2154935"/>
            <a:ext cx="4242816" cy="1010412"/>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2296541" y="2487929"/>
            <a:ext cx="4148708" cy="609600"/>
          </a:xfrm>
          <a:custGeom>
            <a:avLst/>
            <a:gdLst/>
            <a:ahLst/>
            <a:cxnLst/>
            <a:rect l="l" t="t" r="r" b="b"/>
            <a:pathLst>
              <a:path w="4148708" h="609600">
                <a:moveTo>
                  <a:pt x="0" y="609600"/>
                </a:moveTo>
                <a:lnTo>
                  <a:pt x="4148708" y="609600"/>
                </a:lnTo>
                <a:lnTo>
                  <a:pt x="4148708" y="0"/>
                </a:lnTo>
                <a:lnTo>
                  <a:pt x="0" y="0"/>
                </a:lnTo>
                <a:lnTo>
                  <a:pt x="0" y="609600"/>
                </a:lnTo>
                <a:close/>
              </a:path>
            </a:pathLst>
          </a:custGeom>
          <a:solidFill>
            <a:srgbClr val="FFFFFF"/>
          </a:solidFill>
        </p:spPr>
        <p:txBody>
          <a:bodyPr wrap="square" lIns="0" tIns="0" rIns="0" bIns="0" rtlCol="0">
            <a:spAutoFit/>
          </a:bodyPr>
          <a:lstStyle/>
          <a:p>
            <a:endParaRPr/>
          </a:p>
        </p:txBody>
      </p:sp>
      <p:sp>
        <p:nvSpPr>
          <p:cNvPr id="4" name="object 4"/>
          <p:cNvSpPr/>
          <p:nvPr/>
        </p:nvSpPr>
        <p:spPr>
          <a:xfrm>
            <a:off x="2296541" y="2183129"/>
            <a:ext cx="4148708" cy="914400"/>
          </a:xfrm>
          <a:custGeom>
            <a:avLst/>
            <a:gdLst/>
            <a:ahLst/>
            <a:cxnLst/>
            <a:rect l="l" t="t" r="r" b="b"/>
            <a:pathLst>
              <a:path w="4148708" h="914400">
                <a:moveTo>
                  <a:pt x="0" y="914400"/>
                </a:moveTo>
                <a:lnTo>
                  <a:pt x="4148708" y="914400"/>
                </a:lnTo>
                <a:lnTo>
                  <a:pt x="4148708" y="0"/>
                </a:lnTo>
                <a:lnTo>
                  <a:pt x="0" y="0"/>
                </a:lnTo>
                <a:lnTo>
                  <a:pt x="0" y="914400"/>
                </a:lnTo>
                <a:close/>
              </a:path>
            </a:pathLst>
          </a:custGeom>
          <a:ln w="9525">
            <a:solidFill>
              <a:srgbClr val="000000"/>
            </a:solidFill>
          </a:ln>
        </p:spPr>
        <p:txBody>
          <a:bodyPr wrap="square" lIns="0" tIns="0" rIns="0" bIns="0" rtlCol="0">
            <a:spAutoFit/>
          </a:bodyPr>
          <a:lstStyle/>
          <a:p>
            <a:endParaRPr/>
          </a:p>
        </p:txBody>
      </p:sp>
      <p:sp>
        <p:nvSpPr>
          <p:cNvPr id="5" name="object 5"/>
          <p:cNvSpPr/>
          <p:nvPr/>
        </p:nvSpPr>
        <p:spPr>
          <a:xfrm>
            <a:off x="3316223" y="3526535"/>
            <a:ext cx="2075688" cy="1696212"/>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3363340" y="3554729"/>
            <a:ext cx="1981200" cy="1600200"/>
          </a:xfrm>
          <a:custGeom>
            <a:avLst/>
            <a:gdLst/>
            <a:ahLst/>
            <a:cxnLst/>
            <a:rect l="l" t="t" r="r" b="b"/>
            <a:pathLst>
              <a:path w="1981200" h="1600200">
                <a:moveTo>
                  <a:pt x="0" y="1600200"/>
                </a:moveTo>
                <a:lnTo>
                  <a:pt x="1981200" y="1600200"/>
                </a:lnTo>
                <a:lnTo>
                  <a:pt x="1981200" y="0"/>
                </a:lnTo>
                <a:lnTo>
                  <a:pt x="0" y="0"/>
                </a:lnTo>
                <a:lnTo>
                  <a:pt x="0" y="1600200"/>
                </a:lnTo>
                <a:close/>
              </a:path>
            </a:pathLst>
          </a:custGeom>
          <a:solidFill>
            <a:srgbClr val="FFFFFF"/>
          </a:solidFill>
        </p:spPr>
        <p:txBody>
          <a:bodyPr wrap="square" lIns="0" tIns="0" rIns="0" bIns="0" rtlCol="0">
            <a:spAutoFit/>
          </a:bodyPr>
          <a:lstStyle/>
          <a:p>
            <a:endParaRPr/>
          </a:p>
        </p:txBody>
      </p:sp>
      <p:sp>
        <p:nvSpPr>
          <p:cNvPr id="7" name="object 7"/>
          <p:cNvSpPr/>
          <p:nvPr/>
        </p:nvSpPr>
        <p:spPr>
          <a:xfrm>
            <a:off x="3363340" y="3554729"/>
            <a:ext cx="1981200" cy="1600200"/>
          </a:xfrm>
          <a:custGeom>
            <a:avLst/>
            <a:gdLst/>
            <a:ahLst/>
            <a:cxnLst/>
            <a:rect l="l" t="t" r="r" b="b"/>
            <a:pathLst>
              <a:path w="1981200" h="1600200">
                <a:moveTo>
                  <a:pt x="0" y="1600200"/>
                </a:moveTo>
                <a:lnTo>
                  <a:pt x="1981200" y="1600200"/>
                </a:lnTo>
                <a:lnTo>
                  <a:pt x="1981200" y="0"/>
                </a:lnTo>
                <a:lnTo>
                  <a:pt x="0" y="0"/>
                </a:lnTo>
                <a:lnTo>
                  <a:pt x="0" y="1600200"/>
                </a:lnTo>
                <a:close/>
              </a:path>
            </a:pathLst>
          </a:custGeom>
          <a:ln w="9525">
            <a:solidFill>
              <a:srgbClr val="000000"/>
            </a:solidFill>
          </a:ln>
        </p:spPr>
        <p:txBody>
          <a:bodyPr wrap="square" lIns="0" tIns="0" rIns="0" bIns="0" rtlCol="0">
            <a:spAutoFit/>
          </a:bodyPr>
          <a:lstStyle/>
          <a:p>
            <a:endParaRPr/>
          </a:p>
        </p:txBody>
      </p:sp>
      <p:sp>
        <p:nvSpPr>
          <p:cNvPr id="8" name="object 8"/>
          <p:cNvSpPr/>
          <p:nvPr/>
        </p:nvSpPr>
        <p:spPr>
          <a:xfrm>
            <a:off x="5373623" y="3526535"/>
            <a:ext cx="2075687" cy="1696212"/>
          </a:xfrm>
          <a:prstGeom prst="rect">
            <a:avLst/>
          </a:prstGeom>
          <a:blipFill>
            <a:blip r:embed="rId3" cstate="print"/>
            <a:stretch>
              <a:fillRect/>
            </a:stretch>
          </a:blipFill>
        </p:spPr>
        <p:txBody>
          <a:bodyPr wrap="square" lIns="0" tIns="0" rIns="0" bIns="0" rtlCol="0">
            <a:spAutoFit/>
          </a:bodyPr>
          <a:lstStyle/>
          <a:p>
            <a:endParaRPr/>
          </a:p>
        </p:txBody>
      </p:sp>
      <p:sp>
        <p:nvSpPr>
          <p:cNvPr id="9" name="object 9"/>
          <p:cNvSpPr/>
          <p:nvPr/>
        </p:nvSpPr>
        <p:spPr>
          <a:xfrm>
            <a:off x="5420740" y="3554729"/>
            <a:ext cx="1981199" cy="1600200"/>
          </a:xfrm>
          <a:custGeom>
            <a:avLst/>
            <a:gdLst/>
            <a:ahLst/>
            <a:cxnLst/>
            <a:rect l="l" t="t" r="r" b="b"/>
            <a:pathLst>
              <a:path w="1981200" h="1600200">
                <a:moveTo>
                  <a:pt x="0" y="1600200"/>
                </a:moveTo>
                <a:lnTo>
                  <a:pt x="1981199" y="1600200"/>
                </a:lnTo>
                <a:lnTo>
                  <a:pt x="1981199" y="0"/>
                </a:lnTo>
                <a:lnTo>
                  <a:pt x="0" y="0"/>
                </a:lnTo>
                <a:lnTo>
                  <a:pt x="0" y="1600200"/>
                </a:lnTo>
                <a:close/>
              </a:path>
            </a:pathLst>
          </a:custGeom>
          <a:solidFill>
            <a:srgbClr val="FFFFFF"/>
          </a:solidFill>
        </p:spPr>
        <p:txBody>
          <a:bodyPr wrap="square" lIns="0" tIns="0" rIns="0" bIns="0" rtlCol="0">
            <a:spAutoFit/>
          </a:bodyPr>
          <a:lstStyle/>
          <a:p>
            <a:endParaRPr/>
          </a:p>
        </p:txBody>
      </p:sp>
      <p:sp>
        <p:nvSpPr>
          <p:cNvPr id="10" name="object 10"/>
          <p:cNvSpPr/>
          <p:nvPr/>
        </p:nvSpPr>
        <p:spPr>
          <a:xfrm>
            <a:off x="5420740" y="3554729"/>
            <a:ext cx="1981199" cy="1600200"/>
          </a:xfrm>
          <a:custGeom>
            <a:avLst/>
            <a:gdLst/>
            <a:ahLst/>
            <a:cxnLst/>
            <a:rect l="l" t="t" r="r" b="b"/>
            <a:pathLst>
              <a:path w="1981200" h="1600200">
                <a:moveTo>
                  <a:pt x="0" y="1600200"/>
                </a:moveTo>
                <a:lnTo>
                  <a:pt x="1981199" y="1600200"/>
                </a:lnTo>
                <a:lnTo>
                  <a:pt x="1981199" y="0"/>
                </a:lnTo>
                <a:lnTo>
                  <a:pt x="0" y="0"/>
                </a:lnTo>
                <a:lnTo>
                  <a:pt x="0" y="1600200"/>
                </a:lnTo>
                <a:close/>
              </a:path>
            </a:pathLst>
          </a:custGeom>
          <a:ln w="9525">
            <a:solidFill>
              <a:srgbClr val="000000"/>
            </a:solidFill>
          </a:ln>
        </p:spPr>
        <p:txBody>
          <a:bodyPr wrap="square" lIns="0" tIns="0" rIns="0" bIns="0" rtlCol="0">
            <a:spAutoFit/>
          </a:bodyPr>
          <a:lstStyle/>
          <a:p>
            <a:endParaRPr/>
          </a:p>
        </p:txBody>
      </p:sp>
      <p:sp>
        <p:nvSpPr>
          <p:cNvPr id="11" name="object 11"/>
          <p:cNvSpPr/>
          <p:nvPr/>
        </p:nvSpPr>
        <p:spPr>
          <a:xfrm>
            <a:off x="1258824" y="3526535"/>
            <a:ext cx="2075688" cy="1696212"/>
          </a:xfrm>
          <a:prstGeom prst="rect">
            <a:avLst/>
          </a:prstGeom>
          <a:blipFill>
            <a:blip r:embed="rId3" cstate="print"/>
            <a:stretch>
              <a:fillRect/>
            </a:stretch>
          </a:blipFill>
        </p:spPr>
        <p:txBody>
          <a:bodyPr wrap="square" lIns="0" tIns="0" rIns="0" bIns="0" rtlCol="0">
            <a:spAutoFit/>
          </a:bodyPr>
          <a:lstStyle/>
          <a:p>
            <a:endParaRPr/>
          </a:p>
        </p:txBody>
      </p:sp>
      <p:sp>
        <p:nvSpPr>
          <p:cNvPr id="12" name="object 12"/>
          <p:cNvSpPr/>
          <p:nvPr/>
        </p:nvSpPr>
        <p:spPr>
          <a:xfrm>
            <a:off x="1305941" y="3554729"/>
            <a:ext cx="1981200" cy="1600200"/>
          </a:xfrm>
          <a:custGeom>
            <a:avLst/>
            <a:gdLst/>
            <a:ahLst/>
            <a:cxnLst/>
            <a:rect l="l" t="t" r="r" b="b"/>
            <a:pathLst>
              <a:path w="1981200" h="1600200">
                <a:moveTo>
                  <a:pt x="0" y="1600200"/>
                </a:moveTo>
                <a:lnTo>
                  <a:pt x="1981200" y="1600200"/>
                </a:lnTo>
                <a:lnTo>
                  <a:pt x="1981200" y="0"/>
                </a:lnTo>
                <a:lnTo>
                  <a:pt x="0" y="0"/>
                </a:lnTo>
                <a:lnTo>
                  <a:pt x="0" y="1600200"/>
                </a:lnTo>
                <a:close/>
              </a:path>
            </a:pathLst>
          </a:custGeom>
          <a:solidFill>
            <a:srgbClr val="FFFFFF"/>
          </a:solidFill>
        </p:spPr>
        <p:txBody>
          <a:bodyPr wrap="square" lIns="0" tIns="0" rIns="0" bIns="0" rtlCol="0">
            <a:spAutoFit/>
          </a:bodyPr>
          <a:lstStyle/>
          <a:p>
            <a:endParaRPr/>
          </a:p>
        </p:txBody>
      </p:sp>
      <p:sp>
        <p:nvSpPr>
          <p:cNvPr id="13" name="object 13"/>
          <p:cNvSpPr/>
          <p:nvPr/>
        </p:nvSpPr>
        <p:spPr>
          <a:xfrm>
            <a:off x="1305941" y="3554729"/>
            <a:ext cx="1981200" cy="1600200"/>
          </a:xfrm>
          <a:custGeom>
            <a:avLst/>
            <a:gdLst/>
            <a:ahLst/>
            <a:cxnLst/>
            <a:rect l="l" t="t" r="r" b="b"/>
            <a:pathLst>
              <a:path w="1981200" h="1600200">
                <a:moveTo>
                  <a:pt x="0" y="1600200"/>
                </a:moveTo>
                <a:lnTo>
                  <a:pt x="1981200" y="1600200"/>
                </a:lnTo>
                <a:lnTo>
                  <a:pt x="1981200" y="0"/>
                </a:lnTo>
                <a:lnTo>
                  <a:pt x="0" y="0"/>
                </a:lnTo>
                <a:lnTo>
                  <a:pt x="0" y="1600200"/>
                </a:lnTo>
                <a:close/>
              </a:path>
            </a:pathLst>
          </a:custGeom>
          <a:ln w="9525">
            <a:solidFill>
              <a:srgbClr val="000000"/>
            </a:solidFill>
          </a:ln>
        </p:spPr>
        <p:txBody>
          <a:bodyPr wrap="square" lIns="0" tIns="0" rIns="0" bIns="0" rtlCol="0">
            <a:spAutoFit/>
          </a:bodyPr>
          <a:lstStyle/>
          <a:p>
            <a:endParaRPr/>
          </a:p>
        </p:txBody>
      </p:sp>
      <p:sp>
        <p:nvSpPr>
          <p:cNvPr id="14" name="object 14"/>
          <p:cNvSpPr/>
          <p:nvPr/>
        </p:nvSpPr>
        <p:spPr>
          <a:xfrm>
            <a:off x="2244851" y="2913888"/>
            <a:ext cx="1094231" cy="1245108"/>
          </a:xfrm>
          <a:prstGeom prst="rect">
            <a:avLst/>
          </a:prstGeom>
          <a:blipFill>
            <a:blip r:embed="rId4" cstate="print"/>
            <a:stretch>
              <a:fillRect/>
            </a:stretch>
          </a:blipFill>
        </p:spPr>
        <p:txBody>
          <a:bodyPr wrap="square" lIns="0" tIns="0" rIns="0" bIns="0" rtlCol="0">
            <a:spAutoFit/>
          </a:bodyPr>
          <a:lstStyle/>
          <a:p>
            <a:endParaRPr/>
          </a:p>
        </p:txBody>
      </p:sp>
      <p:sp>
        <p:nvSpPr>
          <p:cNvPr id="15" name="object 15"/>
          <p:cNvSpPr/>
          <p:nvPr/>
        </p:nvSpPr>
        <p:spPr>
          <a:xfrm>
            <a:off x="2296541" y="2945129"/>
            <a:ext cx="990599" cy="1143000"/>
          </a:xfrm>
          <a:custGeom>
            <a:avLst/>
            <a:gdLst/>
            <a:ahLst/>
            <a:cxnLst/>
            <a:rect l="l" t="t" r="r" b="b"/>
            <a:pathLst>
              <a:path w="990600" h="1143000">
                <a:moveTo>
                  <a:pt x="990599" y="0"/>
                </a:moveTo>
                <a:lnTo>
                  <a:pt x="0" y="1143000"/>
                </a:lnTo>
              </a:path>
            </a:pathLst>
          </a:custGeom>
          <a:ln w="25400">
            <a:solidFill>
              <a:srgbClr val="000000"/>
            </a:solidFill>
          </a:ln>
        </p:spPr>
        <p:txBody>
          <a:bodyPr wrap="square" lIns="0" tIns="0" rIns="0" bIns="0" rtlCol="0">
            <a:spAutoFit/>
          </a:bodyPr>
          <a:lstStyle/>
          <a:p>
            <a:endParaRPr/>
          </a:p>
        </p:txBody>
      </p:sp>
      <p:sp>
        <p:nvSpPr>
          <p:cNvPr id="16" name="object 16"/>
          <p:cNvSpPr/>
          <p:nvPr/>
        </p:nvSpPr>
        <p:spPr>
          <a:xfrm>
            <a:off x="3235451" y="2913888"/>
            <a:ext cx="1170431" cy="1245108"/>
          </a:xfrm>
          <a:prstGeom prst="rect">
            <a:avLst/>
          </a:prstGeom>
          <a:blipFill>
            <a:blip r:embed="rId5" cstate="print"/>
            <a:stretch>
              <a:fillRect/>
            </a:stretch>
          </a:blipFill>
        </p:spPr>
        <p:txBody>
          <a:bodyPr wrap="square" lIns="0" tIns="0" rIns="0" bIns="0" rtlCol="0">
            <a:spAutoFit/>
          </a:bodyPr>
          <a:lstStyle/>
          <a:p>
            <a:endParaRPr/>
          </a:p>
        </p:txBody>
      </p:sp>
      <p:sp>
        <p:nvSpPr>
          <p:cNvPr id="17" name="object 17"/>
          <p:cNvSpPr/>
          <p:nvPr/>
        </p:nvSpPr>
        <p:spPr>
          <a:xfrm>
            <a:off x="3287140" y="2945129"/>
            <a:ext cx="1066800" cy="1143000"/>
          </a:xfrm>
          <a:custGeom>
            <a:avLst/>
            <a:gdLst/>
            <a:ahLst/>
            <a:cxnLst/>
            <a:rect l="l" t="t" r="r" b="b"/>
            <a:pathLst>
              <a:path w="1066800" h="1143000">
                <a:moveTo>
                  <a:pt x="0" y="0"/>
                </a:moveTo>
                <a:lnTo>
                  <a:pt x="1066800" y="1143000"/>
                </a:lnTo>
              </a:path>
            </a:pathLst>
          </a:custGeom>
          <a:ln w="25400">
            <a:solidFill>
              <a:srgbClr val="000000"/>
            </a:solidFill>
          </a:ln>
        </p:spPr>
        <p:txBody>
          <a:bodyPr wrap="square" lIns="0" tIns="0" rIns="0" bIns="0" rtlCol="0">
            <a:spAutoFit/>
          </a:bodyPr>
          <a:lstStyle/>
          <a:p>
            <a:endParaRPr/>
          </a:p>
        </p:txBody>
      </p:sp>
      <p:sp>
        <p:nvSpPr>
          <p:cNvPr id="18" name="object 18"/>
          <p:cNvSpPr/>
          <p:nvPr/>
        </p:nvSpPr>
        <p:spPr>
          <a:xfrm>
            <a:off x="3240023" y="2910839"/>
            <a:ext cx="3218688" cy="1251204"/>
          </a:xfrm>
          <a:prstGeom prst="rect">
            <a:avLst/>
          </a:prstGeom>
          <a:blipFill>
            <a:blip r:embed="rId6" cstate="print"/>
            <a:stretch>
              <a:fillRect/>
            </a:stretch>
          </a:blipFill>
        </p:spPr>
        <p:txBody>
          <a:bodyPr wrap="square" lIns="0" tIns="0" rIns="0" bIns="0" rtlCol="0">
            <a:spAutoFit/>
          </a:bodyPr>
          <a:lstStyle/>
          <a:p>
            <a:endParaRPr/>
          </a:p>
        </p:txBody>
      </p:sp>
      <p:sp>
        <p:nvSpPr>
          <p:cNvPr id="19" name="object 19"/>
          <p:cNvSpPr/>
          <p:nvPr/>
        </p:nvSpPr>
        <p:spPr>
          <a:xfrm>
            <a:off x="3287140" y="2945129"/>
            <a:ext cx="3124200" cy="1143000"/>
          </a:xfrm>
          <a:custGeom>
            <a:avLst/>
            <a:gdLst/>
            <a:ahLst/>
            <a:cxnLst/>
            <a:rect l="l" t="t" r="r" b="b"/>
            <a:pathLst>
              <a:path w="3124200" h="1143000">
                <a:moveTo>
                  <a:pt x="0" y="0"/>
                </a:moveTo>
                <a:lnTo>
                  <a:pt x="3124200" y="1143000"/>
                </a:lnTo>
              </a:path>
            </a:pathLst>
          </a:custGeom>
          <a:ln w="25400">
            <a:solidFill>
              <a:srgbClr val="000000"/>
            </a:solidFill>
          </a:ln>
        </p:spPr>
        <p:txBody>
          <a:bodyPr wrap="square" lIns="0" tIns="0" rIns="0" bIns="0" rtlCol="0">
            <a:spAutoFit/>
          </a:bodyPr>
          <a:lstStyle/>
          <a:p>
            <a:endParaRPr/>
          </a:p>
        </p:txBody>
      </p:sp>
      <p:sp>
        <p:nvSpPr>
          <p:cNvPr id="20" name="object 20"/>
          <p:cNvSpPr/>
          <p:nvPr/>
        </p:nvSpPr>
        <p:spPr>
          <a:xfrm>
            <a:off x="2250948" y="2909316"/>
            <a:ext cx="3215640" cy="873252"/>
          </a:xfrm>
          <a:prstGeom prst="rect">
            <a:avLst/>
          </a:prstGeom>
          <a:blipFill>
            <a:blip r:embed="rId7" cstate="print"/>
            <a:stretch>
              <a:fillRect/>
            </a:stretch>
          </a:blipFill>
        </p:spPr>
        <p:txBody>
          <a:bodyPr wrap="square" lIns="0" tIns="0" rIns="0" bIns="0" rtlCol="0">
            <a:spAutoFit/>
          </a:bodyPr>
          <a:lstStyle/>
          <a:p>
            <a:endParaRPr/>
          </a:p>
        </p:txBody>
      </p:sp>
      <p:sp>
        <p:nvSpPr>
          <p:cNvPr id="21" name="object 21"/>
          <p:cNvSpPr/>
          <p:nvPr/>
        </p:nvSpPr>
        <p:spPr>
          <a:xfrm>
            <a:off x="2296541" y="2945129"/>
            <a:ext cx="3124199" cy="762000"/>
          </a:xfrm>
          <a:custGeom>
            <a:avLst/>
            <a:gdLst/>
            <a:ahLst/>
            <a:cxnLst/>
            <a:rect l="l" t="t" r="r" b="b"/>
            <a:pathLst>
              <a:path w="3124200" h="762000">
                <a:moveTo>
                  <a:pt x="3124199" y="0"/>
                </a:moveTo>
                <a:lnTo>
                  <a:pt x="0" y="762000"/>
                </a:lnTo>
              </a:path>
            </a:pathLst>
          </a:custGeom>
          <a:ln w="25400">
            <a:solidFill>
              <a:srgbClr val="000000"/>
            </a:solidFill>
            <a:prstDash val="lgDash"/>
          </a:ln>
        </p:spPr>
        <p:txBody>
          <a:bodyPr wrap="square" lIns="0" tIns="0" rIns="0" bIns="0" rtlCol="0">
            <a:spAutoFit/>
          </a:bodyPr>
          <a:lstStyle/>
          <a:p>
            <a:endParaRPr/>
          </a:p>
        </p:txBody>
      </p:sp>
      <p:sp>
        <p:nvSpPr>
          <p:cNvPr id="22" name="object 22"/>
          <p:cNvSpPr/>
          <p:nvPr/>
        </p:nvSpPr>
        <p:spPr>
          <a:xfrm>
            <a:off x="4303776" y="2912364"/>
            <a:ext cx="1167384" cy="867156"/>
          </a:xfrm>
          <a:prstGeom prst="rect">
            <a:avLst/>
          </a:prstGeom>
          <a:blipFill>
            <a:blip r:embed="rId8" cstate="print"/>
            <a:stretch>
              <a:fillRect/>
            </a:stretch>
          </a:blipFill>
        </p:spPr>
        <p:txBody>
          <a:bodyPr wrap="square" lIns="0" tIns="0" rIns="0" bIns="0" rtlCol="0">
            <a:spAutoFit/>
          </a:bodyPr>
          <a:lstStyle/>
          <a:p>
            <a:endParaRPr/>
          </a:p>
        </p:txBody>
      </p:sp>
      <p:sp>
        <p:nvSpPr>
          <p:cNvPr id="23" name="object 23"/>
          <p:cNvSpPr/>
          <p:nvPr/>
        </p:nvSpPr>
        <p:spPr>
          <a:xfrm>
            <a:off x="4353940" y="2945129"/>
            <a:ext cx="1066800" cy="762000"/>
          </a:xfrm>
          <a:custGeom>
            <a:avLst/>
            <a:gdLst/>
            <a:ahLst/>
            <a:cxnLst/>
            <a:rect l="l" t="t" r="r" b="b"/>
            <a:pathLst>
              <a:path w="1066800" h="762000">
                <a:moveTo>
                  <a:pt x="1066800" y="0"/>
                </a:moveTo>
                <a:lnTo>
                  <a:pt x="0" y="762000"/>
                </a:lnTo>
              </a:path>
            </a:pathLst>
          </a:custGeom>
          <a:ln w="25400">
            <a:solidFill>
              <a:srgbClr val="000000"/>
            </a:solidFill>
            <a:prstDash val="lgDash"/>
          </a:ln>
        </p:spPr>
        <p:txBody>
          <a:bodyPr wrap="square" lIns="0" tIns="0" rIns="0" bIns="0" rtlCol="0">
            <a:spAutoFit/>
          </a:bodyPr>
          <a:lstStyle/>
          <a:p>
            <a:endParaRPr/>
          </a:p>
        </p:txBody>
      </p:sp>
      <p:sp>
        <p:nvSpPr>
          <p:cNvPr id="24" name="object 24"/>
          <p:cNvSpPr/>
          <p:nvPr/>
        </p:nvSpPr>
        <p:spPr>
          <a:xfrm>
            <a:off x="5370576" y="2912364"/>
            <a:ext cx="1091184" cy="867156"/>
          </a:xfrm>
          <a:prstGeom prst="rect">
            <a:avLst/>
          </a:prstGeom>
          <a:blipFill>
            <a:blip r:embed="rId9" cstate="print"/>
            <a:stretch>
              <a:fillRect/>
            </a:stretch>
          </a:blipFill>
        </p:spPr>
        <p:txBody>
          <a:bodyPr wrap="square" lIns="0" tIns="0" rIns="0" bIns="0" rtlCol="0">
            <a:spAutoFit/>
          </a:bodyPr>
          <a:lstStyle/>
          <a:p>
            <a:endParaRPr/>
          </a:p>
        </p:txBody>
      </p:sp>
      <p:sp>
        <p:nvSpPr>
          <p:cNvPr id="25" name="object 25"/>
          <p:cNvSpPr/>
          <p:nvPr/>
        </p:nvSpPr>
        <p:spPr>
          <a:xfrm>
            <a:off x="5420740" y="2945129"/>
            <a:ext cx="990600" cy="762000"/>
          </a:xfrm>
          <a:custGeom>
            <a:avLst/>
            <a:gdLst/>
            <a:ahLst/>
            <a:cxnLst/>
            <a:rect l="l" t="t" r="r" b="b"/>
            <a:pathLst>
              <a:path w="990600" h="762000">
                <a:moveTo>
                  <a:pt x="0" y="0"/>
                </a:moveTo>
                <a:lnTo>
                  <a:pt x="990600" y="762000"/>
                </a:lnTo>
              </a:path>
            </a:pathLst>
          </a:custGeom>
          <a:ln w="25400">
            <a:solidFill>
              <a:srgbClr val="000000"/>
            </a:solidFill>
            <a:prstDash val="lgDash"/>
          </a:ln>
        </p:spPr>
        <p:txBody>
          <a:bodyPr wrap="square" lIns="0" tIns="0" rIns="0" bIns="0" rtlCol="0">
            <a:spAutoFit/>
          </a:bodyPr>
          <a:lstStyle/>
          <a:p>
            <a:endParaRPr/>
          </a:p>
        </p:txBody>
      </p:sp>
      <p:sp>
        <p:nvSpPr>
          <p:cNvPr id="26" name="object 26"/>
          <p:cNvSpPr/>
          <p:nvPr/>
        </p:nvSpPr>
        <p:spPr>
          <a:xfrm>
            <a:off x="1411224" y="4059935"/>
            <a:ext cx="1770888" cy="705612"/>
          </a:xfrm>
          <a:prstGeom prst="rect">
            <a:avLst/>
          </a:prstGeom>
          <a:blipFill>
            <a:blip r:embed="rId10" cstate="print"/>
            <a:stretch>
              <a:fillRect/>
            </a:stretch>
          </a:blipFill>
        </p:spPr>
        <p:txBody>
          <a:bodyPr wrap="square" lIns="0" tIns="0" rIns="0" bIns="0" rtlCol="0">
            <a:spAutoFit/>
          </a:bodyPr>
          <a:lstStyle/>
          <a:p>
            <a:endParaRPr/>
          </a:p>
        </p:txBody>
      </p:sp>
      <p:sp>
        <p:nvSpPr>
          <p:cNvPr id="27" name="object 27"/>
          <p:cNvSpPr/>
          <p:nvPr/>
        </p:nvSpPr>
        <p:spPr>
          <a:xfrm>
            <a:off x="1458341" y="4088129"/>
            <a:ext cx="1676400" cy="609600"/>
          </a:xfrm>
          <a:prstGeom prst="rect">
            <a:avLst/>
          </a:prstGeom>
          <a:blipFill>
            <a:blip r:embed="rId11" cstate="print"/>
            <a:stretch>
              <a:fillRect/>
            </a:stretch>
          </a:blipFill>
        </p:spPr>
        <p:txBody>
          <a:bodyPr wrap="square" lIns="0" tIns="0" rIns="0" bIns="0" rtlCol="0">
            <a:spAutoFit/>
          </a:bodyPr>
          <a:lstStyle/>
          <a:p>
            <a:endParaRPr/>
          </a:p>
        </p:txBody>
      </p:sp>
      <p:sp>
        <p:nvSpPr>
          <p:cNvPr id="28" name="object 28"/>
          <p:cNvSpPr/>
          <p:nvPr/>
        </p:nvSpPr>
        <p:spPr>
          <a:xfrm>
            <a:off x="1458341" y="4088129"/>
            <a:ext cx="1676400" cy="609600"/>
          </a:xfrm>
          <a:custGeom>
            <a:avLst/>
            <a:gdLst/>
            <a:ahLst/>
            <a:cxnLst/>
            <a:rect l="l" t="t" r="r" b="b"/>
            <a:pathLst>
              <a:path w="1676400" h="609600">
                <a:moveTo>
                  <a:pt x="0" y="609600"/>
                </a:moveTo>
                <a:lnTo>
                  <a:pt x="1676400" y="609600"/>
                </a:lnTo>
                <a:lnTo>
                  <a:pt x="1676400" y="0"/>
                </a:lnTo>
                <a:lnTo>
                  <a:pt x="0" y="0"/>
                </a:lnTo>
                <a:lnTo>
                  <a:pt x="0" y="609600"/>
                </a:lnTo>
                <a:close/>
              </a:path>
            </a:pathLst>
          </a:custGeom>
          <a:ln w="9525">
            <a:solidFill>
              <a:srgbClr val="000000"/>
            </a:solidFill>
          </a:ln>
        </p:spPr>
        <p:txBody>
          <a:bodyPr wrap="square" lIns="0" tIns="0" rIns="0" bIns="0" rtlCol="0">
            <a:spAutoFit/>
          </a:bodyPr>
          <a:lstStyle/>
          <a:p>
            <a:endParaRPr/>
          </a:p>
        </p:txBody>
      </p:sp>
      <p:sp>
        <p:nvSpPr>
          <p:cNvPr id="29" name="object 29"/>
          <p:cNvSpPr/>
          <p:nvPr/>
        </p:nvSpPr>
        <p:spPr>
          <a:xfrm>
            <a:off x="1458341" y="4088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solidFill>
            <a:srgbClr val="585858"/>
          </a:solidFill>
        </p:spPr>
        <p:txBody>
          <a:bodyPr wrap="square" lIns="0" tIns="0" rIns="0" bIns="0" rtlCol="0">
            <a:spAutoFit/>
          </a:bodyPr>
          <a:lstStyle/>
          <a:p>
            <a:endParaRPr/>
          </a:p>
        </p:txBody>
      </p:sp>
      <p:sp>
        <p:nvSpPr>
          <p:cNvPr id="30" name="object 30"/>
          <p:cNvSpPr/>
          <p:nvPr/>
        </p:nvSpPr>
        <p:spPr>
          <a:xfrm>
            <a:off x="1458341" y="4088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31" name="object 31"/>
          <p:cNvSpPr txBox="1"/>
          <p:nvPr/>
        </p:nvSpPr>
        <p:spPr>
          <a:xfrm>
            <a:off x="1631060" y="4145279"/>
            <a:ext cx="1331595"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datanode da</a:t>
            </a:r>
            <a:r>
              <a:rPr sz="1200" b="1" spc="5" dirty="0">
                <a:solidFill>
                  <a:srgbClr val="FFFFFF"/>
                </a:solidFill>
                <a:latin typeface="Arial"/>
                <a:cs typeface="Arial"/>
              </a:rPr>
              <a:t>e</a:t>
            </a:r>
            <a:r>
              <a:rPr sz="1200" b="1" spc="0" dirty="0">
                <a:solidFill>
                  <a:srgbClr val="FFFFFF"/>
                </a:solidFill>
                <a:latin typeface="Arial"/>
                <a:cs typeface="Arial"/>
              </a:rPr>
              <a:t>mon</a:t>
            </a:r>
            <a:endParaRPr sz="1200">
              <a:latin typeface="Arial"/>
              <a:cs typeface="Arial"/>
            </a:endParaRPr>
          </a:p>
        </p:txBody>
      </p:sp>
      <p:sp>
        <p:nvSpPr>
          <p:cNvPr id="32" name="object 32"/>
          <p:cNvSpPr/>
          <p:nvPr/>
        </p:nvSpPr>
        <p:spPr>
          <a:xfrm>
            <a:off x="1458341" y="43929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33" name="object 33"/>
          <p:cNvSpPr txBox="1"/>
          <p:nvPr/>
        </p:nvSpPr>
        <p:spPr>
          <a:xfrm>
            <a:off x="1720976" y="4450079"/>
            <a:ext cx="1148715" cy="194310"/>
          </a:xfrm>
          <a:prstGeom prst="rect">
            <a:avLst/>
          </a:prstGeom>
        </p:spPr>
        <p:txBody>
          <a:bodyPr vert="horz" wrap="square" lIns="0" tIns="0" rIns="0" bIns="0" rtlCol="0">
            <a:spAutoFit/>
          </a:bodyPr>
          <a:lstStyle/>
          <a:p>
            <a:pPr marL="12700">
              <a:lnSpc>
                <a:spcPct val="100000"/>
              </a:lnSpc>
            </a:pPr>
            <a:r>
              <a:rPr sz="1200" dirty="0">
                <a:latin typeface="Arial"/>
                <a:cs typeface="Arial"/>
              </a:rPr>
              <a:t>Lin</a:t>
            </a:r>
            <a:r>
              <a:rPr sz="1200" spc="5" dirty="0">
                <a:latin typeface="Arial"/>
                <a:cs typeface="Arial"/>
              </a:rPr>
              <a:t>u</a:t>
            </a:r>
            <a:r>
              <a:rPr sz="1200" spc="0" dirty="0">
                <a:latin typeface="Arial"/>
                <a:cs typeface="Arial"/>
              </a:rPr>
              <a:t>x</a:t>
            </a:r>
            <a:r>
              <a:rPr sz="1200" spc="-25" dirty="0">
                <a:latin typeface="Arial"/>
                <a:cs typeface="Arial"/>
              </a:rPr>
              <a:t> </a:t>
            </a:r>
            <a:r>
              <a:rPr sz="1200" spc="10" dirty="0">
                <a:latin typeface="Arial"/>
                <a:cs typeface="Arial"/>
              </a:rPr>
              <a:t>f</a:t>
            </a:r>
            <a:r>
              <a:rPr sz="1200" spc="0" dirty="0">
                <a:latin typeface="Arial"/>
                <a:cs typeface="Arial"/>
              </a:rPr>
              <a:t>i</a:t>
            </a:r>
            <a:r>
              <a:rPr sz="1200" spc="-5" dirty="0">
                <a:latin typeface="Arial"/>
                <a:cs typeface="Arial"/>
              </a:rPr>
              <a:t>l</a:t>
            </a:r>
            <a:r>
              <a:rPr sz="1200" spc="0" dirty="0">
                <a:latin typeface="Arial"/>
                <a:cs typeface="Arial"/>
              </a:rPr>
              <a:t>e</a:t>
            </a:r>
            <a:r>
              <a:rPr sz="1200" spc="-20" dirty="0">
                <a:latin typeface="Arial"/>
                <a:cs typeface="Arial"/>
              </a:rPr>
              <a:t> </a:t>
            </a:r>
            <a:r>
              <a:rPr sz="1200" spc="0" dirty="0">
                <a:latin typeface="Arial"/>
                <a:cs typeface="Arial"/>
              </a:rPr>
              <a:t>s</a:t>
            </a:r>
            <a:r>
              <a:rPr sz="1200" spc="-15" dirty="0">
                <a:latin typeface="Arial"/>
                <a:cs typeface="Arial"/>
              </a:rPr>
              <a:t>y</a:t>
            </a:r>
            <a:r>
              <a:rPr sz="1200" spc="0" dirty="0">
                <a:latin typeface="Arial"/>
                <a:cs typeface="Arial"/>
              </a:rPr>
              <a:t>st</a:t>
            </a:r>
            <a:r>
              <a:rPr sz="1200" spc="5" dirty="0">
                <a:latin typeface="Arial"/>
                <a:cs typeface="Arial"/>
              </a:rPr>
              <a:t>e</a:t>
            </a:r>
            <a:r>
              <a:rPr sz="1200" spc="0" dirty="0">
                <a:latin typeface="Arial"/>
                <a:cs typeface="Arial"/>
              </a:rPr>
              <a:t>m</a:t>
            </a:r>
            <a:endParaRPr sz="1200">
              <a:latin typeface="Arial"/>
              <a:cs typeface="Arial"/>
            </a:endParaRPr>
          </a:p>
        </p:txBody>
      </p:sp>
      <p:sp>
        <p:nvSpPr>
          <p:cNvPr id="34" name="object 34"/>
          <p:cNvSpPr/>
          <p:nvPr/>
        </p:nvSpPr>
        <p:spPr>
          <a:xfrm>
            <a:off x="1682495" y="4745735"/>
            <a:ext cx="399288" cy="400812"/>
          </a:xfrm>
          <a:prstGeom prst="rect">
            <a:avLst/>
          </a:prstGeom>
          <a:blipFill>
            <a:blip r:embed="rId12" cstate="print"/>
            <a:stretch>
              <a:fillRect/>
            </a:stretch>
          </a:blipFill>
        </p:spPr>
        <p:txBody>
          <a:bodyPr wrap="square" lIns="0" tIns="0" rIns="0" bIns="0" rtlCol="0">
            <a:spAutoFit/>
          </a:bodyPr>
          <a:lstStyle/>
          <a:p>
            <a:endParaRPr/>
          </a:p>
        </p:txBody>
      </p:sp>
      <p:sp>
        <p:nvSpPr>
          <p:cNvPr id="35" name="object 35"/>
          <p:cNvSpPr/>
          <p:nvPr/>
        </p:nvSpPr>
        <p:spPr>
          <a:xfrm>
            <a:off x="1729867" y="4774107"/>
            <a:ext cx="304800" cy="304444"/>
          </a:xfrm>
          <a:prstGeom prst="rect">
            <a:avLst/>
          </a:prstGeom>
          <a:blipFill>
            <a:blip r:embed="rId13" cstate="print"/>
            <a:stretch>
              <a:fillRect/>
            </a:stretch>
          </a:blipFill>
        </p:spPr>
        <p:txBody>
          <a:bodyPr wrap="square" lIns="0" tIns="0" rIns="0" bIns="0" rtlCol="0">
            <a:spAutoFit/>
          </a:bodyPr>
          <a:lstStyle/>
          <a:p>
            <a:endParaRPr/>
          </a:p>
        </p:txBody>
      </p:sp>
      <p:sp>
        <p:nvSpPr>
          <p:cNvPr id="36" name="object 36"/>
          <p:cNvSpPr/>
          <p:nvPr/>
        </p:nvSpPr>
        <p:spPr>
          <a:xfrm>
            <a:off x="1730279" y="4824729"/>
            <a:ext cx="304387" cy="50621"/>
          </a:xfrm>
          <a:custGeom>
            <a:avLst/>
            <a:gdLst/>
            <a:ahLst/>
            <a:cxnLst/>
            <a:rect l="l" t="t" r="r" b="b"/>
            <a:pathLst>
              <a:path w="304387" h="50621">
                <a:moveTo>
                  <a:pt x="304387" y="0"/>
                </a:moveTo>
                <a:lnTo>
                  <a:pt x="275607" y="29653"/>
                </a:lnTo>
                <a:lnTo>
                  <a:pt x="235697" y="42418"/>
                </a:lnTo>
                <a:lnTo>
                  <a:pt x="183951" y="49673"/>
                </a:lnTo>
                <a:lnTo>
                  <a:pt x="164799" y="50621"/>
                </a:lnTo>
                <a:lnTo>
                  <a:pt x="143903" y="50295"/>
                </a:lnTo>
                <a:lnTo>
                  <a:pt x="105284" y="47575"/>
                </a:lnTo>
                <a:lnTo>
                  <a:pt x="56693" y="38970"/>
                </a:lnTo>
                <a:lnTo>
                  <a:pt x="13268" y="20841"/>
                </a:lnTo>
                <a:lnTo>
                  <a:pt x="2397" y="9693"/>
                </a:lnTo>
                <a:lnTo>
                  <a:pt x="0" y="3747"/>
                </a:lnTo>
              </a:path>
            </a:pathLst>
          </a:custGeom>
          <a:ln w="9525">
            <a:solidFill>
              <a:srgbClr val="000000"/>
            </a:solidFill>
          </a:ln>
        </p:spPr>
        <p:txBody>
          <a:bodyPr wrap="square" lIns="0" tIns="0" rIns="0" bIns="0" rtlCol="0">
            <a:spAutoFit/>
          </a:bodyPr>
          <a:lstStyle/>
          <a:p>
            <a:endParaRPr/>
          </a:p>
        </p:txBody>
      </p:sp>
      <p:sp>
        <p:nvSpPr>
          <p:cNvPr id="37" name="object 37"/>
          <p:cNvSpPr/>
          <p:nvPr/>
        </p:nvSpPr>
        <p:spPr>
          <a:xfrm>
            <a:off x="1729867" y="4774107"/>
            <a:ext cx="304800" cy="304444"/>
          </a:xfrm>
          <a:custGeom>
            <a:avLst/>
            <a:gdLst/>
            <a:ahLst/>
            <a:cxnLst/>
            <a:rect l="l" t="t" r="r" b="b"/>
            <a:pathLst>
              <a:path w="304800" h="304444">
                <a:moveTo>
                  <a:pt x="0" y="50622"/>
                </a:moveTo>
                <a:lnTo>
                  <a:pt x="28744" y="20914"/>
                </a:lnTo>
                <a:lnTo>
                  <a:pt x="68633" y="8171"/>
                </a:lnTo>
                <a:lnTo>
                  <a:pt x="120398" y="943"/>
                </a:lnTo>
                <a:lnTo>
                  <a:pt x="139570" y="0"/>
                </a:lnTo>
                <a:lnTo>
                  <a:pt x="160444" y="324"/>
                </a:lnTo>
                <a:lnTo>
                  <a:pt x="199038" y="3031"/>
                </a:lnTo>
                <a:lnTo>
                  <a:pt x="247630" y="11608"/>
                </a:lnTo>
                <a:lnTo>
                  <a:pt x="291091" y="29721"/>
                </a:lnTo>
                <a:lnTo>
                  <a:pt x="304800" y="253822"/>
                </a:lnTo>
                <a:lnTo>
                  <a:pt x="303544" y="260345"/>
                </a:lnTo>
                <a:lnTo>
                  <a:pt x="264291" y="288255"/>
                </a:lnTo>
                <a:lnTo>
                  <a:pt x="219968" y="299342"/>
                </a:lnTo>
                <a:lnTo>
                  <a:pt x="165211" y="304444"/>
                </a:lnTo>
                <a:lnTo>
                  <a:pt x="144315" y="304118"/>
                </a:lnTo>
                <a:lnTo>
                  <a:pt x="105697" y="301398"/>
                </a:lnTo>
                <a:lnTo>
                  <a:pt x="57106" y="292792"/>
                </a:lnTo>
                <a:lnTo>
                  <a:pt x="13681" y="274663"/>
                </a:lnTo>
                <a:lnTo>
                  <a:pt x="0" y="50622"/>
                </a:lnTo>
                <a:close/>
              </a:path>
            </a:pathLst>
          </a:custGeom>
          <a:ln w="9525">
            <a:solidFill>
              <a:srgbClr val="000000"/>
            </a:solidFill>
          </a:ln>
        </p:spPr>
        <p:txBody>
          <a:bodyPr wrap="square" lIns="0" tIns="0" rIns="0" bIns="0" rtlCol="0">
            <a:spAutoFit/>
          </a:bodyPr>
          <a:lstStyle/>
          <a:p>
            <a:endParaRPr/>
          </a:p>
        </p:txBody>
      </p:sp>
      <p:sp>
        <p:nvSpPr>
          <p:cNvPr id="38" name="object 38"/>
          <p:cNvSpPr/>
          <p:nvPr/>
        </p:nvSpPr>
        <p:spPr>
          <a:xfrm>
            <a:off x="2215895" y="4745735"/>
            <a:ext cx="399288" cy="400812"/>
          </a:xfrm>
          <a:prstGeom prst="rect">
            <a:avLst/>
          </a:prstGeom>
          <a:blipFill>
            <a:blip r:embed="rId12" cstate="print"/>
            <a:stretch>
              <a:fillRect/>
            </a:stretch>
          </a:blipFill>
        </p:spPr>
        <p:txBody>
          <a:bodyPr wrap="square" lIns="0" tIns="0" rIns="0" bIns="0" rtlCol="0">
            <a:spAutoFit/>
          </a:bodyPr>
          <a:lstStyle/>
          <a:p>
            <a:endParaRPr/>
          </a:p>
        </p:txBody>
      </p:sp>
      <p:sp>
        <p:nvSpPr>
          <p:cNvPr id="39" name="object 39"/>
          <p:cNvSpPr/>
          <p:nvPr/>
        </p:nvSpPr>
        <p:spPr>
          <a:xfrm>
            <a:off x="2263267" y="4774107"/>
            <a:ext cx="304800" cy="304444"/>
          </a:xfrm>
          <a:prstGeom prst="rect">
            <a:avLst/>
          </a:prstGeom>
          <a:blipFill>
            <a:blip r:embed="rId13" cstate="print"/>
            <a:stretch>
              <a:fillRect/>
            </a:stretch>
          </a:blipFill>
        </p:spPr>
        <p:txBody>
          <a:bodyPr wrap="square" lIns="0" tIns="0" rIns="0" bIns="0" rtlCol="0">
            <a:spAutoFit/>
          </a:bodyPr>
          <a:lstStyle/>
          <a:p>
            <a:endParaRPr/>
          </a:p>
        </p:txBody>
      </p:sp>
      <p:sp>
        <p:nvSpPr>
          <p:cNvPr id="40" name="object 40"/>
          <p:cNvSpPr/>
          <p:nvPr/>
        </p:nvSpPr>
        <p:spPr>
          <a:xfrm>
            <a:off x="2263679" y="4824729"/>
            <a:ext cx="304387" cy="50621"/>
          </a:xfrm>
          <a:custGeom>
            <a:avLst/>
            <a:gdLst/>
            <a:ahLst/>
            <a:cxnLst/>
            <a:rect l="l" t="t" r="r" b="b"/>
            <a:pathLst>
              <a:path w="304387" h="50621">
                <a:moveTo>
                  <a:pt x="304387" y="0"/>
                </a:moveTo>
                <a:lnTo>
                  <a:pt x="275607" y="29653"/>
                </a:lnTo>
                <a:lnTo>
                  <a:pt x="235697" y="42418"/>
                </a:lnTo>
                <a:lnTo>
                  <a:pt x="183951" y="49673"/>
                </a:lnTo>
                <a:lnTo>
                  <a:pt x="164799" y="50621"/>
                </a:lnTo>
                <a:lnTo>
                  <a:pt x="143903" y="50295"/>
                </a:lnTo>
                <a:lnTo>
                  <a:pt x="105284" y="47575"/>
                </a:lnTo>
                <a:lnTo>
                  <a:pt x="56693" y="38970"/>
                </a:lnTo>
                <a:lnTo>
                  <a:pt x="13268" y="20841"/>
                </a:lnTo>
                <a:lnTo>
                  <a:pt x="2397" y="9693"/>
                </a:lnTo>
                <a:lnTo>
                  <a:pt x="0" y="3747"/>
                </a:lnTo>
              </a:path>
            </a:pathLst>
          </a:custGeom>
          <a:ln w="9525">
            <a:solidFill>
              <a:srgbClr val="000000"/>
            </a:solidFill>
          </a:ln>
        </p:spPr>
        <p:txBody>
          <a:bodyPr wrap="square" lIns="0" tIns="0" rIns="0" bIns="0" rtlCol="0">
            <a:spAutoFit/>
          </a:bodyPr>
          <a:lstStyle/>
          <a:p>
            <a:endParaRPr/>
          </a:p>
        </p:txBody>
      </p:sp>
      <p:sp>
        <p:nvSpPr>
          <p:cNvPr id="41" name="object 41"/>
          <p:cNvSpPr/>
          <p:nvPr/>
        </p:nvSpPr>
        <p:spPr>
          <a:xfrm>
            <a:off x="2263267" y="4774107"/>
            <a:ext cx="304800" cy="304444"/>
          </a:xfrm>
          <a:custGeom>
            <a:avLst/>
            <a:gdLst/>
            <a:ahLst/>
            <a:cxnLst/>
            <a:rect l="l" t="t" r="r" b="b"/>
            <a:pathLst>
              <a:path w="304800" h="304444">
                <a:moveTo>
                  <a:pt x="0" y="50622"/>
                </a:moveTo>
                <a:lnTo>
                  <a:pt x="28744" y="20914"/>
                </a:lnTo>
                <a:lnTo>
                  <a:pt x="68633" y="8171"/>
                </a:lnTo>
                <a:lnTo>
                  <a:pt x="120398" y="943"/>
                </a:lnTo>
                <a:lnTo>
                  <a:pt x="139570" y="0"/>
                </a:lnTo>
                <a:lnTo>
                  <a:pt x="160444" y="324"/>
                </a:lnTo>
                <a:lnTo>
                  <a:pt x="199038" y="3031"/>
                </a:lnTo>
                <a:lnTo>
                  <a:pt x="247630" y="11608"/>
                </a:lnTo>
                <a:lnTo>
                  <a:pt x="291091" y="29721"/>
                </a:lnTo>
                <a:lnTo>
                  <a:pt x="304800" y="253822"/>
                </a:lnTo>
                <a:lnTo>
                  <a:pt x="303544" y="260345"/>
                </a:lnTo>
                <a:lnTo>
                  <a:pt x="264291" y="288255"/>
                </a:lnTo>
                <a:lnTo>
                  <a:pt x="219968" y="299342"/>
                </a:lnTo>
                <a:lnTo>
                  <a:pt x="165211" y="304444"/>
                </a:lnTo>
                <a:lnTo>
                  <a:pt x="144315" y="304118"/>
                </a:lnTo>
                <a:lnTo>
                  <a:pt x="105697" y="301398"/>
                </a:lnTo>
                <a:lnTo>
                  <a:pt x="57106" y="292792"/>
                </a:lnTo>
                <a:lnTo>
                  <a:pt x="13681" y="274663"/>
                </a:lnTo>
                <a:lnTo>
                  <a:pt x="0" y="50622"/>
                </a:lnTo>
                <a:close/>
              </a:path>
            </a:pathLst>
          </a:custGeom>
          <a:ln w="9525">
            <a:solidFill>
              <a:srgbClr val="000000"/>
            </a:solidFill>
          </a:ln>
        </p:spPr>
        <p:txBody>
          <a:bodyPr wrap="square" lIns="0" tIns="0" rIns="0" bIns="0" rtlCol="0">
            <a:spAutoFit/>
          </a:bodyPr>
          <a:lstStyle/>
          <a:p>
            <a:endParaRPr/>
          </a:p>
        </p:txBody>
      </p:sp>
      <p:sp>
        <p:nvSpPr>
          <p:cNvPr id="42" name="object 42"/>
          <p:cNvSpPr/>
          <p:nvPr/>
        </p:nvSpPr>
        <p:spPr>
          <a:xfrm>
            <a:off x="1575816" y="4699253"/>
            <a:ext cx="3175" cy="228600"/>
          </a:xfrm>
          <a:custGeom>
            <a:avLst/>
            <a:gdLst/>
            <a:ahLst/>
            <a:cxnLst/>
            <a:rect l="l" t="t" r="r" b="b"/>
            <a:pathLst>
              <a:path w="3175" h="228600">
                <a:moveTo>
                  <a:pt x="3175" y="0"/>
                </a:moveTo>
                <a:lnTo>
                  <a:pt x="0" y="228600"/>
                </a:lnTo>
              </a:path>
            </a:pathLst>
          </a:custGeom>
          <a:ln w="9525">
            <a:solidFill>
              <a:srgbClr val="000000"/>
            </a:solidFill>
          </a:ln>
        </p:spPr>
        <p:txBody>
          <a:bodyPr wrap="square" lIns="0" tIns="0" rIns="0" bIns="0" rtlCol="0">
            <a:spAutoFit/>
          </a:bodyPr>
          <a:lstStyle/>
          <a:p>
            <a:endParaRPr/>
          </a:p>
        </p:txBody>
      </p:sp>
      <p:sp>
        <p:nvSpPr>
          <p:cNvPr id="43" name="object 43"/>
          <p:cNvSpPr/>
          <p:nvPr/>
        </p:nvSpPr>
        <p:spPr>
          <a:xfrm>
            <a:off x="1577466" y="4926329"/>
            <a:ext cx="152400" cy="1524"/>
          </a:xfrm>
          <a:custGeom>
            <a:avLst/>
            <a:gdLst/>
            <a:ahLst/>
            <a:cxnLst/>
            <a:rect l="l" t="t" r="r" b="b"/>
            <a:pathLst>
              <a:path w="152400" h="1524">
                <a:moveTo>
                  <a:pt x="0" y="0"/>
                </a:moveTo>
                <a:lnTo>
                  <a:pt x="152400" y="1524"/>
                </a:lnTo>
              </a:path>
            </a:pathLst>
          </a:custGeom>
          <a:ln w="9525">
            <a:solidFill>
              <a:srgbClr val="000000"/>
            </a:solidFill>
          </a:ln>
        </p:spPr>
        <p:txBody>
          <a:bodyPr wrap="square" lIns="0" tIns="0" rIns="0" bIns="0" rtlCol="0">
            <a:spAutoFit/>
          </a:bodyPr>
          <a:lstStyle/>
          <a:p>
            <a:endParaRPr/>
          </a:p>
        </p:txBody>
      </p:sp>
      <p:sp>
        <p:nvSpPr>
          <p:cNvPr id="44" name="object 44"/>
          <p:cNvSpPr/>
          <p:nvPr/>
        </p:nvSpPr>
        <p:spPr>
          <a:xfrm>
            <a:off x="2109216" y="4697729"/>
            <a:ext cx="3175" cy="228600"/>
          </a:xfrm>
          <a:custGeom>
            <a:avLst/>
            <a:gdLst/>
            <a:ahLst/>
            <a:cxnLst/>
            <a:rect l="l" t="t" r="r" b="b"/>
            <a:pathLst>
              <a:path w="3175" h="228600">
                <a:moveTo>
                  <a:pt x="3175" y="0"/>
                </a:moveTo>
                <a:lnTo>
                  <a:pt x="0" y="228600"/>
                </a:lnTo>
              </a:path>
            </a:pathLst>
          </a:custGeom>
          <a:ln w="9525">
            <a:solidFill>
              <a:srgbClr val="000000"/>
            </a:solidFill>
          </a:ln>
        </p:spPr>
        <p:txBody>
          <a:bodyPr wrap="square" lIns="0" tIns="0" rIns="0" bIns="0" rtlCol="0">
            <a:spAutoFit/>
          </a:bodyPr>
          <a:lstStyle/>
          <a:p>
            <a:endParaRPr/>
          </a:p>
        </p:txBody>
      </p:sp>
      <p:sp>
        <p:nvSpPr>
          <p:cNvPr id="45" name="object 45"/>
          <p:cNvSpPr/>
          <p:nvPr/>
        </p:nvSpPr>
        <p:spPr>
          <a:xfrm>
            <a:off x="2110867" y="4924678"/>
            <a:ext cx="152400" cy="3175"/>
          </a:xfrm>
          <a:custGeom>
            <a:avLst/>
            <a:gdLst/>
            <a:ahLst/>
            <a:cxnLst/>
            <a:rect l="l" t="t" r="r" b="b"/>
            <a:pathLst>
              <a:path w="152400" h="3175">
                <a:moveTo>
                  <a:pt x="0" y="0"/>
                </a:moveTo>
                <a:lnTo>
                  <a:pt x="152400" y="3175"/>
                </a:lnTo>
              </a:path>
            </a:pathLst>
          </a:custGeom>
          <a:ln w="9525">
            <a:solidFill>
              <a:srgbClr val="000000"/>
            </a:solidFill>
          </a:ln>
        </p:spPr>
        <p:txBody>
          <a:bodyPr wrap="square" lIns="0" tIns="0" rIns="0" bIns="0" rtlCol="0">
            <a:spAutoFit/>
          </a:bodyPr>
          <a:lstStyle/>
          <a:p>
            <a:endParaRPr/>
          </a:p>
        </p:txBody>
      </p:sp>
      <p:sp>
        <p:nvSpPr>
          <p:cNvPr id="46" name="object 46"/>
          <p:cNvSpPr txBox="1"/>
          <p:nvPr/>
        </p:nvSpPr>
        <p:spPr>
          <a:xfrm>
            <a:off x="2799714" y="4794757"/>
            <a:ext cx="254000" cy="273685"/>
          </a:xfrm>
          <a:prstGeom prst="rect">
            <a:avLst/>
          </a:prstGeom>
        </p:spPr>
        <p:txBody>
          <a:bodyPr vert="horz" wrap="square" lIns="0" tIns="0" rIns="0" bIns="0" rtlCol="0">
            <a:spAutoFit/>
          </a:bodyPr>
          <a:lstStyle/>
          <a:p>
            <a:pPr marL="12700">
              <a:lnSpc>
                <a:spcPts val="2155"/>
              </a:lnSpc>
            </a:pPr>
            <a:r>
              <a:rPr sz="1800" dirty="0">
                <a:latin typeface="宋体"/>
                <a:cs typeface="宋体"/>
              </a:rPr>
              <a:t>…</a:t>
            </a:r>
            <a:endParaRPr sz="1800">
              <a:latin typeface="宋体"/>
              <a:cs typeface="宋体"/>
            </a:endParaRPr>
          </a:p>
        </p:txBody>
      </p:sp>
      <p:sp>
        <p:nvSpPr>
          <p:cNvPr id="47" name="object 47"/>
          <p:cNvSpPr/>
          <p:nvPr/>
        </p:nvSpPr>
        <p:spPr>
          <a:xfrm>
            <a:off x="1458341" y="3707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solidFill>
            <a:srgbClr val="D24717"/>
          </a:solidFill>
        </p:spPr>
        <p:txBody>
          <a:bodyPr wrap="square" lIns="0" tIns="0" rIns="0" bIns="0" rtlCol="0">
            <a:spAutoFit/>
          </a:bodyPr>
          <a:lstStyle/>
          <a:p>
            <a:endParaRPr/>
          </a:p>
        </p:txBody>
      </p:sp>
      <p:sp>
        <p:nvSpPr>
          <p:cNvPr id="48" name="object 48"/>
          <p:cNvSpPr/>
          <p:nvPr/>
        </p:nvSpPr>
        <p:spPr>
          <a:xfrm>
            <a:off x="1458341" y="3707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12700">
            <a:solidFill>
              <a:srgbClr val="9B310D"/>
            </a:solidFill>
          </a:ln>
        </p:spPr>
        <p:txBody>
          <a:bodyPr wrap="square" lIns="0" tIns="0" rIns="0" bIns="0" rtlCol="0">
            <a:spAutoFit/>
          </a:bodyPr>
          <a:lstStyle/>
          <a:p>
            <a:endParaRPr/>
          </a:p>
        </p:txBody>
      </p:sp>
      <p:sp>
        <p:nvSpPr>
          <p:cNvPr id="49" name="object 49"/>
          <p:cNvSpPr txBox="1"/>
          <p:nvPr/>
        </p:nvSpPr>
        <p:spPr>
          <a:xfrm>
            <a:off x="1877948" y="3764279"/>
            <a:ext cx="838835"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tasktra</a:t>
            </a:r>
            <a:r>
              <a:rPr sz="1200" b="1" spc="-5" dirty="0">
                <a:solidFill>
                  <a:srgbClr val="FFFFFF"/>
                </a:solidFill>
                <a:latin typeface="Arial"/>
                <a:cs typeface="Arial"/>
              </a:rPr>
              <a:t>c</a:t>
            </a:r>
            <a:r>
              <a:rPr sz="1200" b="1" spc="-10" dirty="0">
                <a:solidFill>
                  <a:srgbClr val="FFFFFF"/>
                </a:solidFill>
                <a:latin typeface="Arial"/>
                <a:cs typeface="Arial"/>
              </a:rPr>
              <a:t>k</a:t>
            </a:r>
            <a:r>
              <a:rPr sz="1200" b="1" spc="0" dirty="0">
                <a:solidFill>
                  <a:srgbClr val="FFFFFF"/>
                </a:solidFill>
                <a:latin typeface="Arial"/>
                <a:cs typeface="Arial"/>
              </a:rPr>
              <a:t>er</a:t>
            </a:r>
            <a:endParaRPr sz="1200">
              <a:latin typeface="Arial"/>
              <a:cs typeface="Arial"/>
            </a:endParaRPr>
          </a:p>
        </p:txBody>
      </p:sp>
      <p:sp>
        <p:nvSpPr>
          <p:cNvPr id="50" name="object 50"/>
          <p:cNvSpPr/>
          <p:nvPr/>
        </p:nvSpPr>
        <p:spPr>
          <a:xfrm>
            <a:off x="1305941" y="5154929"/>
            <a:ext cx="1981200" cy="304800"/>
          </a:xfrm>
          <a:custGeom>
            <a:avLst/>
            <a:gdLst/>
            <a:ahLst/>
            <a:cxnLst/>
            <a:rect l="l" t="t" r="r" b="b"/>
            <a:pathLst>
              <a:path w="1981200" h="304800">
                <a:moveTo>
                  <a:pt x="0" y="304800"/>
                </a:moveTo>
                <a:lnTo>
                  <a:pt x="1981200" y="304800"/>
                </a:lnTo>
                <a:lnTo>
                  <a:pt x="1981200" y="0"/>
                </a:lnTo>
                <a:lnTo>
                  <a:pt x="0" y="0"/>
                </a:lnTo>
                <a:lnTo>
                  <a:pt x="0" y="304800"/>
                </a:lnTo>
                <a:close/>
              </a:path>
            </a:pathLst>
          </a:custGeom>
          <a:solidFill>
            <a:srgbClr val="000000"/>
          </a:solidFill>
        </p:spPr>
        <p:txBody>
          <a:bodyPr wrap="square" lIns="0" tIns="0" rIns="0" bIns="0" rtlCol="0">
            <a:spAutoFit/>
          </a:bodyPr>
          <a:lstStyle/>
          <a:p>
            <a:endParaRPr/>
          </a:p>
        </p:txBody>
      </p:sp>
      <p:sp>
        <p:nvSpPr>
          <p:cNvPr id="51" name="object 51"/>
          <p:cNvSpPr/>
          <p:nvPr/>
        </p:nvSpPr>
        <p:spPr>
          <a:xfrm>
            <a:off x="1305941" y="5154929"/>
            <a:ext cx="1981200" cy="304800"/>
          </a:xfrm>
          <a:custGeom>
            <a:avLst/>
            <a:gdLst/>
            <a:ahLst/>
            <a:cxnLst/>
            <a:rect l="l" t="t" r="r" b="b"/>
            <a:pathLst>
              <a:path w="1981200" h="304800">
                <a:moveTo>
                  <a:pt x="0" y="304800"/>
                </a:moveTo>
                <a:lnTo>
                  <a:pt x="1981200" y="304800"/>
                </a:lnTo>
                <a:lnTo>
                  <a:pt x="1981200"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52" name="object 52"/>
          <p:cNvSpPr txBox="1"/>
          <p:nvPr/>
        </p:nvSpPr>
        <p:spPr>
          <a:xfrm>
            <a:off x="1890141" y="5212333"/>
            <a:ext cx="811530"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sl</a:t>
            </a:r>
            <a:r>
              <a:rPr sz="1200" b="1" spc="5" dirty="0">
                <a:solidFill>
                  <a:srgbClr val="FFFFFF"/>
                </a:solidFill>
                <a:latin typeface="Arial"/>
                <a:cs typeface="Arial"/>
              </a:rPr>
              <a:t>a</a:t>
            </a:r>
            <a:r>
              <a:rPr sz="1200" b="1" spc="-20" dirty="0">
                <a:solidFill>
                  <a:srgbClr val="FFFFFF"/>
                </a:solidFill>
                <a:latin typeface="Arial"/>
                <a:cs typeface="Arial"/>
              </a:rPr>
              <a:t>v</a:t>
            </a:r>
            <a:r>
              <a:rPr sz="1200" b="1" spc="0" dirty="0">
                <a:solidFill>
                  <a:srgbClr val="FFFFFF"/>
                </a:solidFill>
                <a:latin typeface="Arial"/>
                <a:cs typeface="Arial"/>
              </a:rPr>
              <a:t>e</a:t>
            </a:r>
            <a:r>
              <a:rPr sz="1200" b="1" spc="-10" dirty="0">
                <a:solidFill>
                  <a:srgbClr val="FFFFFF"/>
                </a:solidFill>
                <a:latin typeface="Arial"/>
                <a:cs typeface="Arial"/>
              </a:rPr>
              <a:t> </a:t>
            </a:r>
            <a:r>
              <a:rPr sz="1200" b="1" spc="0" dirty="0">
                <a:solidFill>
                  <a:srgbClr val="FFFFFF"/>
                </a:solidFill>
                <a:latin typeface="Arial"/>
                <a:cs typeface="Arial"/>
              </a:rPr>
              <a:t>node</a:t>
            </a:r>
            <a:endParaRPr sz="1200">
              <a:latin typeface="Arial"/>
              <a:cs typeface="Arial"/>
            </a:endParaRPr>
          </a:p>
        </p:txBody>
      </p:sp>
      <p:sp>
        <p:nvSpPr>
          <p:cNvPr id="53" name="object 53"/>
          <p:cNvSpPr/>
          <p:nvPr/>
        </p:nvSpPr>
        <p:spPr>
          <a:xfrm>
            <a:off x="3468623" y="4059935"/>
            <a:ext cx="1770888" cy="705612"/>
          </a:xfrm>
          <a:prstGeom prst="rect">
            <a:avLst/>
          </a:prstGeom>
          <a:blipFill>
            <a:blip r:embed="rId10" cstate="print"/>
            <a:stretch>
              <a:fillRect/>
            </a:stretch>
          </a:blipFill>
        </p:spPr>
        <p:txBody>
          <a:bodyPr wrap="square" lIns="0" tIns="0" rIns="0" bIns="0" rtlCol="0">
            <a:spAutoFit/>
          </a:bodyPr>
          <a:lstStyle/>
          <a:p>
            <a:endParaRPr/>
          </a:p>
        </p:txBody>
      </p:sp>
      <p:sp>
        <p:nvSpPr>
          <p:cNvPr id="54" name="object 54"/>
          <p:cNvSpPr/>
          <p:nvPr/>
        </p:nvSpPr>
        <p:spPr>
          <a:xfrm>
            <a:off x="3515740" y="4088129"/>
            <a:ext cx="1676400" cy="609600"/>
          </a:xfrm>
          <a:prstGeom prst="rect">
            <a:avLst/>
          </a:prstGeom>
          <a:blipFill>
            <a:blip r:embed="rId11" cstate="print"/>
            <a:stretch>
              <a:fillRect/>
            </a:stretch>
          </a:blipFill>
        </p:spPr>
        <p:txBody>
          <a:bodyPr wrap="square" lIns="0" tIns="0" rIns="0" bIns="0" rtlCol="0">
            <a:spAutoFit/>
          </a:bodyPr>
          <a:lstStyle/>
          <a:p>
            <a:endParaRPr/>
          </a:p>
        </p:txBody>
      </p:sp>
      <p:sp>
        <p:nvSpPr>
          <p:cNvPr id="55" name="object 55"/>
          <p:cNvSpPr/>
          <p:nvPr/>
        </p:nvSpPr>
        <p:spPr>
          <a:xfrm>
            <a:off x="3515740" y="4088129"/>
            <a:ext cx="1676400" cy="609600"/>
          </a:xfrm>
          <a:custGeom>
            <a:avLst/>
            <a:gdLst/>
            <a:ahLst/>
            <a:cxnLst/>
            <a:rect l="l" t="t" r="r" b="b"/>
            <a:pathLst>
              <a:path w="1676400" h="609600">
                <a:moveTo>
                  <a:pt x="0" y="609600"/>
                </a:moveTo>
                <a:lnTo>
                  <a:pt x="1676400" y="609600"/>
                </a:lnTo>
                <a:lnTo>
                  <a:pt x="1676400" y="0"/>
                </a:lnTo>
                <a:lnTo>
                  <a:pt x="0" y="0"/>
                </a:lnTo>
                <a:lnTo>
                  <a:pt x="0" y="609600"/>
                </a:lnTo>
                <a:close/>
              </a:path>
            </a:pathLst>
          </a:custGeom>
          <a:ln w="9525">
            <a:solidFill>
              <a:srgbClr val="000000"/>
            </a:solidFill>
          </a:ln>
        </p:spPr>
        <p:txBody>
          <a:bodyPr wrap="square" lIns="0" tIns="0" rIns="0" bIns="0" rtlCol="0">
            <a:spAutoFit/>
          </a:bodyPr>
          <a:lstStyle/>
          <a:p>
            <a:endParaRPr/>
          </a:p>
        </p:txBody>
      </p:sp>
      <p:sp>
        <p:nvSpPr>
          <p:cNvPr id="56" name="object 56"/>
          <p:cNvSpPr/>
          <p:nvPr/>
        </p:nvSpPr>
        <p:spPr>
          <a:xfrm>
            <a:off x="3515740" y="4088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solidFill>
            <a:srgbClr val="585858"/>
          </a:solidFill>
        </p:spPr>
        <p:txBody>
          <a:bodyPr wrap="square" lIns="0" tIns="0" rIns="0" bIns="0" rtlCol="0">
            <a:spAutoFit/>
          </a:bodyPr>
          <a:lstStyle/>
          <a:p>
            <a:endParaRPr/>
          </a:p>
        </p:txBody>
      </p:sp>
      <p:sp>
        <p:nvSpPr>
          <p:cNvPr id="57" name="object 57"/>
          <p:cNvSpPr/>
          <p:nvPr/>
        </p:nvSpPr>
        <p:spPr>
          <a:xfrm>
            <a:off x="3515740" y="4088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58" name="object 58"/>
          <p:cNvSpPr txBox="1"/>
          <p:nvPr/>
        </p:nvSpPr>
        <p:spPr>
          <a:xfrm>
            <a:off x="3688841" y="4145279"/>
            <a:ext cx="1331595"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datanode da</a:t>
            </a:r>
            <a:r>
              <a:rPr sz="1200" b="1" spc="5" dirty="0">
                <a:solidFill>
                  <a:srgbClr val="FFFFFF"/>
                </a:solidFill>
                <a:latin typeface="Arial"/>
                <a:cs typeface="Arial"/>
              </a:rPr>
              <a:t>e</a:t>
            </a:r>
            <a:r>
              <a:rPr sz="1200" b="1" spc="0" dirty="0">
                <a:solidFill>
                  <a:srgbClr val="FFFFFF"/>
                </a:solidFill>
                <a:latin typeface="Arial"/>
                <a:cs typeface="Arial"/>
              </a:rPr>
              <a:t>mon</a:t>
            </a:r>
            <a:endParaRPr sz="1200">
              <a:latin typeface="Arial"/>
              <a:cs typeface="Arial"/>
            </a:endParaRPr>
          </a:p>
        </p:txBody>
      </p:sp>
      <p:sp>
        <p:nvSpPr>
          <p:cNvPr id="59" name="object 59"/>
          <p:cNvSpPr/>
          <p:nvPr/>
        </p:nvSpPr>
        <p:spPr>
          <a:xfrm>
            <a:off x="3515740" y="43929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60" name="object 60"/>
          <p:cNvSpPr txBox="1"/>
          <p:nvPr/>
        </p:nvSpPr>
        <p:spPr>
          <a:xfrm>
            <a:off x="3778758" y="4450079"/>
            <a:ext cx="1148715" cy="194310"/>
          </a:xfrm>
          <a:prstGeom prst="rect">
            <a:avLst/>
          </a:prstGeom>
        </p:spPr>
        <p:txBody>
          <a:bodyPr vert="horz" wrap="square" lIns="0" tIns="0" rIns="0" bIns="0" rtlCol="0">
            <a:spAutoFit/>
          </a:bodyPr>
          <a:lstStyle/>
          <a:p>
            <a:pPr marL="12700">
              <a:lnSpc>
                <a:spcPct val="100000"/>
              </a:lnSpc>
            </a:pPr>
            <a:r>
              <a:rPr sz="1200" dirty="0">
                <a:latin typeface="Arial"/>
                <a:cs typeface="Arial"/>
              </a:rPr>
              <a:t>Lin</a:t>
            </a:r>
            <a:r>
              <a:rPr sz="1200" spc="5" dirty="0">
                <a:latin typeface="Arial"/>
                <a:cs typeface="Arial"/>
              </a:rPr>
              <a:t>u</a:t>
            </a:r>
            <a:r>
              <a:rPr sz="1200" spc="0" dirty="0">
                <a:latin typeface="Arial"/>
                <a:cs typeface="Arial"/>
              </a:rPr>
              <a:t>x</a:t>
            </a:r>
            <a:r>
              <a:rPr sz="1200" spc="-25" dirty="0">
                <a:latin typeface="Arial"/>
                <a:cs typeface="Arial"/>
              </a:rPr>
              <a:t> </a:t>
            </a:r>
            <a:r>
              <a:rPr sz="1200" spc="10" dirty="0">
                <a:latin typeface="Arial"/>
                <a:cs typeface="Arial"/>
              </a:rPr>
              <a:t>f</a:t>
            </a:r>
            <a:r>
              <a:rPr sz="1200" spc="0" dirty="0">
                <a:latin typeface="Arial"/>
                <a:cs typeface="Arial"/>
              </a:rPr>
              <a:t>i</a:t>
            </a:r>
            <a:r>
              <a:rPr sz="1200" spc="-5" dirty="0">
                <a:latin typeface="Arial"/>
                <a:cs typeface="Arial"/>
              </a:rPr>
              <a:t>l</a:t>
            </a:r>
            <a:r>
              <a:rPr sz="1200" spc="0" dirty="0">
                <a:latin typeface="Arial"/>
                <a:cs typeface="Arial"/>
              </a:rPr>
              <a:t>e</a:t>
            </a:r>
            <a:r>
              <a:rPr sz="1200" spc="-20" dirty="0">
                <a:latin typeface="Arial"/>
                <a:cs typeface="Arial"/>
              </a:rPr>
              <a:t> </a:t>
            </a:r>
            <a:r>
              <a:rPr sz="1200" spc="0" dirty="0">
                <a:latin typeface="Arial"/>
                <a:cs typeface="Arial"/>
              </a:rPr>
              <a:t>s</a:t>
            </a:r>
            <a:r>
              <a:rPr sz="1200" spc="-15" dirty="0">
                <a:latin typeface="Arial"/>
                <a:cs typeface="Arial"/>
              </a:rPr>
              <a:t>y</a:t>
            </a:r>
            <a:r>
              <a:rPr sz="1200" spc="0" dirty="0">
                <a:latin typeface="Arial"/>
                <a:cs typeface="Arial"/>
              </a:rPr>
              <a:t>st</a:t>
            </a:r>
            <a:r>
              <a:rPr sz="1200" spc="5" dirty="0">
                <a:latin typeface="Arial"/>
                <a:cs typeface="Arial"/>
              </a:rPr>
              <a:t>e</a:t>
            </a:r>
            <a:r>
              <a:rPr sz="1200" spc="0" dirty="0">
                <a:latin typeface="Arial"/>
                <a:cs typeface="Arial"/>
              </a:rPr>
              <a:t>m</a:t>
            </a:r>
            <a:endParaRPr sz="1200">
              <a:latin typeface="Arial"/>
              <a:cs typeface="Arial"/>
            </a:endParaRPr>
          </a:p>
        </p:txBody>
      </p:sp>
      <p:sp>
        <p:nvSpPr>
          <p:cNvPr id="61" name="object 61"/>
          <p:cNvSpPr/>
          <p:nvPr/>
        </p:nvSpPr>
        <p:spPr>
          <a:xfrm>
            <a:off x="3739896" y="4745735"/>
            <a:ext cx="399288" cy="400812"/>
          </a:xfrm>
          <a:prstGeom prst="rect">
            <a:avLst/>
          </a:prstGeom>
          <a:blipFill>
            <a:blip r:embed="rId12" cstate="print"/>
            <a:stretch>
              <a:fillRect/>
            </a:stretch>
          </a:blipFill>
        </p:spPr>
        <p:txBody>
          <a:bodyPr wrap="square" lIns="0" tIns="0" rIns="0" bIns="0" rtlCol="0">
            <a:spAutoFit/>
          </a:bodyPr>
          <a:lstStyle/>
          <a:p>
            <a:endParaRPr/>
          </a:p>
        </p:txBody>
      </p:sp>
      <p:sp>
        <p:nvSpPr>
          <p:cNvPr id="62" name="object 62"/>
          <p:cNvSpPr/>
          <p:nvPr/>
        </p:nvSpPr>
        <p:spPr>
          <a:xfrm>
            <a:off x="3787266" y="4774107"/>
            <a:ext cx="304800" cy="304444"/>
          </a:xfrm>
          <a:prstGeom prst="rect">
            <a:avLst/>
          </a:prstGeom>
          <a:blipFill>
            <a:blip r:embed="rId13" cstate="print"/>
            <a:stretch>
              <a:fillRect/>
            </a:stretch>
          </a:blipFill>
        </p:spPr>
        <p:txBody>
          <a:bodyPr wrap="square" lIns="0" tIns="0" rIns="0" bIns="0" rtlCol="0">
            <a:spAutoFit/>
          </a:bodyPr>
          <a:lstStyle/>
          <a:p>
            <a:endParaRPr/>
          </a:p>
        </p:txBody>
      </p:sp>
      <p:sp>
        <p:nvSpPr>
          <p:cNvPr id="63" name="object 63"/>
          <p:cNvSpPr/>
          <p:nvPr/>
        </p:nvSpPr>
        <p:spPr>
          <a:xfrm>
            <a:off x="3787679" y="4824729"/>
            <a:ext cx="304387" cy="50621"/>
          </a:xfrm>
          <a:custGeom>
            <a:avLst/>
            <a:gdLst/>
            <a:ahLst/>
            <a:cxnLst/>
            <a:rect l="l" t="t" r="r" b="b"/>
            <a:pathLst>
              <a:path w="304387" h="50621">
                <a:moveTo>
                  <a:pt x="304387" y="0"/>
                </a:moveTo>
                <a:lnTo>
                  <a:pt x="275607" y="29653"/>
                </a:lnTo>
                <a:lnTo>
                  <a:pt x="235697" y="42418"/>
                </a:lnTo>
                <a:lnTo>
                  <a:pt x="183951" y="49673"/>
                </a:lnTo>
                <a:lnTo>
                  <a:pt x="164799" y="50621"/>
                </a:lnTo>
                <a:lnTo>
                  <a:pt x="143903" y="50295"/>
                </a:lnTo>
                <a:lnTo>
                  <a:pt x="105284" y="47575"/>
                </a:lnTo>
                <a:lnTo>
                  <a:pt x="56693" y="38970"/>
                </a:lnTo>
                <a:lnTo>
                  <a:pt x="13268" y="20841"/>
                </a:lnTo>
                <a:lnTo>
                  <a:pt x="2397" y="9693"/>
                </a:lnTo>
                <a:lnTo>
                  <a:pt x="0" y="3747"/>
                </a:lnTo>
              </a:path>
            </a:pathLst>
          </a:custGeom>
          <a:ln w="9525">
            <a:solidFill>
              <a:srgbClr val="000000"/>
            </a:solidFill>
          </a:ln>
        </p:spPr>
        <p:txBody>
          <a:bodyPr wrap="square" lIns="0" tIns="0" rIns="0" bIns="0" rtlCol="0">
            <a:spAutoFit/>
          </a:bodyPr>
          <a:lstStyle/>
          <a:p>
            <a:endParaRPr/>
          </a:p>
        </p:txBody>
      </p:sp>
      <p:sp>
        <p:nvSpPr>
          <p:cNvPr id="64" name="object 64"/>
          <p:cNvSpPr/>
          <p:nvPr/>
        </p:nvSpPr>
        <p:spPr>
          <a:xfrm>
            <a:off x="3787266" y="4774107"/>
            <a:ext cx="304800" cy="304444"/>
          </a:xfrm>
          <a:custGeom>
            <a:avLst/>
            <a:gdLst/>
            <a:ahLst/>
            <a:cxnLst/>
            <a:rect l="l" t="t" r="r" b="b"/>
            <a:pathLst>
              <a:path w="304800" h="304444">
                <a:moveTo>
                  <a:pt x="0" y="50622"/>
                </a:moveTo>
                <a:lnTo>
                  <a:pt x="28744" y="20914"/>
                </a:lnTo>
                <a:lnTo>
                  <a:pt x="68633" y="8171"/>
                </a:lnTo>
                <a:lnTo>
                  <a:pt x="120398" y="943"/>
                </a:lnTo>
                <a:lnTo>
                  <a:pt x="139570" y="0"/>
                </a:lnTo>
                <a:lnTo>
                  <a:pt x="160444" y="324"/>
                </a:lnTo>
                <a:lnTo>
                  <a:pt x="199038" y="3031"/>
                </a:lnTo>
                <a:lnTo>
                  <a:pt x="247630" y="11608"/>
                </a:lnTo>
                <a:lnTo>
                  <a:pt x="291091" y="29721"/>
                </a:lnTo>
                <a:lnTo>
                  <a:pt x="304800" y="253822"/>
                </a:lnTo>
                <a:lnTo>
                  <a:pt x="303544" y="260345"/>
                </a:lnTo>
                <a:lnTo>
                  <a:pt x="264291" y="288255"/>
                </a:lnTo>
                <a:lnTo>
                  <a:pt x="219968" y="299342"/>
                </a:lnTo>
                <a:lnTo>
                  <a:pt x="165211" y="304444"/>
                </a:lnTo>
                <a:lnTo>
                  <a:pt x="144315" y="304118"/>
                </a:lnTo>
                <a:lnTo>
                  <a:pt x="105697" y="301398"/>
                </a:lnTo>
                <a:lnTo>
                  <a:pt x="57106" y="292792"/>
                </a:lnTo>
                <a:lnTo>
                  <a:pt x="13681" y="274663"/>
                </a:lnTo>
                <a:lnTo>
                  <a:pt x="0" y="50622"/>
                </a:lnTo>
                <a:close/>
              </a:path>
            </a:pathLst>
          </a:custGeom>
          <a:ln w="9525">
            <a:solidFill>
              <a:srgbClr val="000000"/>
            </a:solidFill>
          </a:ln>
        </p:spPr>
        <p:txBody>
          <a:bodyPr wrap="square" lIns="0" tIns="0" rIns="0" bIns="0" rtlCol="0">
            <a:spAutoFit/>
          </a:bodyPr>
          <a:lstStyle/>
          <a:p>
            <a:endParaRPr/>
          </a:p>
        </p:txBody>
      </p:sp>
      <p:sp>
        <p:nvSpPr>
          <p:cNvPr id="65" name="object 65"/>
          <p:cNvSpPr/>
          <p:nvPr/>
        </p:nvSpPr>
        <p:spPr>
          <a:xfrm>
            <a:off x="4273296" y="4745735"/>
            <a:ext cx="399288" cy="400812"/>
          </a:xfrm>
          <a:prstGeom prst="rect">
            <a:avLst/>
          </a:prstGeom>
          <a:blipFill>
            <a:blip r:embed="rId12" cstate="print"/>
            <a:stretch>
              <a:fillRect/>
            </a:stretch>
          </a:blipFill>
        </p:spPr>
        <p:txBody>
          <a:bodyPr wrap="square" lIns="0" tIns="0" rIns="0" bIns="0" rtlCol="0">
            <a:spAutoFit/>
          </a:bodyPr>
          <a:lstStyle/>
          <a:p>
            <a:endParaRPr/>
          </a:p>
        </p:txBody>
      </p:sp>
      <p:sp>
        <p:nvSpPr>
          <p:cNvPr id="66" name="object 66"/>
          <p:cNvSpPr/>
          <p:nvPr/>
        </p:nvSpPr>
        <p:spPr>
          <a:xfrm>
            <a:off x="4320666" y="4774107"/>
            <a:ext cx="304800" cy="304444"/>
          </a:xfrm>
          <a:prstGeom prst="rect">
            <a:avLst/>
          </a:prstGeom>
          <a:blipFill>
            <a:blip r:embed="rId13" cstate="print"/>
            <a:stretch>
              <a:fillRect/>
            </a:stretch>
          </a:blipFill>
        </p:spPr>
        <p:txBody>
          <a:bodyPr wrap="square" lIns="0" tIns="0" rIns="0" bIns="0" rtlCol="0">
            <a:spAutoFit/>
          </a:bodyPr>
          <a:lstStyle/>
          <a:p>
            <a:endParaRPr/>
          </a:p>
        </p:txBody>
      </p:sp>
      <p:sp>
        <p:nvSpPr>
          <p:cNvPr id="67" name="object 67"/>
          <p:cNvSpPr/>
          <p:nvPr/>
        </p:nvSpPr>
        <p:spPr>
          <a:xfrm>
            <a:off x="4321079" y="4824729"/>
            <a:ext cx="304387" cy="50621"/>
          </a:xfrm>
          <a:custGeom>
            <a:avLst/>
            <a:gdLst/>
            <a:ahLst/>
            <a:cxnLst/>
            <a:rect l="l" t="t" r="r" b="b"/>
            <a:pathLst>
              <a:path w="304387" h="50621">
                <a:moveTo>
                  <a:pt x="304387" y="0"/>
                </a:moveTo>
                <a:lnTo>
                  <a:pt x="275607" y="29653"/>
                </a:lnTo>
                <a:lnTo>
                  <a:pt x="235697" y="42418"/>
                </a:lnTo>
                <a:lnTo>
                  <a:pt x="183951" y="49673"/>
                </a:lnTo>
                <a:lnTo>
                  <a:pt x="164799" y="50621"/>
                </a:lnTo>
                <a:lnTo>
                  <a:pt x="143903" y="50295"/>
                </a:lnTo>
                <a:lnTo>
                  <a:pt x="105284" y="47575"/>
                </a:lnTo>
                <a:lnTo>
                  <a:pt x="56693" y="38970"/>
                </a:lnTo>
                <a:lnTo>
                  <a:pt x="13268" y="20841"/>
                </a:lnTo>
                <a:lnTo>
                  <a:pt x="2397" y="9693"/>
                </a:lnTo>
                <a:lnTo>
                  <a:pt x="0" y="3747"/>
                </a:lnTo>
              </a:path>
            </a:pathLst>
          </a:custGeom>
          <a:ln w="9525">
            <a:solidFill>
              <a:srgbClr val="000000"/>
            </a:solidFill>
          </a:ln>
        </p:spPr>
        <p:txBody>
          <a:bodyPr wrap="square" lIns="0" tIns="0" rIns="0" bIns="0" rtlCol="0">
            <a:spAutoFit/>
          </a:bodyPr>
          <a:lstStyle/>
          <a:p>
            <a:endParaRPr/>
          </a:p>
        </p:txBody>
      </p:sp>
      <p:sp>
        <p:nvSpPr>
          <p:cNvPr id="68" name="object 68"/>
          <p:cNvSpPr/>
          <p:nvPr/>
        </p:nvSpPr>
        <p:spPr>
          <a:xfrm>
            <a:off x="4320666" y="4774107"/>
            <a:ext cx="304800" cy="304444"/>
          </a:xfrm>
          <a:custGeom>
            <a:avLst/>
            <a:gdLst/>
            <a:ahLst/>
            <a:cxnLst/>
            <a:rect l="l" t="t" r="r" b="b"/>
            <a:pathLst>
              <a:path w="304800" h="304444">
                <a:moveTo>
                  <a:pt x="0" y="50622"/>
                </a:moveTo>
                <a:lnTo>
                  <a:pt x="28744" y="20914"/>
                </a:lnTo>
                <a:lnTo>
                  <a:pt x="68633" y="8171"/>
                </a:lnTo>
                <a:lnTo>
                  <a:pt x="120398" y="943"/>
                </a:lnTo>
                <a:lnTo>
                  <a:pt x="139570" y="0"/>
                </a:lnTo>
                <a:lnTo>
                  <a:pt x="160444" y="324"/>
                </a:lnTo>
                <a:lnTo>
                  <a:pt x="199038" y="3031"/>
                </a:lnTo>
                <a:lnTo>
                  <a:pt x="247630" y="11608"/>
                </a:lnTo>
                <a:lnTo>
                  <a:pt x="291091" y="29721"/>
                </a:lnTo>
                <a:lnTo>
                  <a:pt x="304800" y="253822"/>
                </a:lnTo>
                <a:lnTo>
                  <a:pt x="303544" y="260345"/>
                </a:lnTo>
                <a:lnTo>
                  <a:pt x="264291" y="288255"/>
                </a:lnTo>
                <a:lnTo>
                  <a:pt x="219968" y="299342"/>
                </a:lnTo>
                <a:lnTo>
                  <a:pt x="165211" y="304444"/>
                </a:lnTo>
                <a:lnTo>
                  <a:pt x="144315" y="304118"/>
                </a:lnTo>
                <a:lnTo>
                  <a:pt x="105697" y="301398"/>
                </a:lnTo>
                <a:lnTo>
                  <a:pt x="57106" y="292792"/>
                </a:lnTo>
                <a:lnTo>
                  <a:pt x="13681" y="274663"/>
                </a:lnTo>
                <a:lnTo>
                  <a:pt x="0" y="50622"/>
                </a:lnTo>
                <a:close/>
              </a:path>
            </a:pathLst>
          </a:custGeom>
          <a:ln w="9525">
            <a:solidFill>
              <a:srgbClr val="000000"/>
            </a:solidFill>
          </a:ln>
        </p:spPr>
        <p:txBody>
          <a:bodyPr wrap="square" lIns="0" tIns="0" rIns="0" bIns="0" rtlCol="0">
            <a:spAutoFit/>
          </a:bodyPr>
          <a:lstStyle/>
          <a:p>
            <a:endParaRPr/>
          </a:p>
        </p:txBody>
      </p:sp>
      <p:sp>
        <p:nvSpPr>
          <p:cNvPr id="69" name="object 69"/>
          <p:cNvSpPr/>
          <p:nvPr/>
        </p:nvSpPr>
        <p:spPr>
          <a:xfrm>
            <a:off x="3633215" y="4699253"/>
            <a:ext cx="3175" cy="228600"/>
          </a:xfrm>
          <a:custGeom>
            <a:avLst/>
            <a:gdLst/>
            <a:ahLst/>
            <a:cxnLst/>
            <a:rect l="l" t="t" r="r" b="b"/>
            <a:pathLst>
              <a:path w="3175" h="228600">
                <a:moveTo>
                  <a:pt x="3175" y="0"/>
                </a:moveTo>
                <a:lnTo>
                  <a:pt x="0" y="228600"/>
                </a:lnTo>
              </a:path>
            </a:pathLst>
          </a:custGeom>
          <a:ln w="9525">
            <a:solidFill>
              <a:srgbClr val="000000"/>
            </a:solidFill>
          </a:ln>
        </p:spPr>
        <p:txBody>
          <a:bodyPr wrap="square" lIns="0" tIns="0" rIns="0" bIns="0" rtlCol="0">
            <a:spAutoFit/>
          </a:bodyPr>
          <a:lstStyle/>
          <a:p>
            <a:endParaRPr/>
          </a:p>
        </p:txBody>
      </p:sp>
      <p:sp>
        <p:nvSpPr>
          <p:cNvPr id="70" name="object 70"/>
          <p:cNvSpPr/>
          <p:nvPr/>
        </p:nvSpPr>
        <p:spPr>
          <a:xfrm>
            <a:off x="3634866" y="4926329"/>
            <a:ext cx="152400" cy="1524"/>
          </a:xfrm>
          <a:custGeom>
            <a:avLst/>
            <a:gdLst/>
            <a:ahLst/>
            <a:cxnLst/>
            <a:rect l="l" t="t" r="r" b="b"/>
            <a:pathLst>
              <a:path w="152400" h="1524">
                <a:moveTo>
                  <a:pt x="0" y="0"/>
                </a:moveTo>
                <a:lnTo>
                  <a:pt x="152400" y="1524"/>
                </a:lnTo>
              </a:path>
            </a:pathLst>
          </a:custGeom>
          <a:ln w="9525">
            <a:solidFill>
              <a:srgbClr val="000000"/>
            </a:solidFill>
          </a:ln>
        </p:spPr>
        <p:txBody>
          <a:bodyPr wrap="square" lIns="0" tIns="0" rIns="0" bIns="0" rtlCol="0">
            <a:spAutoFit/>
          </a:bodyPr>
          <a:lstStyle/>
          <a:p>
            <a:endParaRPr/>
          </a:p>
        </p:txBody>
      </p:sp>
      <p:sp>
        <p:nvSpPr>
          <p:cNvPr id="71" name="object 71"/>
          <p:cNvSpPr/>
          <p:nvPr/>
        </p:nvSpPr>
        <p:spPr>
          <a:xfrm>
            <a:off x="4166615" y="4697729"/>
            <a:ext cx="3175" cy="228600"/>
          </a:xfrm>
          <a:custGeom>
            <a:avLst/>
            <a:gdLst/>
            <a:ahLst/>
            <a:cxnLst/>
            <a:rect l="l" t="t" r="r" b="b"/>
            <a:pathLst>
              <a:path w="3175" h="228600">
                <a:moveTo>
                  <a:pt x="3175" y="0"/>
                </a:moveTo>
                <a:lnTo>
                  <a:pt x="0" y="228600"/>
                </a:lnTo>
              </a:path>
            </a:pathLst>
          </a:custGeom>
          <a:ln w="9525">
            <a:solidFill>
              <a:srgbClr val="000000"/>
            </a:solidFill>
          </a:ln>
        </p:spPr>
        <p:txBody>
          <a:bodyPr wrap="square" lIns="0" tIns="0" rIns="0" bIns="0" rtlCol="0">
            <a:spAutoFit/>
          </a:bodyPr>
          <a:lstStyle/>
          <a:p>
            <a:endParaRPr/>
          </a:p>
        </p:txBody>
      </p:sp>
      <p:sp>
        <p:nvSpPr>
          <p:cNvPr id="72" name="object 72"/>
          <p:cNvSpPr/>
          <p:nvPr/>
        </p:nvSpPr>
        <p:spPr>
          <a:xfrm>
            <a:off x="4168266" y="4924678"/>
            <a:ext cx="152400" cy="3175"/>
          </a:xfrm>
          <a:custGeom>
            <a:avLst/>
            <a:gdLst/>
            <a:ahLst/>
            <a:cxnLst/>
            <a:rect l="l" t="t" r="r" b="b"/>
            <a:pathLst>
              <a:path w="152400" h="3175">
                <a:moveTo>
                  <a:pt x="0" y="0"/>
                </a:moveTo>
                <a:lnTo>
                  <a:pt x="152400" y="3175"/>
                </a:lnTo>
              </a:path>
            </a:pathLst>
          </a:custGeom>
          <a:ln w="9525">
            <a:solidFill>
              <a:srgbClr val="000000"/>
            </a:solidFill>
          </a:ln>
        </p:spPr>
        <p:txBody>
          <a:bodyPr wrap="square" lIns="0" tIns="0" rIns="0" bIns="0" rtlCol="0">
            <a:spAutoFit/>
          </a:bodyPr>
          <a:lstStyle/>
          <a:p>
            <a:endParaRPr/>
          </a:p>
        </p:txBody>
      </p:sp>
      <p:sp>
        <p:nvSpPr>
          <p:cNvPr id="73" name="object 73"/>
          <p:cNvSpPr txBox="1"/>
          <p:nvPr/>
        </p:nvSpPr>
        <p:spPr>
          <a:xfrm>
            <a:off x="4857369" y="4794757"/>
            <a:ext cx="254000" cy="273685"/>
          </a:xfrm>
          <a:prstGeom prst="rect">
            <a:avLst/>
          </a:prstGeom>
        </p:spPr>
        <p:txBody>
          <a:bodyPr vert="horz" wrap="square" lIns="0" tIns="0" rIns="0" bIns="0" rtlCol="0">
            <a:spAutoFit/>
          </a:bodyPr>
          <a:lstStyle/>
          <a:p>
            <a:pPr marL="12700">
              <a:lnSpc>
                <a:spcPts val="2155"/>
              </a:lnSpc>
            </a:pPr>
            <a:r>
              <a:rPr sz="1800" dirty="0">
                <a:latin typeface="宋体"/>
                <a:cs typeface="宋体"/>
              </a:rPr>
              <a:t>…</a:t>
            </a:r>
            <a:endParaRPr sz="1800">
              <a:latin typeface="宋体"/>
              <a:cs typeface="宋体"/>
            </a:endParaRPr>
          </a:p>
        </p:txBody>
      </p:sp>
      <p:sp>
        <p:nvSpPr>
          <p:cNvPr id="74" name="object 74"/>
          <p:cNvSpPr/>
          <p:nvPr/>
        </p:nvSpPr>
        <p:spPr>
          <a:xfrm>
            <a:off x="3515740" y="3707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solidFill>
            <a:srgbClr val="D24717"/>
          </a:solidFill>
        </p:spPr>
        <p:txBody>
          <a:bodyPr wrap="square" lIns="0" tIns="0" rIns="0" bIns="0" rtlCol="0">
            <a:spAutoFit/>
          </a:bodyPr>
          <a:lstStyle/>
          <a:p>
            <a:endParaRPr/>
          </a:p>
        </p:txBody>
      </p:sp>
      <p:sp>
        <p:nvSpPr>
          <p:cNvPr id="75" name="object 75"/>
          <p:cNvSpPr/>
          <p:nvPr/>
        </p:nvSpPr>
        <p:spPr>
          <a:xfrm>
            <a:off x="3515740" y="37071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12700">
            <a:solidFill>
              <a:srgbClr val="9B310D"/>
            </a:solidFill>
          </a:ln>
        </p:spPr>
        <p:txBody>
          <a:bodyPr wrap="square" lIns="0" tIns="0" rIns="0" bIns="0" rtlCol="0">
            <a:spAutoFit/>
          </a:bodyPr>
          <a:lstStyle/>
          <a:p>
            <a:endParaRPr/>
          </a:p>
        </p:txBody>
      </p:sp>
      <p:sp>
        <p:nvSpPr>
          <p:cNvPr id="76" name="object 76"/>
          <p:cNvSpPr txBox="1"/>
          <p:nvPr/>
        </p:nvSpPr>
        <p:spPr>
          <a:xfrm>
            <a:off x="3935729" y="3764279"/>
            <a:ext cx="838835"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tasktra</a:t>
            </a:r>
            <a:r>
              <a:rPr sz="1200" b="1" spc="-5" dirty="0">
                <a:solidFill>
                  <a:srgbClr val="FFFFFF"/>
                </a:solidFill>
                <a:latin typeface="Arial"/>
                <a:cs typeface="Arial"/>
              </a:rPr>
              <a:t>c</a:t>
            </a:r>
            <a:r>
              <a:rPr sz="1200" b="1" spc="-10" dirty="0">
                <a:solidFill>
                  <a:srgbClr val="FFFFFF"/>
                </a:solidFill>
                <a:latin typeface="Arial"/>
                <a:cs typeface="Arial"/>
              </a:rPr>
              <a:t>k</a:t>
            </a:r>
            <a:r>
              <a:rPr sz="1200" b="1" spc="0" dirty="0">
                <a:solidFill>
                  <a:srgbClr val="FFFFFF"/>
                </a:solidFill>
                <a:latin typeface="Arial"/>
                <a:cs typeface="Arial"/>
              </a:rPr>
              <a:t>er</a:t>
            </a:r>
            <a:endParaRPr sz="1200">
              <a:latin typeface="Arial"/>
              <a:cs typeface="Arial"/>
            </a:endParaRPr>
          </a:p>
        </p:txBody>
      </p:sp>
      <p:sp>
        <p:nvSpPr>
          <p:cNvPr id="77" name="object 77"/>
          <p:cNvSpPr/>
          <p:nvPr/>
        </p:nvSpPr>
        <p:spPr>
          <a:xfrm>
            <a:off x="3363340" y="5154929"/>
            <a:ext cx="1981200" cy="304800"/>
          </a:xfrm>
          <a:custGeom>
            <a:avLst/>
            <a:gdLst/>
            <a:ahLst/>
            <a:cxnLst/>
            <a:rect l="l" t="t" r="r" b="b"/>
            <a:pathLst>
              <a:path w="1981200" h="304800">
                <a:moveTo>
                  <a:pt x="0" y="304800"/>
                </a:moveTo>
                <a:lnTo>
                  <a:pt x="1981200" y="304800"/>
                </a:lnTo>
                <a:lnTo>
                  <a:pt x="1981200" y="0"/>
                </a:lnTo>
                <a:lnTo>
                  <a:pt x="0" y="0"/>
                </a:lnTo>
                <a:lnTo>
                  <a:pt x="0" y="304800"/>
                </a:lnTo>
                <a:close/>
              </a:path>
            </a:pathLst>
          </a:custGeom>
          <a:solidFill>
            <a:srgbClr val="000000"/>
          </a:solidFill>
        </p:spPr>
        <p:txBody>
          <a:bodyPr wrap="square" lIns="0" tIns="0" rIns="0" bIns="0" rtlCol="0">
            <a:spAutoFit/>
          </a:bodyPr>
          <a:lstStyle/>
          <a:p>
            <a:endParaRPr/>
          </a:p>
        </p:txBody>
      </p:sp>
      <p:sp>
        <p:nvSpPr>
          <p:cNvPr id="78" name="object 78"/>
          <p:cNvSpPr/>
          <p:nvPr/>
        </p:nvSpPr>
        <p:spPr>
          <a:xfrm>
            <a:off x="3363340" y="5154929"/>
            <a:ext cx="1981200" cy="304800"/>
          </a:xfrm>
          <a:custGeom>
            <a:avLst/>
            <a:gdLst/>
            <a:ahLst/>
            <a:cxnLst/>
            <a:rect l="l" t="t" r="r" b="b"/>
            <a:pathLst>
              <a:path w="1981200" h="304800">
                <a:moveTo>
                  <a:pt x="0" y="304800"/>
                </a:moveTo>
                <a:lnTo>
                  <a:pt x="1981200" y="304800"/>
                </a:lnTo>
                <a:lnTo>
                  <a:pt x="1981200"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79" name="object 79"/>
          <p:cNvSpPr txBox="1"/>
          <p:nvPr/>
        </p:nvSpPr>
        <p:spPr>
          <a:xfrm>
            <a:off x="3947921" y="5212333"/>
            <a:ext cx="811530"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sl</a:t>
            </a:r>
            <a:r>
              <a:rPr sz="1200" b="1" spc="5" dirty="0">
                <a:solidFill>
                  <a:srgbClr val="FFFFFF"/>
                </a:solidFill>
                <a:latin typeface="Arial"/>
                <a:cs typeface="Arial"/>
              </a:rPr>
              <a:t>a</a:t>
            </a:r>
            <a:r>
              <a:rPr sz="1200" b="1" spc="-20" dirty="0">
                <a:solidFill>
                  <a:srgbClr val="FFFFFF"/>
                </a:solidFill>
                <a:latin typeface="Arial"/>
                <a:cs typeface="Arial"/>
              </a:rPr>
              <a:t>v</a:t>
            </a:r>
            <a:r>
              <a:rPr sz="1200" b="1" spc="0" dirty="0">
                <a:solidFill>
                  <a:srgbClr val="FFFFFF"/>
                </a:solidFill>
                <a:latin typeface="Arial"/>
                <a:cs typeface="Arial"/>
              </a:rPr>
              <a:t>e</a:t>
            </a:r>
            <a:r>
              <a:rPr sz="1200" b="1" spc="-10" dirty="0">
                <a:solidFill>
                  <a:srgbClr val="FFFFFF"/>
                </a:solidFill>
                <a:latin typeface="Arial"/>
                <a:cs typeface="Arial"/>
              </a:rPr>
              <a:t> </a:t>
            </a:r>
            <a:r>
              <a:rPr sz="1200" b="1" spc="0" dirty="0">
                <a:solidFill>
                  <a:srgbClr val="FFFFFF"/>
                </a:solidFill>
                <a:latin typeface="Arial"/>
                <a:cs typeface="Arial"/>
              </a:rPr>
              <a:t>node</a:t>
            </a:r>
            <a:endParaRPr sz="1200">
              <a:latin typeface="Arial"/>
              <a:cs typeface="Arial"/>
            </a:endParaRPr>
          </a:p>
        </p:txBody>
      </p:sp>
      <p:sp>
        <p:nvSpPr>
          <p:cNvPr id="80" name="object 80"/>
          <p:cNvSpPr/>
          <p:nvPr/>
        </p:nvSpPr>
        <p:spPr>
          <a:xfrm>
            <a:off x="5526023" y="4059935"/>
            <a:ext cx="1770887" cy="705612"/>
          </a:xfrm>
          <a:prstGeom prst="rect">
            <a:avLst/>
          </a:prstGeom>
          <a:blipFill>
            <a:blip r:embed="rId10" cstate="print"/>
            <a:stretch>
              <a:fillRect/>
            </a:stretch>
          </a:blipFill>
        </p:spPr>
        <p:txBody>
          <a:bodyPr wrap="square" lIns="0" tIns="0" rIns="0" bIns="0" rtlCol="0">
            <a:spAutoFit/>
          </a:bodyPr>
          <a:lstStyle/>
          <a:p>
            <a:endParaRPr/>
          </a:p>
        </p:txBody>
      </p:sp>
      <p:sp>
        <p:nvSpPr>
          <p:cNvPr id="81" name="object 81"/>
          <p:cNvSpPr/>
          <p:nvPr/>
        </p:nvSpPr>
        <p:spPr>
          <a:xfrm>
            <a:off x="5573140" y="4088129"/>
            <a:ext cx="1676399" cy="609600"/>
          </a:xfrm>
          <a:prstGeom prst="rect">
            <a:avLst/>
          </a:prstGeom>
          <a:blipFill>
            <a:blip r:embed="rId11" cstate="print"/>
            <a:stretch>
              <a:fillRect/>
            </a:stretch>
          </a:blipFill>
        </p:spPr>
        <p:txBody>
          <a:bodyPr wrap="square" lIns="0" tIns="0" rIns="0" bIns="0" rtlCol="0">
            <a:spAutoFit/>
          </a:bodyPr>
          <a:lstStyle/>
          <a:p>
            <a:endParaRPr/>
          </a:p>
        </p:txBody>
      </p:sp>
      <p:sp>
        <p:nvSpPr>
          <p:cNvPr id="82" name="object 82"/>
          <p:cNvSpPr/>
          <p:nvPr/>
        </p:nvSpPr>
        <p:spPr>
          <a:xfrm>
            <a:off x="5573140" y="4088129"/>
            <a:ext cx="1676399" cy="609600"/>
          </a:xfrm>
          <a:custGeom>
            <a:avLst/>
            <a:gdLst/>
            <a:ahLst/>
            <a:cxnLst/>
            <a:rect l="l" t="t" r="r" b="b"/>
            <a:pathLst>
              <a:path w="1676400" h="609600">
                <a:moveTo>
                  <a:pt x="0" y="609600"/>
                </a:moveTo>
                <a:lnTo>
                  <a:pt x="1676399" y="609600"/>
                </a:lnTo>
                <a:lnTo>
                  <a:pt x="1676399" y="0"/>
                </a:lnTo>
                <a:lnTo>
                  <a:pt x="0" y="0"/>
                </a:lnTo>
                <a:lnTo>
                  <a:pt x="0" y="609600"/>
                </a:lnTo>
                <a:close/>
              </a:path>
            </a:pathLst>
          </a:custGeom>
          <a:ln w="9525">
            <a:solidFill>
              <a:srgbClr val="000000"/>
            </a:solidFill>
          </a:ln>
        </p:spPr>
        <p:txBody>
          <a:bodyPr wrap="square" lIns="0" tIns="0" rIns="0" bIns="0" rtlCol="0">
            <a:spAutoFit/>
          </a:bodyPr>
          <a:lstStyle/>
          <a:p>
            <a:endParaRPr/>
          </a:p>
        </p:txBody>
      </p:sp>
      <p:sp>
        <p:nvSpPr>
          <p:cNvPr id="83" name="object 83"/>
          <p:cNvSpPr/>
          <p:nvPr/>
        </p:nvSpPr>
        <p:spPr>
          <a:xfrm>
            <a:off x="5573140" y="4088129"/>
            <a:ext cx="1676399" cy="304800"/>
          </a:xfrm>
          <a:custGeom>
            <a:avLst/>
            <a:gdLst/>
            <a:ahLst/>
            <a:cxnLst/>
            <a:rect l="l" t="t" r="r" b="b"/>
            <a:pathLst>
              <a:path w="1676400" h="304800">
                <a:moveTo>
                  <a:pt x="0" y="304800"/>
                </a:moveTo>
                <a:lnTo>
                  <a:pt x="1676399" y="304800"/>
                </a:lnTo>
                <a:lnTo>
                  <a:pt x="1676399" y="0"/>
                </a:lnTo>
                <a:lnTo>
                  <a:pt x="0" y="0"/>
                </a:lnTo>
                <a:lnTo>
                  <a:pt x="0" y="304800"/>
                </a:lnTo>
                <a:close/>
              </a:path>
            </a:pathLst>
          </a:custGeom>
          <a:solidFill>
            <a:srgbClr val="585858"/>
          </a:solidFill>
        </p:spPr>
        <p:txBody>
          <a:bodyPr wrap="square" lIns="0" tIns="0" rIns="0" bIns="0" rtlCol="0">
            <a:spAutoFit/>
          </a:bodyPr>
          <a:lstStyle/>
          <a:p>
            <a:endParaRPr/>
          </a:p>
        </p:txBody>
      </p:sp>
      <p:sp>
        <p:nvSpPr>
          <p:cNvPr id="84" name="object 84"/>
          <p:cNvSpPr/>
          <p:nvPr/>
        </p:nvSpPr>
        <p:spPr>
          <a:xfrm>
            <a:off x="5573140" y="4088129"/>
            <a:ext cx="1676399" cy="304800"/>
          </a:xfrm>
          <a:custGeom>
            <a:avLst/>
            <a:gdLst/>
            <a:ahLst/>
            <a:cxnLst/>
            <a:rect l="l" t="t" r="r" b="b"/>
            <a:pathLst>
              <a:path w="1676400" h="304800">
                <a:moveTo>
                  <a:pt x="0" y="304800"/>
                </a:moveTo>
                <a:lnTo>
                  <a:pt x="1676399" y="304800"/>
                </a:lnTo>
                <a:lnTo>
                  <a:pt x="1676399"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85" name="object 85"/>
          <p:cNvSpPr txBox="1"/>
          <p:nvPr/>
        </p:nvSpPr>
        <p:spPr>
          <a:xfrm>
            <a:off x="5746496" y="4145279"/>
            <a:ext cx="1331595"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datanode da</a:t>
            </a:r>
            <a:r>
              <a:rPr sz="1200" b="1" spc="5" dirty="0">
                <a:solidFill>
                  <a:srgbClr val="FFFFFF"/>
                </a:solidFill>
                <a:latin typeface="Arial"/>
                <a:cs typeface="Arial"/>
              </a:rPr>
              <a:t>e</a:t>
            </a:r>
            <a:r>
              <a:rPr sz="1200" b="1" spc="0" dirty="0">
                <a:solidFill>
                  <a:srgbClr val="FFFFFF"/>
                </a:solidFill>
                <a:latin typeface="Arial"/>
                <a:cs typeface="Arial"/>
              </a:rPr>
              <a:t>mon</a:t>
            </a:r>
            <a:endParaRPr sz="1200">
              <a:latin typeface="Arial"/>
              <a:cs typeface="Arial"/>
            </a:endParaRPr>
          </a:p>
        </p:txBody>
      </p:sp>
      <p:sp>
        <p:nvSpPr>
          <p:cNvPr id="86" name="object 86"/>
          <p:cNvSpPr/>
          <p:nvPr/>
        </p:nvSpPr>
        <p:spPr>
          <a:xfrm>
            <a:off x="5573140" y="4392929"/>
            <a:ext cx="1676399" cy="304800"/>
          </a:xfrm>
          <a:custGeom>
            <a:avLst/>
            <a:gdLst/>
            <a:ahLst/>
            <a:cxnLst/>
            <a:rect l="l" t="t" r="r" b="b"/>
            <a:pathLst>
              <a:path w="1676400" h="304800">
                <a:moveTo>
                  <a:pt x="0" y="304800"/>
                </a:moveTo>
                <a:lnTo>
                  <a:pt x="1676399" y="304800"/>
                </a:lnTo>
                <a:lnTo>
                  <a:pt x="1676399"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87" name="object 87"/>
          <p:cNvSpPr txBox="1"/>
          <p:nvPr/>
        </p:nvSpPr>
        <p:spPr>
          <a:xfrm>
            <a:off x="5836411" y="4450079"/>
            <a:ext cx="1148715" cy="194310"/>
          </a:xfrm>
          <a:prstGeom prst="rect">
            <a:avLst/>
          </a:prstGeom>
        </p:spPr>
        <p:txBody>
          <a:bodyPr vert="horz" wrap="square" lIns="0" tIns="0" rIns="0" bIns="0" rtlCol="0">
            <a:spAutoFit/>
          </a:bodyPr>
          <a:lstStyle/>
          <a:p>
            <a:pPr marL="12700">
              <a:lnSpc>
                <a:spcPct val="100000"/>
              </a:lnSpc>
            </a:pPr>
            <a:r>
              <a:rPr sz="1200" dirty="0">
                <a:latin typeface="Arial"/>
                <a:cs typeface="Arial"/>
              </a:rPr>
              <a:t>Lin</a:t>
            </a:r>
            <a:r>
              <a:rPr sz="1200" spc="5" dirty="0">
                <a:latin typeface="Arial"/>
                <a:cs typeface="Arial"/>
              </a:rPr>
              <a:t>u</a:t>
            </a:r>
            <a:r>
              <a:rPr sz="1200" spc="0" dirty="0">
                <a:latin typeface="Arial"/>
                <a:cs typeface="Arial"/>
              </a:rPr>
              <a:t>x</a:t>
            </a:r>
            <a:r>
              <a:rPr sz="1200" spc="-25" dirty="0">
                <a:latin typeface="Arial"/>
                <a:cs typeface="Arial"/>
              </a:rPr>
              <a:t> </a:t>
            </a:r>
            <a:r>
              <a:rPr sz="1200" spc="10" dirty="0">
                <a:latin typeface="Arial"/>
                <a:cs typeface="Arial"/>
              </a:rPr>
              <a:t>f</a:t>
            </a:r>
            <a:r>
              <a:rPr sz="1200" spc="0" dirty="0">
                <a:latin typeface="Arial"/>
                <a:cs typeface="Arial"/>
              </a:rPr>
              <a:t>i</a:t>
            </a:r>
            <a:r>
              <a:rPr sz="1200" spc="-5" dirty="0">
                <a:latin typeface="Arial"/>
                <a:cs typeface="Arial"/>
              </a:rPr>
              <a:t>l</a:t>
            </a:r>
            <a:r>
              <a:rPr sz="1200" spc="0" dirty="0">
                <a:latin typeface="Arial"/>
                <a:cs typeface="Arial"/>
              </a:rPr>
              <a:t>e</a:t>
            </a:r>
            <a:r>
              <a:rPr sz="1200" spc="-20" dirty="0">
                <a:latin typeface="Arial"/>
                <a:cs typeface="Arial"/>
              </a:rPr>
              <a:t> </a:t>
            </a:r>
            <a:r>
              <a:rPr sz="1200" spc="0" dirty="0">
                <a:latin typeface="Arial"/>
                <a:cs typeface="Arial"/>
              </a:rPr>
              <a:t>s</a:t>
            </a:r>
            <a:r>
              <a:rPr sz="1200" spc="-15" dirty="0">
                <a:latin typeface="Arial"/>
                <a:cs typeface="Arial"/>
              </a:rPr>
              <a:t>y</a:t>
            </a:r>
            <a:r>
              <a:rPr sz="1200" spc="0" dirty="0">
                <a:latin typeface="Arial"/>
                <a:cs typeface="Arial"/>
              </a:rPr>
              <a:t>st</a:t>
            </a:r>
            <a:r>
              <a:rPr sz="1200" spc="5" dirty="0">
                <a:latin typeface="Arial"/>
                <a:cs typeface="Arial"/>
              </a:rPr>
              <a:t>e</a:t>
            </a:r>
            <a:r>
              <a:rPr sz="1200" spc="0" dirty="0">
                <a:latin typeface="Arial"/>
                <a:cs typeface="Arial"/>
              </a:rPr>
              <a:t>m</a:t>
            </a:r>
            <a:endParaRPr sz="1200">
              <a:latin typeface="Arial"/>
              <a:cs typeface="Arial"/>
            </a:endParaRPr>
          </a:p>
        </p:txBody>
      </p:sp>
      <p:sp>
        <p:nvSpPr>
          <p:cNvPr id="88" name="object 88"/>
          <p:cNvSpPr/>
          <p:nvPr/>
        </p:nvSpPr>
        <p:spPr>
          <a:xfrm>
            <a:off x="5797296" y="4745735"/>
            <a:ext cx="399288" cy="400812"/>
          </a:xfrm>
          <a:prstGeom prst="rect">
            <a:avLst/>
          </a:prstGeom>
          <a:blipFill>
            <a:blip r:embed="rId12" cstate="print"/>
            <a:stretch>
              <a:fillRect/>
            </a:stretch>
          </a:blipFill>
        </p:spPr>
        <p:txBody>
          <a:bodyPr wrap="square" lIns="0" tIns="0" rIns="0" bIns="0" rtlCol="0">
            <a:spAutoFit/>
          </a:bodyPr>
          <a:lstStyle/>
          <a:p>
            <a:endParaRPr/>
          </a:p>
        </p:txBody>
      </p:sp>
      <p:sp>
        <p:nvSpPr>
          <p:cNvPr id="89" name="object 89"/>
          <p:cNvSpPr/>
          <p:nvPr/>
        </p:nvSpPr>
        <p:spPr>
          <a:xfrm>
            <a:off x="5844666" y="4774107"/>
            <a:ext cx="304800" cy="304444"/>
          </a:xfrm>
          <a:prstGeom prst="rect">
            <a:avLst/>
          </a:prstGeom>
          <a:blipFill>
            <a:blip r:embed="rId13" cstate="print"/>
            <a:stretch>
              <a:fillRect/>
            </a:stretch>
          </a:blipFill>
        </p:spPr>
        <p:txBody>
          <a:bodyPr wrap="square" lIns="0" tIns="0" rIns="0" bIns="0" rtlCol="0">
            <a:spAutoFit/>
          </a:bodyPr>
          <a:lstStyle/>
          <a:p>
            <a:endParaRPr/>
          </a:p>
        </p:txBody>
      </p:sp>
      <p:sp>
        <p:nvSpPr>
          <p:cNvPr id="90" name="object 90"/>
          <p:cNvSpPr/>
          <p:nvPr/>
        </p:nvSpPr>
        <p:spPr>
          <a:xfrm>
            <a:off x="5845079" y="4824729"/>
            <a:ext cx="304387" cy="50621"/>
          </a:xfrm>
          <a:custGeom>
            <a:avLst/>
            <a:gdLst/>
            <a:ahLst/>
            <a:cxnLst/>
            <a:rect l="l" t="t" r="r" b="b"/>
            <a:pathLst>
              <a:path w="304387" h="50621">
                <a:moveTo>
                  <a:pt x="304387" y="0"/>
                </a:moveTo>
                <a:lnTo>
                  <a:pt x="275607" y="29653"/>
                </a:lnTo>
                <a:lnTo>
                  <a:pt x="235697" y="42418"/>
                </a:lnTo>
                <a:lnTo>
                  <a:pt x="183951" y="49673"/>
                </a:lnTo>
                <a:lnTo>
                  <a:pt x="164799" y="50621"/>
                </a:lnTo>
                <a:lnTo>
                  <a:pt x="143903" y="50295"/>
                </a:lnTo>
                <a:lnTo>
                  <a:pt x="105284" y="47575"/>
                </a:lnTo>
                <a:lnTo>
                  <a:pt x="56693" y="38970"/>
                </a:lnTo>
                <a:lnTo>
                  <a:pt x="13268" y="20841"/>
                </a:lnTo>
                <a:lnTo>
                  <a:pt x="2397" y="9693"/>
                </a:lnTo>
                <a:lnTo>
                  <a:pt x="0" y="3747"/>
                </a:lnTo>
              </a:path>
            </a:pathLst>
          </a:custGeom>
          <a:ln w="9525">
            <a:solidFill>
              <a:srgbClr val="000000"/>
            </a:solidFill>
          </a:ln>
        </p:spPr>
        <p:txBody>
          <a:bodyPr wrap="square" lIns="0" tIns="0" rIns="0" bIns="0" rtlCol="0">
            <a:spAutoFit/>
          </a:bodyPr>
          <a:lstStyle/>
          <a:p>
            <a:endParaRPr/>
          </a:p>
        </p:txBody>
      </p:sp>
      <p:sp>
        <p:nvSpPr>
          <p:cNvPr id="91" name="object 91"/>
          <p:cNvSpPr/>
          <p:nvPr/>
        </p:nvSpPr>
        <p:spPr>
          <a:xfrm>
            <a:off x="5844666" y="4774107"/>
            <a:ext cx="304800" cy="304444"/>
          </a:xfrm>
          <a:custGeom>
            <a:avLst/>
            <a:gdLst/>
            <a:ahLst/>
            <a:cxnLst/>
            <a:rect l="l" t="t" r="r" b="b"/>
            <a:pathLst>
              <a:path w="304800" h="304444">
                <a:moveTo>
                  <a:pt x="0" y="50622"/>
                </a:moveTo>
                <a:lnTo>
                  <a:pt x="28744" y="20914"/>
                </a:lnTo>
                <a:lnTo>
                  <a:pt x="68633" y="8171"/>
                </a:lnTo>
                <a:lnTo>
                  <a:pt x="120398" y="943"/>
                </a:lnTo>
                <a:lnTo>
                  <a:pt x="139570" y="0"/>
                </a:lnTo>
                <a:lnTo>
                  <a:pt x="160444" y="324"/>
                </a:lnTo>
                <a:lnTo>
                  <a:pt x="199038" y="3031"/>
                </a:lnTo>
                <a:lnTo>
                  <a:pt x="247630" y="11608"/>
                </a:lnTo>
                <a:lnTo>
                  <a:pt x="291091" y="29721"/>
                </a:lnTo>
                <a:lnTo>
                  <a:pt x="304800" y="253822"/>
                </a:lnTo>
                <a:lnTo>
                  <a:pt x="303544" y="260345"/>
                </a:lnTo>
                <a:lnTo>
                  <a:pt x="264291" y="288255"/>
                </a:lnTo>
                <a:lnTo>
                  <a:pt x="219968" y="299342"/>
                </a:lnTo>
                <a:lnTo>
                  <a:pt x="165211" y="304444"/>
                </a:lnTo>
                <a:lnTo>
                  <a:pt x="144315" y="304118"/>
                </a:lnTo>
                <a:lnTo>
                  <a:pt x="105697" y="301398"/>
                </a:lnTo>
                <a:lnTo>
                  <a:pt x="57106" y="292792"/>
                </a:lnTo>
                <a:lnTo>
                  <a:pt x="13681" y="274663"/>
                </a:lnTo>
                <a:lnTo>
                  <a:pt x="0" y="50622"/>
                </a:lnTo>
                <a:close/>
              </a:path>
            </a:pathLst>
          </a:custGeom>
          <a:ln w="9525">
            <a:solidFill>
              <a:srgbClr val="000000"/>
            </a:solidFill>
          </a:ln>
        </p:spPr>
        <p:txBody>
          <a:bodyPr wrap="square" lIns="0" tIns="0" rIns="0" bIns="0" rtlCol="0">
            <a:spAutoFit/>
          </a:bodyPr>
          <a:lstStyle/>
          <a:p>
            <a:endParaRPr/>
          </a:p>
        </p:txBody>
      </p:sp>
      <p:sp>
        <p:nvSpPr>
          <p:cNvPr id="92" name="object 92"/>
          <p:cNvSpPr/>
          <p:nvPr/>
        </p:nvSpPr>
        <p:spPr>
          <a:xfrm>
            <a:off x="6330696" y="4745735"/>
            <a:ext cx="399288" cy="400812"/>
          </a:xfrm>
          <a:prstGeom prst="rect">
            <a:avLst/>
          </a:prstGeom>
          <a:blipFill>
            <a:blip r:embed="rId12" cstate="print"/>
            <a:stretch>
              <a:fillRect/>
            </a:stretch>
          </a:blipFill>
        </p:spPr>
        <p:txBody>
          <a:bodyPr wrap="square" lIns="0" tIns="0" rIns="0" bIns="0" rtlCol="0">
            <a:spAutoFit/>
          </a:bodyPr>
          <a:lstStyle/>
          <a:p>
            <a:endParaRPr/>
          </a:p>
        </p:txBody>
      </p:sp>
      <p:sp>
        <p:nvSpPr>
          <p:cNvPr id="93" name="object 93"/>
          <p:cNvSpPr/>
          <p:nvPr/>
        </p:nvSpPr>
        <p:spPr>
          <a:xfrm>
            <a:off x="6378066" y="4774107"/>
            <a:ext cx="304800" cy="304444"/>
          </a:xfrm>
          <a:prstGeom prst="rect">
            <a:avLst/>
          </a:prstGeom>
          <a:blipFill>
            <a:blip r:embed="rId13" cstate="print"/>
            <a:stretch>
              <a:fillRect/>
            </a:stretch>
          </a:blipFill>
        </p:spPr>
        <p:txBody>
          <a:bodyPr wrap="square" lIns="0" tIns="0" rIns="0" bIns="0" rtlCol="0">
            <a:spAutoFit/>
          </a:bodyPr>
          <a:lstStyle/>
          <a:p>
            <a:endParaRPr/>
          </a:p>
        </p:txBody>
      </p:sp>
      <p:sp>
        <p:nvSpPr>
          <p:cNvPr id="94" name="object 94"/>
          <p:cNvSpPr/>
          <p:nvPr/>
        </p:nvSpPr>
        <p:spPr>
          <a:xfrm>
            <a:off x="6378479" y="4824729"/>
            <a:ext cx="304387" cy="50621"/>
          </a:xfrm>
          <a:custGeom>
            <a:avLst/>
            <a:gdLst/>
            <a:ahLst/>
            <a:cxnLst/>
            <a:rect l="l" t="t" r="r" b="b"/>
            <a:pathLst>
              <a:path w="304387" h="50621">
                <a:moveTo>
                  <a:pt x="304387" y="0"/>
                </a:moveTo>
                <a:lnTo>
                  <a:pt x="275607" y="29653"/>
                </a:lnTo>
                <a:lnTo>
                  <a:pt x="235697" y="42418"/>
                </a:lnTo>
                <a:lnTo>
                  <a:pt x="183951" y="49673"/>
                </a:lnTo>
                <a:lnTo>
                  <a:pt x="164799" y="50621"/>
                </a:lnTo>
                <a:lnTo>
                  <a:pt x="143903" y="50295"/>
                </a:lnTo>
                <a:lnTo>
                  <a:pt x="105284" y="47575"/>
                </a:lnTo>
                <a:lnTo>
                  <a:pt x="56693" y="38970"/>
                </a:lnTo>
                <a:lnTo>
                  <a:pt x="13268" y="20841"/>
                </a:lnTo>
                <a:lnTo>
                  <a:pt x="2397" y="9693"/>
                </a:lnTo>
                <a:lnTo>
                  <a:pt x="0" y="3747"/>
                </a:lnTo>
              </a:path>
            </a:pathLst>
          </a:custGeom>
          <a:ln w="9525">
            <a:solidFill>
              <a:srgbClr val="000000"/>
            </a:solidFill>
          </a:ln>
        </p:spPr>
        <p:txBody>
          <a:bodyPr wrap="square" lIns="0" tIns="0" rIns="0" bIns="0" rtlCol="0">
            <a:spAutoFit/>
          </a:bodyPr>
          <a:lstStyle/>
          <a:p>
            <a:endParaRPr/>
          </a:p>
        </p:txBody>
      </p:sp>
      <p:sp>
        <p:nvSpPr>
          <p:cNvPr id="95" name="object 95"/>
          <p:cNvSpPr/>
          <p:nvPr/>
        </p:nvSpPr>
        <p:spPr>
          <a:xfrm>
            <a:off x="6378066" y="4774107"/>
            <a:ext cx="304800" cy="304444"/>
          </a:xfrm>
          <a:custGeom>
            <a:avLst/>
            <a:gdLst/>
            <a:ahLst/>
            <a:cxnLst/>
            <a:rect l="l" t="t" r="r" b="b"/>
            <a:pathLst>
              <a:path w="304800" h="304444">
                <a:moveTo>
                  <a:pt x="0" y="50622"/>
                </a:moveTo>
                <a:lnTo>
                  <a:pt x="28744" y="20914"/>
                </a:lnTo>
                <a:lnTo>
                  <a:pt x="68633" y="8171"/>
                </a:lnTo>
                <a:lnTo>
                  <a:pt x="120398" y="943"/>
                </a:lnTo>
                <a:lnTo>
                  <a:pt x="139570" y="0"/>
                </a:lnTo>
                <a:lnTo>
                  <a:pt x="160444" y="324"/>
                </a:lnTo>
                <a:lnTo>
                  <a:pt x="199038" y="3031"/>
                </a:lnTo>
                <a:lnTo>
                  <a:pt x="247630" y="11608"/>
                </a:lnTo>
                <a:lnTo>
                  <a:pt x="291091" y="29721"/>
                </a:lnTo>
                <a:lnTo>
                  <a:pt x="304800" y="253822"/>
                </a:lnTo>
                <a:lnTo>
                  <a:pt x="303544" y="260345"/>
                </a:lnTo>
                <a:lnTo>
                  <a:pt x="264291" y="288255"/>
                </a:lnTo>
                <a:lnTo>
                  <a:pt x="219968" y="299342"/>
                </a:lnTo>
                <a:lnTo>
                  <a:pt x="165211" y="304444"/>
                </a:lnTo>
                <a:lnTo>
                  <a:pt x="144315" y="304118"/>
                </a:lnTo>
                <a:lnTo>
                  <a:pt x="105697" y="301398"/>
                </a:lnTo>
                <a:lnTo>
                  <a:pt x="57106" y="292792"/>
                </a:lnTo>
                <a:lnTo>
                  <a:pt x="13681" y="274663"/>
                </a:lnTo>
                <a:lnTo>
                  <a:pt x="0" y="50622"/>
                </a:lnTo>
                <a:close/>
              </a:path>
            </a:pathLst>
          </a:custGeom>
          <a:ln w="9525">
            <a:solidFill>
              <a:srgbClr val="000000"/>
            </a:solidFill>
          </a:ln>
        </p:spPr>
        <p:txBody>
          <a:bodyPr wrap="square" lIns="0" tIns="0" rIns="0" bIns="0" rtlCol="0">
            <a:spAutoFit/>
          </a:bodyPr>
          <a:lstStyle/>
          <a:p>
            <a:endParaRPr/>
          </a:p>
        </p:txBody>
      </p:sp>
      <p:sp>
        <p:nvSpPr>
          <p:cNvPr id="96" name="object 96"/>
          <p:cNvSpPr/>
          <p:nvPr/>
        </p:nvSpPr>
        <p:spPr>
          <a:xfrm>
            <a:off x="5690615" y="4699253"/>
            <a:ext cx="3175" cy="228600"/>
          </a:xfrm>
          <a:custGeom>
            <a:avLst/>
            <a:gdLst/>
            <a:ahLst/>
            <a:cxnLst/>
            <a:rect l="l" t="t" r="r" b="b"/>
            <a:pathLst>
              <a:path w="3175" h="228600">
                <a:moveTo>
                  <a:pt x="3175" y="0"/>
                </a:moveTo>
                <a:lnTo>
                  <a:pt x="0" y="228600"/>
                </a:lnTo>
              </a:path>
            </a:pathLst>
          </a:custGeom>
          <a:ln w="9525">
            <a:solidFill>
              <a:srgbClr val="000000"/>
            </a:solidFill>
          </a:ln>
        </p:spPr>
        <p:txBody>
          <a:bodyPr wrap="square" lIns="0" tIns="0" rIns="0" bIns="0" rtlCol="0">
            <a:spAutoFit/>
          </a:bodyPr>
          <a:lstStyle/>
          <a:p>
            <a:endParaRPr/>
          </a:p>
        </p:txBody>
      </p:sp>
      <p:sp>
        <p:nvSpPr>
          <p:cNvPr id="97" name="object 97"/>
          <p:cNvSpPr/>
          <p:nvPr/>
        </p:nvSpPr>
        <p:spPr>
          <a:xfrm>
            <a:off x="5692266" y="4926329"/>
            <a:ext cx="152400" cy="1524"/>
          </a:xfrm>
          <a:custGeom>
            <a:avLst/>
            <a:gdLst/>
            <a:ahLst/>
            <a:cxnLst/>
            <a:rect l="l" t="t" r="r" b="b"/>
            <a:pathLst>
              <a:path w="152400" h="1524">
                <a:moveTo>
                  <a:pt x="0" y="0"/>
                </a:moveTo>
                <a:lnTo>
                  <a:pt x="152400" y="1524"/>
                </a:lnTo>
              </a:path>
            </a:pathLst>
          </a:custGeom>
          <a:ln w="9525">
            <a:solidFill>
              <a:srgbClr val="000000"/>
            </a:solidFill>
          </a:ln>
        </p:spPr>
        <p:txBody>
          <a:bodyPr wrap="square" lIns="0" tIns="0" rIns="0" bIns="0" rtlCol="0">
            <a:spAutoFit/>
          </a:bodyPr>
          <a:lstStyle/>
          <a:p>
            <a:endParaRPr/>
          </a:p>
        </p:txBody>
      </p:sp>
      <p:sp>
        <p:nvSpPr>
          <p:cNvPr id="98" name="object 98"/>
          <p:cNvSpPr/>
          <p:nvPr/>
        </p:nvSpPr>
        <p:spPr>
          <a:xfrm>
            <a:off x="6224015" y="4697729"/>
            <a:ext cx="3175" cy="228600"/>
          </a:xfrm>
          <a:custGeom>
            <a:avLst/>
            <a:gdLst/>
            <a:ahLst/>
            <a:cxnLst/>
            <a:rect l="l" t="t" r="r" b="b"/>
            <a:pathLst>
              <a:path w="3175" h="228600">
                <a:moveTo>
                  <a:pt x="3175" y="0"/>
                </a:moveTo>
                <a:lnTo>
                  <a:pt x="0" y="228600"/>
                </a:lnTo>
              </a:path>
            </a:pathLst>
          </a:custGeom>
          <a:ln w="9525">
            <a:solidFill>
              <a:srgbClr val="000000"/>
            </a:solidFill>
          </a:ln>
        </p:spPr>
        <p:txBody>
          <a:bodyPr wrap="square" lIns="0" tIns="0" rIns="0" bIns="0" rtlCol="0">
            <a:spAutoFit/>
          </a:bodyPr>
          <a:lstStyle/>
          <a:p>
            <a:endParaRPr/>
          </a:p>
        </p:txBody>
      </p:sp>
      <p:sp>
        <p:nvSpPr>
          <p:cNvPr id="99" name="object 99"/>
          <p:cNvSpPr/>
          <p:nvPr/>
        </p:nvSpPr>
        <p:spPr>
          <a:xfrm>
            <a:off x="6225666" y="4924678"/>
            <a:ext cx="152400" cy="3175"/>
          </a:xfrm>
          <a:custGeom>
            <a:avLst/>
            <a:gdLst/>
            <a:ahLst/>
            <a:cxnLst/>
            <a:rect l="l" t="t" r="r" b="b"/>
            <a:pathLst>
              <a:path w="152400" h="3175">
                <a:moveTo>
                  <a:pt x="0" y="0"/>
                </a:moveTo>
                <a:lnTo>
                  <a:pt x="152400" y="3175"/>
                </a:lnTo>
              </a:path>
            </a:pathLst>
          </a:custGeom>
          <a:ln w="9525">
            <a:solidFill>
              <a:srgbClr val="000000"/>
            </a:solidFill>
          </a:ln>
        </p:spPr>
        <p:txBody>
          <a:bodyPr wrap="square" lIns="0" tIns="0" rIns="0" bIns="0" rtlCol="0">
            <a:spAutoFit/>
          </a:bodyPr>
          <a:lstStyle/>
          <a:p>
            <a:endParaRPr/>
          </a:p>
        </p:txBody>
      </p:sp>
      <p:sp>
        <p:nvSpPr>
          <p:cNvPr id="100" name="object 100"/>
          <p:cNvSpPr txBox="1"/>
          <p:nvPr/>
        </p:nvSpPr>
        <p:spPr>
          <a:xfrm>
            <a:off x="6915150" y="4794757"/>
            <a:ext cx="254000" cy="273685"/>
          </a:xfrm>
          <a:prstGeom prst="rect">
            <a:avLst/>
          </a:prstGeom>
        </p:spPr>
        <p:txBody>
          <a:bodyPr vert="horz" wrap="square" lIns="0" tIns="0" rIns="0" bIns="0" rtlCol="0">
            <a:spAutoFit/>
          </a:bodyPr>
          <a:lstStyle/>
          <a:p>
            <a:pPr marL="12700">
              <a:lnSpc>
                <a:spcPts val="2155"/>
              </a:lnSpc>
            </a:pPr>
            <a:r>
              <a:rPr sz="1800" dirty="0">
                <a:latin typeface="宋体"/>
                <a:cs typeface="宋体"/>
              </a:rPr>
              <a:t>…</a:t>
            </a:r>
            <a:endParaRPr sz="1800">
              <a:latin typeface="宋体"/>
              <a:cs typeface="宋体"/>
            </a:endParaRPr>
          </a:p>
        </p:txBody>
      </p:sp>
      <p:sp>
        <p:nvSpPr>
          <p:cNvPr id="101" name="object 101"/>
          <p:cNvSpPr/>
          <p:nvPr/>
        </p:nvSpPr>
        <p:spPr>
          <a:xfrm>
            <a:off x="5573140" y="3707129"/>
            <a:ext cx="1676399" cy="304800"/>
          </a:xfrm>
          <a:custGeom>
            <a:avLst/>
            <a:gdLst/>
            <a:ahLst/>
            <a:cxnLst/>
            <a:rect l="l" t="t" r="r" b="b"/>
            <a:pathLst>
              <a:path w="1676400" h="304800">
                <a:moveTo>
                  <a:pt x="0" y="304800"/>
                </a:moveTo>
                <a:lnTo>
                  <a:pt x="1676399" y="304800"/>
                </a:lnTo>
                <a:lnTo>
                  <a:pt x="1676399" y="0"/>
                </a:lnTo>
                <a:lnTo>
                  <a:pt x="0" y="0"/>
                </a:lnTo>
                <a:lnTo>
                  <a:pt x="0" y="304800"/>
                </a:lnTo>
                <a:close/>
              </a:path>
            </a:pathLst>
          </a:custGeom>
          <a:solidFill>
            <a:srgbClr val="D24717"/>
          </a:solidFill>
        </p:spPr>
        <p:txBody>
          <a:bodyPr wrap="square" lIns="0" tIns="0" rIns="0" bIns="0" rtlCol="0">
            <a:spAutoFit/>
          </a:bodyPr>
          <a:lstStyle/>
          <a:p>
            <a:endParaRPr/>
          </a:p>
        </p:txBody>
      </p:sp>
      <p:sp>
        <p:nvSpPr>
          <p:cNvPr id="102" name="object 102"/>
          <p:cNvSpPr/>
          <p:nvPr/>
        </p:nvSpPr>
        <p:spPr>
          <a:xfrm>
            <a:off x="5573140" y="3707129"/>
            <a:ext cx="1676399" cy="304800"/>
          </a:xfrm>
          <a:custGeom>
            <a:avLst/>
            <a:gdLst/>
            <a:ahLst/>
            <a:cxnLst/>
            <a:rect l="l" t="t" r="r" b="b"/>
            <a:pathLst>
              <a:path w="1676400" h="304800">
                <a:moveTo>
                  <a:pt x="0" y="304800"/>
                </a:moveTo>
                <a:lnTo>
                  <a:pt x="1676399" y="304800"/>
                </a:lnTo>
                <a:lnTo>
                  <a:pt x="1676399" y="0"/>
                </a:lnTo>
                <a:lnTo>
                  <a:pt x="0" y="0"/>
                </a:lnTo>
                <a:lnTo>
                  <a:pt x="0" y="304800"/>
                </a:lnTo>
                <a:close/>
              </a:path>
            </a:pathLst>
          </a:custGeom>
          <a:ln w="12700">
            <a:solidFill>
              <a:srgbClr val="9B310D"/>
            </a:solidFill>
          </a:ln>
        </p:spPr>
        <p:txBody>
          <a:bodyPr wrap="square" lIns="0" tIns="0" rIns="0" bIns="0" rtlCol="0">
            <a:spAutoFit/>
          </a:bodyPr>
          <a:lstStyle/>
          <a:p>
            <a:endParaRPr/>
          </a:p>
        </p:txBody>
      </p:sp>
      <p:sp>
        <p:nvSpPr>
          <p:cNvPr id="103" name="object 103"/>
          <p:cNvSpPr txBox="1"/>
          <p:nvPr/>
        </p:nvSpPr>
        <p:spPr>
          <a:xfrm>
            <a:off x="5993384" y="3764279"/>
            <a:ext cx="838835"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tasktra</a:t>
            </a:r>
            <a:r>
              <a:rPr sz="1200" b="1" spc="-5" dirty="0">
                <a:solidFill>
                  <a:srgbClr val="FFFFFF"/>
                </a:solidFill>
                <a:latin typeface="Arial"/>
                <a:cs typeface="Arial"/>
              </a:rPr>
              <a:t>c</a:t>
            </a:r>
            <a:r>
              <a:rPr sz="1200" b="1" spc="-10" dirty="0">
                <a:solidFill>
                  <a:srgbClr val="FFFFFF"/>
                </a:solidFill>
                <a:latin typeface="Arial"/>
                <a:cs typeface="Arial"/>
              </a:rPr>
              <a:t>k</a:t>
            </a:r>
            <a:r>
              <a:rPr sz="1200" b="1" spc="0" dirty="0">
                <a:solidFill>
                  <a:srgbClr val="FFFFFF"/>
                </a:solidFill>
                <a:latin typeface="Arial"/>
                <a:cs typeface="Arial"/>
              </a:rPr>
              <a:t>er</a:t>
            </a:r>
            <a:endParaRPr sz="1200">
              <a:latin typeface="Arial"/>
              <a:cs typeface="Arial"/>
            </a:endParaRPr>
          </a:p>
        </p:txBody>
      </p:sp>
      <p:sp>
        <p:nvSpPr>
          <p:cNvPr id="104" name="object 104"/>
          <p:cNvSpPr/>
          <p:nvPr/>
        </p:nvSpPr>
        <p:spPr>
          <a:xfrm>
            <a:off x="5420740" y="5154929"/>
            <a:ext cx="1981199" cy="304800"/>
          </a:xfrm>
          <a:custGeom>
            <a:avLst/>
            <a:gdLst/>
            <a:ahLst/>
            <a:cxnLst/>
            <a:rect l="l" t="t" r="r" b="b"/>
            <a:pathLst>
              <a:path w="1981200" h="304800">
                <a:moveTo>
                  <a:pt x="0" y="304800"/>
                </a:moveTo>
                <a:lnTo>
                  <a:pt x="1981199" y="304800"/>
                </a:lnTo>
                <a:lnTo>
                  <a:pt x="1981199" y="0"/>
                </a:lnTo>
                <a:lnTo>
                  <a:pt x="0" y="0"/>
                </a:lnTo>
                <a:lnTo>
                  <a:pt x="0" y="304800"/>
                </a:lnTo>
                <a:close/>
              </a:path>
            </a:pathLst>
          </a:custGeom>
          <a:solidFill>
            <a:srgbClr val="000000"/>
          </a:solidFill>
        </p:spPr>
        <p:txBody>
          <a:bodyPr wrap="square" lIns="0" tIns="0" rIns="0" bIns="0" rtlCol="0">
            <a:spAutoFit/>
          </a:bodyPr>
          <a:lstStyle/>
          <a:p>
            <a:endParaRPr/>
          </a:p>
        </p:txBody>
      </p:sp>
      <p:sp>
        <p:nvSpPr>
          <p:cNvPr id="105" name="object 105"/>
          <p:cNvSpPr/>
          <p:nvPr/>
        </p:nvSpPr>
        <p:spPr>
          <a:xfrm>
            <a:off x="5420740" y="5154929"/>
            <a:ext cx="1981199" cy="304800"/>
          </a:xfrm>
          <a:custGeom>
            <a:avLst/>
            <a:gdLst/>
            <a:ahLst/>
            <a:cxnLst/>
            <a:rect l="l" t="t" r="r" b="b"/>
            <a:pathLst>
              <a:path w="1981200" h="304800">
                <a:moveTo>
                  <a:pt x="0" y="304800"/>
                </a:moveTo>
                <a:lnTo>
                  <a:pt x="1981199" y="304800"/>
                </a:lnTo>
                <a:lnTo>
                  <a:pt x="1981199"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106" name="object 106"/>
          <p:cNvSpPr txBox="1"/>
          <p:nvPr/>
        </p:nvSpPr>
        <p:spPr>
          <a:xfrm>
            <a:off x="6005576" y="5212333"/>
            <a:ext cx="811530"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sl</a:t>
            </a:r>
            <a:r>
              <a:rPr sz="1200" b="1" spc="5" dirty="0">
                <a:solidFill>
                  <a:srgbClr val="FFFFFF"/>
                </a:solidFill>
                <a:latin typeface="Arial"/>
                <a:cs typeface="Arial"/>
              </a:rPr>
              <a:t>a</a:t>
            </a:r>
            <a:r>
              <a:rPr sz="1200" b="1" spc="-20" dirty="0">
                <a:solidFill>
                  <a:srgbClr val="FFFFFF"/>
                </a:solidFill>
                <a:latin typeface="Arial"/>
                <a:cs typeface="Arial"/>
              </a:rPr>
              <a:t>v</a:t>
            </a:r>
            <a:r>
              <a:rPr sz="1200" b="1" spc="0" dirty="0">
                <a:solidFill>
                  <a:srgbClr val="FFFFFF"/>
                </a:solidFill>
                <a:latin typeface="Arial"/>
                <a:cs typeface="Arial"/>
              </a:rPr>
              <a:t>e</a:t>
            </a:r>
            <a:r>
              <a:rPr sz="1200" b="1" spc="-10" dirty="0">
                <a:solidFill>
                  <a:srgbClr val="FFFFFF"/>
                </a:solidFill>
                <a:latin typeface="Arial"/>
                <a:cs typeface="Arial"/>
              </a:rPr>
              <a:t> </a:t>
            </a:r>
            <a:r>
              <a:rPr sz="1200" b="1" spc="0" dirty="0">
                <a:solidFill>
                  <a:srgbClr val="FFFFFF"/>
                </a:solidFill>
                <a:latin typeface="Arial"/>
                <a:cs typeface="Arial"/>
              </a:rPr>
              <a:t>node</a:t>
            </a:r>
            <a:endParaRPr sz="1200">
              <a:latin typeface="Arial"/>
              <a:cs typeface="Arial"/>
            </a:endParaRPr>
          </a:p>
        </p:txBody>
      </p:sp>
      <p:sp>
        <p:nvSpPr>
          <p:cNvPr id="107" name="object 107"/>
          <p:cNvSpPr/>
          <p:nvPr/>
        </p:nvSpPr>
        <p:spPr>
          <a:xfrm>
            <a:off x="2296541" y="2183129"/>
            <a:ext cx="4139819" cy="304800"/>
          </a:xfrm>
          <a:custGeom>
            <a:avLst/>
            <a:gdLst/>
            <a:ahLst/>
            <a:cxnLst/>
            <a:rect l="l" t="t" r="r" b="b"/>
            <a:pathLst>
              <a:path w="4139819" h="304800">
                <a:moveTo>
                  <a:pt x="0" y="304800"/>
                </a:moveTo>
                <a:lnTo>
                  <a:pt x="4139819" y="304800"/>
                </a:lnTo>
                <a:lnTo>
                  <a:pt x="4139819" y="0"/>
                </a:lnTo>
                <a:lnTo>
                  <a:pt x="0" y="0"/>
                </a:lnTo>
                <a:lnTo>
                  <a:pt x="0" y="304800"/>
                </a:lnTo>
                <a:close/>
              </a:path>
            </a:pathLst>
          </a:custGeom>
          <a:solidFill>
            <a:srgbClr val="000000"/>
          </a:solidFill>
        </p:spPr>
        <p:txBody>
          <a:bodyPr wrap="square" lIns="0" tIns="0" rIns="0" bIns="0" rtlCol="0">
            <a:spAutoFit/>
          </a:bodyPr>
          <a:lstStyle/>
          <a:p>
            <a:endParaRPr/>
          </a:p>
        </p:txBody>
      </p:sp>
      <p:sp>
        <p:nvSpPr>
          <p:cNvPr id="108" name="object 108"/>
          <p:cNvSpPr/>
          <p:nvPr/>
        </p:nvSpPr>
        <p:spPr>
          <a:xfrm>
            <a:off x="2296541" y="2183129"/>
            <a:ext cx="4139819" cy="304800"/>
          </a:xfrm>
          <a:custGeom>
            <a:avLst/>
            <a:gdLst/>
            <a:ahLst/>
            <a:cxnLst/>
            <a:rect l="l" t="t" r="r" b="b"/>
            <a:pathLst>
              <a:path w="4139819" h="304800">
                <a:moveTo>
                  <a:pt x="0" y="304800"/>
                </a:moveTo>
                <a:lnTo>
                  <a:pt x="4139819" y="304800"/>
                </a:lnTo>
                <a:lnTo>
                  <a:pt x="4139819" y="0"/>
                </a:lnTo>
                <a:lnTo>
                  <a:pt x="0" y="0"/>
                </a:lnTo>
                <a:lnTo>
                  <a:pt x="0" y="304800"/>
                </a:lnTo>
                <a:close/>
              </a:path>
            </a:pathLst>
          </a:custGeom>
          <a:ln w="9525">
            <a:solidFill>
              <a:srgbClr val="000000"/>
            </a:solidFill>
          </a:ln>
        </p:spPr>
        <p:txBody>
          <a:bodyPr wrap="square" lIns="0" tIns="0" rIns="0" bIns="0" rtlCol="0">
            <a:spAutoFit/>
          </a:bodyPr>
          <a:lstStyle/>
          <a:p>
            <a:endParaRPr/>
          </a:p>
        </p:txBody>
      </p:sp>
      <p:sp>
        <p:nvSpPr>
          <p:cNvPr id="109" name="object 109"/>
          <p:cNvSpPr txBox="1"/>
          <p:nvPr/>
        </p:nvSpPr>
        <p:spPr>
          <a:xfrm>
            <a:off x="3971925" y="2240026"/>
            <a:ext cx="788670"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namenode</a:t>
            </a:r>
            <a:endParaRPr sz="1200">
              <a:latin typeface="Arial"/>
              <a:cs typeface="Arial"/>
            </a:endParaRPr>
          </a:p>
        </p:txBody>
      </p:sp>
      <p:sp>
        <p:nvSpPr>
          <p:cNvPr id="110" name="object 110"/>
          <p:cNvSpPr/>
          <p:nvPr/>
        </p:nvSpPr>
        <p:spPr>
          <a:xfrm>
            <a:off x="2296541" y="2487929"/>
            <a:ext cx="4148708" cy="609600"/>
          </a:xfrm>
          <a:custGeom>
            <a:avLst/>
            <a:gdLst/>
            <a:ahLst/>
            <a:cxnLst/>
            <a:rect l="l" t="t" r="r" b="b"/>
            <a:pathLst>
              <a:path w="4148708" h="609600">
                <a:moveTo>
                  <a:pt x="0" y="609600"/>
                </a:moveTo>
                <a:lnTo>
                  <a:pt x="4148708" y="609600"/>
                </a:lnTo>
                <a:lnTo>
                  <a:pt x="4148708" y="0"/>
                </a:lnTo>
                <a:lnTo>
                  <a:pt x="0" y="0"/>
                </a:lnTo>
                <a:lnTo>
                  <a:pt x="0" y="609600"/>
                </a:lnTo>
                <a:close/>
              </a:path>
            </a:pathLst>
          </a:custGeom>
          <a:ln w="9525">
            <a:solidFill>
              <a:srgbClr val="000000"/>
            </a:solidFill>
          </a:ln>
        </p:spPr>
        <p:txBody>
          <a:bodyPr wrap="square" lIns="0" tIns="0" rIns="0" bIns="0" rtlCol="0">
            <a:spAutoFit/>
          </a:bodyPr>
          <a:lstStyle/>
          <a:p>
            <a:endParaRPr/>
          </a:p>
        </p:txBody>
      </p:sp>
      <p:sp>
        <p:nvSpPr>
          <p:cNvPr id="111" name="object 111"/>
          <p:cNvSpPr/>
          <p:nvPr/>
        </p:nvSpPr>
        <p:spPr>
          <a:xfrm>
            <a:off x="2448941" y="26403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solidFill>
            <a:srgbClr val="A18E6A"/>
          </a:solidFill>
        </p:spPr>
        <p:txBody>
          <a:bodyPr wrap="square" lIns="0" tIns="0" rIns="0" bIns="0" rtlCol="0">
            <a:spAutoFit/>
          </a:bodyPr>
          <a:lstStyle/>
          <a:p>
            <a:endParaRPr/>
          </a:p>
        </p:txBody>
      </p:sp>
      <p:sp>
        <p:nvSpPr>
          <p:cNvPr id="112" name="object 112"/>
          <p:cNvSpPr/>
          <p:nvPr/>
        </p:nvSpPr>
        <p:spPr>
          <a:xfrm>
            <a:off x="2448941" y="26403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12700">
            <a:solidFill>
              <a:srgbClr val="76674B"/>
            </a:solidFill>
          </a:ln>
        </p:spPr>
        <p:txBody>
          <a:bodyPr wrap="square" lIns="0" tIns="0" rIns="0" bIns="0" rtlCol="0">
            <a:spAutoFit/>
          </a:bodyPr>
          <a:lstStyle/>
          <a:p>
            <a:endParaRPr/>
          </a:p>
        </p:txBody>
      </p:sp>
      <p:sp>
        <p:nvSpPr>
          <p:cNvPr id="113" name="object 113"/>
          <p:cNvSpPr txBox="1"/>
          <p:nvPr/>
        </p:nvSpPr>
        <p:spPr>
          <a:xfrm>
            <a:off x="2578989" y="2697226"/>
            <a:ext cx="1416050" cy="194310"/>
          </a:xfrm>
          <a:prstGeom prst="rect">
            <a:avLst/>
          </a:prstGeom>
        </p:spPr>
        <p:txBody>
          <a:bodyPr vert="horz" wrap="square" lIns="0" tIns="0" rIns="0" bIns="0" rtlCol="0">
            <a:spAutoFit/>
          </a:bodyPr>
          <a:lstStyle/>
          <a:p>
            <a:pPr marL="12700">
              <a:lnSpc>
                <a:spcPct val="100000"/>
              </a:lnSpc>
            </a:pPr>
            <a:r>
              <a:rPr sz="1200" b="1" dirty="0">
                <a:solidFill>
                  <a:srgbClr val="FFFFFF"/>
                </a:solidFill>
                <a:latin typeface="Arial"/>
                <a:cs typeface="Arial"/>
              </a:rPr>
              <a:t>namenode</a:t>
            </a:r>
            <a:r>
              <a:rPr sz="1200" b="1" spc="-5" dirty="0">
                <a:solidFill>
                  <a:srgbClr val="FFFFFF"/>
                </a:solidFill>
                <a:latin typeface="Arial"/>
                <a:cs typeface="Arial"/>
              </a:rPr>
              <a:t> </a:t>
            </a:r>
            <a:r>
              <a:rPr sz="1200" b="1" spc="0" dirty="0">
                <a:solidFill>
                  <a:srgbClr val="FFFFFF"/>
                </a:solidFill>
                <a:latin typeface="Arial"/>
                <a:cs typeface="Arial"/>
              </a:rPr>
              <a:t>da</a:t>
            </a:r>
            <a:r>
              <a:rPr sz="1200" b="1" spc="5" dirty="0">
                <a:solidFill>
                  <a:srgbClr val="FFFFFF"/>
                </a:solidFill>
                <a:latin typeface="Arial"/>
                <a:cs typeface="Arial"/>
              </a:rPr>
              <a:t>e</a:t>
            </a:r>
            <a:r>
              <a:rPr sz="1200" b="1" spc="0" dirty="0">
                <a:solidFill>
                  <a:srgbClr val="FFFFFF"/>
                </a:solidFill>
                <a:latin typeface="Arial"/>
                <a:cs typeface="Arial"/>
              </a:rPr>
              <a:t>mon</a:t>
            </a:r>
            <a:endParaRPr sz="1200">
              <a:latin typeface="Arial"/>
              <a:cs typeface="Arial"/>
            </a:endParaRPr>
          </a:p>
        </p:txBody>
      </p:sp>
      <p:sp>
        <p:nvSpPr>
          <p:cNvPr id="114" name="object 114"/>
          <p:cNvSpPr/>
          <p:nvPr/>
        </p:nvSpPr>
        <p:spPr>
          <a:xfrm>
            <a:off x="4582540" y="26403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solidFill>
            <a:srgbClr val="855D5D"/>
          </a:solidFill>
        </p:spPr>
        <p:txBody>
          <a:bodyPr wrap="square" lIns="0" tIns="0" rIns="0" bIns="0" rtlCol="0">
            <a:spAutoFit/>
          </a:bodyPr>
          <a:lstStyle/>
          <a:p>
            <a:endParaRPr/>
          </a:p>
        </p:txBody>
      </p:sp>
      <p:sp>
        <p:nvSpPr>
          <p:cNvPr id="115" name="object 115"/>
          <p:cNvSpPr/>
          <p:nvPr/>
        </p:nvSpPr>
        <p:spPr>
          <a:xfrm>
            <a:off x="4582540" y="2640329"/>
            <a:ext cx="1676400" cy="304800"/>
          </a:xfrm>
          <a:custGeom>
            <a:avLst/>
            <a:gdLst/>
            <a:ahLst/>
            <a:cxnLst/>
            <a:rect l="l" t="t" r="r" b="b"/>
            <a:pathLst>
              <a:path w="1676400" h="304800">
                <a:moveTo>
                  <a:pt x="0" y="304800"/>
                </a:moveTo>
                <a:lnTo>
                  <a:pt x="1676400" y="304800"/>
                </a:lnTo>
                <a:lnTo>
                  <a:pt x="1676400" y="0"/>
                </a:lnTo>
                <a:lnTo>
                  <a:pt x="0" y="0"/>
                </a:lnTo>
                <a:lnTo>
                  <a:pt x="0" y="304800"/>
                </a:lnTo>
                <a:close/>
              </a:path>
            </a:pathLst>
          </a:custGeom>
          <a:ln w="12700">
            <a:solidFill>
              <a:srgbClr val="5F4242"/>
            </a:solidFill>
          </a:ln>
        </p:spPr>
        <p:txBody>
          <a:bodyPr wrap="square" lIns="0" tIns="0" rIns="0" bIns="0" rtlCol="0">
            <a:spAutoFit/>
          </a:bodyPr>
          <a:lstStyle/>
          <a:p>
            <a:endParaRPr/>
          </a:p>
        </p:txBody>
      </p:sp>
      <p:sp>
        <p:nvSpPr>
          <p:cNvPr id="116" name="object 116"/>
          <p:cNvSpPr txBox="1"/>
          <p:nvPr/>
        </p:nvSpPr>
        <p:spPr>
          <a:xfrm>
            <a:off x="5039359" y="2697226"/>
            <a:ext cx="762635" cy="194310"/>
          </a:xfrm>
          <a:prstGeom prst="rect">
            <a:avLst/>
          </a:prstGeom>
        </p:spPr>
        <p:txBody>
          <a:bodyPr vert="horz" wrap="square" lIns="0" tIns="0" rIns="0" bIns="0" rtlCol="0">
            <a:spAutoFit/>
          </a:bodyPr>
          <a:lstStyle/>
          <a:p>
            <a:pPr marL="12700">
              <a:lnSpc>
                <a:spcPct val="100000"/>
              </a:lnSpc>
            </a:pPr>
            <a:r>
              <a:rPr sz="1200" b="1" spc="-10" dirty="0">
                <a:solidFill>
                  <a:srgbClr val="FFFFFF"/>
                </a:solidFill>
                <a:latin typeface="Arial"/>
                <a:cs typeface="Arial"/>
              </a:rPr>
              <a:t>j</a:t>
            </a:r>
            <a:r>
              <a:rPr sz="1200" b="1" spc="0" dirty="0">
                <a:solidFill>
                  <a:srgbClr val="FFFFFF"/>
                </a:solidFill>
                <a:latin typeface="Arial"/>
                <a:cs typeface="Arial"/>
              </a:rPr>
              <a:t>ob</a:t>
            </a:r>
            <a:r>
              <a:rPr sz="1200" b="1" spc="-10" dirty="0">
                <a:solidFill>
                  <a:srgbClr val="FFFFFF"/>
                </a:solidFill>
                <a:latin typeface="Arial"/>
                <a:cs typeface="Arial"/>
              </a:rPr>
              <a:t>t</a:t>
            </a:r>
            <a:r>
              <a:rPr sz="1200" b="1" spc="0" dirty="0">
                <a:solidFill>
                  <a:srgbClr val="FFFFFF"/>
                </a:solidFill>
                <a:latin typeface="Arial"/>
                <a:cs typeface="Arial"/>
              </a:rPr>
              <a:t>racker</a:t>
            </a:r>
            <a:endParaRPr sz="1200">
              <a:latin typeface="Arial"/>
              <a:cs typeface="Arial"/>
            </a:endParaRPr>
          </a:p>
        </p:txBody>
      </p:sp>
      <p:sp>
        <p:nvSpPr>
          <p:cNvPr id="117" name="object 117"/>
          <p:cNvSpPr/>
          <p:nvPr/>
        </p:nvSpPr>
        <p:spPr>
          <a:xfrm>
            <a:off x="3726179" y="100584"/>
            <a:ext cx="5361432" cy="720852"/>
          </a:xfrm>
          <a:prstGeom prst="rect">
            <a:avLst/>
          </a:prstGeom>
          <a:blipFill>
            <a:blip r:embed="rId14" cstate="print"/>
            <a:stretch>
              <a:fillRect/>
            </a:stretch>
          </a:blipFill>
        </p:spPr>
        <p:txBody>
          <a:bodyPr wrap="square" lIns="0" tIns="0" rIns="0" bIns="0" rtlCol="0">
            <a:spAutoFit/>
          </a:bodyPr>
          <a:lstStyle/>
          <a:p>
            <a:endParaRPr/>
          </a:p>
        </p:txBody>
      </p:sp>
      <p:sp>
        <p:nvSpPr>
          <p:cNvPr id="118" name="object 118"/>
          <p:cNvSpPr txBox="1">
            <a:spLocks noGrp="1"/>
          </p:cNvSpPr>
          <p:nvPr>
            <p:ph type="title"/>
          </p:nvPr>
        </p:nvSpPr>
        <p:spPr>
          <a:prstGeom prst="rect">
            <a:avLst/>
          </a:prstGeom>
        </p:spPr>
        <p:txBody>
          <a:bodyPr vert="horz" wrap="square" lIns="0" tIns="189169" rIns="0" bIns="0" rtlCol="0">
            <a:spAutoFit/>
          </a:bodyPr>
          <a:lstStyle/>
          <a:p>
            <a:pPr marL="38100">
              <a:lnSpc>
                <a:spcPct val="100000"/>
              </a:lnSpc>
            </a:pPr>
            <a:r>
              <a:rPr sz="2600" b="1" spc="-5" dirty="0">
                <a:solidFill>
                  <a:srgbClr val="00AF50"/>
                </a:solidFill>
                <a:latin typeface="黑体"/>
                <a:cs typeface="黑体"/>
              </a:rPr>
              <a:t>H</a:t>
            </a:r>
            <a:r>
              <a:rPr sz="2600" b="1" spc="-15" dirty="0">
                <a:solidFill>
                  <a:srgbClr val="00AF50"/>
                </a:solidFill>
                <a:latin typeface="黑体"/>
                <a:cs typeface="黑体"/>
              </a:rPr>
              <a:t>a</a:t>
            </a:r>
            <a:r>
              <a:rPr sz="2600" b="1" spc="-10" dirty="0">
                <a:solidFill>
                  <a:srgbClr val="00AF50"/>
                </a:solidFill>
                <a:latin typeface="黑体"/>
                <a:cs typeface="黑体"/>
              </a:rPr>
              <a:t>d</a:t>
            </a:r>
            <a:r>
              <a:rPr sz="2600" b="1" spc="-5" dirty="0">
                <a:solidFill>
                  <a:srgbClr val="00AF50"/>
                </a:solidFill>
                <a:latin typeface="黑体"/>
                <a:cs typeface="黑体"/>
              </a:rPr>
              <a:t>o</a:t>
            </a:r>
            <a:r>
              <a:rPr sz="2600" b="1" spc="-15" dirty="0">
                <a:solidFill>
                  <a:srgbClr val="00AF50"/>
                </a:solidFill>
                <a:latin typeface="黑体"/>
                <a:cs typeface="黑体"/>
              </a:rPr>
              <a:t>op</a:t>
            </a:r>
            <a:r>
              <a:rPr sz="2600" b="1" spc="30" dirty="0">
                <a:solidFill>
                  <a:srgbClr val="00AF50"/>
                </a:solidFill>
                <a:latin typeface="黑体"/>
                <a:cs typeface="黑体"/>
              </a:rPr>
              <a:t> </a:t>
            </a:r>
            <a:r>
              <a:rPr sz="2600" b="1" spc="-15" dirty="0">
                <a:solidFill>
                  <a:srgbClr val="00AF50"/>
                </a:solidFill>
                <a:latin typeface="黑体"/>
                <a:cs typeface="黑体"/>
              </a:rPr>
              <a:t>M</a:t>
            </a:r>
            <a:r>
              <a:rPr sz="2600" b="1" spc="-10" dirty="0">
                <a:solidFill>
                  <a:srgbClr val="00AF50"/>
                </a:solidFill>
                <a:latin typeface="黑体"/>
                <a:cs typeface="黑体"/>
              </a:rPr>
              <a:t>a</a:t>
            </a:r>
            <a:r>
              <a:rPr sz="2600" b="1" spc="-5" dirty="0">
                <a:solidFill>
                  <a:srgbClr val="00AF50"/>
                </a:solidFill>
                <a:latin typeface="黑体"/>
                <a:cs typeface="黑体"/>
              </a:rPr>
              <a:t>p</a:t>
            </a:r>
            <a:r>
              <a:rPr sz="2600" b="1" spc="-15" dirty="0">
                <a:solidFill>
                  <a:srgbClr val="00AF50"/>
                </a:solidFill>
                <a:latin typeface="黑体"/>
                <a:cs typeface="黑体"/>
              </a:rPr>
              <a:t>R</a:t>
            </a:r>
            <a:r>
              <a:rPr sz="2600" b="1" spc="-10" dirty="0">
                <a:solidFill>
                  <a:srgbClr val="00AF50"/>
                </a:solidFill>
                <a:latin typeface="黑体"/>
                <a:cs typeface="黑体"/>
              </a:rPr>
              <a:t>e</a:t>
            </a:r>
            <a:r>
              <a:rPr sz="2600" b="1" spc="-5" dirty="0">
                <a:solidFill>
                  <a:srgbClr val="00AF50"/>
                </a:solidFill>
                <a:latin typeface="黑体"/>
                <a:cs typeface="黑体"/>
              </a:rPr>
              <a:t>d</a:t>
            </a:r>
            <a:r>
              <a:rPr sz="2600" b="1" spc="-15" dirty="0">
                <a:solidFill>
                  <a:srgbClr val="00AF50"/>
                </a:solidFill>
                <a:latin typeface="黑体"/>
                <a:cs typeface="黑体"/>
              </a:rPr>
              <a:t>u</a:t>
            </a:r>
            <a:r>
              <a:rPr sz="2600" b="1" spc="0" dirty="0">
                <a:solidFill>
                  <a:srgbClr val="00AF50"/>
                </a:solidFill>
                <a:latin typeface="黑体"/>
                <a:cs typeface="黑体"/>
              </a:rPr>
              <a:t>ce</a:t>
            </a:r>
            <a:r>
              <a:rPr sz="2600" b="1" spc="-30" dirty="0">
                <a:solidFill>
                  <a:srgbClr val="00AF50"/>
                </a:solidFill>
                <a:latin typeface="黑体"/>
                <a:cs typeface="黑体"/>
              </a:rPr>
              <a:t>基本</a:t>
            </a:r>
            <a:r>
              <a:rPr sz="2600" b="1" spc="-20" dirty="0">
                <a:solidFill>
                  <a:srgbClr val="00AF50"/>
                </a:solidFill>
                <a:latin typeface="黑体"/>
                <a:cs typeface="黑体"/>
              </a:rPr>
              <a:t>构</a:t>
            </a:r>
            <a:r>
              <a:rPr sz="2600" b="1" spc="-25" dirty="0">
                <a:solidFill>
                  <a:srgbClr val="00AF50"/>
                </a:solidFill>
                <a:latin typeface="黑体"/>
                <a:cs typeface="黑体"/>
              </a:rPr>
              <a:t>架</a:t>
            </a:r>
            <a:r>
              <a:rPr sz="2600" b="1" spc="-30" dirty="0">
                <a:solidFill>
                  <a:srgbClr val="00AF50"/>
                </a:solidFill>
                <a:latin typeface="黑体"/>
                <a:cs typeface="黑体"/>
              </a:rPr>
              <a:t>与工</a:t>
            </a:r>
            <a:r>
              <a:rPr sz="2600" b="1" spc="-20" dirty="0">
                <a:solidFill>
                  <a:srgbClr val="00AF50"/>
                </a:solidFill>
                <a:latin typeface="黑体"/>
                <a:cs typeface="黑体"/>
              </a:rPr>
              <a:t>作</a:t>
            </a:r>
            <a:r>
              <a:rPr sz="2600" b="1" spc="-25" dirty="0">
                <a:solidFill>
                  <a:srgbClr val="00AF50"/>
                </a:solidFill>
                <a:latin typeface="黑体"/>
                <a:cs typeface="黑体"/>
              </a:rPr>
              <a:t>过</a:t>
            </a:r>
            <a:r>
              <a:rPr sz="2600" b="1" spc="-30" dirty="0">
                <a:solidFill>
                  <a:srgbClr val="00AF50"/>
                </a:solidFill>
                <a:latin typeface="黑体"/>
                <a:cs typeface="黑体"/>
              </a:rPr>
              <a:t>程</a:t>
            </a:r>
            <a:endParaRPr sz="2600">
              <a:latin typeface="黑体"/>
              <a:cs typeface="黑体"/>
            </a:endParaRPr>
          </a:p>
          <a:p>
            <a:pPr marL="38100">
              <a:lnSpc>
                <a:spcPts val="3065"/>
              </a:lnSpc>
              <a:spcBef>
                <a:spcPts val="600"/>
              </a:spcBef>
            </a:pPr>
            <a:r>
              <a:rPr sz="2600" dirty="0">
                <a:solidFill>
                  <a:srgbClr val="C00000"/>
                </a:solidFill>
                <a:latin typeface="黑体"/>
                <a:cs typeface="黑体"/>
              </a:rPr>
              <a:t>数据存</a:t>
            </a:r>
            <a:r>
              <a:rPr sz="2600" spc="-15" dirty="0">
                <a:solidFill>
                  <a:srgbClr val="C00000"/>
                </a:solidFill>
                <a:latin typeface="黑体"/>
                <a:cs typeface="黑体"/>
              </a:rPr>
              <a:t>储</a:t>
            </a:r>
            <a:r>
              <a:rPr sz="2600" spc="0" dirty="0">
                <a:solidFill>
                  <a:srgbClr val="C00000"/>
                </a:solidFill>
                <a:latin typeface="黑体"/>
                <a:cs typeface="黑体"/>
              </a:rPr>
              <a:t>与计算</a:t>
            </a:r>
            <a:r>
              <a:rPr sz="2600" spc="-15" dirty="0">
                <a:solidFill>
                  <a:srgbClr val="C00000"/>
                </a:solidFill>
                <a:latin typeface="黑体"/>
                <a:cs typeface="黑体"/>
              </a:rPr>
              <a:t>节</a:t>
            </a:r>
            <a:r>
              <a:rPr sz="2600" spc="0" dirty="0">
                <a:solidFill>
                  <a:srgbClr val="C00000"/>
                </a:solidFill>
                <a:latin typeface="黑体"/>
                <a:cs typeface="黑体"/>
              </a:rPr>
              <a:t>点构架</a:t>
            </a:r>
            <a:endParaRPr sz="2600">
              <a:latin typeface="黑体"/>
              <a:cs typeface="黑体"/>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519" rIns="0" bIns="0" rtlCol="0">
            <a:spAutoFit/>
          </a:bodyPr>
          <a:lstStyle/>
          <a:p>
            <a:pPr marL="10795">
              <a:lnSpc>
                <a:spcPts val="3065"/>
              </a:lnSpc>
            </a:pPr>
            <a:r>
              <a:rPr sz="2600" b="1" spc="0" dirty="0">
                <a:solidFill>
                  <a:srgbClr val="00AF50"/>
                </a:solidFill>
                <a:latin typeface="黑体"/>
                <a:cs typeface="黑体"/>
              </a:rPr>
              <a:t>H</a:t>
            </a:r>
            <a:r>
              <a:rPr sz="2600" b="1" spc="-15" dirty="0">
                <a:solidFill>
                  <a:srgbClr val="00AF50"/>
                </a:solidFill>
                <a:latin typeface="黑体"/>
                <a:cs typeface="黑体"/>
              </a:rPr>
              <a:t>a</a:t>
            </a:r>
            <a:r>
              <a:rPr sz="2600" b="1" spc="-5" dirty="0">
                <a:solidFill>
                  <a:srgbClr val="00AF50"/>
                </a:solidFill>
                <a:latin typeface="黑体"/>
                <a:cs typeface="黑体"/>
              </a:rPr>
              <a:t>d</a:t>
            </a:r>
            <a:r>
              <a:rPr sz="2600" b="1" spc="0" dirty="0">
                <a:solidFill>
                  <a:srgbClr val="00AF50"/>
                </a:solidFill>
                <a:latin typeface="黑体"/>
                <a:cs typeface="黑体"/>
              </a:rPr>
              <a:t>o</a:t>
            </a:r>
            <a:r>
              <a:rPr sz="2600" b="1" spc="-15" dirty="0">
                <a:solidFill>
                  <a:srgbClr val="00AF50"/>
                </a:solidFill>
                <a:latin typeface="黑体"/>
                <a:cs typeface="黑体"/>
              </a:rPr>
              <a:t>op</a:t>
            </a:r>
            <a:r>
              <a:rPr sz="2600" b="1" spc="15" dirty="0">
                <a:solidFill>
                  <a:srgbClr val="00AF50"/>
                </a:solidFill>
                <a:latin typeface="黑体"/>
                <a:cs typeface="黑体"/>
              </a:rPr>
              <a:t> </a:t>
            </a:r>
            <a:r>
              <a:rPr sz="2600" b="1" spc="-5" dirty="0">
                <a:solidFill>
                  <a:srgbClr val="00AF50"/>
                </a:solidFill>
                <a:latin typeface="黑体"/>
                <a:cs typeface="黑体"/>
              </a:rPr>
              <a:t>M</a:t>
            </a:r>
            <a:r>
              <a:rPr sz="2600" b="1" spc="-15" dirty="0">
                <a:solidFill>
                  <a:srgbClr val="00AF50"/>
                </a:solidFill>
                <a:latin typeface="黑体"/>
                <a:cs typeface="黑体"/>
              </a:rPr>
              <a:t>a</a:t>
            </a:r>
            <a:r>
              <a:rPr sz="2600" b="1" spc="0" dirty="0">
                <a:solidFill>
                  <a:srgbClr val="00AF50"/>
                </a:solidFill>
                <a:latin typeface="黑体"/>
                <a:cs typeface="黑体"/>
              </a:rPr>
              <a:t>p</a:t>
            </a:r>
            <a:r>
              <a:rPr sz="2600" b="1" spc="-15" dirty="0">
                <a:solidFill>
                  <a:srgbClr val="00AF50"/>
                </a:solidFill>
                <a:latin typeface="黑体"/>
                <a:cs typeface="黑体"/>
              </a:rPr>
              <a:t>R</a:t>
            </a:r>
            <a:r>
              <a:rPr sz="2600" b="1" spc="-5" dirty="0">
                <a:solidFill>
                  <a:srgbClr val="00AF50"/>
                </a:solidFill>
                <a:latin typeface="黑体"/>
                <a:cs typeface="黑体"/>
              </a:rPr>
              <a:t>e</a:t>
            </a:r>
            <a:r>
              <a:rPr sz="2600" b="1" spc="0" dirty="0">
                <a:solidFill>
                  <a:srgbClr val="00AF50"/>
                </a:solidFill>
                <a:latin typeface="黑体"/>
                <a:cs typeface="黑体"/>
              </a:rPr>
              <a:t>d</a:t>
            </a:r>
            <a:r>
              <a:rPr sz="2600" b="1" spc="-15" dirty="0">
                <a:solidFill>
                  <a:srgbClr val="00AF50"/>
                </a:solidFill>
                <a:latin typeface="黑体"/>
                <a:cs typeface="黑体"/>
              </a:rPr>
              <a:t>u</a:t>
            </a:r>
            <a:r>
              <a:rPr sz="2600" b="1" spc="0" dirty="0">
                <a:solidFill>
                  <a:srgbClr val="00AF50"/>
                </a:solidFill>
                <a:latin typeface="黑体"/>
                <a:cs typeface="黑体"/>
              </a:rPr>
              <a:t>c</a:t>
            </a:r>
            <a:r>
              <a:rPr sz="2600" b="1" spc="-20" dirty="0">
                <a:solidFill>
                  <a:srgbClr val="00AF50"/>
                </a:solidFill>
                <a:latin typeface="黑体"/>
                <a:cs typeface="黑体"/>
              </a:rPr>
              <a:t>e</a:t>
            </a:r>
            <a:r>
              <a:rPr sz="2600" b="1" spc="-30" dirty="0">
                <a:solidFill>
                  <a:srgbClr val="00AF50"/>
                </a:solidFill>
                <a:latin typeface="黑体"/>
                <a:cs typeface="黑体"/>
              </a:rPr>
              <a:t>基</a:t>
            </a:r>
            <a:r>
              <a:rPr sz="2600" b="1" spc="-20" dirty="0">
                <a:solidFill>
                  <a:srgbClr val="00AF50"/>
                </a:solidFill>
                <a:latin typeface="黑体"/>
                <a:cs typeface="黑体"/>
              </a:rPr>
              <a:t>本工作</a:t>
            </a:r>
            <a:r>
              <a:rPr sz="2600" b="1" spc="-30" dirty="0">
                <a:solidFill>
                  <a:srgbClr val="00AF50"/>
                </a:solidFill>
                <a:latin typeface="黑体"/>
                <a:cs typeface="黑体"/>
              </a:rPr>
              <a:t>过程</a:t>
            </a:r>
            <a:endParaRPr sz="2600">
              <a:latin typeface="黑体"/>
              <a:cs typeface="黑体"/>
            </a:endParaRPr>
          </a:p>
        </p:txBody>
      </p:sp>
      <p:sp>
        <p:nvSpPr>
          <p:cNvPr id="3" name="object 3"/>
          <p:cNvSpPr/>
          <p:nvPr/>
        </p:nvSpPr>
        <p:spPr>
          <a:xfrm>
            <a:off x="3843528" y="155447"/>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1292225" y="1200212"/>
            <a:ext cx="6867525" cy="5535549"/>
          </a:xfrm>
          <a:prstGeom prst="rect">
            <a:avLst/>
          </a:prstGeom>
          <a:blipFill>
            <a:blip r:embed="rId3" cstate="print"/>
            <a:stretch>
              <a:fillRect/>
            </a:stretch>
          </a:blipFill>
        </p:spPr>
        <p:txBody>
          <a:bodyPr wrap="square" lIns="0" tIns="0" rIns="0" bIns="0" rtlCol="0">
            <a:spAutoFit/>
          </a:bodyPr>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535" y="251459"/>
            <a:ext cx="7075932" cy="949452"/>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607380" rIns="0" bIns="0" rtlCol="0">
            <a:spAutoFit/>
          </a:bodyPr>
          <a:lstStyle/>
          <a:p>
            <a:pPr marL="187325">
              <a:lnSpc>
                <a:spcPts val="3080"/>
              </a:lnSpc>
            </a:pPr>
            <a:r>
              <a:rPr sz="2600" spc="10" dirty="0">
                <a:solidFill>
                  <a:srgbClr val="C00000"/>
                </a:solidFill>
                <a:latin typeface="黑体"/>
                <a:cs typeface="黑体"/>
              </a:rPr>
              <a:t>文件</a:t>
            </a:r>
            <a:r>
              <a:rPr sz="2600" spc="0" dirty="0">
                <a:solidFill>
                  <a:srgbClr val="C00000"/>
                </a:solidFill>
                <a:latin typeface="黑体"/>
                <a:cs typeface="黑体"/>
              </a:rPr>
              <a:t>输入</a:t>
            </a:r>
            <a:r>
              <a:rPr sz="2600" spc="-15" dirty="0">
                <a:solidFill>
                  <a:srgbClr val="C00000"/>
                </a:solidFill>
                <a:latin typeface="黑体"/>
                <a:cs typeface="黑体"/>
              </a:rPr>
              <a:t>格</a:t>
            </a:r>
            <a:r>
              <a:rPr sz="2600" spc="5" dirty="0">
                <a:solidFill>
                  <a:srgbClr val="C00000"/>
                </a:solidFill>
                <a:latin typeface="黑体"/>
                <a:cs typeface="黑体"/>
              </a:rPr>
              <a:t>式</a:t>
            </a:r>
            <a:r>
              <a:rPr sz="2600" b="1" spc="0" dirty="0">
                <a:solidFill>
                  <a:srgbClr val="C00000"/>
                </a:solidFill>
                <a:latin typeface="Arial Narrow"/>
                <a:cs typeface="Arial Narrow"/>
              </a:rPr>
              <a:t>I</a:t>
            </a:r>
            <a:r>
              <a:rPr sz="2600" b="1" spc="-15" dirty="0">
                <a:solidFill>
                  <a:srgbClr val="C00000"/>
                </a:solidFill>
                <a:latin typeface="Arial Narrow"/>
                <a:cs typeface="Arial Narrow"/>
              </a:rPr>
              <a:t>n</a:t>
            </a:r>
            <a:r>
              <a:rPr sz="2600" b="1" spc="0" dirty="0">
                <a:solidFill>
                  <a:srgbClr val="C00000"/>
                </a:solidFill>
                <a:latin typeface="Arial Narrow"/>
                <a:cs typeface="Arial Narrow"/>
              </a:rPr>
              <a:t>pu</a:t>
            </a:r>
            <a:r>
              <a:rPr sz="2600" b="1" spc="-10" dirty="0">
                <a:solidFill>
                  <a:srgbClr val="C00000"/>
                </a:solidFill>
                <a:latin typeface="Arial Narrow"/>
                <a:cs typeface="Arial Narrow"/>
              </a:rPr>
              <a:t>t</a:t>
            </a:r>
            <a:r>
              <a:rPr sz="2600" b="1" spc="0" dirty="0">
                <a:solidFill>
                  <a:srgbClr val="C00000"/>
                </a:solidFill>
                <a:latin typeface="Arial Narrow"/>
                <a:cs typeface="Arial Narrow"/>
              </a:rPr>
              <a:t>Fo</a:t>
            </a:r>
            <a:r>
              <a:rPr sz="2600" b="1" spc="-10" dirty="0">
                <a:solidFill>
                  <a:srgbClr val="C00000"/>
                </a:solidFill>
                <a:latin typeface="Arial Narrow"/>
                <a:cs typeface="Arial Narrow"/>
              </a:rPr>
              <a:t>r</a:t>
            </a:r>
            <a:r>
              <a:rPr sz="2600" b="1" spc="0" dirty="0">
                <a:solidFill>
                  <a:srgbClr val="C00000"/>
                </a:solidFill>
                <a:latin typeface="Arial Narrow"/>
                <a:cs typeface="Arial Narrow"/>
              </a:rPr>
              <a:t>mat</a:t>
            </a:r>
            <a:endParaRPr sz="2600">
              <a:latin typeface="Arial Narrow"/>
              <a:cs typeface="Arial Narrow"/>
            </a:endParaRPr>
          </a:p>
        </p:txBody>
      </p:sp>
      <p:sp>
        <p:nvSpPr>
          <p:cNvPr id="4" name="object 4"/>
          <p:cNvSpPr txBox="1"/>
          <p:nvPr/>
        </p:nvSpPr>
        <p:spPr>
          <a:xfrm>
            <a:off x="531368" y="1820545"/>
            <a:ext cx="8187690" cy="4661535"/>
          </a:xfrm>
          <a:prstGeom prst="rect">
            <a:avLst/>
          </a:prstGeom>
        </p:spPr>
        <p:txBody>
          <a:bodyPr vert="horz" wrap="square" lIns="0" tIns="0" rIns="0" bIns="0" rtlCol="0">
            <a:spAutoFit/>
          </a:bodyPr>
          <a:lstStyle/>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定义了数据文件如何分割和读取</a:t>
            </a:r>
            <a:endParaRPr sz="2400">
              <a:latin typeface="黑体"/>
              <a:cs typeface="黑体"/>
            </a:endParaRPr>
          </a:p>
          <a:p>
            <a:pPr marL="287020" indent="-274320">
              <a:lnSpc>
                <a:spcPct val="100000"/>
              </a:lnSpc>
              <a:spcBef>
                <a:spcPts val="600"/>
              </a:spcBef>
              <a:buClr>
                <a:srgbClr val="D24717"/>
              </a:buClr>
              <a:buSzPct val="83333"/>
              <a:buFont typeface="Wingdings 2"/>
              <a:buChar char=""/>
              <a:tabLst>
                <a:tab pos="287020" algn="l"/>
              </a:tabLst>
            </a:pPr>
            <a:r>
              <a:rPr sz="2400" dirty="0">
                <a:latin typeface="Arial Narrow"/>
                <a:cs typeface="Arial Narrow"/>
              </a:rPr>
              <a:t>InputForma</a:t>
            </a:r>
            <a:r>
              <a:rPr sz="2400" spc="10" dirty="0">
                <a:latin typeface="Arial Narrow"/>
                <a:cs typeface="Arial Narrow"/>
              </a:rPr>
              <a:t>t</a:t>
            </a:r>
            <a:r>
              <a:rPr sz="2400" spc="0" dirty="0">
                <a:latin typeface="黑体"/>
                <a:cs typeface="黑体"/>
              </a:rPr>
              <a:t>提供了以下一些功能</a:t>
            </a:r>
            <a:endParaRPr sz="2400">
              <a:latin typeface="黑体"/>
              <a:cs typeface="黑体"/>
            </a:endParaRPr>
          </a:p>
          <a:p>
            <a:pPr marL="332740">
              <a:lnSpc>
                <a:spcPct val="100000"/>
              </a:lnSpc>
              <a:spcBef>
                <a:spcPts val="405"/>
              </a:spcBef>
            </a:pPr>
            <a:r>
              <a:rPr sz="1850" spc="10" dirty="0">
                <a:solidFill>
                  <a:srgbClr val="9B2C1F"/>
                </a:solidFill>
                <a:latin typeface="Wingdings 2"/>
                <a:cs typeface="Wingdings 2"/>
              </a:rPr>
              <a:t></a:t>
            </a:r>
            <a:r>
              <a:rPr sz="1850" spc="10" dirty="0">
                <a:solidFill>
                  <a:srgbClr val="9B2C1F"/>
                </a:solidFill>
                <a:latin typeface="Times New Roman"/>
                <a:cs typeface="Times New Roman"/>
              </a:rPr>
              <a:t> </a:t>
            </a:r>
            <a:r>
              <a:rPr sz="1850" spc="-165" dirty="0">
                <a:solidFill>
                  <a:srgbClr val="9B2C1F"/>
                </a:solidFill>
                <a:latin typeface="Times New Roman"/>
                <a:cs typeface="Times New Roman"/>
              </a:rPr>
              <a:t> </a:t>
            </a:r>
            <a:r>
              <a:rPr sz="2200" spc="-20" dirty="0">
                <a:latin typeface="黑体"/>
                <a:cs typeface="黑体"/>
              </a:rPr>
              <a:t>选</a:t>
            </a:r>
            <a:r>
              <a:rPr sz="2200" spc="-25" dirty="0">
                <a:latin typeface="黑体"/>
                <a:cs typeface="黑体"/>
              </a:rPr>
              <a:t>择文件或</a:t>
            </a:r>
            <a:r>
              <a:rPr sz="2200" spc="-20" dirty="0">
                <a:latin typeface="黑体"/>
                <a:cs typeface="黑体"/>
              </a:rPr>
              <a:t>者</a:t>
            </a:r>
            <a:r>
              <a:rPr sz="2200" spc="-25" dirty="0">
                <a:latin typeface="黑体"/>
                <a:cs typeface="黑体"/>
              </a:rPr>
              <a:t>其它对象</a:t>
            </a:r>
            <a:r>
              <a:rPr sz="2200" spc="-20" dirty="0">
                <a:latin typeface="黑体"/>
                <a:cs typeface="黑体"/>
              </a:rPr>
              <a:t>，</a:t>
            </a:r>
            <a:r>
              <a:rPr sz="2200" spc="-25" dirty="0">
                <a:latin typeface="黑体"/>
                <a:cs typeface="黑体"/>
              </a:rPr>
              <a:t>用来作为</a:t>
            </a:r>
            <a:r>
              <a:rPr sz="2200" spc="-20" dirty="0">
                <a:latin typeface="黑体"/>
                <a:cs typeface="黑体"/>
              </a:rPr>
              <a:t>输</a:t>
            </a:r>
            <a:r>
              <a:rPr sz="2200" spc="-25" dirty="0">
                <a:latin typeface="黑体"/>
                <a:cs typeface="黑体"/>
              </a:rPr>
              <a:t>入</a:t>
            </a:r>
            <a:endParaRPr sz="2200">
              <a:latin typeface="黑体"/>
              <a:cs typeface="黑体"/>
            </a:endParaRPr>
          </a:p>
          <a:p>
            <a:pPr marL="332740">
              <a:lnSpc>
                <a:spcPct val="100000"/>
              </a:lnSpc>
              <a:spcBef>
                <a:spcPts val="405"/>
              </a:spcBef>
            </a:pPr>
            <a:r>
              <a:rPr sz="1850" spc="10" dirty="0">
                <a:solidFill>
                  <a:srgbClr val="9B2C1F"/>
                </a:solidFill>
                <a:latin typeface="Wingdings 2"/>
                <a:cs typeface="Wingdings 2"/>
              </a:rPr>
              <a:t></a:t>
            </a:r>
            <a:r>
              <a:rPr sz="1850" spc="10" dirty="0">
                <a:solidFill>
                  <a:srgbClr val="9B2C1F"/>
                </a:solidFill>
                <a:latin typeface="Times New Roman"/>
                <a:cs typeface="Times New Roman"/>
              </a:rPr>
              <a:t> </a:t>
            </a:r>
            <a:r>
              <a:rPr sz="1850" spc="-165" dirty="0">
                <a:solidFill>
                  <a:srgbClr val="9B2C1F"/>
                </a:solidFill>
                <a:latin typeface="Times New Roman"/>
                <a:cs typeface="Times New Roman"/>
              </a:rPr>
              <a:t> </a:t>
            </a:r>
            <a:r>
              <a:rPr sz="2200" spc="-15" dirty="0">
                <a:latin typeface="黑体"/>
                <a:cs typeface="黑体"/>
              </a:rPr>
              <a:t>定义</a:t>
            </a:r>
            <a:r>
              <a:rPr sz="2200" spc="-10" dirty="0">
                <a:latin typeface="Arial Narrow"/>
                <a:cs typeface="Arial Narrow"/>
              </a:rPr>
              <a:t>In</a:t>
            </a:r>
            <a:r>
              <a:rPr sz="2200" spc="-20" dirty="0">
                <a:latin typeface="Arial Narrow"/>
                <a:cs typeface="Arial Narrow"/>
              </a:rPr>
              <a:t>p</a:t>
            </a:r>
            <a:r>
              <a:rPr sz="2200" spc="-15" dirty="0">
                <a:latin typeface="Arial Narrow"/>
                <a:cs typeface="Arial Narrow"/>
              </a:rPr>
              <a:t>utS</a:t>
            </a:r>
            <a:r>
              <a:rPr sz="2200" spc="-20" dirty="0">
                <a:latin typeface="Arial Narrow"/>
                <a:cs typeface="Arial Narrow"/>
              </a:rPr>
              <a:t>p</a:t>
            </a:r>
            <a:r>
              <a:rPr sz="2200" spc="-10" dirty="0">
                <a:latin typeface="Arial Narrow"/>
                <a:cs typeface="Arial Narrow"/>
              </a:rPr>
              <a:t>l</a:t>
            </a:r>
            <a:r>
              <a:rPr sz="2200" spc="-15" dirty="0">
                <a:latin typeface="Arial Narrow"/>
                <a:cs typeface="Arial Narrow"/>
              </a:rPr>
              <a:t>its</a:t>
            </a:r>
            <a:r>
              <a:rPr sz="2200" spc="-5" dirty="0">
                <a:latin typeface="Arial Narrow"/>
                <a:cs typeface="Arial Narrow"/>
              </a:rPr>
              <a:t>, </a:t>
            </a:r>
            <a:r>
              <a:rPr sz="2200" spc="-20" dirty="0">
                <a:latin typeface="黑体"/>
                <a:cs typeface="黑体"/>
              </a:rPr>
              <a:t>将一个文件</a:t>
            </a:r>
            <a:r>
              <a:rPr sz="2200" spc="-25" dirty="0">
                <a:latin typeface="黑体"/>
                <a:cs typeface="黑体"/>
              </a:rPr>
              <a:t>分为</a:t>
            </a:r>
            <a:r>
              <a:rPr sz="2200" spc="-20" dirty="0">
                <a:latin typeface="黑体"/>
                <a:cs typeface="黑体"/>
              </a:rPr>
              <a:t>不</a:t>
            </a:r>
            <a:r>
              <a:rPr sz="2200" spc="-25" dirty="0">
                <a:latin typeface="黑体"/>
                <a:cs typeface="黑体"/>
              </a:rPr>
              <a:t>同任务</a:t>
            </a:r>
            <a:endParaRPr sz="2200">
              <a:latin typeface="黑体"/>
              <a:cs typeface="黑体"/>
            </a:endParaRPr>
          </a:p>
          <a:p>
            <a:pPr marL="332740">
              <a:lnSpc>
                <a:spcPct val="100000"/>
              </a:lnSpc>
              <a:spcBef>
                <a:spcPts val="395"/>
              </a:spcBef>
            </a:pPr>
            <a:r>
              <a:rPr sz="1850" spc="10" dirty="0">
                <a:solidFill>
                  <a:srgbClr val="9B2C1F"/>
                </a:solidFill>
                <a:latin typeface="Wingdings 2"/>
                <a:cs typeface="Wingdings 2"/>
              </a:rPr>
              <a:t></a:t>
            </a:r>
            <a:r>
              <a:rPr sz="1850" spc="10" dirty="0">
                <a:solidFill>
                  <a:srgbClr val="9B2C1F"/>
                </a:solidFill>
                <a:latin typeface="Times New Roman"/>
                <a:cs typeface="Times New Roman"/>
              </a:rPr>
              <a:t> </a:t>
            </a:r>
            <a:r>
              <a:rPr sz="1850" spc="-165" dirty="0">
                <a:solidFill>
                  <a:srgbClr val="9B2C1F"/>
                </a:solidFill>
                <a:latin typeface="Times New Roman"/>
                <a:cs typeface="Times New Roman"/>
              </a:rPr>
              <a:t> </a:t>
            </a:r>
            <a:r>
              <a:rPr sz="2200" spc="-15" dirty="0">
                <a:latin typeface="黑体"/>
                <a:cs typeface="黑体"/>
              </a:rPr>
              <a:t>为</a:t>
            </a:r>
            <a:r>
              <a:rPr sz="2200" spc="-15" dirty="0">
                <a:latin typeface="Arial Narrow"/>
                <a:cs typeface="Arial Narrow"/>
              </a:rPr>
              <a:t>R</a:t>
            </a:r>
            <a:r>
              <a:rPr sz="2200" spc="-20" dirty="0">
                <a:latin typeface="Arial Narrow"/>
                <a:cs typeface="Arial Narrow"/>
              </a:rPr>
              <a:t>e</a:t>
            </a:r>
            <a:r>
              <a:rPr sz="2200" spc="-15" dirty="0">
                <a:latin typeface="Arial Narrow"/>
                <a:cs typeface="Arial Narrow"/>
              </a:rPr>
              <a:t>cor</a:t>
            </a:r>
            <a:r>
              <a:rPr sz="2200" spc="-25" dirty="0">
                <a:latin typeface="Arial Narrow"/>
                <a:cs typeface="Arial Narrow"/>
              </a:rPr>
              <a:t>d</a:t>
            </a:r>
            <a:r>
              <a:rPr sz="2200" spc="-15" dirty="0">
                <a:latin typeface="Arial Narrow"/>
                <a:cs typeface="Arial Narrow"/>
              </a:rPr>
              <a:t>R</a:t>
            </a:r>
            <a:r>
              <a:rPr sz="2200" spc="-20" dirty="0">
                <a:latin typeface="Arial Narrow"/>
                <a:cs typeface="Arial Narrow"/>
              </a:rPr>
              <a:t>e</a:t>
            </a:r>
            <a:r>
              <a:rPr sz="2200" spc="-15" dirty="0">
                <a:latin typeface="Arial Narrow"/>
                <a:cs typeface="Arial Narrow"/>
              </a:rPr>
              <a:t>a</a:t>
            </a:r>
            <a:r>
              <a:rPr sz="2200" spc="-25" dirty="0">
                <a:latin typeface="Arial Narrow"/>
                <a:cs typeface="Arial Narrow"/>
              </a:rPr>
              <a:t>d</a:t>
            </a:r>
            <a:r>
              <a:rPr sz="2200" spc="-15" dirty="0">
                <a:latin typeface="Arial Narrow"/>
                <a:cs typeface="Arial Narrow"/>
              </a:rPr>
              <a:t>er</a:t>
            </a:r>
            <a:r>
              <a:rPr sz="2200" spc="-15" dirty="0">
                <a:latin typeface="黑体"/>
                <a:cs typeface="黑体"/>
              </a:rPr>
              <a:t>提供一个工厂，用</a:t>
            </a:r>
            <a:r>
              <a:rPr sz="2200" spc="-25" dirty="0">
                <a:latin typeface="黑体"/>
                <a:cs typeface="黑体"/>
              </a:rPr>
              <a:t>来</a:t>
            </a:r>
            <a:r>
              <a:rPr sz="2200" spc="-15" dirty="0">
                <a:latin typeface="黑体"/>
                <a:cs typeface="黑体"/>
              </a:rPr>
              <a:t>读</a:t>
            </a:r>
            <a:r>
              <a:rPr sz="2200" spc="-25" dirty="0">
                <a:latin typeface="黑体"/>
                <a:cs typeface="黑体"/>
              </a:rPr>
              <a:t>取这</a:t>
            </a:r>
            <a:r>
              <a:rPr sz="2200" spc="-15" dirty="0">
                <a:latin typeface="黑体"/>
                <a:cs typeface="黑体"/>
              </a:rPr>
              <a:t>个</a:t>
            </a:r>
            <a:r>
              <a:rPr sz="2200" spc="-25" dirty="0">
                <a:latin typeface="黑体"/>
                <a:cs typeface="黑体"/>
              </a:rPr>
              <a:t>文件</a:t>
            </a:r>
            <a:endParaRPr sz="2200">
              <a:latin typeface="黑体"/>
              <a:cs typeface="黑体"/>
            </a:endParaRPr>
          </a:p>
          <a:p>
            <a:pPr marL="286385" marR="8890" indent="-274320">
              <a:lnSpc>
                <a:spcPct val="100000"/>
              </a:lnSpc>
              <a:spcBef>
                <a:spcPts val="59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有一个抽象的类</a:t>
            </a:r>
            <a:r>
              <a:rPr sz="2400" spc="1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10" dirty="0">
                <a:latin typeface="Arial Narrow"/>
                <a:cs typeface="Arial Narrow"/>
              </a:rPr>
              <a:t>t</a:t>
            </a:r>
            <a:r>
              <a:rPr sz="2400" spc="0" dirty="0">
                <a:latin typeface="黑体"/>
                <a:cs typeface="黑体"/>
              </a:rPr>
              <a:t>，所有的输入格式类都从这个 类继承其功能以及特性。当启动一</a:t>
            </a:r>
            <a:r>
              <a:rPr sz="2400" spc="5" dirty="0">
                <a:latin typeface="黑体"/>
                <a:cs typeface="黑体"/>
              </a:rPr>
              <a:t>个</a:t>
            </a:r>
            <a:r>
              <a:rPr sz="2400" spc="-15" dirty="0">
                <a:latin typeface="Arial Narrow"/>
                <a:cs typeface="Arial Narrow"/>
              </a:rPr>
              <a:t>H</a:t>
            </a:r>
            <a:r>
              <a:rPr sz="2400" spc="-25" dirty="0">
                <a:latin typeface="Arial Narrow"/>
                <a:cs typeface="Arial Narrow"/>
              </a:rPr>
              <a:t>a</a:t>
            </a:r>
            <a:r>
              <a:rPr sz="2400" spc="-5" dirty="0">
                <a:latin typeface="Arial Narrow"/>
                <a:cs typeface="Arial Narrow"/>
              </a:rPr>
              <a:t>do</a:t>
            </a:r>
            <a:r>
              <a:rPr sz="2400" spc="-10" dirty="0">
                <a:latin typeface="Arial Narrow"/>
                <a:cs typeface="Arial Narrow"/>
              </a:rPr>
              <a:t>o</a:t>
            </a:r>
            <a:r>
              <a:rPr sz="2400" spc="-5" dirty="0">
                <a:latin typeface="Arial Narrow"/>
                <a:cs typeface="Arial Narrow"/>
              </a:rPr>
              <a:t>p</a:t>
            </a:r>
            <a:r>
              <a:rPr sz="2400" spc="0" dirty="0">
                <a:latin typeface="黑体"/>
                <a:cs typeface="黑体"/>
              </a:rPr>
              <a:t>任务的时候，一 个输入文件所在的目录被输入</a:t>
            </a:r>
            <a:r>
              <a:rPr sz="2400" spc="5" dirty="0">
                <a:latin typeface="黑体"/>
                <a:cs typeface="黑体"/>
              </a:rPr>
              <a:t>到</a:t>
            </a:r>
            <a:r>
              <a:rPr sz="2400" spc="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5" dirty="0">
                <a:latin typeface="Arial Narrow"/>
                <a:cs typeface="Arial Narrow"/>
              </a:rPr>
              <a:t>t</a:t>
            </a:r>
            <a:r>
              <a:rPr sz="2400" spc="0" dirty="0">
                <a:latin typeface="黑体"/>
                <a:cs typeface="黑体"/>
              </a:rPr>
              <a:t>对象中。 </a:t>
            </a:r>
            <a:r>
              <a:rPr sz="2400" spc="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5" dirty="0">
                <a:latin typeface="Arial Narrow"/>
                <a:cs typeface="Arial Narrow"/>
              </a:rPr>
              <a:t>t</a:t>
            </a:r>
            <a:r>
              <a:rPr sz="2400" spc="0" dirty="0">
                <a:latin typeface="黑体"/>
                <a:cs typeface="黑体"/>
              </a:rPr>
              <a:t>从这个目录中读取所有文件。然后 </a:t>
            </a:r>
            <a:r>
              <a:rPr sz="2400" spc="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5" dirty="0">
                <a:latin typeface="Arial Narrow"/>
                <a:cs typeface="Arial Narrow"/>
              </a:rPr>
              <a:t>t</a:t>
            </a:r>
            <a:r>
              <a:rPr sz="2400" spc="0" dirty="0">
                <a:latin typeface="黑体"/>
                <a:cs typeface="黑体"/>
              </a:rPr>
              <a:t>将这些文件分割为多个</a:t>
            </a:r>
            <a:r>
              <a:rPr sz="2400" spc="0" dirty="0">
                <a:latin typeface="Arial Narrow"/>
                <a:cs typeface="Arial Narrow"/>
              </a:rPr>
              <a:t>Input</a:t>
            </a:r>
            <a:r>
              <a:rPr sz="2400" spc="5" dirty="0">
                <a:latin typeface="Arial Narrow"/>
                <a:cs typeface="Arial Narrow"/>
              </a:rPr>
              <a:t>S</a:t>
            </a:r>
            <a:r>
              <a:rPr sz="2400" spc="-5" dirty="0">
                <a:latin typeface="Arial Narrow"/>
                <a:cs typeface="Arial Narrow"/>
              </a:rPr>
              <a:t>plit</a:t>
            </a:r>
            <a:r>
              <a:rPr sz="2400" spc="5" dirty="0">
                <a:latin typeface="Arial Narrow"/>
                <a:cs typeface="Arial Narrow"/>
              </a:rPr>
              <a:t>s</a:t>
            </a:r>
            <a:r>
              <a:rPr sz="2400" spc="0" dirty="0">
                <a:latin typeface="黑体"/>
                <a:cs typeface="黑体"/>
              </a:rPr>
              <a:t>。</a:t>
            </a:r>
            <a:endParaRPr sz="2400">
              <a:latin typeface="黑体"/>
              <a:cs typeface="黑体"/>
            </a:endParaRPr>
          </a:p>
          <a:p>
            <a:pPr marL="287020" marR="6350" indent="-274320">
              <a:lnSpc>
                <a:spcPct val="100000"/>
              </a:lnSpc>
              <a:spcBef>
                <a:spcPts val="600"/>
              </a:spcBef>
              <a:buClr>
                <a:srgbClr val="D24717"/>
              </a:buClr>
              <a:buSzPct val="83333"/>
              <a:buFont typeface="Wingdings 2"/>
              <a:buChar char=""/>
              <a:tabLst>
                <a:tab pos="287020" algn="l"/>
              </a:tabLst>
            </a:pPr>
            <a:r>
              <a:rPr sz="2400" dirty="0">
                <a:latin typeface="黑体"/>
                <a:cs typeface="黑体"/>
              </a:rPr>
              <a:t>通过在</a:t>
            </a:r>
            <a:r>
              <a:rPr sz="2400" spc="-5" dirty="0">
                <a:latin typeface="Arial Narrow"/>
                <a:cs typeface="Arial Narrow"/>
              </a:rPr>
              <a:t>Job</a:t>
            </a:r>
            <a:r>
              <a:rPr sz="2400" spc="-10" dirty="0">
                <a:latin typeface="Arial Narrow"/>
                <a:cs typeface="Arial Narrow"/>
              </a:rPr>
              <a:t>C</a:t>
            </a:r>
            <a:r>
              <a:rPr sz="2400" spc="-5" dirty="0">
                <a:latin typeface="Arial Narrow"/>
                <a:cs typeface="Arial Narrow"/>
              </a:rPr>
              <a:t>on</a:t>
            </a:r>
            <a:r>
              <a:rPr sz="2400" spc="0" dirty="0">
                <a:latin typeface="Arial Narrow"/>
                <a:cs typeface="Arial Narrow"/>
              </a:rPr>
              <a:t>f</a:t>
            </a:r>
            <a:r>
              <a:rPr sz="2400" spc="0" dirty="0">
                <a:latin typeface="黑体"/>
                <a:cs typeface="黑体"/>
              </a:rPr>
              <a:t>对象上设置</a:t>
            </a:r>
            <a:r>
              <a:rPr sz="2400" spc="-5" dirty="0">
                <a:latin typeface="Arial Narrow"/>
                <a:cs typeface="Arial Narrow"/>
              </a:rPr>
              <a:t>Jo</a:t>
            </a:r>
            <a:r>
              <a:rPr sz="2400" spc="5" dirty="0">
                <a:latin typeface="Arial Narrow"/>
                <a:cs typeface="Arial Narrow"/>
              </a:rPr>
              <a:t>b</a:t>
            </a:r>
            <a:r>
              <a:rPr sz="2400" spc="-15" dirty="0">
                <a:latin typeface="Arial Narrow"/>
                <a:cs typeface="Arial Narrow"/>
              </a:rPr>
              <a:t>Conf</a:t>
            </a:r>
            <a:r>
              <a:rPr sz="2400" spc="0" dirty="0">
                <a:latin typeface="Arial Narrow"/>
                <a:cs typeface="Arial Narrow"/>
              </a:rPr>
              <a:t>.</a:t>
            </a:r>
            <a:r>
              <a:rPr sz="2400" spc="10" dirty="0">
                <a:latin typeface="Arial Narrow"/>
                <a:cs typeface="Arial Narrow"/>
              </a:rPr>
              <a:t>s</a:t>
            </a:r>
            <a:r>
              <a:rPr sz="2400" spc="-5" dirty="0">
                <a:latin typeface="Arial Narrow"/>
                <a:cs typeface="Arial Narrow"/>
              </a:rPr>
              <a:t>et</a:t>
            </a:r>
            <a:r>
              <a:rPr sz="2400" spc="0" dirty="0">
                <a:latin typeface="Arial Narrow"/>
                <a:cs typeface="Arial Narrow"/>
              </a:rPr>
              <a:t>I</a:t>
            </a:r>
            <a:r>
              <a:rPr sz="2400" spc="5" dirty="0">
                <a:latin typeface="Arial Narrow"/>
                <a:cs typeface="Arial Narrow"/>
              </a:rPr>
              <a:t>np</a:t>
            </a:r>
            <a:r>
              <a:rPr sz="2400" spc="-5" dirty="0">
                <a:latin typeface="Arial Narrow"/>
                <a:cs typeface="Arial Narrow"/>
              </a:rPr>
              <a:t>utFor</a:t>
            </a:r>
            <a:r>
              <a:rPr sz="2400" spc="5" dirty="0">
                <a:latin typeface="Arial Narrow"/>
                <a:cs typeface="Arial Narrow"/>
              </a:rPr>
              <a:t>m</a:t>
            </a:r>
            <a:r>
              <a:rPr sz="2400" spc="-5" dirty="0">
                <a:latin typeface="Arial Narrow"/>
                <a:cs typeface="Arial Narrow"/>
              </a:rPr>
              <a:t>a</a:t>
            </a:r>
            <a:r>
              <a:rPr sz="2400" spc="20" dirty="0">
                <a:latin typeface="Arial Narrow"/>
                <a:cs typeface="Arial Narrow"/>
              </a:rPr>
              <a:t>t</a:t>
            </a:r>
            <a:r>
              <a:rPr sz="2400" spc="0" dirty="0">
                <a:latin typeface="黑体"/>
                <a:cs typeface="黑体"/>
              </a:rPr>
              <a:t>设置文件输入 的格式</a:t>
            </a:r>
            <a:endParaRPr sz="2400">
              <a:latin typeface="黑体"/>
              <a:cs typeface="黑体"/>
            </a:endParaRPr>
          </a:p>
        </p:txBody>
      </p:sp>
      <p:sp>
        <p:nvSpPr>
          <p:cNvPr id="5" name="object 5"/>
          <p:cNvSpPr/>
          <p:nvPr/>
        </p:nvSpPr>
        <p:spPr>
          <a:xfrm>
            <a:off x="5918200" y="882650"/>
            <a:ext cx="2867025" cy="2286000"/>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6964426" y="1108075"/>
            <a:ext cx="1847850" cy="701675"/>
          </a:xfrm>
          <a:custGeom>
            <a:avLst/>
            <a:gdLst/>
            <a:ahLst/>
            <a:cxnLst/>
            <a:rect l="l" t="t" r="r" b="b"/>
            <a:pathLst>
              <a:path w="1847850" h="701675">
                <a:moveTo>
                  <a:pt x="923925" y="0"/>
                </a:moveTo>
                <a:lnTo>
                  <a:pt x="848146" y="1163"/>
                </a:lnTo>
                <a:lnTo>
                  <a:pt x="774055" y="4592"/>
                </a:lnTo>
                <a:lnTo>
                  <a:pt x="701889" y="10197"/>
                </a:lnTo>
                <a:lnTo>
                  <a:pt x="631886" y="17888"/>
                </a:lnTo>
                <a:lnTo>
                  <a:pt x="564284" y="27574"/>
                </a:lnTo>
                <a:lnTo>
                  <a:pt x="499321" y="39166"/>
                </a:lnTo>
                <a:lnTo>
                  <a:pt x="437233" y="52571"/>
                </a:lnTo>
                <a:lnTo>
                  <a:pt x="378259" y="67702"/>
                </a:lnTo>
                <a:lnTo>
                  <a:pt x="322637" y="84466"/>
                </a:lnTo>
                <a:lnTo>
                  <a:pt x="270605" y="102774"/>
                </a:lnTo>
                <a:lnTo>
                  <a:pt x="222399" y="122536"/>
                </a:lnTo>
                <a:lnTo>
                  <a:pt x="178259" y="143661"/>
                </a:lnTo>
                <a:lnTo>
                  <a:pt x="138421" y="166059"/>
                </a:lnTo>
                <a:lnTo>
                  <a:pt x="103123" y="189639"/>
                </a:lnTo>
                <a:lnTo>
                  <a:pt x="72604" y="214312"/>
                </a:lnTo>
                <a:lnTo>
                  <a:pt x="26850" y="266573"/>
                </a:lnTo>
                <a:lnTo>
                  <a:pt x="3062" y="322121"/>
                </a:lnTo>
                <a:lnTo>
                  <a:pt x="0" y="350900"/>
                </a:lnTo>
                <a:lnTo>
                  <a:pt x="3062" y="379662"/>
                </a:lnTo>
                <a:lnTo>
                  <a:pt x="26850" y="435179"/>
                </a:lnTo>
                <a:lnTo>
                  <a:pt x="72604" y="487416"/>
                </a:lnTo>
                <a:lnTo>
                  <a:pt x="103123" y="512078"/>
                </a:lnTo>
                <a:lnTo>
                  <a:pt x="138421" y="535650"/>
                </a:lnTo>
                <a:lnTo>
                  <a:pt x="178259" y="558041"/>
                </a:lnTo>
                <a:lnTo>
                  <a:pt x="222399" y="579159"/>
                </a:lnTo>
                <a:lnTo>
                  <a:pt x="270605" y="598916"/>
                </a:lnTo>
                <a:lnTo>
                  <a:pt x="322637" y="617220"/>
                </a:lnTo>
                <a:lnTo>
                  <a:pt x="378259" y="633980"/>
                </a:lnTo>
                <a:lnTo>
                  <a:pt x="437233" y="649108"/>
                </a:lnTo>
                <a:lnTo>
                  <a:pt x="499321" y="662512"/>
                </a:lnTo>
                <a:lnTo>
                  <a:pt x="564284" y="674102"/>
                </a:lnTo>
                <a:lnTo>
                  <a:pt x="631886" y="683787"/>
                </a:lnTo>
                <a:lnTo>
                  <a:pt x="701889" y="691477"/>
                </a:lnTo>
                <a:lnTo>
                  <a:pt x="774055" y="697082"/>
                </a:lnTo>
                <a:lnTo>
                  <a:pt x="848146" y="700511"/>
                </a:lnTo>
                <a:lnTo>
                  <a:pt x="923925" y="701675"/>
                </a:lnTo>
                <a:lnTo>
                  <a:pt x="999686" y="700511"/>
                </a:lnTo>
                <a:lnTo>
                  <a:pt x="1073763" y="697082"/>
                </a:lnTo>
                <a:lnTo>
                  <a:pt x="1145918" y="691477"/>
                </a:lnTo>
                <a:lnTo>
                  <a:pt x="1215914" y="683787"/>
                </a:lnTo>
                <a:lnTo>
                  <a:pt x="1283511" y="674102"/>
                </a:lnTo>
                <a:lnTo>
                  <a:pt x="1348472" y="662512"/>
                </a:lnTo>
                <a:lnTo>
                  <a:pt x="1410560" y="649108"/>
                </a:lnTo>
                <a:lnTo>
                  <a:pt x="1469535" y="633980"/>
                </a:lnTo>
                <a:lnTo>
                  <a:pt x="1525160" y="617220"/>
                </a:lnTo>
                <a:lnTo>
                  <a:pt x="1577197" y="598916"/>
                </a:lnTo>
                <a:lnTo>
                  <a:pt x="1625407" y="579159"/>
                </a:lnTo>
                <a:lnTo>
                  <a:pt x="1669554" y="558041"/>
                </a:lnTo>
                <a:lnTo>
                  <a:pt x="1709398" y="535650"/>
                </a:lnTo>
                <a:lnTo>
                  <a:pt x="1744702" y="512078"/>
                </a:lnTo>
                <a:lnTo>
                  <a:pt x="1775227" y="487416"/>
                </a:lnTo>
                <a:lnTo>
                  <a:pt x="1820991" y="435179"/>
                </a:lnTo>
                <a:lnTo>
                  <a:pt x="1844786" y="379662"/>
                </a:lnTo>
                <a:lnTo>
                  <a:pt x="1847850" y="350900"/>
                </a:lnTo>
                <a:lnTo>
                  <a:pt x="1844786" y="322121"/>
                </a:lnTo>
                <a:lnTo>
                  <a:pt x="1820991" y="266573"/>
                </a:lnTo>
                <a:lnTo>
                  <a:pt x="1775227" y="214312"/>
                </a:lnTo>
                <a:lnTo>
                  <a:pt x="1744702" y="189639"/>
                </a:lnTo>
                <a:lnTo>
                  <a:pt x="1709398" y="166059"/>
                </a:lnTo>
                <a:lnTo>
                  <a:pt x="1669554" y="143661"/>
                </a:lnTo>
                <a:lnTo>
                  <a:pt x="1625407" y="122536"/>
                </a:lnTo>
                <a:lnTo>
                  <a:pt x="1577197" y="102774"/>
                </a:lnTo>
                <a:lnTo>
                  <a:pt x="1525160" y="84466"/>
                </a:lnTo>
                <a:lnTo>
                  <a:pt x="1469535" y="67702"/>
                </a:lnTo>
                <a:lnTo>
                  <a:pt x="1410560" y="52571"/>
                </a:lnTo>
                <a:lnTo>
                  <a:pt x="1348472" y="39166"/>
                </a:lnTo>
                <a:lnTo>
                  <a:pt x="1283511" y="27574"/>
                </a:lnTo>
                <a:lnTo>
                  <a:pt x="1215914" y="17888"/>
                </a:lnTo>
                <a:lnTo>
                  <a:pt x="1145918" y="10197"/>
                </a:lnTo>
                <a:lnTo>
                  <a:pt x="1073763" y="4592"/>
                </a:lnTo>
                <a:lnTo>
                  <a:pt x="999686" y="1163"/>
                </a:lnTo>
                <a:lnTo>
                  <a:pt x="923925" y="0"/>
                </a:lnTo>
                <a:close/>
              </a:path>
            </a:pathLst>
          </a:custGeom>
          <a:solidFill>
            <a:srgbClr val="FFFF00"/>
          </a:solidFill>
        </p:spPr>
        <p:txBody>
          <a:bodyPr wrap="square" lIns="0" tIns="0" rIns="0" bIns="0" rtlCol="0">
            <a:spAutoFit/>
          </a:bodyPr>
          <a:lstStyle/>
          <a:p>
            <a:endParaRPr/>
          </a:p>
        </p:txBody>
      </p:sp>
      <p:sp>
        <p:nvSpPr>
          <p:cNvPr id="7" name="object 7"/>
          <p:cNvSpPr/>
          <p:nvPr/>
        </p:nvSpPr>
        <p:spPr>
          <a:xfrm>
            <a:off x="6964426" y="1108075"/>
            <a:ext cx="1847850" cy="701675"/>
          </a:xfrm>
          <a:custGeom>
            <a:avLst/>
            <a:gdLst/>
            <a:ahLst/>
            <a:cxnLst/>
            <a:rect l="l" t="t" r="r" b="b"/>
            <a:pathLst>
              <a:path w="1847850" h="701675">
                <a:moveTo>
                  <a:pt x="0" y="350900"/>
                </a:moveTo>
                <a:lnTo>
                  <a:pt x="12092" y="293981"/>
                </a:lnTo>
                <a:lnTo>
                  <a:pt x="47100" y="239987"/>
                </a:lnTo>
                <a:lnTo>
                  <a:pt x="103123" y="189639"/>
                </a:lnTo>
                <a:lnTo>
                  <a:pt x="138421" y="166059"/>
                </a:lnTo>
                <a:lnTo>
                  <a:pt x="178259" y="143661"/>
                </a:lnTo>
                <a:lnTo>
                  <a:pt x="222399" y="122536"/>
                </a:lnTo>
                <a:lnTo>
                  <a:pt x="270605" y="102774"/>
                </a:lnTo>
                <a:lnTo>
                  <a:pt x="322637" y="84466"/>
                </a:lnTo>
                <a:lnTo>
                  <a:pt x="378259" y="67702"/>
                </a:lnTo>
                <a:lnTo>
                  <a:pt x="437233" y="52571"/>
                </a:lnTo>
                <a:lnTo>
                  <a:pt x="499321" y="39166"/>
                </a:lnTo>
                <a:lnTo>
                  <a:pt x="564284" y="27574"/>
                </a:lnTo>
                <a:lnTo>
                  <a:pt x="631886" y="17888"/>
                </a:lnTo>
                <a:lnTo>
                  <a:pt x="701889" y="10197"/>
                </a:lnTo>
                <a:lnTo>
                  <a:pt x="774055" y="4592"/>
                </a:lnTo>
                <a:lnTo>
                  <a:pt x="848146" y="1163"/>
                </a:lnTo>
                <a:lnTo>
                  <a:pt x="923925" y="0"/>
                </a:lnTo>
                <a:lnTo>
                  <a:pt x="999686" y="1163"/>
                </a:lnTo>
                <a:lnTo>
                  <a:pt x="1073763" y="4592"/>
                </a:lnTo>
                <a:lnTo>
                  <a:pt x="1145918" y="10197"/>
                </a:lnTo>
                <a:lnTo>
                  <a:pt x="1215914" y="17888"/>
                </a:lnTo>
                <a:lnTo>
                  <a:pt x="1283511" y="27574"/>
                </a:lnTo>
                <a:lnTo>
                  <a:pt x="1348472" y="39166"/>
                </a:lnTo>
                <a:lnTo>
                  <a:pt x="1410560" y="52571"/>
                </a:lnTo>
                <a:lnTo>
                  <a:pt x="1469535" y="67702"/>
                </a:lnTo>
                <a:lnTo>
                  <a:pt x="1525160" y="84466"/>
                </a:lnTo>
                <a:lnTo>
                  <a:pt x="1577197" y="102774"/>
                </a:lnTo>
                <a:lnTo>
                  <a:pt x="1625407" y="122536"/>
                </a:lnTo>
                <a:lnTo>
                  <a:pt x="1669554" y="143661"/>
                </a:lnTo>
                <a:lnTo>
                  <a:pt x="1709398" y="166059"/>
                </a:lnTo>
                <a:lnTo>
                  <a:pt x="1744702" y="189639"/>
                </a:lnTo>
                <a:lnTo>
                  <a:pt x="1775227" y="214312"/>
                </a:lnTo>
                <a:lnTo>
                  <a:pt x="1820991" y="266573"/>
                </a:lnTo>
                <a:lnTo>
                  <a:pt x="1844786" y="322121"/>
                </a:lnTo>
                <a:lnTo>
                  <a:pt x="1847850" y="350900"/>
                </a:lnTo>
                <a:lnTo>
                  <a:pt x="1844786" y="379662"/>
                </a:lnTo>
                <a:lnTo>
                  <a:pt x="1820991" y="435179"/>
                </a:lnTo>
                <a:lnTo>
                  <a:pt x="1775227" y="487416"/>
                </a:lnTo>
                <a:lnTo>
                  <a:pt x="1744702" y="512078"/>
                </a:lnTo>
                <a:lnTo>
                  <a:pt x="1709398" y="535650"/>
                </a:lnTo>
                <a:lnTo>
                  <a:pt x="1669554" y="558041"/>
                </a:lnTo>
                <a:lnTo>
                  <a:pt x="1625407" y="579159"/>
                </a:lnTo>
                <a:lnTo>
                  <a:pt x="1577197" y="598916"/>
                </a:lnTo>
                <a:lnTo>
                  <a:pt x="1525160" y="617220"/>
                </a:lnTo>
                <a:lnTo>
                  <a:pt x="1469535" y="633980"/>
                </a:lnTo>
                <a:lnTo>
                  <a:pt x="1410560" y="649108"/>
                </a:lnTo>
                <a:lnTo>
                  <a:pt x="1348472" y="662512"/>
                </a:lnTo>
                <a:lnTo>
                  <a:pt x="1283511" y="674102"/>
                </a:lnTo>
                <a:lnTo>
                  <a:pt x="1215914" y="683787"/>
                </a:lnTo>
                <a:lnTo>
                  <a:pt x="1145918" y="691477"/>
                </a:lnTo>
                <a:lnTo>
                  <a:pt x="1073763" y="697082"/>
                </a:lnTo>
                <a:lnTo>
                  <a:pt x="999686" y="700511"/>
                </a:lnTo>
                <a:lnTo>
                  <a:pt x="923925" y="701675"/>
                </a:lnTo>
                <a:lnTo>
                  <a:pt x="848146" y="700511"/>
                </a:lnTo>
                <a:lnTo>
                  <a:pt x="774055" y="697082"/>
                </a:lnTo>
                <a:lnTo>
                  <a:pt x="701889" y="691477"/>
                </a:lnTo>
                <a:lnTo>
                  <a:pt x="631886" y="683787"/>
                </a:lnTo>
                <a:lnTo>
                  <a:pt x="564284" y="674102"/>
                </a:lnTo>
                <a:lnTo>
                  <a:pt x="499321" y="662512"/>
                </a:lnTo>
                <a:lnTo>
                  <a:pt x="437233" y="649108"/>
                </a:lnTo>
                <a:lnTo>
                  <a:pt x="378259" y="633980"/>
                </a:lnTo>
                <a:lnTo>
                  <a:pt x="322637" y="617220"/>
                </a:lnTo>
                <a:lnTo>
                  <a:pt x="270605" y="598916"/>
                </a:lnTo>
                <a:lnTo>
                  <a:pt x="222399" y="579159"/>
                </a:lnTo>
                <a:lnTo>
                  <a:pt x="178259" y="558041"/>
                </a:lnTo>
                <a:lnTo>
                  <a:pt x="138421" y="535650"/>
                </a:lnTo>
                <a:lnTo>
                  <a:pt x="103123" y="512078"/>
                </a:lnTo>
                <a:lnTo>
                  <a:pt x="72604" y="487416"/>
                </a:lnTo>
                <a:lnTo>
                  <a:pt x="26850" y="435179"/>
                </a:lnTo>
                <a:lnTo>
                  <a:pt x="3062" y="379662"/>
                </a:lnTo>
                <a:lnTo>
                  <a:pt x="0" y="350900"/>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3528" y="155447"/>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324205" y="3413277"/>
            <a:ext cx="2348484" cy="1162024"/>
          </a:xfrm>
          <a:custGeom>
            <a:avLst/>
            <a:gdLst/>
            <a:ahLst/>
            <a:cxnLst/>
            <a:rect l="l" t="t" r="r" b="b"/>
            <a:pathLst>
              <a:path w="2348484" h="1162024">
                <a:moveTo>
                  <a:pt x="0" y="1162024"/>
                </a:moveTo>
                <a:lnTo>
                  <a:pt x="2348484" y="1162024"/>
                </a:lnTo>
                <a:lnTo>
                  <a:pt x="2348484" y="0"/>
                </a:lnTo>
                <a:lnTo>
                  <a:pt x="0" y="0"/>
                </a:lnTo>
                <a:lnTo>
                  <a:pt x="0" y="1162024"/>
                </a:lnTo>
                <a:close/>
              </a:path>
            </a:pathLst>
          </a:custGeom>
          <a:solidFill>
            <a:srgbClr val="FFFFFF"/>
          </a:solidFill>
        </p:spPr>
        <p:txBody>
          <a:bodyPr wrap="square" lIns="0" tIns="0" rIns="0" bIns="0" rtlCol="0">
            <a:spAutoFit/>
          </a:bodyPr>
          <a:lstStyle/>
          <a:p>
            <a:endParaRPr/>
          </a:p>
        </p:txBody>
      </p:sp>
      <p:sp>
        <p:nvSpPr>
          <p:cNvPr id="4" name="object 4"/>
          <p:cNvSpPr/>
          <p:nvPr/>
        </p:nvSpPr>
        <p:spPr>
          <a:xfrm>
            <a:off x="2672714" y="3413277"/>
            <a:ext cx="2473579" cy="1162024"/>
          </a:xfrm>
          <a:custGeom>
            <a:avLst/>
            <a:gdLst/>
            <a:ahLst/>
            <a:cxnLst/>
            <a:rect l="l" t="t" r="r" b="b"/>
            <a:pathLst>
              <a:path w="2473579" h="1162024">
                <a:moveTo>
                  <a:pt x="0" y="1162024"/>
                </a:moveTo>
                <a:lnTo>
                  <a:pt x="2473579" y="1162024"/>
                </a:lnTo>
                <a:lnTo>
                  <a:pt x="2473579" y="0"/>
                </a:lnTo>
                <a:lnTo>
                  <a:pt x="0" y="0"/>
                </a:lnTo>
                <a:lnTo>
                  <a:pt x="0" y="1162024"/>
                </a:lnTo>
                <a:close/>
              </a:path>
            </a:pathLst>
          </a:custGeom>
          <a:solidFill>
            <a:srgbClr val="FFFFFF"/>
          </a:solidFill>
        </p:spPr>
        <p:txBody>
          <a:bodyPr wrap="square" lIns="0" tIns="0" rIns="0" bIns="0" rtlCol="0">
            <a:spAutoFit/>
          </a:bodyPr>
          <a:lstStyle/>
          <a:p>
            <a:endParaRPr/>
          </a:p>
        </p:txBody>
      </p:sp>
      <p:sp>
        <p:nvSpPr>
          <p:cNvPr id="5" name="object 5"/>
          <p:cNvSpPr/>
          <p:nvPr/>
        </p:nvSpPr>
        <p:spPr>
          <a:xfrm>
            <a:off x="5146166" y="3413277"/>
            <a:ext cx="2054733" cy="1162024"/>
          </a:xfrm>
          <a:custGeom>
            <a:avLst/>
            <a:gdLst/>
            <a:ahLst/>
            <a:cxnLst/>
            <a:rect l="l" t="t" r="r" b="b"/>
            <a:pathLst>
              <a:path w="2054732" h="1162024">
                <a:moveTo>
                  <a:pt x="0" y="1162024"/>
                </a:moveTo>
                <a:lnTo>
                  <a:pt x="2054733" y="1162024"/>
                </a:lnTo>
                <a:lnTo>
                  <a:pt x="2054733" y="0"/>
                </a:lnTo>
                <a:lnTo>
                  <a:pt x="0" y="0"/>
                </a:lnTo>
                <a:lnTo>
                  <a:pt x="0" y="1162024"/>
                </a:lnTo>
                <a:close/>
              </a:path>
            </a:pathLst>
          </a:custGeom>
          <a:solidFill>
            <a:srgbClr val="FFFFFF"/>
          </a:solidFill>
        </p:spPr>
        <p:txBody>
          <a:bodyPr wrap="square" lIns="0" tIns="0" rIns="0" bIns="0" rtlCol="0">
            <a:spAutoFit/>
          </a:bodyPr>
          <a:lstStyle/>
          <a:p>
            <a:endParaRPr/>
          </a:p>
        </p:txBody>
      </p:sp>
      <p:sp>
        <p:nvSpPr>
          <p:cNvPr id="6" name="object 6"/>
          <p:cNvSpPr/>
          <p:nvPr/>
        </p:nvSpPr>
        <p:spPr>
          <a:xfrm>
            <a:off x="7200900" y="3413277"/>
            <a:ext cx="1566036" cy="1162024"/>
          </a:xfrm>
          <a:custGeom>
            <a:avLst/>
            <a:gdLst/>
            <a:ahLst/>
            <a:cxnLst/>
            <a:rect l="l" t="t" r="r" b="b"/>
            <a:pathLst>
              <a:path w="1566036" h="1162024">
                <a:moveTo>
                  <a:pt x="0" y="1162024"/>
                </a:moveTo>
                <a:lnTo>
                  <a:pt x="1566036" y="1162024"/>
                </a:lnTo>
                <a:lnTo>
                  <a:pt x="1566036" y="0"/>
                </a:lnTo>
                <a:lnTo>
                  <a:pt x="0" y="0"/>
                </a:lnTo>
                <a:lnTo>
                  <a:pt x="0" y="1162024"/>
                </a:lnTo>
                <a:close/>
              </a:path>
            </a:pathLst>
          </a:custGeom>
          <a:solidFill>
            <a:srgbClr val="FFFFFF"/>
          </a:solidFill>
        </p:spPr>
        <p:txBody>
          <a:bodyPr wrap="square" lIns="0" tIns="0" rIns="0" bIns="0" rtlCol="0">
            <a:spAutoFit/>
          </a:bodyPr>
          <a:lstStyle/>
          <a:p>
            <a:endParaRPr/>
          </a:p>
        </p:txBody>
      </p:sp>
      <p:sp>
        <p:nvSpPr>
          <p:cNvPr id="8" name="object 8"/>
          <p:cNvSpPr txBox="1">
            <a:spLocks noGrp="1"/>
          </p:cNvSpPr>
          <p:nvPr>
            <p:ph type="title"/>
          </p:nvPr>
        </p:nvSpPr>
        <p:spPr>
          <a:prstGeom prst="rect">
            <a:avLst/>
          </a:prstGeom>
        </p:spPr>
        <p:txBody>
          <a:bodyPr vert="horz" wrap="square" lIns="0" tIns="351348" rIns="0" bIns="0" rtlCol="0">
            <a:spAutoFit/>
          </a:bodyPr>
          <a:lstStyle/>
          <a:p>
            <a:pPr marL="40005">
              <a:lnSpc>
                <a:spcPct val="100000"/>
              </a:lnSpc>
            </a:pPr>
            <a:r>
              <a:rPr sz="2600" spc="10" dirty="0">
                <a:solidFill>
                  <a:srgbClr val="C00000"/>
                </a:solidFill>
                <a:latin typeface="黑体"/>
                <a:cs typeface="黑体"/>
              </a:rPr>
              <a:t>文件</a:t>
            </a:r>
            <a:r>
              <a:rPr sz="2600" spc="0" dirty="0">
                <a:solidFill>
                  <a:srgbClr val="C00000"/>
                </a:solidFill>
                <a:latin typeface="黑体"/>
                <a:cs typeface="黑体"/>
              </a:rPr>
              <a:t>输入格</a:t>
            </a:r>
            <a:r>
              <a:rPr sz="2600" spc="-15" dirty="0">
                <a:solidFill>
                  <a:srgbClr val="C00000"/>
                </a:solidFill>
                <a:latin typeface="黑体"/>
                <a:cs typeface="黑体"/>
              </a:rPr>
              <a:t>式</a:t>
            </a:r>
            <a:r>
              <a:rPr sz="2600" b="1" spc="0" dirty="0">
                <a:solidFill>
                  <a:srgbClr val="C00000"/>
                </a:solidFill>
                <a:latin typeface="Arial Narrow"/>
                <a:cs typeface="Arial Narrow"/>
              </a:rPr>
              <a:t>I</a:t>
            </a:r>
            <a:r>
              <a:rPr sz="2600" b="1" spc="-15" dirty="0">
                <a:solidFill>
                  <a:srgbClr val="C00000"/>
                </a:solidFill>
                <a:latin typeface="Arial Narrow"/>
                <a:cs typeface="Arial Narrow"/>
              </a:rPr>
              <a:t>n</a:t>
            </a:r>
            <a:r>
              <a:rPr sz="2600" b="1" spc="0" dirty="0">
                <a:solidFill>
                  <a:srgbClr val="C00000"/>
                </a:solidFill>
                <a:latin typeface="Arial Narrow"/>
                <a:cs typeface="Arial Narrow"/>
              </a:rPr>
              <a:t>pu</a:t>
            </a:r>
            <a:r>
              <a:rPr sz="2600" b="1" spc="-10" dirty="0">
                <a:solidFill>
                  <a:srgbClr val="C00000"/>
                </a:solidFill>
                <a:latin typeface="Arial Narrow"/>
                <a:cs typeface="Arial Narrow"/>
              </a:rPr>
              <a:t>t</a:t>
            </a:r>
            <a:r>
              <a:rPr sz="2600" b="1" spc="0" dirty="0">
                <a:solidFill>
                  <a:srgbClr val="C00000"/>
                </a:solidFill>
                <a:latin typeface="Arial Narrow"/>
                <a:cs typeface="Arial Narrow"/>
              </a:rPr>
              <a:t>Fo</a:t>
            </a:r>
            <a:r>
              <a:rPr sz="2600" b="1" spc="-10" dirty="0">
                <a:solidFill>
                  <a:srgbClr val="C00000"/>
                </a:solidFill>
                <a:latin typeface="Arial Narrow"/>
                <a:cs typeface="Arial Narrow"/>
              </a:rPr>
              <a:t>r</a:t>
            </a:r>
            <a:r>
              <a:rPr sz="2600" b="1" spc="0" dirty="0">
                <a:solidFill>
                  <a:srgbClr val="C00000"/>
                </a:solidFill>
                <a:latin typeface="Arial Narrow"/>
                <a:cs typeface="Arial Narrow"/>
              </a:rPr>
              <a:t>mat</a:t>
            </a:r>
            <a:endParaRPr sz="2600">
              <a:latin typeface="Arial Narrow"/>
              <a:cs typeface="Arial Narrow"/>
            </a:endParaRPr>
          </a:p>
        </p:txBody>
      </p:sp>
      <p:graphicFrame>
        <p:nvGraphicFramePr>
          <p:cNvPr id="7" name="object 7"/>
          <p:cNvGraphicFramePr>
            <a:graphicFrameLocks noGrp="1"/>
          </p:cNvGraphicFramePr>
          <p:nvPr/>
        </p:nvGraphicFramePr>
        <p:xfrm>
          <a:off x="321030" y="1792604"/>
          <a:ext cx="8442729" cy="4299673"/>
        </p:xfrm>
        <a:graphic>
          <a:graphicData uri="http://schemas.openxmlformats.org/drawingml/2006/table">
            <a:tbl>
              <a:tblPr firstRow="1" bandRow="1">
                <a:tableStyleId>{2D5ABB26-0587-4C30-8999-92F81FD0307C}</a:tableStyleId>
              </a:tblPr>
              <a:tblGrid>
                <a:gridCol w="2343394">
                  <a:extLst>
                    <a:ext uri="{9D8B030D-6E8A-4147-A177-3AD203B41FA5}">
                      <a16:colId xmlns:a16="http://schemas.microsoft.com/office/drawing/2014/main" val="20000"/>
                    </a:ext>
                  </a:extLst>
                </a:gridCol>
                <a:gridCol w="2433434">
                  <a:extLst>
                    <a:ext uri="{9D8B030D-6E8A-4147-A177-3AD203B41FA5}">
                      <a16:colId xmlns:a16="http://schemas.microsoft.com/office/drawing/2014/main" val="20001"/>
                    </a:ext>
                  </a:extLst>
                </a:gridCol>
                <a:gridCol w="2045769">
                  <a:extLst>
                    <a:ext uri="{9D8B030D-6E8A-4147-A177-3AD203B41FA5}">
                      <a16:colId xmlns:a16="http://schemas.microsoft.com/office/drawing/2014/main" val="20002"/>
                    </a:ext>
                  </a:extLst>
                </a:gridCol>
                <a:gridCol w="1620132">
                  <a:extLst>
                    <a:ext uri="{9D8B030D-6E8A-4147-A177-3AD203B41FA5}">
                      <a16:colId xmlns:a16="http://schemas.microsoft.com/office/drawing/2014/main" val="20003"/>
                    </a:ext>
                  </a:extLst>
                </a:gridCol>
              </a:tblGrid>
              <a:tr h="464820">
                <a:tc>
                  <a:txBody>
                    <a:bodyPr/>
                    <a:lstStyle/>
                    <a:p>
                      <a:pPr marL="347980">
                        <a:lnSpc>
                          <a:spcPct val="100000"/>
                        </a:lnSpc>
                      </a:pPr>
                      <a:r>
                        <a:rPr sz="1800" b="1" dirty="0">
                          <a:solidFill>
                            <a:srgbClr val="FFFFFF"/>
                          </a:solidFill>
                          <a:latin typeface="Arial Narrow"/>
                          <a:cs typeface="Arial Narrow"/>
                        </a:rPr>
                        <a:t>In</a:t>
                      </a:r>
                      <a:r>
                        <a:rPr sz="1800" b="1" spc="-10" dirty="0">
                          <a:solidFill>
                            <a:srgbClr val="FFFFFF"/>
                          </a:solidFill>
                          <a:latin typeface="Arial Narrow"/>
                          <a:cs typeface="Arial Narrow"/>
                        </a:rPr>
                        <a:t>p</a:t>
                      </a:r>
                      <a:r>
                        <a:rPr sz="1800" b="1" spc="0" dirty="0">
                          <a:solidFill>
                            <a:srgbClr val="FFFFFF"/>
                          </a:solidFill>
                          <a:latin typeface="Arial Narrow"/>
                          <a:cs typeface="Arial Narrow"/>
                        </a:rPr>
                        <a:t>utFor</a:t>
                      </a:r>
                      <a:r>
                        <a:rPr sz="1800" b="1" spc="-10" dirty="0">
                          <a:solidFill>
                            <a:srgbClr val="FFFFFF"/>
                          </a:solidFill>
                          <a:latin typeface="Arial Narrow"/>
                          <a:cs typeface="Arial Narrow"/>
                        </a:rPr>
                        <a:t>m</a:t>
                      </a:r>
                      <a:r>
                        <a:rPr sz="1800" b="1" spc="0" dirty="0">
                          <a:solidFill>
                            <a:srgbClr val="FFFFFF"/>
                          </a:solidFill>
                          <a:latin typeface="Arial Narrow"/>
                          <a:cs typeface="Arial Narrow"/>
                        </a:rPr>
                        <a:t>a</a:t>
                      </a:r>
                      <a:r>
                        <a:rPr sz="1800" b="1" spc="-5" dirty="0">
                          <a:solidFill>
                            <a:srgbClr val="FFFFFF"/>
                          </a:solidFill>
                          <a:latin typeface="Arial Narrow"/>
                          <a:cs typeface="Arial Narrow"/>
                        </a:rPr>
                        <a:t>t</a:t>
                      </a:r>
                      <a:r>
                        <a:rPr sz="1800" b="1" spc="0" dirty="0">
                          <a:solidFill>
                            <a:srgbClr val="FFFFFF"/>
                          </a:solidFill>
                          <a:latin typeface="Arial Narrow"/>
                          <a:cs typeface="Arial Narrow"/>
                        </a:rPr>
                        <a:t>:</a:t>
                      </a:r>
                      <a:endParaRPr sz="1800">
                        <a:latin typeface="Arial Narrow"/>
                        <a:cs typeface="Arial Narrow"/>
                      </a:endParaRPr>
                    </a:p>
                  </a:txBody>
                  <a:tcPr marL="0" marR="0" marT="0" marB="0">
                    <a:lnL w="6350">
                      <a:solidFill>
                        <a:srgbClr val="000000"/>
                      </a:solidFill>
                      <a:prstDash val="solid"/>
                    </a:lnL>
                    <a:lnT w="12700">
                      <a:solidFill>
                        <a:srgbClr val="946151"/>
                      </a:solidFill>
                      <a:prstDash val="solid"/>
                    </a:lnT>
                    <a:lnB w="12700">
                      <a:solidFill>
                        <a:srgbClr val="946151"/>
                      </a:solidFill>
                      <a:prstDash val="solid"/>
                    </a:lnB>
                    <a:solidFill>
                      <a:srgbClr val="946151"/>
                    </a:solidFill>
                  </a:tcPr>
                </a:tc>
                <a:tc>
                  <a:txBody>
                    <a:bodyPr/>
                    <a:lstStyle/>
                    <a:p>
                      <a:pPr marL="96520">
                        <a:lnSpc>
                          <a:spcPct val="100000"/>
                        </a:lnSpc>
                      </a:pPr>
                      <a:r>
                        <a:rPr sz="1800" b="1" dirty="0">
                          <a:solidFill>
                            <a:srgbClr val="FFFFFF"/>
                          </a:solidFill>
                          <a:latin typeface="Arial Narrow"/>
                          <a:cs typeface="Arial Narrow"/>
                        </a:rPr>
                        <a:t>De</a:t>
                      </a:r>
                      <a:r>
                        <a:rPr sz="1800" b="1" spc="-10" dirty="0">
                          <a:solidFill>
                            <a:srgbClr val="FFFFFF"/>
                          </a:solidFill>
                          <a:latin typeface="Arial Narrow"/>
                          <a:cs typeface="Arial Narrow"/>
                        </a:rPr>
                        <a:t>s</a:t>
                      </a:r>
                      <a:r>
                        <a:rPr sz="1800" b="1" spc="0" dirty="0">
                          <a:solidFill>
                            <a:srgbClr val="FFFFFF"/>
                          </a:solidFill>
                          <a:latin typeface="Arial Narrow"/>
                          <a:cs typeface="Arial Narrow"/>
                        </a:rPr>
                        <a:t>cr</a:t>
                      </a:r>
                      <a:r>
                        <a:rPr sz="1800" b="1" spc="-5" dirty="0">
                          <a:solidFill>
                            <a:srgbClr val="FFFFFF"/>
                          </a:solidFill>
                          <a:latin typeface="Arial Narrow"/>
                          <a:cs typeface="Arial Narrow"/>
                        </a:rPr>
                        <a:t>i</a:t>
                      </a:r>
                      <a:r>
                        <a:rPr sz="1800" b="1" spc="0" dirty="0">
                          <a:solidFill>
                            <a:srgbClr val="FFFFFF"/>
                          </a:solidFill>
                          <a:latin typeface="Arial Narrow"/>
                          <a:cs typeface="Arial Narrow"/>
                        </a:rPr>
                        <a:t>pti</a:t>
                      </a:r>
                      <a:r>
                        <a:rPr sz="1800" b="1" spc="-10" dirty="0">
                          <a:solidFill>
                            <a:srgbClr val="FFFFFF"/>
                          </a:solidFill>
                          <a:latin typeface="Arial Narrow"/>
                          <a:cs typeface="Arial Narrow"/>
                        </a:rPr>
                        <a:t>o</a:t>
                      </a:r>
                      <a:r>
                        <a:rPr sz="1800" b="1" spc="0" dirty="0">
                          <a:solidFill>
                            <a:srgbClr val="FFFFFF"/>
                          </a:solidFill>
                          <a:latin typeface="Arial Narrow"/>
                          <a:cs typeface="Arial Narrow"/>
                        </a:rPr>
                        <a:t>n:</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solidFill>
                      <a:srgbClr val="946151"/>
                    </a:solidFill>
                  </a:tcPr>
                </a:tc>
                <a:tc>
                  <a:txBody>
                    <a:bodyPr/>
                    <a:lstStyle/>
                    <a:p>
                      <a:pPr marL="137160">
                        <a:lnSpc>
                          <a:spcPct val="100000"/>
                        </a:lnSpc>
                      </a:pPr>
                      <a:r>
                        <a:rPr sz="1800" b="1" dirty="0">
                          <a:solidFill>
                            <a:srgbClr val="FFFFFF"/>
                          </a:solidFill>
                          <a:latin typeface="Arial Narrow"/>
                          <a:cs typeface="Arial Narrow"/>
                        </a:rPr>
                        <a:t>Ke</a:t>
                      </a:r>
                      <a:r>
                        <a:rPr sz="1800" b="1" spc="-10" dirty="0">
                          <a:solidFill>
                            <a:srgbClr val="FFFFFF"/>
                          </a:solidFill>
                          <a:latin typeface="Arial Narrow"/>
                          <a:cs typeface="Arial Narrow"/>
                        </a:rPr>
                        <a:t>y</a:t>
                      </a:r>
                      <a:r>
                        <a:rPr sz="1800" b="1" spc="0" dirty="0">
                          <a:solidFill>
                            <a:srgbClr val="FFFFFF"/>
                          </a:solidFill>
                          <a:latin typeface="Arial Narrow"/>
                          <a:cs typeface="Arial Narrow"/>
                        </a:rPr>
                        <a:t>:</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solidFill>
                      <a:srgbClr val="946151"/>
                    </a:solidFill>
                  </a:tcPr>
                </a:tc>
                <a:tc>
                  <a:txBody>
                    <a:bodyPr/>
                    <a:lstStyle/>
                    <a:p>
                      <a:pPr marL="146685">
                        <a:lnSpc>
                          <a:spcPct val="100000"/>
                        </a:lnSpc>
                      </a:pPr>
                      <a:r>
                        <a:rPr sz="1800" b="1" spc="-85" dirty="0">
                          <a:solidFill>
                            <a:srgbClr val="FFFFFF"/>
                          </a:solidFill>
                          <a:latin typeface="Arial Narrow"/>
                          <a:cs typeface="Arial Narrow"/>
                        </a:rPr>
                        <a:t>V</a:t>
                      </a:r>
                      <a:r>
                        <a:rPr sz="1800" b="1" spc="0" dirty="0">
                          <a:solidFill>
                            <a:srgbClr val="FFFFFF"/>
                          </a:solidFill>
                          <a:latin typeface="Arial Narrow"/>
                          <a:cs typeface="Arial Narrow"/>
                        </a:rPr>
                        <a:t>a</a:t>
                      </a:r>
                      <a:r>
                        <a:rPr sz="1800" b="1" spc="-10" dirty="0">
                          <a:solidFill>
                            <a:srgbClr val="FFFFFF"/>
                          </a:solidFill>
                          <a:latin typeface="Arial Narrow"/>
                          <a:cs typeface="Arial Narrow"/>
                        </a:rPr>
                        <a:t>l</a:t>
                      </a:r>
                      <a:r>
                        <a:rPr sz="1800" b="1" spc="0" dirty="0">
                          <a:solidFill>
                            <a:srgbClr val="FFFFFF"/>
                          </a:solidFill>
                          <a:latin typeface="Arial Narrow"/>
                          <a:cs typeface="Arial Narrow"/>
                        </a:rPr>
                        <a:t>u</a:t>
                      </a:r>
                      <a:r>
                        <a:rPr sz="1800" b="1" spc="-10" dirty="0">
                          <a:solidFill>
                            <a:srgbClr val="FFFFFF"/>
                          </a:solidFill>
                          <a:latin typeface="Arial Narrow"/>
                          <a:cs typeface="Arial Narrow"/>
                        </a:rPr>
                        <a:t>e</a:t>
                      </a:r>
                      <a:r>
                        <a:rPr sz="1800" b="1" spc="0" dirty="0">
                          <a:solidFill>
                            <a:srgbClr val="FFFFFF"/>
                          </a:solidFill>
                          <a:latin typeface="Arial Narrow"/>
                          <a:cs typeface="Arial Narrow"/>
                        </a:rPr>
                        <a:t>:</a:t>
                      </a:r>
                      <a:endParaRPr sz="1800">
                        <a:latin typeface="Arial Narrow"/>
                        <a:cs typeface="Arial Narrow"/>
                      </a:endParaRPr>
                    </a:p>
                  </a:txBody>
                  <a:tcPr marL="0" marR="0" marT="0" marB="0">
                    <a:lnR w="12700">
                      <a:solidFill>
                        <a:srgbClr val="946151"/>
                      </a:solidFill>
                      <a:prstDash val="solid"/>
                    </a:lnR>
                    <a:lnT w="12700">
                      <a:solidFill>
                        <a:srgbClr val="946151"/>
                      </a:solidFill>
                      <a:prstDash val="solid"/>
                    </a:lnT>
                    <a:lnB w="12700">
                      <a:solidFill>
                        <a:srgbClr val="946151"/>
                      </a:solidFill>
                      <a:prstDash val="solid"/>
                    </a:lnB>
                    <a:solidFill>
                      <a:srgbClr val="946151"/>
                    </a:solidFill>
                  </a:tcPr>
                </a:tc>
                <a:extLst>
                  <a:ext uri="{0D108BD9-81ED-4DB2-BD59-A6C34878D82A}">
                    <a16:rowId xmlns:a16="http://schemas.microsoft.com/office/drawing/2014/main" val="10000"/>
                  </a:ext>
                </a:extLst>
              </a:tr>
              <a:tr h="1162177">
                <a:tc>
                  <a:txBody>
                    <a:bodyPr/>
                    <a:lstStyle/>
                    <a:p>
                      <a:pPr marL="347980">
                        <a:lnSpc>
                          <a:spcPct val="100000"/>
                        </a:lnSpc>
                      </a:pPr>
                      <a:r>
                        <a:rPr sz="1800" spc="-170" dirty="0">
                          <a:solidFill>
                            <a:srgbClr val="0066FF"/>
                          </a:solidFill>
                          <a:latin typeface="Arial Narrow"/>
                          <a:cs typeface="Arial Narrow"/>
                        </a:rPr>
                        <a:t>T</a:t>
                      </a:r>
                      <a:r>
                        <a:rPr sz="1800" spc="0" dirty="0">
                          <a:solidFill>
                            <a:srgbClr val="0066FF"/>
                          </a:solidFill>
                          <a:latin typeface="Arial Narrow"/>
                          <a:cs typeface="Arial Narrow"/>
                        </a:rPr>
                        <a:t>extI</a:t>
                      </a:r>
                      <a:r>
                        <a:rPr sz="1800" spc="-10" dirty="0">
                          <a:solidFill>
                            <a:srgbClr val="0066FF"/>
                          </a:solidFill>
                          <a:latin typeface="Arial Narrow"/>
                          <a:cs typeface="Arial Narrow"/>
                        </a:rPr>
                        <a:t>n</a:t>
                      </a:r>
                      <a:r>
                        <a:rPr sz="1800" spc="0" dirty="0">
                          <a:solidFill>
                            <a:srgbClr val="0066FF"/>
                          </a:solidFill>
                          <a:latin typeface="Arial Narrow"/>
                          <a:cs typeface="Arial Narrow"/>
                        </a:rPr>
                        <a:t>p</a:t>
                      </a:r>
                      <a:r>
                        <a:rPr sz="1800" spc="-10" dirty="0">
                          <a:solidFill>
                            <a:srgbClr val="0066FF"/>
                          </a:solidFill>
                          <a:latin typeface="Arial Narrow"/>
                          <a:cs typeface="Arial Narrow"/>
                        </a:rPr>
                        <a:t>u</a:t>
                      </a:r>
                      <a:r>
                        <a:rPr sz="1800" spc="0" dirty="0">
                          <a:solidFill>
                            <a:srgbClr val="0066FF"/>
                          </a:solidFill>
                          <a:latin typeface="Arial Narrow"/>
                          <a:cs typeface="Arial Narrow"/>
                        </a:rPr>
                        <a:t>tF</a:t>
                      </a:r>
                      <a:r>
                        <a:rPr sz="1800" spc="-10" dirty="0">
                          <a:solidFill>
                            <a:srgbClr val="0066FF"/>
                          </a:solidFill>
                          <a:latin typeface="Arial Narrow"/>
                          <a:cs typeface="Arial Narrow"/>
                        </a:rPr>
                        <a:t>o</a:t>
                      </a:r>
                      <a:r>
                        <a:rPr sz="1800" spc="0" dirty="0">
                          <a:solidFill>
                            <a:srgbClr val="0066FF"/>
                          </a:solidFill>
                          <a:latin typeface="Arial Narrow"/>
                          <a:cs typeface="Arial Narrow"/>
                        </a:rPr>
                        <a:t>rmat</a:t>
                      </a:r>
                      <a:endParaRPr sz="1800">
                        <a:latin typeface="Arial Narrow"/>
                        <a:cs typeface="Arial Narrow"/>
                      </a:endParaRPr>
                    </a:p>
                  </a:txBody>
                  <a:tcPr marL="0" marR="0" marT="0" marB="0">
                    <a:lnL w="6350">
                      <a:solidFill>
                        <a:srgbClr val="000000"/>
                      </a:solidFill>
                      <a:prstDash val="solid"/>
                    </a:lnL>
                    <a:lnT w="12700">
                      <a:solidFill>
                        <a:srgbClr val="946151"/>
                      </a:solidFill>
                      <a:prstDash val="solid"/>
                    </a:lnT>
                    <a:lnB w="12700">
                      <a:solidFill>
                        <a:srgbClr val="946151"/>
                      </a:solidFill>
                      <a:prstDash val="solid"/>
                    </a:lnB>
                    <a:solidFill>
                      <a:srgbClr val="EEEAE9"/>
                    </a:solidFill>
                  </a:tcPr>
                </a:tc>
                <a:tc>
                  <a:txBody>
                    <a:bodyPr/>
                    <a:lstStyle/>
                    <a:p>
                      <a:pPr marL="96520" marR="140970">
                        <a:lnSpc>
                          <a:spcPct val="100000"/>
                        </a:lnSpc>
                      </a:pPr>
                      <a:r>
                        <a:rPr sz="1800" dirty="0">
                          <a:latin typeface="Arial Narrow"/>
                          <a:cs typeface="Arial Narrow"/>
                        </a:rPr>
                        <a:t>Def</a:t>
                      </a:r>
                      <a:r>
                        <a:rPr sz="1800" spc="-10" dirty="0">
                          <a:latin typeface="Arial Narrow"/>
                          <a:cs typeface="Arial Narrow"/>
                        </a:rPr>
                        <a:t>a</a:t>
                      </a:r>
                      <a:r>
                        <a:rPr sz="1800" spc="0" dirty="0">
                          <a:latin typeface="Arial Narrow"/>
                          <a:cs typeface="Arial Narrow"/>
                        </a:rPr>
                        <a:t>u</a:t>
                      </a:r>
                      <a:r>
                        <a:rPr sz="1800" spc="-10" dirty="0">
                          <a:latin typeface="Arial Narrow"/>
                          <a:cs typeface="Arial Narrow"/>
                        </a:rPr>
                        <a:t>l</a:t>
                      </a:r>
                      <a:r>
                        <a:rPr sz="1800" spc="0" dirty="0">
                          <a:latin typeface="Arial Narrow"/>
                          <a:cs typeface="Arial Narrow"/>
                        </a:rPr>
                        <a:t>t</a:t>
                      </a:r>
                      <a:r>
                        <a:rPr sz="1800" spc="25" dirty="0">
                          <a:latin typeface="Arial Narrow"/>
                          <a:cs typeface="Arial Narrow"/>
                        </a:rPr>
                        <a:t> </a:t>
                      </a:r>
                      <a:r>
                        <a:rPr sz="1800" spc="0" dirty="0">
                          <a:latin typeface="Arial Narrow"/>
                          <a:cs typeface="Arial Narrow"/>
                        </a:rPr>
                        <a:t>f</a:t>
                      </a:r>
                      <a:r>
                        <a:rPr sz="1800" spc="-10" dirty="0">
                          <a:latin typeface="Arial Narrow"/>
                          <a:cs typeface="Arial Narrow"/>
                        </a:rPr>
                        <a:t>o</a:t>
                      </a:r>
                      <a:r>
                        <a:rPr sz="1800" spc="0" dirty="0">
                          <a:latin typeface="Arial Narrow"/>
                          <a:cs typeface="Arial Narrow"/>
                        </a:rPr>
                        <a:t>rm</a:t>
                      </a:r>
                      <a:r>
                        <a:rPr sz="1800" spc="-10" dirty="0">
                          <a:latin typeface="Arial Narrow"/>
                          <a:cs typeface="Arial Narrow"/>
                        </a:rPr>
                        <a:t>a</a:t>
                      </a:r>
                      <a:r>
                        <a:rPr sz="1800" spc="0" dirty="0">
                          <a:latin typeface="Arial Narrow"/>
                          <a:cs typeface="Arial Narrow"/>
                        </a:rPr>
                        <a:t>t;</a:t>
                      </a:r>
                      <a:r>
                        <a:rPr sz="1800" spc="25" dirty="0">
                          <a:latin typeface="Arial Narrow"/>
                          <a:cs typeface="Arial Narrow"/>
                        </a:rPr>
                        <a:t> </a:t>
                      </a:r>
                      <a:r>
                        <a:rPr sz="1800" spc="0" dirty="0">
                          <a:latin typeface="Arial Narrow"/>
                          <a:cs typeface="Arial Narrow"/>
                        </a:rPr>
                        <a:t>re</a:t>
                      </a:r>
                      <a:r>
                        <a:rPr sz="1800" spc="-10" dirty="0">
                          <a:latin typeface="Arial Narrow"/>
                          <a:cs typeface="Arial Narrow"/>
                        </a:rPr>
                        <a:t>a</a:t>
                      </a:r>
                      <a:r>
                        <a:rPr sz="1800" spc="-5" dirty="0">
                          <a:latin typeface="Arial Narrow"/>
                          <a:cs typeface="Arial Narrow"/>
                        </a:rPr>
                        <a:t>d</a:t>
                      </a:r>
                      <a:r>
                        <a:rPr sz="1800" spc="0" dirty="0">
                          <a:latin typeface="Arial Narrow"/>
                          <a:cs typeface="Arial Narrow"/>
                        </a:rPr>
                        <a:t>s</a:t>
                      </a:r>
                      <a:r>
                        <a:rPr sz="1800" spc="5" dirty="0">
                          <a:latin typeface="Arial Narrow"/>
                          <a:cs typeface="Arial Narrow"/>
                        </a:rPr>
                        <a:t> </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a:t>
                      </a:r>
                      <a:r>
                        <a:rPr sz="1800" spc="-10" dirty="0">
                          <a:latin typeface="Arial Narrow"/>
                          <a:cs typeface="Arial Narrow"/>
                        </a:rPr>
                        <a:t>e</a:t>
                      </a:r>
                      <a:r>
                        <a:rPr sz="1800" spc="0" dirty="0">
                          <a:latin typeface="Arial Narrow"/>
                          <a:cs typeface="Arial Narrow"/>
                        </a:rPr>
                        <a:t>s of t</a:t>
                      </a:r>
                      <a:r>
                        <a:rPr sz="1800" spc="-10" dirty="0">
                          <a:latin typeface="Arial Narrow"/>
                          <a:cs typeface="Arial Narrow"/>
                        </a:rPr>
                        <a:t>e</a:t>
                      </a:r>
                      <a:r>
                        <a:rPr sz="1800" spc="0" dirty="0">
                          <a:latin typeface="Arial Narrow"/>
                          <a:cs typeface="Arial Narrow"/>
                        </a:rPr>
                        <a:t>xt</a:t>
                      </a:r>
                      <a:r>
                        <a:rPr sz="1800" spc="15" dirty="0">
                          <a:latin typeface="Arial Narrow"/>
                          <a:cs typeface="Arial Narrow"/>
                        </a:rPr>
                        <a:t> </a:t>
                      </a:r>
                      <a:r>
                        <a:rPr sz="1800" spc="0" dirty="0">
                          <a:latin typeface="Arial Narrow"/>
                          <a:cs typeface="Arial Narrow"/>
                        </a:rPr>
                        <a: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a:t>
                      </a:r>
                      <a:r>
                        <a:rPr sz="1800" spc="0" dirty="0">
                          <a:latin typeface="Arial Narrow"/>
                          <a:cs typeface="Arial Narrow"/>
                        </a:rPr>
                        <a:t>s</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solidFill>
                      <a:srgbClr val="EEEAE9"/>
                    </a:solidFill>
                  </a:tcPr>
                </a:tc>
                <a:tc>
                  <a:txBody>
                    <a:bodyPr/>
                    <a:lstStyle/>
                    <a:p>
                      <a:pPr marL="137160" marR="140335">
                        <a:lnSpc>
                          <a:spcPct val="100000"/>
                        </a:lnSpc>
                      </a:pPr>
                      <a:r>
                        <a:rPr sz="1800" dirty="0">
                          <a:latin typeface="Arial Narrow"/>
                          <a:cs typeface="Arial Narrow"/>
                        </a:rPr>
                        <a:t>T</a:t>
                      </a:r>
                      <a:r>
                        <a:rPr sz="1800" spc="-10" dirty="0">
                          <a:latin typeface="Arial Narrow"/>
                          <a:cs typeface="Arial Narrow"/>
                        </a:rPr>
                        <a:t>h</a:t>
                      </a:r>
                      <a:r>
                        <a:rPr sz="1800" spc="0" dirty="0">
                          <a:latin typeface="Arial Narrow"/>
                          <a:cs typeface="Arial Narrow"/>
                        </a:rPr>
                        <a:t>e</a:t>
                      </a:r>
                      <a:r>
                        <a:rPr sz="1800" spc="10" dirty="0">
                          <a:latin typeface="Arial Narrow"/>
                          <a:cs typeface="Arial Narrow"/>
                        </a:rPr>
                        <a:t> </a:t>
                      </a:r>
                      <a:r>
                        <a:rPr sz="1800" spc="0" dirty="0">
                          <a:latin typeface="Arial Narrow"/>
                          <a:cs typeface="Arial Narrow"/>
                        </a:rPr>
                        <a:t>byte</a:t>
                      </a:r>
                      <a:r>
                        <a:rPr sz="1800" spc="10" dirty="0">
                          <a:latin typeface="Arial Narrow"/>
                          <a:cs typeface="Arial Narrow"/>
                        </a:rPr>
                        <a:t> </a:t>
                      </a:r>
                      <a:r>
                        <a:rPr sz="1800" spc="0" dirty="0">
                          <a:latin typeface="Arial Narrow"/>
                          <a:cs typeface="Arial Narrow"/>
                        </a:rPr>
                        <a:t>o</a:t>
                      </a:r>
                      <a:r>
                        <a:rPr sz="1800" spc="-35" dirty="0">
                          <a:latin typeface="Arial Narrow"/>
                          <a:cs typeface="Arial Narrow"/>
                        </a:rPr>
                        <a:t>f</a:t>
                      </a:r>
                      <a:r>
                        <a:rPr sz="1800" spc="0" dirty="0">
                          <a:latin typeface="Arial Narrow"/>
                          <a:cs typeface="Arial Narrow"/>
                        </a:rPr>
                        <a:t>fset</a:t>
                      </a:r>
                      <a:r>
                        <a:rPr sz="1800" spc="15" dirty="0">
                          <a:latin typeface="Arial Narrow"/>
                          <a:cs typeface="Arial Narrow"/>
                        </a:rPr>
                        <a:t> </a:t>
                      </a:r>
                      <a:r>
                        <a:rPr sz="1800" spc="0" dirty="0">
                          <a:latin typeface="Arial Narrow"/>
                          <a:cs typeface="Arial Narrow"/>
                        </a:rPr>
                        <a:t>of t</a:t>
                      </a:r>
                      <a:r>
                        <a:rPr sz="1800" spc="-10" dirty="0">
                          <a:latin typeface="Arial Narrow"/>
                          <a:cs typeface="Arial Narrow"/>
                        </a:rPr>
                        <a:t>h</a:t>
                      </a:r>
                      <a:r>
                        <a:rPr sz="1800" spc="0" dirty="0">
                          <a:latin typeface="Arial Narrow"/>
                          <a:cs typeface="Arial Narrow"/>
                        </a:rPr>
                        <a:t>e </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ne</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solidFill>
                      <a:srgbClr val="EEEAE9"/>
                    </a:solidFill>
                  </a:tcPr>
                </a:tc>
                <a:tc>
                  <a:txBody>
                    <a:bodyPr/>
                    <a:lstStyle/>
                    <a:p>
                      <a:pPr marL="146685" marR="754380">
                        <a:lnSpc>
                          <a:spcPct val="100000"/>
                        </a:lnSpc>
                      </a:pPr>
                      <a:r>
                        <a:rPr sz="1800" dirty="0">
                          <a:latin typeface="Arial Narrow"/>
                          <a:cs typeface="Arial Narrow"/>
                        </a:rPr>
                        <a:t>T</a:t>
                      </a:r>
                      <a:r>
                        <a:rPr sz="1800" spc="-10" dirty="0">
                          <a:latin typeface="Arial Narrow"/>
                          <a:cs typeface="Arial Narrow"/>
                        </a:rPr>
                        <a:t>h</a:t>
                      </a:r>
                      <a:r>
                        <a:rPr sz="1800" spc="0" dirty="0">
                          <a:latin typeface="Arial Narrow"/>
                          <a:cs typeface="Arial Narrow"/>
                        </a:rPr>
                        <a:t>e</a:t>
                      </a:r>
                      <a:r>
                        <a:rPr sz="1800" spc="10" dirty="0">
                          <a:latin typeface="Arial Narrow"/>
                          <a:cs typeface="Arial Narrow"/>
                        </a:rPr>
                        <a:t> </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ne co</a:t>
                      </a:r>
                      <a:r>
                        <a:rPr sz="1800" spc="-10" dirty="0">
                          <a:latin typeface="Arial Narrow"/>
                          <a:cs typeface="Arial Narrow"/>
                        </a:rPr>
                        <a:t>n</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n</a:t>
                      </a:r>
                      <a:r>
                        <a:rPr sz="1800" spc="-10" dirty="0">
                          <a:latin typeface="Arial Narrow"/>
                          <a:cs typeface="Arial Narrow"/>
                        </a:rPr>
                        <a:t>t</a:t>
                      </a:r>
                      <a:r>
                        <a:rPr sz="1800" spc="0" dirty="0">
                          <a:latin typeface="Arial Narrow"/>
                          <a:cs typeface="Arial Narrow"/>
                        </a:rPr>
                        <a:t>s</a:t>
                      </a:r>
                      <a:endParaRPr sz="1800">
                        <a:latin typeface="Arial Narrow"/>
                        <a:cs typeface="Arial Narrow"/>
                      </a:endParaRPr>
                    </a:p>
                  </a:txBody>
                  <a:tcPr marL="0" marR="0" marT="0" marB="0">
                    <a:lnR w="12700">
                      <a:solidFill>
                        <a:srgbClr val="946151"/>
                      </a:solidFill>
                      <a:prstDash val="solid"/>
                    </a:lnR>
                    <a:lnT w="12700">
                      <a:solidFill>
                        <a:srgbClr val="946151"/>
                      </a:solidFill>
                      <a:prstDash val="solid"/>
                    </a:lnT>
                    <a:lnB w="12700">
                      <a:solidFill>
                        <a:srgbClr val="946151"/>
                      </a:solidFill>
                      <a:prstDash val="solid"/>
                    </a:lnB>
                    <a:solidFill>
                      <a:srgbClr val="EEEAE9"/>
                    </a:solidFill>
                  </a:tcPr>
                </a:tc>
                <a:extLst>
                  <a:ext uri="{0D108BD9-81ED-4DB2-BD59-A6C34878D82A}">
                    <a16:rowId xmlns:a16="http://schemas.microsoft.com/office/drawing/2014/main" val="10001"/>
                  </a:ext>
                </a:extLst>
              </a:tr>
              <a:tr h="1162050">
                <a:tc>
                  <a:txBody>
                    <a:bodyPr/>
                    <a:lstStyle/>
                    <a:p>
                      <a:pPr marL="347980" marR="437515">
                        <a:lnSpc>
                          <a:spcPct val="100000"/>
                        </a:lnSpc>
                      </a:pPr>
                      <a:r>
                        <a:rPr sz="1800" dirty="0">
                          <a:solidFill>
                            <a:srgbClr val="0066FF"/>
                          </a:solidFill>
                          <a:latin typeface="Arial Narrow"/>
                          <a:cs typeface="Arial Narrow"/>
                        </a:rPr>
                        <a:t>K</a:t>
                      </a:r>
                      <a:r>
                        <a:rPr sz="1800" spc="-10" dirty="0">
                          <a:solidFill>
                            <a:srgbClr val="0066FF"/>
                          </a:solidFill>
                          <a:latin typeface="Arial Narrow"/>
                          <a:cs typeface="Arial Narrow"/>
                        </a:rPr>
                        <a:t>e</a:t>
                      </a:r>
                      <a:r>
                        <a:rPr sz="1800" spc="0" dirty="0">
                          <a:solidFill>
                            <a:srgbClr val="0066FF"/>
                          </a:solidFill>
                          <a:latin typeface="Arial Narrow"/>
                          <a:cs typeface="Arial Narrow"/>
                        </a:rPr>
                        <a:t>y</a:t>
                      </a:r>
                      <a:r>
                        <a:rPr sz="1800" spc="-110" dirty="0">
                          <a:solidFill>
                            <a:srgbClr val="0066FF"/>
                          </a:solidFill>
                          <a:latin typeface="Arial Narrow"/>
                          <a:cs typeface="Arial Narrow"/>
                        </a:rPr>
                        <a:t>V</a:t>
                      </a:r>
                      <a:r>
                        <a:rPr sz="1800" spc="0" dirty="0">
                          <a:solidFill>
                            <a:srgbClr val="0066FF"/>
                          </a:solidFill>
                          <a:latin typeface="Arial Narrow"/>
                          <a:cs typeface="Arial Narrow"/>
                        </a:rPr>
                        <a:t>a</a:t>
                      </a:r>
                      <a:r>
                        <a:rPr sz="1800" spc="-10" dirty="0">
                          <a:solidFill>
                            <a:srgbClr val="0066FF"/>
                          </a:solidFill>
                          <a:latin typeface="Arial Narrow"/>
                          <a:cs typeface="Arial Narrow"/>
                        </a:rPr>
                        <a:t>l</a:t>
                      </a:r>
                      <a:r>
                        <a:rPr sz="1800" spc="0" dirty="0">
                          <a:solidFill>
                            <a:srgbClr val="0066FF"/>
                          </a:solidFill>
                          <a:latin typeface="Arial Narrow"/>
                          <a:cs typeface="Arial Narrow"/>
                        </a:rPr>
                        <a:t>u</a:t>
                      </a:r>
                      <a:r>
                        <a:rPr sz="1800" spc="-10" dirty="0">
                          <a:solidFill>
                            <a:srgbClr val="0066FF"/>
                          </a:solidFill>
                          <a:latin typeface="Arial Narrow"/>
                          <a:cs typeface="Arial Narrow"/>
                        </a:rPr>
                        <a:t>e</a:t>
                      </a:r>
                      <a:r>
                        <a:rPr sz="1800" spc="-170" dirty="0">
                          <a:solidFill>
                            <a:srgbClr val="0066FF"/>
                          </a:solidFill>
                          <a:latin typeface="Arial Narrow"/>
                          <a:cs typeface="Arial Narrow"/>
                        </a:rPr>
                        <a:t>T</a:t>
                      </a:r>
                      <a:r>
                        <a:rPr sz="1800" spc="0" dirty="0">
                          <a:solidFill>
                            <a:srgbClr val="0066FF"/>
                          </a:solidFill>
                          <a:latin typeface="Arial Narrow"/>
                          <a:cs typeface="Arial Narrow"/>
                        </a:rPr>
                        <a:t>ex</a:t>
                      </a:r>
                      <a:r>
                        <a:rPr sz="1800" spc="-5" dirty="0">
                          <a:solidFill>
                            <a:srgbClr val="0066FF"/>
                          </a:solidFill>
                          <a:latin typeface="Arial Narrow"/>
                          <a:cs typeface="Arial Narrow"/>
                        </a:rPr>
                        <a:t>t</a:t>
                      </a:r>
                      <a:r>
                        <a:rPr sz="1800" spc="0" dirty="0">
                          <a:solidFill>
                            <a:srgbClr val="0066FF"/>
                          </a:solidFill>
                          <a:latin typeface="Arial Narrow"/>
                          <a:cs typeface="Arial Narrow"/>
                        </a:rPr>
                        <a:t>In</a:t>
                      </a:r>
                      <a:r>
                        <a:rPr sz="1800" spc="10" dirty="0">
                          <a:solidFill>
                            <a:srgbClr val="0066FF"/>
                          </a:solidFill>
                          <a:latin typeface="Arial Narrow"/>
                          <a:cs typeface="Arial Narrow"/>
                        </a:rPr>
                        <a:t>p</a:t>
                      </a:r>
                      <a:r>
                        <a:rPr sz="1800" spc="0" dirty="0">
                          <a:solidFill>
                            <a:srgbClr val="0066FF"/>
                          </a:solidFill>
                          <a:latin typeface="Arial Narrow"/>
                          <a:cs typeface="Arial Narrow"/>
                        </a:rPr>
                        <a:t>ut F</a:t>
                      </a:r>
                      <a:r>
                        <a:rPr sz="1800" spc="-10" dirty="0">
                          <a:solidFill>
                            <a:srgbClr val="0066FF"/>
                          </a:solidFill>
                          <a:latin typeface="Arial Narrow"/>
                          <a:cs typeface="Arial Narrow"/>
                        </a:rPr>
                        <a:t>o</a:t>
                      </a:r>
                      <a:r>
                        <a:rPr sz="1800" spc="0" dirty="0">
                          <a:solidFill>
                            <a:srgbClr val="0066FF"/>
                          </a:solidFill>
                          <a:latin typeface="Arial Narrow"/>
                          <a:cs typeface="Arial Narrow"/>
                        </a:rPr>
                        <a:t>rm</a:t>
                      </a:r>
                      <a:r>
                        <a:rPr sz="1800" spc="-10" dirty="0">
                          <a:solidFill>
                            <a:srgbClr val="0066FF"/>
                          </a:solidFill>
                          <a:latin typeface="Arial Narrow"/>
                          <a:cs typeface="Arial Narrow"/>
                        </a:rPr>
                        <a:t>a</a:t>
                      </a:r>
                      <a:r>
                        <a:rPr sz="1800" spc="0" dirty="0">
                          <a:solidFill>
                            <a:srgbClr val="0066FF"/>
                          </a:solidFill>
                          <a:latin typeface="Arial Narrow"/>
                          <a:cs typeface="Arial Narrow"/>
                        </a:rPr>
                        <a:t>t</a:t>
                      </a:r>
                      <a:endParaRPr sz="1800">
                        <a:latin typeface="Arial Narrow"/>
                        <a:cs typeface="Arial Narrow"/>
                      </a:endParaRPr>
                    </a:p>
                  </a:txBody>
                  <a:tcPr marL="0" marR="0" marT="0" marB="0">
                    <a:lnL w="6350">
                      <a:solidFill>
                        <a:srgbClr val="000000"/>
                      </a:solidFill>
                      <a:prstDash val="solid"/>
                    </a:lnL>
                    <a:lnT w="12700">
                      <a:solidFill>
                        <a:srgbClr val="946151"/>
                      </a:solidFill>
                      <a:prstDash val="solid"/>
                    </a:lnT>
                    <a:lnB w="12700">
                      <a:solidFill>
                        <a:srgbClr val="946151"/>
                      </a:solidFill>
                      <a:prstDash val="solid"/>
                    </a:lnB>
                  </a:tcPr>
                </a:tc>
                <a:tc>
                  <a:txBody>
                    <a:bodyPr/>
                    <a:lstStyle/>
                    <a:p>
                      <a:pPr marL="96520" marR="303530">
                        <a:lnSpc>
                          <a:spcPct val="100000"/>
                        </a:lnSpc>
                      </a:pPr>
                      <a:r>
                        <a:rPr sz="1800" dirty="0">
                          <a:latin typeface="Arial Narrow"/>
                          <a:cs typeface="Arial Narrow"/>
                        </a:rPr>
                        <a:t>P</a:t>
                      </a:r>
                      <a:r>
                        <a:rPr sz="1800" spc="-10" dirty="0">
                          <a:latin typeface="Arial Narrow"/>
                          <a:cs typeface="Arial Narrow"/>
                        </a:rPr>
                        <a:t>a</a:t>
                      </a:r>
                      <a:r>
                        <a:rPr sz="1800" spc="0" dirty="0">
                          <a:latin typeface="Arial Narrow"/>
                          <a:cs typeface="Arial Narrow"/>
                        </a:rPr>
                        <a:t>r</a:t>
                      </a:r>
                      <a:r>
                        <a:rPr sz="1800" spc="5" dirty="0">
                          <a:latin typeface="Arial Narrow"/>
                          <a:cs typeface="Arial Narrow"/>
                        </a:rPr>
                        <a:t>s</a:t>
                      </a:r>
                      <a:r>
                        <a:rPr sz="1800" spc="-5" dirty="0">
                          <a:latin typeface="Arial Narrow"/>
                          <a:cs typeface="Arial Narrow"/>
                        </a:rPr>
                        <a:t>e</a:t>
                      </a:r>
                      <a:r>
                        <a:rPr sz="1800" spc="0" dirty="0">
                          <a:latin typeface="Arial Narrow"/>
                          <a:cs typeface="Arial Narrow"/>
                        </a:rPr>
                        <a:t>s</a:t>
                      </a:r>
                      <a:r>
                        <a:rPr sz="1800" spc="5" dirty="0">
                          <a:latin typeface="Arial Narrow"/>
                          <a:cs typeface="Arial Narrow"/>
                        </a:rPr>
                        <a:t> </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a:t>
                      </a:r>
                      <a:r>
                        <a:rPr sz="1800" spc="-10" dirty="0">
                          <a:latin typeface="Arial Narrow"/>
                          <a:cs typeface="Arial Narrow"/>
                        </a:rPr>
                        <a:t>e</a:t>
                      </a:r>
                      <a:r>
                        <a:rPr sz="1800" spc="0" dirty="0">
                          <a:latin typeface="Arial Narrow"/>
                          <a:cs typeface="Arial Narrow"/>
                        </a:rPr>
                        <a:t>s</a:t>
                      </a:r>
                      <a:r>
                        <a:rPr sz="1800" spc="10" dirty="0">
                          <a:latin typeface="Arial Narrow"/>
                          <a:cs typeface="Arial Narrow"/>
                        </a:rPr>
                        <a:t> </a:t>
                      </a:r>
                      <a:r>
                        <a:rPr sz="1800" spc="-5" dirty="0">
                          <a:latin typeface="Arial Narrow"/>
                          <a:cs typeface="Arial Narrow"/>
                        </a:rPr>
                        <a:t>i</a:t>
                      </a:r>
                      <a:r>
                        <a:rPr sz="1800" spc="-10" dirty="0">
                          <a:latin typeface="Arial Narrow"/>
                          <a:cs typeface="Arial Narrow"/>
                        </a:rPr>
                        <a:t>n</a:t>
                      </a:r>
                      <a:r>
                        <a:rPr sz="1800" spc="0" dirty="0">
                          <a:latin typeface="Arial Narrow"/>
                          <a:cs typeface="Arial Narrow"/>
                        </a:rPr>
                        <a:t>to</a:t>
                      </a:r>
                      <a:r>
                        <a:rPr sz="1800" spc="35" dirty="0">
                          <a:latin typeface="Arial Narrow"/>
                          <a:cs typeface="Arial Narrow"/>
                        </a:rPr>
                        <a:t> </a:t>
                      </a:r>
                      <a:r>
                        <a:rPr sz="1800" spc="0" dirty="0">
                          <a:latin typeface="Arial Narrow"/>
                          <a:cs typeface="Arial Narrow"/>
                        </a:rPr>
                        <a:t>key-val p</a:t>
                      </a:r>
                      <a:r>
                        <a:rPr sz="1800" spc="-10" dirty="0">
                          <a:latin typeface="Arial Narrow"/>
                          <a:cs typeface="Arial Narrow"/>
                        </a:rPr>
                        <a:t>a</a:t>
                      </a:r>
                      <a:r>
                        <a:rPr sz="1800" spc="-5" dirty="0">
                          <a:latin typeface="Arial Narrow"/>
                          <a:cs typeface="Arial Narrow"/>
                        </a:rPr>
                        <a:t>irs</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tcPr>
                </a:tc>
                <a:tc>
                  <a:txBody>
                    <a:bodyPr/>
                    <a:lstStyle/>
                    <a:p>
                      <a:pPr marL="137160" marR="231140">
                        <a:lnSpc>
                          <a:spcPct val="100000"/>
                        </a:lnSpc>
                      </a:pPr>
                      <a:r>
                        <a:rPr sz="1800" dirty="0">
                          <a:latin typeface="Arial Narrow"/>
                          <a:cs typeface="Arial Narrow"/>
                        </a:rPr>
                        <a:t>Everyth</a:t>
                      </a:r>
                      <a:r>
                        <a:rPr sz="1800" spc="-10" dirty="0">
                          <a:latin typeface="Arial Narrow"/>
                          <a:cs typeface="Arial Narrow"/>
                        </a:rPr>
                        <a:t>i</a:t>
                      </a:r>
                      <a:r>
                        <a:rPr sz="1800" spc="0" dirty="0">
                          <a:latin typeface="Arial Narrow"/>
                          <a:cs typeface="Arial Narrow"/>
                        </a:rPr>
                        <a:t>ng</a:t>
                      </a:r>
                      <a:r>
                        <a:rPr sz="1800" spc="20" dirty="0">
                          <a:latin typeface="Arial Narrow"/>
                          <a:cs typeface="Arial Narrow"/>
                        </a:rPr>
                        <a:t> </a:t>
                      </a:r>
                      <a:r>
                        <a:rPr sz="1800" spc="0" dirty="0">
                          <a:latin typeface="Arial Narrow"/>
                          <a:cs typeface="Arial Narrow"/>
                        </a:rPr>
                        <a:t>up</a:t>
                      </a:r>
                      <a:r>
                        <a:rPr sz="1800" spc="10" dirty="0">
                          <a:latin typeface="Arial Narrow"/>
                          <a:cs typeface="Arial Narrow"/>
                        </a:rPr>
                        <a:t> </a:t>
                      </a:r>
                      <a:r>
                        <a:rPr sz="1800" spc="0" dirty="0">
                          <a:latin typeface="Arial Narrow"/>
                          <a:cs typeface="Arial Narrow"/>
                        </a:rPr>
                        <a:t>to t</a:t>
                      </a:r>
                      <a:r>
                        <a:rPr sz="1800" spc="-10" dirty="0">
                          <a:latin typeface="Arial Narrow"/>
                          <a:cs typeface="Arial Narrow"/>
                        </a:rPr>
                        <a:t>h</a:t>
                      </a:r>
                      <a:r>
                        <a:rPr sz="1800" spc="0" dirty="0">
                          <a:latin typeface="Arial Narrow"/>
                          <a:cs typeface="Arial Narrow"/>
                        </a:rPr>
                        <a:t>e f</a:t>
                      </a:r>
                      <a:r>
                        <a:rPr sz="1800" spc="-10" dirty="0">
                          <a:latin typeface="Arial Narrow"/>
                          <a:cs typeface="Arial Narrow"/>
                        </a:rPr>
                        <a:t>i</a:t>
                      </a:r>
                      <a:r>
                        <a:rPr sz="1800" spc="0" dirty="0">
                          <a:latin typeface="Arial Narrow"/>
                          <a:cs typeface="Arial Narrow"/>
                        </a:rPr>
                        <a:t>r</a:t>
                      </a:r>
                      <a:r>
                        <a:rPr sz="1800" spc="5" dirty="0">
                          <a:latin typeface="Arial Narrow"/>
                          <a:cs typeface="Arial Narrow"/>
                        </a:rPr>
                        <a:t>s</a:t>
                      </a:r>
                      <a:r>
                        <a:rPr sz="1800" spc="0" dirty="0">
                          <a:latin typeface="Arial Narrow"/>
                          <a:cs typeface="Arial Narrow"/>
                        </a:rPr>
                        <a:t>t </a:t>
                      </a:r>
                      <a:r>
                        <a:rPr sz="1800" spc="-10" dirty="0">
                          <a:latin typeface="Arial Narrow"/>
                          <a:cs typeface="Arial Narrow"/>
                        </a:rPr>
                        <a:t>t</a:t>
                      </a:r>
                      <a:r>
                        <a:rPr sz="1800" spc="0" dirty="0">
                          <a:latin typeface="Arial Narrow"/>
                          <a:cs typeface="Arial Narrow"/>
                        </a:rPr>
                        <a:t>ab</a:t>
                      </a:r>
                      <a:r>
                        <a:rPr sz="1800" spc="20" dirty="0">
                          <a:latin typeface="Arial Narrow"/>
                          <a:cs typeface="Arial Narrow"/>
                        </a:rPr>
                        <a:t> </a:t>
                      </a:r>
                      <a:r>
                        <a:rPr sz="1800" spc="0" dirty="0">
                          <a:latin typeface="Arial Narrow"/>
                          <a:cs typeface="Arial Narrow"/>
                        </a:rPr>
                        <a:t>ch</a:t>
                      </a:r>
                      <a:r>
                        <a:rPr sz="1800" spc="-10" dirty="0">
                          <a:latin typeface="Arial Narrow"/>
                          <a:cs typeface="Arial Narrow"/>
                        </a:rPr>
                        <a:t>a</a:t>
                      </a:r>
                      <a:r>
                        <a:rPr sz="1800" spc="0" dirty="0">
                          <a:latin typeface="Arial Narrow"/>
                          <a:cs typeface="Arial Narrow"/>
                        </a:rPr>
                        <a:t>racter</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tcPr>
                </a:tc>
                <a:tc>
                  <a:txBody>
                    <a:bodyPr/>
                    <a:lstStyle/>
                    <a:p>
                      <a:pPr marL="146685" marR="243840">
                        <a:lnSpc>
                          <a:spcPct val="100000"/>
                        </a:lnSpc>
                      </a:pPr>
                      <a:r>
                        <a:rPr sz="1800" dirty="0">
                          <a:latin typeface="Arial Narrow"/>
                          <a:cs typeface="Arial Narrow"/>
                        </a:rPr>
                        <a:t>T</a:t>
                      </a:r>
                      <a:r>
                        <a:rPr sz="1800" spc="-10" dirty="0">
                          <a:latin typeface="Arial Narrow"/>
                          <a:cs typeface="Arial Narrow"/>
                        </a:rPr>
                        <a:t>h</a:t>
                      </a:r>
                      <a:r>
                        <a:rPr sz="1800" spc="0" dirty="0">
                          <a:latin typeface="Arial Narrow"/>
                          <a:cs typeface="Arial Narrow"/>
                        </a:rPr>
                        <a:t>e</a:t>
                      </a:r>
                      <a:r>
                        <a:rPr sz="1800" spc="10" dirty="0">
                          <a:latin typeface="Arial Narrow"/>
                          <a:cs typeface="Arial Narrow"/>
                        </a:rPr>
                        <a:t> </a:t>
                      </a:r>
                      <a:r>
                        <a:rPr sz="1800" spc="0" dirty="0">
                          <a:latin typeface="Arial Narrow"/>
                          <a:cs typeface="Arial Narrow"/>
                        </a:rPr>
                        <a:t>re</a:t>
                      </a:r>
                      <a:r>
                        <a:rPr sz="1800" spc="-10" dirty="0">
                          <a:latin typeface="Arial Narrow"/>
                          <a:cs typeface="Arial Narrow"/>
                        </a:rPr>
                        <a:t>m</a:t>
                      </a:r>
                      <a:r>
                        <a:rPr sz="1800" spc="0" dirty="0">
                          <a:latin typeface="Arial Narrow"/>
                          <a:cs typeface="Arial Narrow"/>
                        </a:rPr>
                        <a:t>a</a:t>
                      </a:r>
                      <a:r>
                        <a:rPr sz="1800" spc="-10" dirty="0">
                          <a:latin typeface="Arial Narrow"/>
                          <a:cs typeface="Arial Narrow"/>
                        </a:rPr>
                        <a:t>i</a:t>
                      </a:r>
                      <a:r>
                        <a:rPr sz="1800" spc="0" dirty="0">
                          <a:latin typeface="Arial Narrow"/>
                          <a:cs typeface="Arial Narrow"/>
                        </a:rPr>
                        <a:t>n</a:t>
                      </a:r>
                      <a:r>
                        <a:rPr sz="1800" spc="-10" dirty="0">
                          <a:latin typeface="Arial Narrow"/>
                          <a:cs typeface="Arial Narrow"/>
                        </a:rPr>
                        <a:t>d</a:t>
                      </a:r>
                      <a:r>
                        <a:rPr sz="1800" spc="-5" dirty="0">
                          <a:latin typeface="Arial Narrow"/>
                          <a:cs typeface="Arial Narrow"/>
                        </a:rPr>
                        <a:t>er </a:t>
                      </a:r>
                      <a:r>
                        <a:rPr sz="1800" spc="0" dirty="0">
                          <a:latin typeface="Arial Narrow"/>
                          <a:cs typeface="Arial Narrow"/>
                        </a:rPr>
                        <a:t>of t</a:t>
                      </a:r>
                      <a:r>
                        <a:rPr sz="1800" spc="-10" dirty="0">
                          <a:latin typeface="Arial Narrow"/>
                          <a:cs typeface="Arial Narrow"/>
                        </a:rPr>
                        <a:t>h</a:t>
                      </a:r>
                      <a:r>
                        <a:rPr sz="1800" spc="0" dirty="0">
                          <a:latin typeface="Arial Narrow"/>
                          <a:cs typeface="Arial Narrow"/>
                        </a:rPr>
                        <a:t>e</a:t>
                      </a:r>
                      <a:r>
                        <a:rPr sz="1800" spc="25" dirty="0">
                          <a:latin typeface="Arial Narrow"/>
                          <a:cs typeface="Arial Narrow"/>
                        </a:rPr>
                        <a:t> </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ne</a:t>
                      </a:r>
                      <a:endParaRPr sz="1800">
                        <a:latin typeface="Arial Narrow"/>
                        <a:cs typeface="Arial Narrow"/>
                      </a:endParaRPr>
                    </a:p>
                  </a:txBody>
                  <a:tcPr marL="0" marR="0" marT="0" marB="0">
                    <a:lnR w="12700">
                      <a:solidFill>
                        <a:srgbClr val="946151"/>
                      </a:solidFill>
                      <a:prstDash val="solid"/>
                    </a:lnR>
                    <a:lnT w="12700">
                      <a:solidFill>
                        <a:srgbClr val="946151"/>
                      </a:solidFill>
                      <a:prstDash val="solid"/>
                    </a:lnT>
                    <a:lnB w="12700">
                      <a:solidFill>
                        <a:srgbClr val="946151"/>
                      </a:solidFill>
                      <a:prstDash val="solid"/>
                    </a:lnB>
                  </a:tcPr>
                </a:tc>
                <a:extLst>
                  <a:ext uri="{0D108BD9-81ED-4DB2-BD59-A6C34878D82A}">
                    <a16:rowId xmlns:a16="http://schemas.microsoft.com/office/drawing/2014/main" val="10002"/>
                  </a:ext>
                </a:extLst>
              </a:tr>
              <a:tr h="1510626">
                <a:tc>
                  <a:txBody>
                    <a:bodyPr/>
                    <a:lstStyle/>
                    <a:p>
                      <a:pPr marL="347980">
                        <a:lnSpc>
                          <a:spcPct val="100000"/>
                        </a:lnSpc>
                      </a:pPr>
                      <a:r>
                        <a:rPr sz="1800" dirty="0">
                          <a:solidFill>
                            <a:srgbClr val="0066FF"/>
                          </a:solidFill>
                          <a:latin typeface="Arial Narrow"/>
                          <a:cs typeface="Arial Narrow"/>
                        </a:rPr>
                        <a:t>S</a:t>
                      </a:r>
                      <a:r>
                        <a:rPr sz="1800" spc="-10" dirty="0">
                          <a:solidFill>
                            <a:srgbClr val="0066FF"/>
                          </a:solidFill>
                          <a:latin typeface="Arial Narrow"/>
                          <a:cs typeface="Arial Narrow"/>
                        </a:rPr>
                        <a:t>equen</a:t>
                      </a:r>
                      <a:r>
                        <a:rPr sz="1800" spc="-5" dirty="0">
                          <a:solidFill>
                            <a:srgbClr val="0066FF"/>
                          </a:solidFill>
                          <a:latin typeface="Arial Narrow"/>
                          <a:cs typeface="Arial Narrow"/>
                        </a:rPr>
                        <a:t>ceF</a:t>
                      </a:r>
                      <a:r>
                        <a:rPr sz="1800" spc="-10" dirty="0">
                          <a:solidFill>
                            <a:srgbClr val="0066FF"/>
                          </a:solidFill>
                          <a:latin typeface="Arial Narrow"/>
                          <a:cs typeface="Arial Narrow"/>
                        </a:rPr>
                        <a:t>i</a:t>
                      </a:r>
                      <a:r>
                        <a:rPr sz="1800" spc="-5" dirty="0">
                          <a:solidFill>
                            <a:srgbClr val="0066FF"/>
                          </a:solidFill>
                          <a:latin typeface="Arial Narrow"/>
                          <a:cs typeface="Arial Narrow"/>
                        </a:rPr>
                        <a:t>leIn</a:t>
                      </a:r>
                      <a:r>
                        <a:rPr sz="1800" spc="5" dirty="0">
                          <a:solidFill>
                            <a:srgbClr val="0066FF"/>
                          </a:solidFill>
                          <a:latin typeface="Arial Narrow"/>
                          <a:cs typeface="Arial Narrow"/>
                        </a:rPr>
                        <a:t>p</a:t>
                      </a:r>
                      <a:r>
                        <a:rPr sz="1800" spc="-10" dirty="0">
                          <a:solidFill>
                            <a:srgbClr val="0066FF"/>
                          </a:solidFill>
                          <a:latin typeface="Arial Narrow"/>
                          <a:cs typeface="Arial Narrow"/>
                        </a:rPr>
                        <a:t>u</a:t>
                      </a:r>
                      <a:r>
                        <a:rPr sz="1800" spc="0" dirty="0">
                          <a:solidFill>
                            <a:srgbClr val="0066FF"/>
                          </a:solidFill>
                          <a:latin typeface="Arial Narrow"/>
                          <a:cs typeface="Arial Narrow"/>
                        </a:rPr>
                        <a:t>tF</a:t>
                      </a:r>
                      <a:r>
                        <a:rPr sz="1800" spc="-10" dirty="0">
                          <a:solidFill>
                            <a:srgbClr val="0066FF"/>
                          </a:solidFill>
                          <a:latin typeface="Arial Narrow"/>
                          <a:cs typeface="Arial Narrow"/>
                        </a:rPr>
                        <a:t>o</a:t>
                      </a:r>
                      <a:r>
                        <a:rPr sz="1800" spc="0" dirty="0">
                          <a:solidFill>
                            <a:srgbClr val="0066FF"/>
                          </a:solidFill>
                          <a:latin typeface="Arial Narrow"/>
                          <a:cs typeface="Arial Narrow"/>
                        </a:rPr>
                        <a:t>r</a:t>
                      </a:r>
                      <a:r>
                        <a:rPr sz="1800" spc="-10" dirty="0">
                          <a:solidFill>
                            <a:srgbClr val="0066FF"/>
                          </a:solidFill>
                          <a:latin typeface="Arial Narrow"/>
                          <a:cs typeface="Arial Narrow"/>
                        </a:rPr>
                        <a:t>m</a:t>
                      </a:r>
                      <a:r>
                        <a:rPr sz="1800" spc="0" dirty="0">
                          <a:solidFill>
                            <a:srgbClr val="0066FF"/>
                          </a:solidFill>
                          <a:latin typeface="Arial Narrow"/>
                          <a:cs typeface="Arial Narrow"/>
                        </a:rPr>
                        <a:t>at</a:t>
                      </a:r>
                      <a:endParaRPr sz="1800">
                        <a:latin typeface="Arial Narrow"/>
                        <a:cs typeface="Arial Narrow"/>
                      </a:endParaRPr>
                    </a:p>
                  </a:txBody>
                  <a:tcPr marL="0" marR="0" marT="0" marB="0">
                    <a:lnL w="6350">
                      <a:solidFill>
                        <a:srgbClr val="000000"/>
                      </a:solidFill>
                      <a:prstDash val="solid"/>
                    </a:lnL>
                    <a:lnT w="12700">
                      <a:solidFill>
                        <a:srgbClr val="946151"/>
                      </a:solidFill>
                      <a:prstDash val="solid"/>
                    </a:lnT>
                    <a:lnB w="12700">
                      <a:solidFill>
                        <a:srgbClr val="946151"/>
                      </a:solidFill>
                      <a:prstDash val="solid"/>
                    </a:lnB>
                    <a:solidFill>
                      <a:srgbClr val="EEEAE9"/>
                    </a:solidFill>
                  </a:tcPr>
                </a:tc>
                <a:tc>
                  <a:txBody>
                    <a:bodyPr/>
                    <a:lstStyle/>
                    <a:p>
                      <a:pPr marL="96520" marR="130810">
                        <a:lnSpc>
                          <a:spcPct val="100099"/>
                        </a:lnSpc>
                      </a:pPr>
                      <a:r>
                        <a:rPr sz="1800" dirty="0">
                          <a:latin typeface="Arial Narrow"/>
                          <a:cs typeface="Arial Narrow"/>
                        </a:rPr>
                        <a:t>A</a:t>
                      </a:r>
                      <a:r>
                        <a:rPr sz="1800" spc="-75" dirty="0">
                          <a:latin typeface="Arial Narrow"/>
                          <a:cs typeface="Arial Narrow"/>
                        </a:rPr>
                        <a:t> </a:t>
                      </a:r>
                      <a:r>
                        <a:rPr sz="1800" spc="0" dirty="0">
                          <a:latin typeface="Arial Narrow"/>
                          <a:cs typeface="Arial Narrow"/>
                        </a:rPr>
                        <a:t>Ha</a:t>
                      </a:r>
                      <a:r>
                        <a:rPr sz="1800" spc="-10" dirty="0">
                          <a:latin typeface="Arial Narrow"/>
                          <a:cs typeface="Arial Narrow"/>
                        </a:rPr>
                        <a:t>d</a:t>
                      </a:r>
                      <a:r>
                        <a:rPr sz="1800" spc="0" dirty="0">
                          <a:latin typeface="Arial Narrow"/>
                          <a:cs typeface="Arial Narrow"/>
                        </a:rPr>
                        <a:t>o</a:t>
                      </a:r>
                      <a:r>
                        <a:rPr sz="1800" spc="-10" dirty="0">
                          <a:latin typeface="Arial Narrow"/>
                          <a:cs typeface="Arial Narrow"/>
                        </a:rPr>
                        <a:t>o</a:t>
                      </a:r>
                      <a:r>
                        <a:rPr sz="1800" spc="-5" dirty="0">
                          <a:latin typeface="Arial Narrow"/>
                          <a:cs typeface="Arial Narrow"/>
                        </a:rPr>
                        <a:t>p</a:t>
                      </a:r>
                      <a:r>
                        <a:rPr sz="1800" spc="0" dirty="0">
                          <a:latin typeface="Arial Narrow"/>
                          <a:cs typeface="Arial Narrow"/>
                        </a:rPr>
                        <a:t>-sp</a:t>
                      </a:r>
                      <a:r>
                        <a:rPr sz="1800" spc="-10" dirty="0">
                          <a:latin typeface="Arial Narrow"/>
                          <a:cs typeface="Arial Narrow"/>
                        </a:rPr>
                        <a:t>e</a:t>
                      </a:r>
                      <a:r>
                        <a:rPr sz="1800" spc="0" dirty="0">
                          <a:latin typeface="Arial Narrow"/>
                          <a:cs typeface="Arial Narrow"/>
                        </a:rPr>
                        <a:t>c</a:t>
                      </a:r>
                      <a:r>
                        <a:rPr sz="1800" spc="-5" dirty="0">
                          <a:latin typeface="Arial Narrow"/>
                          <a:cs typeface="Arial Narrow"/>
                        </a:rPr>
                        <a:t>i</a:t>
                      </a:r>
                      <a:r>
                        <a:rPr sz="1800" spc="-10" dirty="0">
                          <a:latin typeface="Arial Narrow"/>
                          <a:cs typeface="Arial Narrow"/>
                        </a:rPr>
                        <a:t>f</a:t>
                      </a:r>
                      <a:r>
                        <a:rPr sz="1800" spc="-5" dirty="0">
                          <a:latin typeface="Arial Narrow"/>
                          <a:cs typeface="Arial Narrow"/>
                        </a:rPr>
                        <a:t>i</a:t>
                      </a:r>
                      <a:r>
                        <a:rPr sz="1800" spc="0" dirty="0">
                          <a:latin typeface="Arial Narrow"/>
                          <a:cs typeface="Arial Narrow"/>
                        </a:rPr>
                        <a:t>c</a:t>
                      </a:r>
                      <a:r>
                        <a:rPr sz="1800" spc="45" dirty="0">
                          <a:latin typeface="Arial Narrow"/>
                          <a:cs typeface="Arial Narrow"/>
                        </a:rPr>
                        <a:t> </a:t>
                      </a:r>
                      <a:r>
                        <a:rPr sz="1800" spc="0" dirty="0">
                          <a:latin typeface="Arial Narrow"/>
                          <a:cs typeface="Arial Narrow"/>
                        </a:rPr>
                        <a:t>h</a:t>
                      </a:r>
                      <a:r>
                        <a:rPr sz="1800" spc="-10" dirty="0">
                          <a:latin typeface="Arial Narrow"/>
                          <a:cs typeface="Arial Narrow"/>
                        </a:rPr>
                        <a:t>i</a:t>
                      </a:r>
                      <a:r>
                        <a:rPr sz="1800" spc="0" dirty="0">
                          <a:latin typeface="Arial Narrow"/>
                          <a:cs typeface="Arial Narrow"/>
                        </a:rPr>
                        <a:t>g</a:t>
                      </a:r>
                      <a:r>
                        <a:rPr sz="1800" spc="-5" dirty="0">
                          <a:latin typeface="Arial Narrow"/>
                          <a:cs typeface="Arial Narrow"/>
                        </a:rPr>
                        <a:t>h</a:t>
                      </a:r>
                      <a:r>
                        <a:rPr sz="1800" spc="0" dirty="0">
                          <a:latin typeface="Arial Narrow"/>
                          <a:cs typeface="Arial Narrow"/>
                        </a:rPr>
                        <a:t>- p</a:t>
                      </a:r>
                      <a:r>
                        <a:rPr sz="1800" spc="-10" dirty="0">
                          <a:latin typeface="Arial Narrow"/>
                          <a:cs typeface="Arial Narrow"/>
                        </a:rPr>
                        <a:t>e</a:t>
                      </a:r>
                      <a:r>
                        <a:rPr sz="1800" spc="0" dirty="0">
                          <a:latin typeface="Arial Narrow"/>
                          <a:cs typeface="Arial Narrow"/>
                        </a:rPr>
                        <a:t>rf</a:t>
                      </a:r>
                      <a:r>
                        <a:rPr sz="1800" spc="-10" dirty="0">
                          <a:latin typeface="Arial Narrow"/>
                          <a:cs typeface="Arial Narrow"/>
                        </a:rPr>
                        <a:t>o</a:t>
                      </a:r>
                      <a:r>
                        <a:rPr sz="1800" spc="0" dirty="0">
                          <a:latin typeface="Arial Narrow"/>
                          <a:cs typeface="Arial Narrow"/>
                        </a:rPr>
                        <a:t>rm</a:t>
                      </a:r>
                      <a:r>
                        <a:rPr sz="1800" spc="-10" dirty="0">
                          <a:latin typeface="Arial Narrow"/>
                          <a:cs typeface="Arial Narrow"/>
                        </a:rPr>
                        <a:t>a</a:t>
                      </a:r>
                      <a:r>
                        <a:rPr sz="1800" spc="-5" dirty="0">
                          <a:latin typeface="Arial Narrow"/>
                          <a:cs typeface="Arial Narrow"/>
                        </a:rPr>
                        <a:t>nc</a:t>
                      </a:r>
                      <a:r>
                        <a:rPr sz="1800" spc="0" dirty="0">
                          <a:latin typeface="Arial Narrow"/>
                          <a:cs typeface="Arial Narrow"/>
                        </a:rPr>
                        <a:t>e</a:t>
                      </a:r>
                      <a:r>
                        <a:rPr sz="1800" spc="35" dirty="0">
                          <a:latin typeface="Arial Narrow"/>
                          <a:cs typeface="Arial Narrow"/>
                        </a:rPr>
                        <a:t> </a:t>
                      </a:r>
                      <a:r>
                        <a:rPr sz="1800" spc="0" dirty="0">
                          <a:latin typeface="Arial Narrow"/>
                          <a:cs typeface="Arial Narrow"/>
                        </a:rPr>
                        <a:t>b</a:t>
                      </a:r>
                      <a:r>
                        <a:rPr sz="1800" spc="-10" dirty="0">
                          <a:latin typeface="Arial Narrow"/>
                          <a:cs typeface="Arial Narrow"/>
                        </a:rPr>
                        <a:t>i</a:t>
                      </a:r>
                      <a:r>
                        <a:rPr sz="1800" spc="0" dirty="0">
                          <a:latin typeface="Arial Narrow"/>
                          <a:cs typeface="Arial Narrow"/>
                        </a:rPr>
                        <a:t>n</a:t>
                      </a:r>
                      <a:r>
                        <a:rPr sz="1800" spc="-10" dirty="0">
                          <a:latin typeface="Arial Narrow"/>
                          <a:cs typeface="Arial Narrow"/>
                        </a:rPr>
                        <a:t>a</a:t>
                      </a:r>
                      <a:r>
                        <a:rPr sz="1800" spc="0" dirty="0">
                          <a:latin typeface="Arial Narrow"/>
                          <a:cs typeface="Arial Narrow"/>
                        </a:rPr>
                        <a:t>ry</a:t>
                      </a:r>
                      <a:r>
                        <a:rPr sz="1800" spc="25" dirty="0">
                          <a:latin typeface="Arial Narrow"/>
                          <a:cs typeface="Arial Narrow"/>
                        </a:rPr>
                        <a:t> </a:t>
                      </a:r>
                      <a:r>
                        <a:rPr sz="1800" spc="0" dirty="0">
                          <a:latin typeface="Arial Narrow"/>
                          <a:cs typeface="Arial Narrow"/>
                        </a:rPr>
                        <a:t>f</a:t>
                      </a:r>
                      <a:r>
                        <a:rPr sz="1800" spc="-10" dirty="0">
                          <a:latin typeface="Arial Narrow"/>
                          <a:cs typeface="Arial Narrow"/>
                        </a:rPr>
                        <a:t>o</a:t>
                      </a:r>
                      <a:r>
                        <a:rPr sz="1800" spc="0" dirty="0">
                          <a:latin typeface="Arial Narrow"/>
                          <a:cs typeface="Arial Narrow"/>
                        </a:rPr>
                        <a:t>rm</a:t>
                      </a:r>
                      <a:r>
                        <a:rPr sz="1800" spc="-10" dirty="0">
                          <a:latin typeface="Arial Narrow"/>
                          <a:cs typeface="Arial Narrow"/>
                        </a:rPr>
                        <a:t>a</a:t>
                      </a:r>
                      <a:r>
                        <a:rPr sz="1800" spc="0" dirty="0">
                          <a:latin typeface="Arial Narrow"/>
                          <a:cs typeface="Arial Narrow"/>
                        </a:rPr>
                        <a:t>t</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solidFill>
                      <a:srgbClr val="EEEAE9"/>
                    </a:solidFill>
                  </a:tcPr>
                </a:tc>
                <a:tc>
                  <a:txBody>
                    <a:bodyPr/>
                    <a:lstStyle/>
                    <a:p>
                      <a:pPr marL="137160">
                        <a:lnSpc>
                          <a:spcPct val="100000"/>
                        </a:lnSpc>
                      </a:pPr>
                      <a:r>
                        <a:rPr sz="1800" spc="-10" dirty="0">
                          <a:latin typeface="Arial Narrow"/>
                          <a:cs typeface="Arial Narrow"/>
                        </a:rPr>
                        <a:t>u</a:t>
                      </a:r>
                      <a:r>
                        <a:rPr sz="1800" spc="-5" dirty="0">
                          <a:latin typeface="Arial Narrow"/>
                          <a:cs typeface="Arial Narrow"/>
                        </a:rPr>
                        <a:t>ser</a:t>
                      </a:r>
                      <a:r>
                        <a:rPr sz="1800" spc="0" dirty="0">
                          <a:latin typeface="Arial Narrow"/>
                          <a:cs typeface="Arial Narrow"/>
                        </a:rPr>
                        <a:t>-</a:t>
                      </a:r>
                      <a:r>
                        <a:rPr sz="1800" spc="-10" dirty="0">
                          <a:latin typeface="Arial Narrow"/>
                          <a:cs typeface="Arial Narrow"/>
                        </a:rPr>
                        <a:t>de</a:t>
                      </a:r>
                      <a:r>
                        <a:rPr sz="1800" spc="0" dirty="0">
                          <a:latin typeface="Arial Narrow"/>
                          <a:cs typeface="Arial Narrow"/>
                        </a:rPr>
                        <a:t>f</a:t>
                      </a:r>
                      <a:r>
                        <a:rPr sz="1800" spc="-10" dirty="0">
                          <a:latin typeface="Arial Narrow"/>
                          <a:cs typeface="Arial Narrow"/>
                        </a:rPr>
                        <a:t>ine</a:t>
                      </a:r>
                      <a:r>
                        <a:rPr sz="1800" spc="0" dirty="0">
                          <a:latin typeface="Arial Narrow"/>
                          <a:cs typeface="Arial Narrow"/>
                        </a:rPr>
                        <a:t>d</a:t>
                      </a:r>
                      <a:endParaRPr sz="1800">
                        <a:latin typeface="Arial Narrow"/>
                        <a:cs typeface="Arial Narrow"/>
                      </a:endParaRPr>
                    </a:p>
                  </a:txBody>
                  <a:tcPr marL="0" marR="0" marT="0" marB="0">
                    <a:lnT w="12700">
                      <a:solidFill>
                        <a:srgbClr val="946151"/>
                      </a:solidFill>
                      <a:prstDash val="solid"/>
                    </a:lnT>
                    <a:lnB w="12700">
                      <a:solidFill>
                        <a:srgbClr val="946151"/>
                      </a:solidFill>
                      <a:prstDash val="solid"/>
                    </a:lnB>
                    <a:solidFill>
                      <a:srgbClr val="EEEAE9"/>
                    </a:solidFill>
                  </a:tcPr>
                </a:tc>
                <a:tc>
                  <a:txBody>
                    <a:bodyPr/>
                    <a:lstStyle/>
                    <a:p>
                      <a:pPr marL="146685">
                        <a:lnSpc>
                          <a:spcPct val="100000"/>
                        </a:lnSpc>
                      </a:pPr>
                      <a:r>
                        <a:rPr sz="1800" spc="-10" dirty="0">
                          <a:latin typeface="Arial Narrow"/>
                          <a:cs typeface="Arial Narrow"/>
                        </a:rPr>
                        <a:t>u</a:t>
                      </a:r>
                      <a:r>
                        <a:rPr sz="1800" spc="-5" dirty="0">
                          <a:latin typeface="Arial Narrow"/>
                          <a:cs typeface="Arial Narrow"/>
                        </a:rPr>
                        <a:t>ser</a:t>
                      </a:r>
                      <a:r>
                        <a:rPr sz="1800" spc="0" dirty="0">
                          <a:latin typeface="Arial Narrow"/>
                          <a:cs typeface="Arial Narrow"/>
                        </a:rPr>
                        <a:t>-</a:t>
                      </a:r>
                      <a:r>
                        <a:rPr sz="1800" spc="-10" dirty="0">
                          <a:latin typeface="Arial Narrow"/>
                          <a:cs typeface="Arial Narrow"/>
                        </a:rPr>
                        <a:t>de</a:t>
                      </a:r>
                      <a:r>
                        <a:rPr sz="1800" spc="0" dirty="0">
                          <a:latin typeface="Arial Narrow"/>
                          <a:cs typeface="Arial Narrow"/>
                        </a:rPr>
                        <a:t>f</a:t>
                      </a:r>
                      <a:r>
                        <a:rPr sz="1800" spc="-10" dirty="0">
                          <a:latin typeface="Arial Narrow"/>
                          <a:cs typeface="Arial Narrow"/>
                        </a:rPr>
                        <a:t>ine</a:t>
                      </a:r>
                      <a:r>
                        <a:rPr sz="1800" spc="0" dirty="0">
                          <a:latin typeface="Arial Narrow"/>
                          <a:cs typeface="Arial Narrow"/>
                        </a:rPr>
                        <a:t>d</a:t>
                      </a:r>
                      <a:endParaRPr sz="1800">
                        <a:latin typeface="Arial Narrow"/>
                        <a:cs typeface="Arial Narrow"/>
                      </a:endParaRPr>
                    </a:p>
                  </a:txBody>
                  <a:tcPr marL="0" marR="0" marT="0" marB="0">
                    <a:lnR w="12700">
                      <a:solidFill>
                        <a:srgbClr val="946151"/>
                      </a:solidFill>
                      <a:prstDash val="solid"/>
                    </a:lnR>
                    <a:lnT w="12700">
                      <a:solidFill>
                        <a:srgbClr val="946151"/>
                      </a:solidFill>
                      <a:prstDash val="solid"/>
                    </a:lnT>
                    <a:lnB w="12700">
                      <a:solidFill>
                        <a:srgbClr val="946151"/>
                      </a:solidFill>
                      <a:prstDash val="solid"/>
                    </a:lnB>
                    <a:solidFill>
                      <a:srgbClr val="EEEAE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3528" y="155447"/>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564454" rIns="0" bIns="0" rtlCol="0">
            <a:spAutoFit/>
          </a:bodyPr>
          <a:lstStyle/>
          <a:p>
            <a:pPr marL="66675">
              <a:lnSpc>
                <a:spcPts val="3080"/>
              </a:lnSpc>
            </a:pPr>
            <a:r>
              <a:rPr sz="2600" spc="10" dirty="0">
                <a:solidFill>
                  <a:srgbClr val="C00000"/>
                </a:solidFill>
                <a:latin typeface="黑体"/>
                <a:cs typeface="黑体"/>
              </a:rPr>
              <a:t>输入</a:t>
            </a:r>
            <a:r>
              <a:rPr sz="2600" spc="0" dirty="0">
                <a:solidFill>
                  <a:srgbClr val="C00000"/>
                </a:solidFill>
                <a:latin typeface="黑体"/>
                <a:cs typeface="黑体"/>
              </a:rPr>
              <a:t>数据</a:t>
            </a:r>
            <a:r>
              <a:rPr sz="2600" spc="-15" dirty="0">
                <a:solidFill>
                  <a:srgbClr val="C00000"/>
                </a:solidFill>
                <a:latin typeface="黑体"/>
                <a:cs typeface="黑体"/>
              </a:rPr>
              <a:t>分</a:t>
            </a:r>
            <a:r>
              <a:rPr sz="2600" spc="5" dirty="0">
                <a:solidFill>
                  <a:srgbClr val="C00000"/>
                </a:solidFill>
                <a:latin typeface="黑体"/>
                <a:cs typeface="黑体"/>
              </a:rPr>
              <a:t>块</a:t>
            </a:r>
            <a:r>
              <a:rPr sz="2600" b="1" spc="0" dirty="0">
                <a:solidFill>
                  <a:srgbClr val="C00000"/>
                </a:solidFill>
                <a:latin typeface="Arial Narrow"/>
                <a:cs typeface="Arial Narrow"/>
              </a:rPr>
              <a:t>I</a:t>
            </a:r>
            <a:r>
              <a:rPr sz="2600" b="1" spc="-15" dirty="0">
                <a:solidFill>
                  <a:srgbClr val="C00000"/>
                </a:solidFill>
                <a:latin typeface="Arial Narrow"/>
                <a:cs typeface="Arial Narrow"/>
              </a:rPr>
              <a:t>n</a:t>
            </a:r>
            <a:r>
              <a:rPr sz="2600" b="1" spc="0" dirty="0">
                <a:solidFill>
                  <a:srgbClr val="C00000"/>
                </a:solidFill>
                <a:latin typeface="Arial Narrow"/>
                <a:cs typeface="Arial Narrow"/>
              </a:rPr>
              <a:t>pu</a:t>
            </a:r>
            <a:r>
              <a:rPr sz="2600" b="1" spc="-10" dirty="0">
                <a:solidFill>
                  <a:srgbClr val="C00000"/>
                </a:solidFill>
                <a:latin typeface="Arial Narrow"/>
                <a:cs typeface="Arial Narrow"/>
              </a:rPr>
              <a:t>t</a:t>
            </a:r>
            <a:r>
              <a:rPr sz="2600" b="1" spc="0" dirty="0">
                <a:solidFill>
                  <a:srgbClr val="C00000"/>
                </a:solidFill>
                <a:latin typeface="Arial Narrow"/>
                <a:cs typeface="Arial Narrow"/>
              </a:rPr>
              <a:t>Sp</a:t>
            </a:r>
            <a:r>
              <a:rPr sz="2600" b="1" spc="-15" dirty="0">
                <a:solidFill>
                  <a:srgbClr val="C00000"/>
                </a:solidFill>
                <a:latin typeface="Arial Narrow"/>
                <a:cs typeface="Arial Narrow"/>
              </a:rPr>
              <a:t>l</a:t>
            </a:r>
            <a:r>
              <a:rPr sz="2600" b="1" spc="0" dirty="0">
                <a:solidFill>
                  <a:srgbClr val="C00000"/>
                </a:solidFill>
                <a:latin typeface="Arial Narrow"/>
                <a:cs typeface="Arial Narrow"/>
              </a:rPr>
              <a:t>i</a:t>
            </a:r>
            <a:r>
              <a:rPr sz="2600" b="1" spc="-10" dirty="0">
                <a:solidFill>
                  <a:srgbClr val="C00000"/>
                </a:solidFill>
                <a:latin typeface="Arial Narrow"/>
                <a:cs typeface="Arial Narrow"/>
              </a:rPr>
              <a:t>t</a:t>
            </a:r>
            <a:r>
              <a:rPr sz="2600" b="1" spc="0" dirty="0">
                <a:solidFill>
                  <a:srgbClr val="C00000"/>
                </a:solidFill>
                <a:latin typeface="Arial Narrow"/>
                <a:cs typeface="Arial Narrow"/>
              </a:rPr>
              <a:t>s</a:t>
            </a:r>
            <a:endParaRPr sz="2600">
              <a:latin typeface="Arial Narrow"/>
              <a:cs typeface="Arial Narrow"/>
            </a:endParaRPr>
          </a:p>
        </p:txBody>
      </p:sp>
      <p:sp>
        <p:nvSpPr>
          <p:cNvPr id="4" name="object 4"/>
          <p:cNvSpPr txBox="1"/>
          <p:nvPr/>
        </p:nvSpPr>
        <p:spPr>
          <a:xfrm>
            <a:off x="540816" y="1814829"/>
            <a:ext cx="8044180" cy="3733800"/>
          </a:xfrm>
          <a:prstGeom prst="rect">
            <a:avLst/>
          </a:prstGeom>
        </p:spPr>
        <p:txBody>
          <a:bodyPr vert="horz" wrap="square" lIns="0" tIns="0" rIns="0" bIns="0" rtlCol="0">
            <a:spAutoFit/>
          </a:bodyPr>
          <a:lstStyle/>
          <a:p>
            <a:pPr marL="291465" indent="-279400">
              <a:lnSpc>
                <a:spcPct val="100000"/>
              </a:lnSpc>
              <a:buClr>
                <a:srgbClr val="D24717"/>
              </a:buClr>
              <a:buSzPct val="83333"/>
              <a:buFont typeface="Wingdings 2"/>
              <a:buChar char=""/>
              <a:tabLst>
                <a:tab pos="285115" algn="l"/>
              </a:tabLst>
            </a:pPr>
            <a:r>
              <a:rPr sz="2400" dirty="0">
                <a:solidFill>
                  <a:srgbClr val="FF0000"/>
                </a:solidFill>
                <a:latin typeface="Arial Narrow"/>
                <a:cs typeface="Arial Narrow"/>
              </a:rPr>
              <a:t>InputSp</a:t>
            </a:r>
            <a:r>
              <a:rPr sz="2400" spc="-10" dirty="0">
                <a:solidFill>
                  <a:srgbClr val="FF0000"/>
                </a:solidFill>
                <a:latin typeface="Arial Narrow"/>
                <a:cs typeface="Arial Narrow"/>
              </a:rPr>
              <a:t>l</a:t>
            </a:r>
            <a:r>
              <a:rPr sz="2400" spc="-5" dirty="0">
                <a:solidFill>
                  <a:srgbClr val="FF0000"/>
                </a:solidFill>
                <a:latin typeface="Arial Narrow"/>
                <a:cs typeface="Arial Narrow"/>
              </a:rPr>
              <a:t>i</a:t>
            </a:r>
            <a:r>
              <a:rPr sz="2400" spc="0" dirty="0">
                <a:solidFill>
                  <a:srgbClr val="FF0000"/>
                </a:solidFill>
                <a:latin typeface="Arial Narrow"/>
                <a:cs typeface="Arial Narrow"/>
              </a:rPr>
              <a:t>t</a:t>
            </a:r>
            <a:r>
              <a:rPr sz="2400" spc="0" dirty="0">
                <a:solidFill>
                  <a:srgbClr val="FF0000"/>
                </a:solidFill>
                <a:latin typeface="黑体"/>
                <a:cs typeface="黑体"/>
              </a:rPr>
              <a:t>定义了输入到单个</a:t>
            </a:r>
            <a:r>
              <a:rPr sz="2400" spc="-5" dirty="0">
                <a:solidFill>
                  <a:srgbClr val="FF0000"/>
                </a:solidFill>
                <a:latin typeface="Arial Narrow"/>
                <a:cs typeface="Arial Narrow"/>
              </a:rPr>
              <a:t>Map</a:t>
            </a:r>
            <a:endParaRPr sz="2400">
              <a:latin typeface="Arial Narrow"/>
              <a:cs typeface="Arial Narrow"/>
            </a:endParaRPr>
          </a:p>
          <a:p>
            <a:pPr marL="291465">
              <a:lnSpc>
                <a:spcPct val="100000"/>
              </a:lnSpc>
              <a:spcBef>
                <a:spcPts val="600"/>
              </a:spcBef>
            </a:pPr>
            <a:r>
              <a:rPr sz="2400" dirty="0">
                <a:solidFill>
                  <a:srgbClr val="FF0000"/>
                </a:solidFill>
                <a:latin typeface="黑体"/>
                <a:cs typeface="黑体"/>
              </a:rPr>
              <a:t>任务的输入数据</a:t>
            </a:r>
            <a:endParaRPr sz="2400">
              <a:latin typeface="黑体"/>
              <a:cs typeface="黑体"/>
            </a:endParaRPr>
          </a:p>
          <a:p>
            <a:pPr marL="291465" marR="3380740" indent="-279400">
              <a:lnSpc>
                <a:spcPct val="120800"/>
              </a:lnSpc>
              <a:buClr>
                <a:srgbClr val="D24717"/>
              </a:buClr>
              <a:buSzPct val="83333"/>
              <a:buFont typeface="Wingdings 2"/>
              <a:buChar char=""/>
              <a:tabLst>
                <a:tab pos="285115" algn="l"/>
              </a:tabLst>
            </a:pPr>
            <a:r>
              <a:rPr sz="2400" dirty="0">
                <a:latin typeface="黑体"/>
                <a:cs typeface="黑体"/>
              </a:rPr>
              <a:t>一</a:t>
            </a:r>
            <a:r>
              <a:rPr sz="2400" spc="-5" dirty="0">
                <a:latin typeface="黑体"/>
                <a:cs typeface="黑体"/>
              </a:rPr>
              <a:t>个</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duce</a:t>
            </a:r>
            <a:r>
              <a:rPr sz="2400" spc="0" dirty="0">
                <a:latin typeface="黑体"/>
                <a:cs typeface="黑体"/>
              </a:rPr>
              <a:t>程序被统称为 一</a:t>
            </a:r>
            <a:r>
              <a:rPr sz="2400" spc="-5" dirty="0">
                <a:latin typeface="黑体"/>
                <a:cs typeface="黑体"/>
              </a:rPr>
              <a:t>个</a:t>
            </a:r>
            <a:r>
              <a:rPr sz="2400" spc="-5" dirty="0">
                <a:latin typeface="Arial Narrow"/>
                <a:cs typeface="Arial Narrow"/>
              </a:rPr>
              <a:t>Job</a:t>
            </a:r>
            <a:r>
              <a:rPr sz="2400" spc="0" dirty="0">
                <a:latin typeface="黑体"/>
                <a:cs typeface="黑体"/>
              </a:rPr>
              <a:t>，可能有上百个任务构成</a:t>
            </a:r>
            <a:endParaRPr sz="2400">
              <a:latin typeface="黑体"/>
              <a:cs typeface="黑体"/>
            </a:endParaRPr>
          </a:p>
          <a:p>
            <a:pPr marL="285115" indent="-273050">
              <a:lnSpc>
                <a:spcPct val="100000"/>
              </a:lnSpc>
              <a:spcBef>
                <a:spcPts val="600"/>
              </a:spcBef>
              <a:buClr>
                <a:srgbClr val="D24717"/>
              </a:buClr>
              <a:buSzPct val="83333"/>
              <a:buFont typeface="Wingdings 2"/>
              <a:buChar char=""/>
              <a:tabLst>
                <a:tab pos="285115" algn="l"/>
              </a:tabLst>
            </a:pPr>
            <a:r>
              <a:rPr sz="2400" dirty="0">
                <a:latin typeface="Arial Narrow"/>
                <a:cs typeface="Arial Narrow"/>
              </a:rPr>
              <a:t>InputSp</a:t>
            </a:r>
            <a:r>
              <a:rPr sz="2400" spc="-10" dirty="0">
                <a:latin typeface="Arial Narrow"/>
                <a:cs typeface="Arial Narrow"/>
              </a:rPr>
              <a:t>l</a:t>
            </a:r>
            <a:r>
              <a:rPr sz="2400" spc="-5" dirty="0">
                <a:latin typeface="Arial Narrow"/>
                <a:cs typeface="Arial Narrow"/>
              </a:rPr>
              <a:t>i</a:t>
            </a:r>
            <a:r>
              <a:rPr sz="2400" spc="0" dirty="0">
                <a:latin typeface="Arial Narrow"/>
                <a:cs typeface="Arial Narrow"/>
              </a:rPr>
              <a:t>t</a:t>
            </a:r>
            <a:r>
              <a:rPr sz="2400" spc="0" dirty="0">
                <a:latin typeface="黑体"/>
                <a:cs typeface="黑体"/>
              </a:rPr>
              <a:t>将文件分为</a:t>
            </a:r>
            <a:r>
              <a:rPr sz="2400" spc="-5" dirty="0">
                <a:latin typeface="Arial Narrow"/>
                <a:cs typeface="Arial Narrow"/>
              </a:rPr>
              <a:t>64MB</a:t>
            </a:r>
            <a:r>
              <a:rPr sz="2400" spc="0" dirty="0">
                <a:latin typeface="黑体"/>
                <a:cs typeface="黑体"/>
              </a:rPr>
              <a:t>的大小</a:t>
            </a:r>
            <a:endParaRPr sz="2400">
              <a:latin typeface="黑体"/>
              <a:cs typeface="黑体"/>
            </a:endParaRPr>
          </a:p>
          <a:p>
            <a:pPr marL="561340" lvl="1" indent="-228600">
              <a:lnSpc>
                <a:spcPct val="100000"/>
              </a:lnSpc>
              <a:spcBef>
                <a:spcPts val="409"/>
              </a:spcBef>
              <a:buClr>
                <a:srgbClr val="9B2C1F"/>
              </a:buClr>
              <a:buSzPct val="85416"/>
              <a:buFont typeface="Wingdings 2"/>
              <a:buChar char=""/>
              <a:tabLst>
                <a:tab pos="561340" algn="l"/>
              </a:tabLst>
            </a:pPr>
            <a:r>
              <a:rPr sz="2400" spc="-5" dirty="0">
                <a:latin typeface="黑体"/>
                <a:cs typeface="黑体"/>
              </a:rPr>
              <a:t>配置文</a:t>
            </a:r>
            <a:r>
              <a:rPr sz="2400" spc="0" dirty="0">
                <a:latin typeface="黑体"/>
                <a:cs typeface="黑体"/>
              </a:rPr>
              <a:t>件</a:t>
            </a:r>
            <a:r>
              <a:rPr sz="2400" spc="-5" dirty="0">
                <a:latin typeface="Arial Narrow"/>
                <a:cs typeface="Arial Narrow"/>
              </a:rPr>
              <a:t>hadoop</a:t>
            </a:r>
            <a:r>
              <a:rPr sz="2400" spc="0" dirty="0">
                <a:latin typeface="Arial Narrow"/>
                <a:cs typeface="Arial Narrow"/>
              </a:rPr>
              <a:t>-</a:t>
            </a:r>
            <a:r>
              <a:rPr sz="2400" spc="-5" dirty="0">
                <a:latin typeface="Arial Narrow"/>
                <a:cs typeface="Arial Narrow"/>
              </a:rPr>
              <a:t>site.xml</a:t>
            </a:r>
            <a:r>
              <a:rPr sz="2400" spc="-5" dirty="0">
                <a:latin typeface="黑体"/>
                <a:cs typeface="黑体"/>
              </a:rPr>
              <a:t>中的</a:t>
            </a:r>
            <a:r>
              <a:rPr sz="2400" spc="-5" dirty="0">
                <a:latin typeface="Arial Narrow"/>
                <a:cs typeface="Arial Narrow"/>
              </a:rPr>
              <a:t>mapr</a:t>
            </a:r>
            <a:r>
              <a:rPr sz="2400" spc="5" dirty="0">
                <a:latin typeface="Arial Narrow"/>
                <a:cs typeface="Arial Narrow"/>
              </a:rPr>
              <a:t>e</a:t>
            </a:r>
            <a:r>
              <a:rPr sz="2400" spc="-5" dirty="0">
                <a:latin typeface="Arial Narrow"/>
                <a:cs typeface="Arial Narrow"/>
              </a:rPr>
              <a:t>d.min.</a:t>
            </a:r>
            <a:r>
              <a:rPr sz="2400" spc="5" dirty="0">
                <a:latin typeface="Arial Narrow"/>
                <a:cs typeface="Arial Narrow"/>
              </a:rPr>
              <a:t>s</a:t>
            </a:r>
            <a:r>
              <a:rPr sz="2400" spc="-5" dirty="0">
                <a:latin typeface="Arial Narrow"/>
                <a:cs typeface="Arial Narrow"/>
              </a:rPr>
              <a:t>plit.s</a:t>
            </a:r>
            <a:r>
              <a:rPr sz="2400" spc="5" dirty="0">
                <a:latin typeface="Arial Narrow"/>
                <a:cs typeface="Arial Narrow"/>
              </a:rPr>
              <a:t>i</a:t>
            </a:r>
            <a:r>
              <a:rPr sz="2400" spc="-5" dirty="0">
                <a:latin typeface="Arial Narrow"/>
                <a:cs typeface="Arial Narrow"/>
              </a:rPr>
              <a:t>z</a:t>
            </a:r>
            <a:r>
              <a:rPr sz="2400" spc="5" dirty="0">
                <a:latin typeface="Arial Narrow"/>
                <a:cs typeface="Arial Narrow"/>
              </a:rPr>
              <a:t>e</a:t>
            </a:r>
            <a:r>
              <a:rPr sz="2400" spc="-5" dirty="0">
                <a:latin typeface="黑体"/>
                <a:cs typeface="黑体"/>
              </a:rPr>
              <a:t>参数控制这</a:t>
            </a:r>
            <a:endParaRPr sz="2400">
              <a:latin typeface="黑体"/>
              <a:cs typeface="黑体"/>
            </a:endParaRPr>
          </a:p>
          <a:p>
            <a:pPr marL="561340">
              <a:lnSpc>
                <a:spcPct val="100000"/>
              </a:lnSpc>
            </a:pPr>
            <a:r>
              <a:rPr sz="2400" dirty="0">
                <a:latin typeface="黑体"/>
                <a:cs typeface="黑体"/>
              </a:rPr>
              <a:t>个大小</a:t>
            </a:r>
            <a:endParaRPr sz="2400">
              <a:latin typeface="黑体"/>
              <a:cs typeface="黑体"/>
            </a:endParaRPr>
          </a:p>
          <a:p>
            <a:pPr marL="285115" marR="32384" indent="-273050">
              <a:lnSpc>
                <a:spcPct val="100000"/>
              </a:lnSpc>
              <a:spcBef>
                <a:spcPts val="600"/>
              </a:spcBef>
              <a:buClr>
                <a:srgbClr val="D24717"/>
              </a:buClr>
              <a:buSzPct val="83333"/>
              <a:buFont typeface="Wingdings 2"/>
              <a:buChar char=""/>
              <a:tabLst>
                <a:tab pos="285115" algn="l"/>
              </a:tabLst>
            </a:pPr>
            <a:r>
              <a:rPr sz="2400" spc="-5" dirty="0">
                <a:latin typeface="Arial Narrow"/>
                <a:cs typeface="Arial Narrow"/>
              </a:rPr>
              <a:t>mapred.</a:t>
            </a:r>
            <a:r>
              <a:rPr sz="2400" spc="5" dirty="0">
                <a:latin typeface="Arial Narrow"/>
                <a:cs typeface="Arial Narrow"/>
              </a:rPr>
              <a:t>t</a:t>
            </a:r>
            <a:r>
              <a:rPr sz="2400" spc="-5" dirty="0">
                <a:latin typeface="Arial Narrow"/>
                <a:cs typeface="Arial Narrow"/>
              </a:rPr>
              <a:t>asktracke</a:t>
            </a:r>
            <a:r>
              <a:rPr sz="2400" spc="-110" dirty="0">
                <a:latin typeface="Arial Narrow"/>
                <a:cs typeface="Arial Narrow"/>
              </a:rPr>
              <a:t>r</a:t>
            </a:r>
            <a:r>
              <a:rPr sz="2400" spc="0" dirty="0">
                <a:latin typeface="Arial Narrow"/>
                <a:cs typeface="Arial Narrow"/>
              </a:rPr>
              <a:t>.</a:t>
            </a:r>
            <a:r>
              <a:rPr sz="2400" spc="5" dirty="0">
                <a:latin typeface="Arial Narrow"/>
                <a:cs typeface="Arial Narrow"/>
              </a:rPr>
              <a:t>m</a:t>
            </a:r>
            <a:r>
              <a:rPr sz="2400" spc="-5" dirty="0">
                <a:latin typeface="Arial Narrow"/>
                <a:cs typeface="Arial Narrow"/>
              </a:rPr>
              <a:t>ap.taks</a:t>
            </a:r>
            <a:r>
              <a:rPr sz="2400" spc="0" dirty="0">
                <a:latin typeface="Arial Narrow"/>
                <a:cs typeface="Arial Narrow"/>
              </a:rPr>
              <a:t>.</a:t>
            </a:r>
            <a:r>
              <a:rPr sz="2400" spc="-5" dirty="0">
                <a:latin typeface="Arial Narrow"/>
                <a:cs typeface="Arial Narrow"/>
              </a:rPr>
              <a:t>maximu</a:t>
            </a:r>
            <a:r>
              <a:rPr sz="2400" spc="15" dirty="0">
                <a:latin typeface="Arial Narrow"/>
                <a:cs typeface="Arial Narrow"/>
              </a:rPr>
              <a:t>m</a:t>
            </a:r>
            <a:r>
              <a:rPr sz="2400" spc="0" dirty="0">
                <a:latin typeface="黑体"/>
                <a:cs typeface="黑体"/>
              </a:rPr>
              <a:t>用来控制某一个节点上所 有</a:t>
            </a:r>
            <a:r>
              <a:rPr sz="2400" spc="-5" dirty="0">
                <a:latin typeface="Arial Narrow"/>
                <a:cs typeface="Arial Narrow"/>
              </a:rPr>
              <a:t>ma</a:t>
            </a:r>
            <a:r>
              <a:rPr sz="2400" spc="0" dirty="0">
                <a:latin typeface="Arial Narrow"/>
                <a:cs typeface="Arial Narrow"/>
              </a:rPr>
              <a:t>p</a:t>
            </a:r>
            <a:r>
              <a:rPr sz="2400" spc="0" dirty="0">
                <a:latin typeface="黑体"/>
                <a:cs typeface="黑体"/>
              </a:rPr>
              <a:t>任务的最大数目</a:t>
            </a:r>
            <a:endParaRPr sz="2400">
              <a:latin typeface="黑体"/>
              <a:cs typeface="黑体"/>
            </a:endParaRPr>
          </a:p>
        </p:txBody>
      </p:sp>
      <p:sp>
        <p:nvSpPr>
          <p:cNvPr id="5" name="object 5"/>
          <p:cNvSpPr/>
          <p:nvPr/>
        </p:nvSpPr>
        <p:spPr>
          <a:xfrm>
            <a:off x="5576951" y="1177925"/>
            <a:ext cx="2867025" cy="2286000"/>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6558026" y="2051050"/>
            <a:ext cx="1847850" cy="433450"/>
          </a:xfrm>
          <a:custGeom>
            <a:avLst/>
            <a:gdLst/>
            <a:ahLst/>
            <a:cxnLst/>
            <a:rect l="l" t="t" r="r" b="b"/>
            <a:pathLst>
              <a:path w="1847850" h="433450">
                <a:moveTo>
                  <a:pt x="923925" y="0"/>
                </a:moveTo>
                <a:lnTo>
                  <a:pt x="848146" y="718"/>
                </a:lnTo>
                <a:lnTo>
                  <a:pt x="774055" y="2836"/>
                </a:lnTo>
                <a:lnTo>
                  <a:pt x="701889" y="6298"/>
                </a:lnTo>
                <a:lnTo>
                  <a:pt x="631886" y="11047"/>
                </a:lnTo>
                <a:lnTo>
                  <a:pt x="564284" y="17029"/>
                </a:lnTo>
                <a:lnTo>
                  <a:pt x="499321" y="24188"/>
                </a:lnTo>
                <a:lnTo>
                  <a:pt x="437233" y="32466"/>
                </a:lnTo>
                <a:lnTo>
                  <a:pt x="378259" y="41810"/>
                </a:lnTo>
                <a:lnTo>
                  <a:pt x="322637" y="52162"/>
                </a:lnTo>
                <a:lnTo>
                  <a:pt x="270605" y="63468"/>
                </a:lnTo>
                <a:lnTo>
                  <a:pt x="222399" y="75670"/>
                </a:lnTo>
                <a:lnTo>
                  <a:pt x="178259" y="88715"/>
                </a:lnTo>
                <a:lnTo>
                  <a:pt x="138421" y="102544"/>
                </a:lnTo>
                <a:lnTo>
                  <a:pt x="103123" y="117104"/>
                </a:lnTo>
                <a:lnTo>
                  <a:pt x="47100" y="148189"/>
                </a:lnTo>
                <a:lnTo>
                  <a:pt x="12092" y="181524"/>
                </a:lnTo>
                <a:lnTo>
                  <a:pt x="0" y="216662"/>
                </a:lnTo>
                <a:lnTo>
                  <a:pt x="3062" y="234446"/>
                </a:lnTo>
                <a:lnTo>
                  <a:pt x="26850" y="268769"/>
                </a:lnTo>
                <a:lnTo>
                  <a:pt x="72604" y="301059"/>
                </a:lnTo>
                <a:lnTo>
                  <a:pt x="138421" y="330871"/>
                </a:lnTo>
                <a:lnTo>
                  <a:pt x="178259" y="344708"/>
                </a:lnTo>
                <a:lnTo>
                  <a:pt x="222399" y="357758"/>
                </a:lnTo>
                <a:lnTo>
                  <a:pt x="270605" y="369966"/>
                </a:lnTo>
                <a:lnTo>
                  <a:pt x="322637" y="381276"/>
                </a:lnTo>
                <a:lnTo>
                  <a:pt x="378259" y="391632"/>
                </a:lnTo>
                <a:lnTo>
                  <a:pt x="437233" y="400978"/>
                </a:lnTo>
                <a:lnTo>
                  <a:pt x="499321" y="409259"/>
                </a:lnTo>
                <a:lnTo>
                  <a:pt x="564284" y="416419"/>
                </a:lnTo>
                <a:lnTo>
                  <a:pt x="631886" y="422401"/>
                </a:lnTo>
                <a:lnTo>
                  <a:pt x="701889" y="427152"/>
                </a:lnTo>
                <a:lnTo>
                  <a:pt x="774055" y="430614"/>
                </a:lnTo>
                <a:lnTo>
                  <a:pt x="848146" y="432732"/>
                </a:lnTo>
                <a:lnTo>
                  <a:pt x="923925" y="433450"/>
                </a:lnTo>
                <a:lnTo>
                  <a:pt x="999686" y="432732"/>
                </a:lnTo>
                <a:lnTo>
                  <a:pt x="1073763" y="430614"/>
                </a:lnTo>
                <a:lnTo>
                  <a:pt x="1145918" y="427152"/>
                </a:lnTo>
                <a:lnTo>
                  <a:pt x="1215914" y="422401"/>
                </a:lnTo>
                <a:lnTo>
                  <a:pt x="1283511" y="416419"/>
                </a:lnTo>
                <a:lnTo>
                  <a:pt x="1348472" y="409259"/>
                </a:lnTo>
                <a:lnTo>
                  <a:pt x="1410560" y="400978"/>
                </a:lnTo>
                <a:lnTo>
                  <a:pt x="1469535" y="391632"/>
                </a:lnTo>
                <a:lnTo>
                  <a:pt x="1525160" y="381276"/>
                </a:lnTo>
                <a:lnTo>
                  <a:pt x="1577197" y="369966"/>
                </a:lnTo>
                <a:lnTo>
                  <a:pt x="1625407" y="357758"/>
                </a:lnTo>
                <a:lnTo>
                  <a:pt x="1669554" y="344708"/>
                </a:lnTo>
                <a:lnTo>
                  <a:pt x="1709398" y="330871"/>
                </a:lnTo>
                <a:lnTo>
                  <a:pt x="1744702" y="316303"/>
                </a:lnTo>
                <a:lnTo>
                  <a:pt x="1800737" y="285196"/>
                </a:lnTo>
                <a:lnTo>
                  <a:pt x="1835754" y="251834"/>
                </a:lnTo>
                <a:lnTo>
                  <a:pt x="1847850" y="216662"/>
                </a:lnTo>
                <a:lnTo>
                  <a:pt x="1844786" y="198895"/>
                </a:lnTo>
                <a:lnTo>
                  <a:pt x="1820991" y="164603"/>
                </a:lnTo>
                <a:lnTo>
                  <a:pt x="1775227" y="132337"/>
                </a:lnTo>
                <a:lnTo>
                  <a:pt x="1709398" y="102544"/>
                </a:lnTo>
                <a:lnTo>
                  <a:pt x="1669554" y="88715"/>
                </a:lnTo>
                <a:lnTo>
                  <a:pt x="1625407" y="75670"/>
                </a:lnTo>
                <a:lnTo>
                  <a:pt x="1577197" y="63468"/>
                </a:lnTo>
                <a:lnTo>
                  <a:pt x="1525160" y="52162"/>
                </a:lnTo>
                <a:lnTo>
                  <a:pt x="1469535" y="41810"/>
                </a:lnTo>
                <a:lnTo>
                  <a:pt x="1410560" y="32466"/>
                </a:lnTo>
                <a:lnTo>
                  <a:pt x="1348472" y="24188"/>
                </a:lnTo>
                <a:lnTo>
                  <a:pt x="1283511" y="17029"/>
                </a:lnTo>
                <a:lnTo>
                  <a:pt x="1215914" y="11047"/>
                </a:lnTo>
                <a:lnTo>
                  <a:pt x="1145918" y="6298"/>
                </a:lnTo>
                <a:lnTo>
                  <a:pt x="1073763" y="2836"/>
                </a:lnTo>
                <a:lnTo>
                  <a:pt x="999686" y="718"/>
                </a:lnTo>
                <a:lnTo>
                  <a:pt x="923925" y="0"/>
                </a:lnTo>
                <a:close/>
              </a:path>
            </a:pathLst>
          </a:custGeom>
          <a:solidFill>
            <a:srgbClr val="FFFF00"/>
          </a:solidFill>
        </p:spPr>
        <p:txBody>
          <a:bodyPr wrap="square" lIns="0" tIns="0" rIns="0" bIns="0" rtlCol="0">
            <a:spAutoFit/>
          </a:bodyPr>
          <a:lstStyle/>
          <a:p>
            <a:endParaRPr/>
          </a:p>
        </p:txBody>
      </p:sp>
      <p:sp>
        <p:nvSpPr>
          <p:cNvPr id="7" name="object 7"/>
          <p:cNvSpPr/>
          <p:nvPr/>
        </p:nvSpPr>
        <p:spPr>
          <a:xfrm>
            <a:off x="6558026" y="2051050"/>
            <a:ext cx="1847850" cy="433450"/>
          </a:xfrm>
          <a:custGeom>
            <a:avLst/>
            <a:gdLst/>
            <a:ahLst/>
            <a:cxnLst/>
            <a:rect l="l" t="t" r="r" b="b"/>
            <a:pathLst>
              <a:path w="1847850" h="433450">
                <a:moveTo>
                  <a:pt x="0" y="216662"/>
                </a:moveTo>
                <a:lnTo>
                  <a:pt x="26850" y="164603"/>
                </a:lnTo>
                <a:lnTo>
                  <a:pt x="72604" y="132337"/>
                </a:lnTo>
                <a:lnTo>
                  <a:pt x="138421" y="102544"/>
                </a:lnTo>
                <a:lnTo>
                  <a:pt x="178259" y="88715"/>
                </a:lnTo>
                <a:lnTo>
                  <a:pt x="222399" y="75670"/>
                </a:lnTo>
                <a:lnTo>
                  <a:pt x="270605" y="63468"/>
                </a:lnTo>
                <a:lnTo>
                  <a:pt x="322637" y="52162"/>
                </a:lnTo>
                <a:lnTo>
                  <a:pt x="378259" y="41810"/>
                </a:lnTo>
                <a:lnTo>
                  <a:pt x="437233" y="32466"/>
                </a:lnTo>
                <a:lnTo>
                  <a:pt x="499321" y="24188"/>
                </a:lnTo>
                <a:lnTo>
                  <a:pt x="564284" y="17029"/>
                </a:lnTo>
                <a:lnTo>
                  <a:pt x="631886" y="11047"/>
                </a:lnTo>
                <a:lnTo>
                  <a:pt x="701889" y="6298"/>
                </a:lnTo>
                <a:lnTo>
                  <a:pt x="774055" y="2836"/>
                </a:lnTo>
                <a:lnTo>
                  <a:pt x="848146" y="718"/>
                </a:lnTo>
                <a:lnTo>
                  <a:pt x="923925" y="0"/>
                </a:lnTo>
                <a:lnTo>
                  <a:pt x="999686" y="718"/>
                </a:lnTo>
                <a:lnTo>
                  <a:pt x="1073763" y="2836"/>
                </a:lnTo>
                <a:lnTo>
                  <a:pt x="1145918" y="6298"/>
                </a:lnTo>
                <a:lnTo>
                  <a:pt x="1215914" y="11047"/>
                </a:lnTo>
                <a:lnTo>
                  <a:pt x="1283511" y="17029"/>
                </a:lnTo>
                <a:lnTo>
                  <a:pt x="1348472" y="24188"/>
                </a:lnTo>
                <a:lnTo>
                  <a:pt x="1410560" y="32466"/>
                </a:lnTo>
                <a:lnTo>
                  <a:pt x="1469535" y="41810"/>
                </a:lnTo>
                <a:lnTo>
                  <a:pt x="1525160" y="52162"/>
                </a:lnTo>
                <a:lnTo>
                  <a:pt x="1577197" y="63468"/>
                </a:lnTo>
                <a:lnTo>
                  <a:pt x="1625407" y="75670"/>
                </a:lnTo>
                <a:lnTo>
                  <a:pt x="1669554" y="88715"/>
                </a:lnTo>
                <a:lnTo>
                  <a:pt x="1709398" y="102544"/>
                </a:lnTo>
                <a:lnTo>
                  <a:pt x="1744702" y="117104"/>
                </a:lnTo>
                <a:lnTo>
                  <a:pt x="1800737" y="148189"/>
                </a:lnTo>
                <a:lnTo>
                  <a:pt x="1835754" y="181524"/>
                </a:lnTo>
                <a:lnTo>
                  <a:pt x="1847850" y="216662"/>
                </a:lnTo>
                <a:lnTo>
                  <a:pt x="1844786" y="234446"/>
                </a:lnTo>
                <a:lnTo>
                  <a:pt x="1820991" y="268769"/>
                </a:lnTo>
                <a:lnTo>
                  <a:pt x="1775227" y="301059"/>
                </a:lnTo>
                <a:lnTo>
                  <a:pt x="1709398" y="330871"/>
                </a:lnTo>
                <a:lnTo>
                  <a:pt x="1669554" y="344708"/>
                </a:lnTo>
                <a:lnTo>
                  <a:pt x="1625407" y="357758"/>
                </a:lnTo>
                <a:lnTo>
                  <a:pt x="1577197" y="369966"/>
                </a:lnTo>
                <a:lnTo>
                  <a:pt x="1525160" y="381276"/>
                </a:lnTo>
                <a:lnTo>
                  <a:pt x="1469535" y="391632"/>
                </a:lnTo>
                <a:lnTo>
                  <a:pt x="1410560" y="400978"/>
                </a:lnTo>
                <a:lnTo>
                  <a:pt x="1348472" y="409259"/>
                </a:lnTo>
                <a:lnTo>
                  <a:pt x="1283511" y="416419"/>
                </a:lnTo>
                <a:lnTo>
                  <a:pt x="1215914" y="422401"/>
                </a:lnTo>
                <a:lnTo>
                  <a:pt x="1145918" y="427152"/>
                </a:lnTo>
                <a:lnTo>
                  <a:pt x="1073763" y="430614"/>
                </a:lnTo>
                <a:lnTo>
                  <a:pt x="999686" y="432732"/>
                </a:lnTo>
                <a:lnTo>
                  <a:pt x="923925" y="433450"/>
                </a:lnTo>
                <a:lnTo>
                  <a:pt x="848146" y="432732"/>
                </a:lnTo>
                <a:lnTo>
                  <a:pt x="774055" y="430614"/>
                </a:lnTo>
                <a:lnTo>
                  <a:pt x="701889" y="427152"/>
                </a:lnTo>
                <a:lnTo>
                  <a:pt x="631886" y="422401"/>
                </a:lnTo>
                <a:lnTo>
                  <a:pt x="564284" y="416419"/>
                </a:lnTo>
                <a:lnTo>
                  <a:pt x="499321" y="409259"/>
                </a:lnTo>
                <a:lnTo>
                  <a:pt x="437233" y="400978"/>
                </a:lnTo>
                <a:lnTo>
                  <a:pt x="378259" y="391632"/>
                </a:lnTo>
                <a:lnTo>
                  <a:pt x="322637" y="381276"/>
                </a:lnTo>
                <a:lnTo>
                  <a:pt x="270605" y="369966"/>
                </a:lnTo>
                <a:lnTo>
                  <a:pt x="222399" y="357758"/>
                </a:lnTo>
                <a:lnTo>
                  <a:pt x="178259" y="344708"/>
                </a:lnTo>
                <a:lnTo>
                  <a:pt x="138421" y="330871"/>
                </a:lnTo>
                <a:lnTo>
                  <a:pt x="103123" y="316303"/>
                </a:lnTo>
                <a:lnTo>
                  <a:pt x="47100" y="285196"/>
                </a:lnTo>
                <a:lnTo>
                  <a:pt x="12092" y="251834"/>
                </a:lnTo>
                <a:lnTo>
                  <a:pt x="0" y="216662"/>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5193" y="554354"/>
            <a:ext cx="8394700" cy="5355590"/>
          </a:xfrm>
          <a:prstGeom prst="rect">
            <a:avLst/>
          </a:prstGeom>
        </p:spPr>
        <p:txBody>
          <a:bodyPr vert="horz" wrap="square" lIns="0" tIns="0" rIns="0" bIns="0" rtlCol="0">
            <a:spAutoFit/>
          </a:bodyPr>
          <a:lstStyle/>
          <a:p>
            <a:pPr marL="12700">
              <a:lnSpc>
                <a:spcPct val="100000"/>
              </a:lnSpc>
            </a:pPr>
            <a:r>
              <a:rPr sz="2600" dirty="0">
                <a:latin typeface="黑体"/>
                <a:cs typeface="黑体"/>
              </a:rPr>
              <a:t>大规模</a:t>
            </a:r>
            <a:r>
              <a:rPr sz="2600" spc="-25" dirty="0">
                <a:latin typeface="黑体"/>
                <a:cs typeface="黑体"/>
              </a:rPr>
              <a:t>数</a:t>
            </a:r>
            <a:r>
              <a:rPr sz="2600" spc="0" dirty="0">
                <a:latin typeface="黑体"/>
                <a:cs typeface="黑体"/>
              </a:rPr>
              <a:t>据处理</a:t>
            </a:r>
            <a:r>
              <a:rPr sz="2600" spc="-25" dirty="0">
                <a:latin typeface="黑体"/>
                <a:cs typeface="黑体"/>
              </a:rPr>
              <a:t>时</a:t>
            </a:r>
            <a:r>
              <a:rPr sz="2600" spc="0" dirty="0">
                <a:latin typeface="黑体"/>
                <a:cs typeface="黑体"/>
              </a:rPr>
              <a:t>，Ma</a:t>
            </a:r>
            <a:r>
              <a:rPr sz="2600" spc="-15" dirty="0">
                <a:latin typeface="黑体"/>
                <a:cs typeface="黑体"/>
              </a:rPr>
              <a:t>p</a:t>
            </a:r>
            <a:r>
              <a:rPr sz="2600" spc="0" dirty="0">
                <a:latin typeface="黑体"/>
                <a:cs typeface="黑体"/>
              </a:rPr>
              <a:t>Re</a:t>
            </a:r>
            <a:r>
              <a:rPr sz="2600" spc="-15" dirty="0">
                <a:latin typeface="黑体"/>
                <a:cs typeface="黑体"/>
              </a:rPr>
              <a:t>d</a:t>
            </a:r>
            <a:r>
              <a:rPr sz="2600" spc="0" dirty="0">
                <a:latin typeface="黑体"/>
                <a:cs typeface="黑体"/>
              </a:rPr>
              <a:t>uc</a:t>
            </a:r>
            <a:r>
              <a:rPr sz="2600" spc="-10" dirty="0">
                <a:latin typeface="黑体"/>
                <a:cs typeface="黑体"/>
              </a:rPr>
              <a:t>e</a:t>
            </a:r>
            <a:r>
              <a:rPr sz="2600" spc="0" dirty="0">
                <a:latin typeface="黑体"/>
                <a:cs typeface="黑体"/>
              </a:rPr>
              <a:t>在三</a:t>
            </a:r>
            <a:r>
              <a:rPr sz="2600" spc="-20" dirty="0">
                <a:latin typeface="黑体"/>
                <a:cs typeface="黑体"/>
              </a:rPr>
              <a:t>个</a:t>
            </a:r>
            <a:r>
              <a:rPr sz="2600" spc="0" dirty="0">
                <a:latin typeface="黑体"/>
                <a:cs typeface="黑体"/>
              </a:rPr>
              <a:t>层面上</a:t>
            </a:r>
            <a:r>
              <a:rPr sz="2600" spc="-25" dirty="0">
                <a:latin typeface="黑体"/>
                <a:cs typeface="黑体"/>
              </a:rPr>
              <a:t>的</a:t>
            </a:r>
            <a:r>
              <a:rPr sz="2600" spc="0" dirty="0">
                <a:latin typeface="黑体"/>
                <a:cs typeface="黑体"/>
              </a:rPr>
              <a:t>基本构思</a:t>
            </a:r>
            <a:endParaRPr sz="2600" dirty="0">
              <a:latin typeface="黑体"/>
              <a:cs typeface="黑体"/>
            </a:endParaRPr>
          </a:p>
          <a:p>
            <a:pPr marL="12700">
              <a:lnSpc>
                <a:spcPct val="100000"/>
              </a:lnSpc>
              <a:spcBef>
                <a:spcPts val="285"/>
              </a:spcBef>
            </a:pPr>
            <a:r>
              <a:rPr sz="2600" dirty="0">
                <a:solidFill>
                  <a:srgbClr val="C00000"/>
                </a:solidFill>
                <a:latin typeface="黑体"/>
                <a:cs typeface="黑体"/>
              </a:rPr>
              <a:t>如何对</a:t>
            </a:r>
            <a:r>
              <a:rPr sz="2600" spc="-15" dirty="0">
                <a:solidFill>
                  <a:srgbClr val="C00000"/>
                </a:solidFill>
                <a:latin typeface="黑体"/>
                <a:cs typeface="黑体"/>
              </a:rPr>
              <a:t>付</a:t>
            </a:r>
            <a:r>
              <a:rPr sz="2600" spc="0" dirty="0">
                <a:solidFill>
                  <a:srgbClr val="C00000"/>
                </a:solidFill>
                <a:latin typeface="黑体"/>
                <a:cs typeface="黑体"/>
              </a:rPr>
              <a:t>大数据</a:t>
            </a:r>
            <a:r>
              <a:rPr sz="2600" spc="-15" dirty="0">
                <a:solidFill>
                  <a:srgbClr val="C00000"/>
                </a:solidFill>
                <a:latin typeface="黑体"/>
                <a:cs typeface="黑体"/>
              </a:rPr>
              <a:t>处</a:t>
            </a:r>
            <a:r>
              <a:rPr sz="2600" spc="0" dirty="0">
                <a:solidFill>
                  <a:srgbClr val="C00000"/>
                </a:solidFill>
                <a:latin typeface="黑体"/>
                <a:cs typeface="黑体"/>
              </a:rPr>
              <a:t>理：分</a:t>
            </a:r>
            <a:r>
              <a:rPr sz="2600" spc="-15" dirty="0">
                <a:solidFill>
                  <a:srgbClr val="C00000"/>
                </a:solidFill>
                <a:latin typeface="黑体"/>
                <a:cs typeface="黑体"/>
              </a:rPr>
              <a:t>而</a:t>
            </a:r>
            <a:r>
              <a:rPr sz="2600" spc="0" dirty="0">
                <a:solidFill>
                  <a:srgbClr val="C00000"/>
                </a:solidFill>
                <a:latin typeface="黑体"/>
                <a:cs typeface="黑体"/>
              </a:rPr>
              <a:t>治之</a:t>
            </a:r>
            <a:endParaRPr sz="2600" dirty="0">
              <a:latin typeface="黑体"/>
              <a:cs typeface="黑体"/>
            </a:endParaRPr>
          </a:p>
          <a:p>
            <a:pPr marL="286385">
              <a:lnSpc>
                <a:spcPts val="2965"/>
              </a:lnSpc>
              <a:spcBef>
                <a:spcPts val="885"/>
              </a:spcBef>
            </a:pPr>
            <a:r>
              <a:rPr sz="2600" dirty="0">
                <a:latin typeface="黑体"/>
                <a:cs typeface="黑体"/>
              </a:rPr>
              <a:t>对相互</a:t>
            </a:r>
            <a:r>
              <a:rPr sz="2600" spc="-15" dirty="0">
                <a:latin typeface="黑体"/>
                <a:cs typeface="黑体"/>
              </a:rPr>
              <a:t>间</a:t>
            </a:r>
            <a:r>
              <a:rPr sz="2600" spc="0" dirty="0">
                <a:latin typeface="黑体"/>
                <a:cs typeface="黑体"/>
              </a:rPr>
              <a:t>不具有</a:t>
            </a:r>
            <a:r>
              <a:rPr sz="2600" spc="-15" dirty="0">
                <a:latin typeface="黑体"/>
                <a:cs typeface="黑体"/>
              </a:rPr>
              <a:t>计</a:t>
            </a:r>
            <a:r>
              <a:rPr sz="2600" spc="0" dirty="0">
                <a:latin typeface="黑体"/>
                <a:cs typeface="黑体"/>
              </a:rPr>
              <a:t>算依赖</a:t>
            </a:r>
            <a:r>
              <a:rPr sz="2600" spc="-15" dirty="0">
                <a:latin typeface="黑体"/>
                <a:cs typeface="黑体"/>
              </a:rPr>
              <a:t>关</a:t>
            </a:r>
            <a:r>
              <a:rPr sz="2600" spc="0" dirty="0">
                <a:latin typeface="黑体"/>
                <a:cs typeface="黑体"/>
              </a:rPr>
              <a:t>系的大</a:t>
            </a:r>
            <a:r>
              <a:rPr sz="2600" spc="-15" dirty="0">
                <a:latin typeface="黑体"/>
                <a:cs typeface="黑体"/>
              </a:rPr>
              <a:t>数</a:t>
            </a:r>
            <a:r>
              <a:rPr sz="2600" spc="0" dirty="0">
                <a:latin typeface="黑体"/>
                <a:cs typeface="黑体"/>
              </a:rPr>
              <a:t>据，实</a:t>
            </a:r>
            <a:r>
              <a:rPr sz="2600" spc="-15" dirty="0">
                <a:latin typeface="黑体"/>
                <a:cs typeface="黑体"/>
              </a:rPr>
              <a:t>现</a:t>
            </a:r>
            <a:r>
              <a:rPr sz="2600" spc="0" dirty="0">
                <a:latin typeface="黑体"/>
                <a:cs typeface="黑体"/>
              </a:rPr>
              <a:t>并行最自</a:t>
            </a:r>
            <a:endParaRPr sz="2600" dirty="0">
              <a:latin typeface="黑体"/>
              <a:cs typeface="黑体"/>
            </a:endParaRPr>
          </a:p>
          <a:p>
            <a:pPr marL="286385">
              <a:lnSpc>
                <a:spcPts val="2965"/>
              </a:lnSpc>
            </a:pPr>
            <a:r>
              <a:rPr sz="2600" dirty="0">
                <a:latin typeface="黑体"/>
                <a:cs typeface="黑体"/>
              </a:rPr>
              <a:t>然的办</a:t>
            </a:r>
            <a:r>
              <a:rPr sz="2600" spc="-25" dirty="0">
                <a:latin typeface="黑体"/>
                <a:cs typeface="黑体"/>
              </a:rPr>
              <a:t>法</a:t>
            </a:r>
            <a:r>
              <a:rPr sz="2600" spc="0" dirty="0">
                <a:latin typeface="黑体"/>
                <a:cs typeface="黑体"/>
              </a:rPr>
              <a:t>就是采</a:t>
            </a:r>
            <a:r>
              <a:rPr sz="2600" spc="-25" dirty="0">
                <a:latin typeface="黑体"/>
                <a:cs typeface="黑体"/>
              </a:rPr>
              <a:t>取</a:t>
            </a:r>
            <a:r>
              <a:rPr sz="2600" spc="0" dirty="0">
                <a:latin typeface="黑体"/>
                <a:cs typeface="黑体"/>
              </a:rPr>
              <a:t>分而治</a:t>
            </a:r>
            <a:r>
              <a:rPr sz="2600" spc="-25" dirty="0">
                <a:latin typeface="黑体"/>
                <a:cs typeface="黑体"/>
              </a:rPr>
              <a:t>之</a:t>
            </a:r>
            <a:r>
              <a:rPr sz="2600" spc="0" dirty="0">
                <a:latin typeface="黑体"/>
                <a:cs typeface="黑体"/>
              </a:rPr>
              <a:t>的策略</a:t>
            </a:r>
            <a:endParaRPr sz="2600" dirty="0">
              <a:latin typeface="黑体"/>
              <a:cs typeface="黑体"/>
            </a:endParaRPr>
          </a:p>
          <a:p>
            <a:pPr marL="12700">
              <a:lnSpc>
                <a:spcPct val="100000"/>
              </a:lnSpc>
              <a:spcBef>
                <a:spcPts val="285"/>
              </a:spcBef>
            </a:pPr>
            <a:r>
              <a:rPr sz="2600" dirty="0">
                <a:solidFill>
                  <a:srgbClr val="C00000"/>
                </a:solidFill>
                <a:latin typeface="黑体"/>
                <a:cs typeface="黑体"/>
              </a:rPr>
              <a:t>上升到</a:t>
            </a:r>
            <a:r>
              <a:rPr sz="2600" spc="-15" dirty="0">
                <a:solidFill>
                  <a:srgbClr val="C00000"/>
                </a:solidFill>
                <a:latin typeface="黑体"/>
                <a:cs typeface="黑体"/>
              </a:rPr>
              <a:t>抽</a:t>
            </a:r>
            <a:r>
              <a:rPr sz="2600" spc="0" dirty="0">
                <a:solidFill>
                  <a:srgbClr val="C00000"/>
                </a:solidFill>
                <a:latin typeface="黑体"/>
                <a:cs typeface="黑体"/>
              </a:rPr>
              <a:t>象模型</a:t>
            </a:r>
            <a:r>
              <a:rPr sz="2600" spc="5" dirty="0">
                <a:solidFill>
                  <a:srgbClr val="C00000"/>
                </a:solidFill>
                <a:latin typeface="黑体"/>
                <a:cs typeface="黑体"/>
              </a:rPr>
              <a:t>：</a:t>
            </a:r>
            <a:r>
              <a:rPr sz="2600" spc="-20" dirty="0">
                <a:solidFill>
                  <a:srgbClr val="C00000"/>
                </a:solidFill>
                <a:latin typeface="黑体"/>
                <a:cs typeface="黑体"/>
              </a:rPr>
              <a:t>M</a:t>
            </a:r>
            <a:r>
              <a:rPr sz="2600" spc="0" dirty="0">
                <a:solidFill>
                  <a:srgbClr val="C00000"/>
                </a:solidFill>
                <a:latin typeface="黑体"/>
                <a:cs typeface="黑体"/>
              </a:rPr>
              <a:t>appe</a:t>
            </a:r>
            <a:r>
              <a:rPr sz="2600" spc="-10" dirty="0">
                <a:solidFill>
                  <a:srgbClr val="C00000"/>
                </a:solidFill>
                <a:latin typeface="黑体"/>
                <a:cs typeface="黑体"/>
              </a:rPr>
              <a:t>r</a:t>
            </a:r>
            <a:r>
              <a:rPr sz="2600" spc="0" dirty="0">
                <a:solidFill>
                  <a:srgbClr val="C00000"/>
                </a:solidFill>
                <a:latin typeface="黑体"/>
                <a:cs typeface="黑体"/>
              </a:rPr>
              <a:t>与R</a:t>
            </a:r>
            <a:r>
              <a:rPr sz="2600" spc="-15" dirty="0">
                <a:solidFill>
                  <a:srgbClr val="C00000"/>
                </a:solidFill>
                <a:latin typeface="黑体"/>
                <a:cs typeface="黑体"/>
              </a:rPr>
              <a:t>e</a:t>
            </a:r>
            <a:r>
              <a:rPr sz="2600" spc="0" dirty="0">
                <a:solidFill>
                  <a:srgbClr val="C00000"/>
                </a:solidFill>
                <a:latin typeface="黑体"/>
                <a:cs typeface="黑体"/>
              </a:rPr>
              <a:t>ducer</a:t>
            </a:r>
            <a:endParaRPr sz="2600" dirty="0">
              <a:latin typeface="黑体"/>
              <a:cs typeface="黑体"/>
            </a:endParaRPr>
          </a:p>
          <a:p>
            <a:pPr marL="286385" marR="6985" algn="just">
              <a:lnSpc>
                <a:spcPct val="90000"/>
              </a:lnSpc>
              <a:spcBef>
                <a:spcPts val="1200"/>
              </a:spcBef>
            </a:pPr>
            <a:r>
              <a:rPr sz="2600" dirty="0">
                <a:latin typeface="黑体"/>
                <a:cs typeface="黑体"/>
              </a:rPr>
              <a:t>MP</a:t>
            </a:r>
            <a:r>
              <a:rPr sz="2600" spc="-5" dirty="0">
                <a:latin typeface="黑体"/>
                <a:cs typeface="黑体"/>
              </a:rPr>
              <a:t>I</a:t>
            </a:r>
            <a:r>
              <a:rPr sz="2600" spc="0" dirty="0">
                <a:latin typeface="黑体"/>
                <a:cs typeface="黑体"/>
              </a:rPr>
              <a:t>等并</a:t>
            </a:r>
            <a:r>
              <a:rPr sz="2600" spc="-15" dirty="0">
                <a:latin typeface="黑体"/>
                <a:cs typeface="黑体"/>
              </a:rPr>
              <a:t>行</a:t>
            </a:r>
            <a:r>
              <a:rPr sz="2600" spc="0" dirty="0">
                <a:latin typeface="黑体"/>
                <a:cs typeface="黑体"/>
              </a:rPr>
              <a:t>计算方</a:t>
            </a:r>
            <a:r>
              <a:rPr sz="2600" spc="-15" dirty="0">
                <a:latin typeface="黑体"/>
                <a:cs typeface="黑体"/>
              </a:rPr>
              <a:t>法</a:t>
            </a:r>
            <a:r>
              <a:rPr sz="2600" spc="0" dirty="0">
                <a:latin typeface="黑体"/>
                <a:cs typeface="黑体"/>
              </a:rPr>
              <a:t>缺少高</a:t>
            </a:r>
            <a:r>
              <a:rPr sz="2600" spc="-15" dirty="0">
                <a:latin typeface="黑体"/>
                <a:cs typeface="黑体"/>
              </a:rPr>
              <a:t>层</a:t>
            </a:r>
            <a:r>
              <a:rPr sz="2600" spc="0" dirty="0">
                <a:latin typeface="黑体"/>
                <a:cs typeface="黑体"/>
              </a:rPr>
              <a:t>并行编</a:t>
            </a:r>
            <a:r>
              <a:rPr sz="2600" spc="-15" dirty="0">
                <a:latin typeface="黑体"/>
                <a:cs typeface="黑体"/>
              </a:rPr>
              <a:t>程</a:t>
            </a:r>
            <a:r>
              <a:rPr sz="2600" spc="0" dirty="0">
                <a:latin typeface="黑体"/>
                <a:cs typeface="黑体"/>
              </a:rPr>
              <a:t>模型，</a:t>
            </a:r>
            <a:r>
              <a:rPr sz="2600" spc="-15" dirty="0">
                <a:latin typeface="黑体"/>
                <a:cs typeface="黑体"/>
              </a:rPr>
              <a:t>为</a:t>
            </a:r>
            <a:r>
              <a:rPr sz="2600" spc="0" dirty="0">
                <a:latin typeface="黑体"/>
                <a:cs typeface="黑体"/>
              </a:rPr>
              <a:t>了克服这 一缺陷，</a:t>
            </a:r>
            <a:r>
              <a:rPr sz="2600" spc="-20" dirty="0">
                <a:latin typeface="黑体"/>
                <a:cs typeface="黑体"/>
              </a:rPr>
              <a:t>M</a:t>
            </a:r>
            <a:r>
              <a:rPr sz="2600" spc="0" dirty="0">
                <a:latin typeface="黑体"/>
                <a:cs typeface="黑体"/>
              </a:rPr>
              <a:t>apRed</a:t>
            </a:r>
            <a:r>
              <a:rPr sz="2600" spc="-15" dirty="0">
                <a:latin typeface="黑体"/>
                <a:cs typeface="黑体"/>
              </a:rPr>
              <a:t>u</a:t>
            </a:r>
            <a:r>
              <a:rPr sz="2600" spc="0" dirty="0">
                <a:latin typeface="黑体"/>
                <a:cs typeface="黑体"/>
              </a:rPr>
              <a:t>ce借鉴了</a:t>
            </a:r>
            <a:r>
              <a:rPr sz="2600" spc="-10" dirty="0">
                <a:latin typeface="黑体"/>
                <a:cs typeface="黑体"/>
              </a:rPr>
              <a:t>Lisp</a:t>
            </a:r>
            <a:r>
              <a:rPr sz="2600" spc="0" dirty="0">
                <a:latin typeface="黑体"/>
                <a:cs typeface="黑体"/>
              </a:rPr>
              <a:t>函数式</a:t>
            </a:r>
            <a:r>
              <a:rPr sz="2600" spc="-15" dirty="0">
                <a:latin typeface="黑体"/>
                <a:cs typeface="黑体"/>
              </a:rPr>
              <a:t>语</a:t>
            </a:r>
            <a:r>
              <a:rPr sz="2600" spc="0" dirty="0">
                <a:latin typeface="黑体"/>
                <a:cs typeface="黑体"/>
              </a:rPr>
              <a:t>言中的</a:t>
            </a:r>
            <a:r>
              <a:rPr sz="2600" spc="-15" dirty="0">
                <a:latin typeface="黑体"/>
                <a:cs typeface="黑体"/>
              </a:rPr>
              <a:t>思</a:t>
            </a:r>
            <a:r>
              <a:rPr sz="2600" spc="0" dirty="0">
                <a:latin typeface="黑体"/>
                <a:cs typeface="黑体"/>
              </a:rPr>
              <a:t>想，用 Ma</a:t>
            </a:r>
            <a:r>
              <a:rPr sz="2600" spc="-10" dirty="0">
                <a:latin typeface="黑体"/>
                <a:cs typeface="黑体"/>
              </a:rPr>
              <a:t>p</a:t>
            </a:r>
            <a:r>
              <a:rPr sz="2600" spc="-5" dirty="0">
                <a:latin typeface="黑体"/>
                <a:cs typeface="黑体"/>
              </a:rPr>
              <a:t>和</a:t>
            </a:r>
            <a:r>
              <a:rPr sz="2600" spc="0" dirty="0">
                <a:latin typeface="黑体"/>
                <a:cs typeface="黑体"/>
              </a:rPr>
              <a:t>Re</a:t>
            </a:r>
            <a:r>
              <a:rPr sz="2600" spc="-15" dirty="0">
                <a:latin typeface="黑体"/>
                <a:cs typeface="黑体"/>
              </a:rPr>
              <a:t>d</a:t>
            </a:r>
            <a:r>
              <a:rPr sz="2600" spc="0" dirty="0">
                <a:latin typeface="黑体"/>
                <a:cs typeface="黑体"/>
              </a:rPr>
              <a:t>uc</a:t>
            </a:r>
            <a:r>
              <a:rPr sz="2600" spc="-10" dirty="0">
                <a:latin typeface="黑体"/>
                <a:cs typeface="黑体"/>
              </a:rPr>
              <a:t>e</a:t>
            </a:r>
            <a:r>
              <a:rPr sz="2600" spc="0" dirty="0">
                <a:latin typeface="黑体"/>
                <a:cs typeface="黑体"/>
              </a:rPr>
              <a:t>两个</a:t>
            </a:r>
            <a:r>
              <a:rPr sz="2600" spc="-20" dirty="0">
                <a:latin typeface="黑体"/>
                <a:cs typeface="黑体"/>
              </a:rPr>
              <a:t>函</a:t>
            </a:r>
            <a:r>
              <a:rPr sz="2600" spc="0" dirty="0">
                <a:latin typeface="黑体"/>
                <a:cs typeface="黑体"/>
              </a:rPr>
              <a:t>数提供</a:t>
            </a:r>
            <a:r>
              <a:rPr sz="2600" spc="-25" dirty="0">
                <a:latin typeface="黑体"/>
                <a:cs typeface="黑体"/>
              </a:rPr>
              <a:t>了</a:t>
            </a:r>
            <a:r>
              <a:rPr sz="2600" spc="0" dirty="0">
                <a:latin typeface="黑体"/>
                <a:cs typeface="黑体"/>
              </a:rPr>
              <a:t>高层的</a:t>
            </a:r>
            <a:r>
              <a:rPr sz="2600" spc="-25" dirty="0">
                <a:latin typeface="黑体"/>
                <a:cs typeface="黑体"/>
              </a:rPr>
              <a:t>并</a:t>
            </a:r>
            <a:r>
              <a:rPr sz="2600" spc="0" dirty="0">
                <a:latin typeface="黑体"/>
                <a:cs typeface="黑体"/>
              </a:rPr>
              <a:t>行编程</a:t>
            </a:r>
            <a:r>
              <a:rPr sz="2600" spc="-25" dirty="0">
                <a:latin typeface="黑体"/>
                <a:cs typeface="黑体"/>
              </a:rPr>
              <a:t>抽</a:t>
            </a:r>
            <a:r>
              <a:rPr sz="2600" spc="0" dirty="0">
                <a:latin typeface="黑体"/>
                <a:cs typeface="黑体"/>
              </a:rPr>
              <a:t>象模型</a:t>
            </a:r>
            <a:endParaRPr sz="2600" dirty="0">
              <a:latin typeface="黑体"/>
              <a:cs typeface="黑体"/>
            </a:endParaRPr>
          </a:p>
          <a:p>
            <a:pPr marL="12700">
              <a:lnSpc>
                <a:spcPct val="100000"/>
              </a:lnSpc>
              <a:spcBef>
                <a:spcPts val="285"/>
              </a:spcBef>
            </a:pPr>
            <a:r>
              <a:rPr sz="2600" dirty="0">
                <a:solidFill>
                  <a:srgbClr val="C00000"/>
                </a:solidFill>
                <a:latin typeface="黑体"/>
                <a:cs typeface="黑体"/>
              </a:rPr>
              <a:t>上升到</a:t>
            </a:r>
            <a:r>
              <a:rPr sz="2600" spc="-15" dirty="0">
                <a:solidFill>
                  <a:srgbClr val="C00000"/>
                </a:solidFill>
                <a:latin typeface="黑体"/>
                <a:cs typeface="黑体"/>
              </a:rPr>
              <a:t>构</a:t>
            </a:r>
            <a:r>
              <a:rPr sz="2600" spc="0" dirty="0">
                <a:solidFill>
                  <a:srgbClr val="C00000"/>
                </a:solidFill>
                <a:latin typeface="黑体"/>
                <a:cs typeface="黑体"/>
              </a:rPr>
              <a:t>架：统</a:t>
            </a:r>
            <a:r>
              <a:rPr sz="2600" spc="-15" dirty="0">
                <a:solidFill>
                  <a:srgbClr val="C00000"/>
                </a:solidFill>
                <a:latin typeface="黑体"/>
                <a:cs typeface="黑体"/>
              </a:rPr>
              <a:t>一</a:t>
            </a:r>
            <a:r>
              <a:rPr sz="2600" spc="0" dirty="0">
                <a:solidFill>
                  <a:srgbClr val="C00000"/>
                </a:solidFill>
                <a:latin typeface="黑体"/>
                <a:cs typeface="黑体"/>
              </a:rPr>
              <a:t>构架，</a:t>
            </a:r>
            <a:r>
              <a:rPr sz="2600" spc="-15" dirty="0">
                <a:solidFill>
                  <a:srgbClr val="C00000"/>
                </a:solidFill>
                <a:latin typeface="黑体"/>
                <a:cs typeface="黑体"/>
              </a:rPr>
              <a:t>为</a:t>
            </a:r>
            <a:r>
              <a:rPr sz="2600" spc="0" dirty="0">
                <a:solidFill>
                  <a:srgbClr val="C00000"/>
                </a:solidFill>
                <a:latin typeface="黑体"/>
                <a:cs typeface="黑体"/>
              </a:rPr>
              <a:t>程序员</a:t>
            </a:r>
            <a:r>
              <a:rPr sz="2600" spc="-15" dirty="0">
                <a:solidFill>
                  <a:srgbClr val="C00000"/>
                </a:solidFill>
                <a:latin typeface="黑体"/>
                <a:cs typeface="黑体"/>
              </a:rPr>
              <a:t>隐</a:t>
            </a:r>
            <a:r>
              <a:rPr sz="2600" spc="0" dirty="0">
                <a:solidFill>
                  <a:srgbClr val="C00000"/>
                </a:solidFill>
                <a:latin typeface="黑体"/>
                <a:cs typeface="黑体"/>
              </a:rPr>
              <a:t>藏系统</a:t>
            </a:r>
            <a:r>
              <a:rPr sz="2600" spc="-15" dirty="0">
                <a:solidFill>
                  <a:srgbClr val="C00000"/>
                </a:solidFill>
                <a:latin typeface="黑体"/>
                <a:cs typeface="黑体"/>
              </a:rPr>
              <a:t>层</a:t>
            </a:r>
            <a:r>
              <a:rPr sz="2600" spc="0" dirty="0">
                <a:solidFill>
                  <a:srgbClr val="C00000"/>
                </a:solidFill>
                <a:latin typeface="黑体"/>
                <a:cs typeface="黑体"/>
              </a:rPr>
              <a:t>细节</a:t>
            </a:r>
            <a:endParaRPr sz="2600" dirty="0">
              <a:latin typeface="黑体"/>
              <a:cs typeface="黑体"/>
            </a:endParaRPr>
          </a:p>
          <a:p>
            <a:pPr marL="286385" marR="6350">
              <a:lnSpc>
                <a:spcPct val="90000"/>
              </a:lnSpc>
              <a:spcBef>
                <a:spcPts val="1200"/>
              </a:spcBef>
            </a:pPr>
            <a:r>
              <a:rPr sz="2600" dirty="0">
                <a:latin typeface="黑体"/>
                <a:cs typeface="黑体"/>
              </a:rPr>
              <a:t>MP</a:t>
            </a:r>
            <a:r>
              <a:rPr sz="2600" spc="-5" dirty="0">
                <a:latin typeface="黑体"/>
                <a:cs typeface="黑体"/>
              </a:rPr>
              <a:t>I</a:t>
            </a:r>
            <a:r>
              <a:rPr sz="2600" spc="0" dirty="0">
                <a:latin typeface="黑体"/>
                <a:cs typeface="黑体"/>
              </a:rPr>
              <a:t>等并</a:t>
            </a:r>
            <a:r>
              <a:rPr sz="2600" spc="-15" dirty="0">
                <a:latin typeface="黑体"/>
                <a:cs typeface="黑体"/>
              </a:rPr>
              <a:t>行</a:t>
            </a:r>
            <a:r>
              <a:rPr sz="2600" spc="0" dirty="0">
                <a:latin typeface="黑体"/>
                <a:cs typeface="黑体"/>
              </a:rPr>
              <a:t>计算方</a:t>
            </a:r>
            <a:r>
              <a:rPr sz="2600" spc="-15" dirty="0">
                <a:latin typeface="黑体"/>
                <a:cs typeface="黑体"/>
              </a:rPr>
              <a:t>法</a:t>
            </a:r>
            <a:r>
              <a:rPr sz="2600" spc="0" dirty="0">
                <a:latin typeface="黑体"/>
                <a:cs typeface="黑体"/>
              </a:rPr>
              <a:t>缺少统</a:t>
            </a:r>
            <a:r>
              <a:rPr sz="2600" spc="-15" dirty="0">
                <a:latin typeface="黑体"/>
                <a:cs typeface="黑体"/>
              </a:rPr>
              <a:t>一</a:t>
            </a:r>
            <a:r>
              <a:rPr sz="2600" spc="0" dirty="0">
                <a:latin typeface="黑体"/>
                <a:cs typeface="黑体"/>
              </a:rPr>
              <a:t>的计算</a:t>
            </a:r>
            <a:r>
              <a:rPr sz="2600" spc="-15" dirty="0">
                <a:latin typeface="黑体"/>
                <a:cs typeface="黑体"/>
              </a:rPr>
              <a:t>框</a:t>
            </a:r>
            <a:r>
              <a:rPr sz="2600" spc="0" dirty="0">
                <a:latin typeface="黑体"/>
                <a:cs typeface="黑体"/>
              </a:rPr>
              <a:t>架支持</a:t>
            </a:r>
            <a:r>
              <a:rPr sz="2600" spc="-15" dirty="0">
                <a:latin typeface="黑体"/>
                <a:cs typeface="黑体"/>
              </a:rPr>
              <a:t>，</a:t>
            </a:r>
            <a:r>
              <a:rPr sz="2600" spc="0" dirty="0">
                <a:latin typeface="黑体"/>
                <a:cs typeface="黑体"/>
              </a:rPr>
              <a:t>程序员需 要考虑</a:t>
            </a:r>
            <a:r>
              <a:rPr sz="2600" spc="-25" dirty="0">
                <a:latin typeface="黑体"/>
                <a:cs typeface="黑体"/>
              </a:rPr>
              <a:t>数</a:t>
            </a:r>
            <a:r>
              <a:rPr sz="2600" spc="0" dirty="0">
                <a:latin typeface="黑体"/>
                <a:cs typeface="黑体"/>
              </a:rPr>
              <a:t>据存储</a:t>
            </a:r>
            <a:r>
              <a:rPr sz="2600" spc="-25" dirty="0">
                <a:latin typeface="黑体"/>
                <a:cs typeface="黑体"/>
              </a:rPr>
              <a:t>、</a:t>
            </a:r>
            <a:r>
              <a:rPr sz="2600" spc="0" dirty="0">
                <a:latin typeface="黑体"/>
                <a:cs typeface="黑体"/>
              </a:rPr>
              <a:t>划分、</a:t>
            </a:r>
            <a:r>
              <a:rPr sz="2600" spc="-25" dirty="0">
                <a:latin typeface="黑体"/>
                <a:cs typeface="黑体"/>
              </a:rPr>
              <a:t>分</a:t>
            </a:r>
            <a:r>
              <a:rPr sz="2600" spc="0" dirty="0">
                <a:latin typeface="黑体"/>
                <a:cs typeface="黑体"/>
              </a:rPr>
              <a:t>发、结</a:t>
            </a:r>
            <a:r>
              <a:rPr sz="2600" spc="-25" dirty="0">
                <a:latin typeface="黑体"/>
                <a:cs typeface="黑体"/>
              </a:rPr>
              <a:t>果</a:t>
            </a:r>
            <a:r>
              <a:rPr sz="2600" spc="0" dirty="0">
                <a:latin typeface="黑体"/>
                <a:cs typeface="黑体"/>
              </a:rPr>
              <a:t>收集、</a:t>
            </a:r>
            <a:r>
              <a:rPr sz="2600" spc="-25" dirty="0">
                <a:latin typeface="黑体"/>
                <a:cs typeface="黑体"/>
              </a:rPr>
              <a:t>错</a:t>
            </a:r>
            <a:r>
              <a:rPr sz="2600" spc="0" dirty="0">
                <a:latin typeface="黑体"/>
                <a:cs typeface="黑体"/>
              </a:rPr>
              <a:t>误恢复等 诸多细</a:t>
            </a:r>
            <a:r>
              <a:rPr sz="2600" spc="-15" dirty="0">
                <a:latin typeface="黑体"/>
                <a:cs typeface="黑体"/>
              </a:rPr>
              <a:t>节</a:t>
            </a:r>
            <a:r>
              <a:rPr sz="2600" spc="0" dirty="0">
                <a:latin typeface="黑体"/>
                <a:cs typeface="黑体"/>
              </a:rPr>
              <a:t>；为此</a:t>
            </a:r>
            <a:r>
              <a:rPr sz="2600" spc="5" dirty="0">
                <a:latin typeface="黑体"/>
                <a:cs typeface="黑体"/>
              </a:rPr>
              <a:t>，</a:t>
            </a:r>
            <a:r>
              <a:rPr sz="2600" spc="-20" dirty="0">
                <a:latin typeface="黑体"/>
                <a:cs typeface="黑体"/>
              </a:rPr>
              <a:t>M</a:t>
            </a:r>
            <a:r>
              <a:rPr sz="2600" spc="0" dirty="0">
                <a:latin typeface="黑体"/>
                <a:cs typeface="黑体"/>
              </a:rPr>
              <a:t>apRed</a:t>
            </a:r>
            <a:r>
              <a:rPr sz="2600" spc="-15" dirty="0">
                <a:latin typeface="黑体"/>
                <a:cs typeface="黑体"/>
              </a:rPr>
              <a:t>u</a:t>
            </a:r>
            <a:r>
              <a:rPr sz="2600" spc="0" dirty="0">
                <a:latin typeface="黑体"/>
                <a:cs typeface="黑体"/>
              </a:rPr>
              <a:t>ce设计并</a:t>
            </a:r>
            <a:r>
              <a:rPr sz="2600" spc="-15" dirty="0">
                <a:latin typeface="黑体"/>
                <a:cs typeface="黑体"/>
              </a:rPr>
              <a:t>提</a:t>
            </a:r>
            <a:r>
              <a:rPr sz="2600" spc="0" dirty="0">
                <a:latin typeface="黑体"/>
                <a:cs typeface="黑体"/>
              </a:rPr>
              <a:t>供了统</a:t>
            </a:r>
            <a:r>
              <a:rPr sz="2600" spc="-15" dirty="0">
                <a:latin typeface="黑体"/>
                <a:cs typeface="黑体"/>
              </a:rPr>
              <a:t>一</a:t>
            </a:r>
            <a:r>
              <a:rPr sz="2600" spc="0" dirty="0">
                <a:latin typeface="黑体"/>
                <a:cs typeface="黑体"/>
              </a:rPr>
              <a:t>的计算框 架，为</a:t>
            </a:r>
            <a:r>
              <a:rPr sz="2600" spc="-15" dirty="0">
                <a:latin typeface="黑体"/>
                <a:cs typeface="黑体"/>
              </a:rPr>
              <a:t>程</a:t>
            </a:r>
            <a:r>
              <a:rPr sz="2600" spc="0" dirty="0">
                <a:latin typeface="黑体"/>
                <a:cs typeface="黑体"/>
              </a:rPr>
              <a:t>序员隐</a:t>
            </a:r>
            <a:r>
              <a:rPr sz="2600" spc="-15" dirty="0">
                <a:latin typeface="黑体"/>
                <a:cs typeface="黑体"/>
              </a:rPr>
              <a:t>藏</a:t>
            </a:r>
            <a:r>
              <a:rPr sz="2600" spc="0" dirty="0">
                <a:latin typeface="黑体"/>
                <a:cs typeface="黑体"/>
              </a:rPr>
              <a:t>了绝大</a:t>
            </a:r>
            <a:r>
              <a:rPr sz="2600" spc="-15" dirty="0">
                <a:latin typeface="黑体"/>
                <a:cs typeface="黑体"/>
              </a:rPr>
              <a:t>多</a:t>
            </a:r>
            <a:r>
              <a:rPr sz="2600" spc="0" dirty="0">
                <a:latin typeface="黑体"/>
                <a:cs typeface="黑体"/>
              </a:rPr>
              <a:t>数系统</a:t>
            </a:r>
            <a:r>
              <a:rPr sz="2600" spc="-15" dirty="0">
                <a:latin typeface="黑体"/>
                <a:cs typeface="黑体"/>
              </a:rPr>
              <a:t>层</a:t>
            </a:r>
            <a:r>
              <a:rPr sz="2600" spc="0" dirty="0">
                <a:latin typeface="黑体"/>
                <a:cs typeface="黑体"/>
              </a:rPr>
              <a:t>面的处</a:t>
            </a:r>
            <a:r>
              <a:rPr sz="2600" spc="-15" dirty="0">
                <a:latin typeface="黑体"/>
                <a:cs typeface="黑体"/>
              </a:rPr>
              <a:t>理</a:t>
            </a:r>
            <a:r>
              <a:rPr sz="2600" spc="0" dirty="0">
                <a:latin typeface="黑体"/>
                <a:cs typeface="黑体"/>
              </a:rPr>
              <a:t>细节</a:t>
            </a:r>
            <a:endParaRPr sz="2600" dirty="0">
              <a:latin typeface="黑体"/>
              <a:cs typeface="黑体"/>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3528" y="227075"/>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564454" rIns="0" bIns="0" rtlCol="0">
            <a:spAutoFit/>
          </a:bodyPr>
          <a:lstStyle/>
          <a:p>
            <a:pPr marL="66675">
              <a:lnSpc>
                <a:spcPts val="3080"/>
              </a:lnSpc>
            </a:pPr>
            <a:r>
              <a:rPr sz="2600" spc="10" dirty="0">
                <a:solidFill>
                  <a:srgbClr val="C00000"/>
                </a:solidFill>
                <a:latin typeface="黑体"/>
                <a:cs typeface="黑体"/>
              </a:rPr>
              <a:t>数据</a:t>
            </a:r>
            <a:r>
              <a:rPr sz="2600" spc="0" dirty="0">
                <a:solidFill>
                  <a:srgbClr val="C00000"/>
                </a:solidFill>
                <a:latin typeface="黑体"/>
                <a:cs typeface="黑体"/>
              </a:rPr>
              <a:t>记录</a:t>
            </a:r>
            <a:r>
              <a:rPr sz="2600" spc="-15" dirty="0">
                <a:solidFill>
                  <a:srgbClr val="C00000"/>
                </a:solidFill>
                <a:latin typeface="黑体"/>
                <a:cs typeface="黑体"/>
              </a:rPr>
              <a:t>读</a:t>
            </a:r>
            <a:r>
              <a:rPr sz="2600" spc="5" dirty="0">
                <a:solidFill>
                  <a:srgbClr val="C00000"/>
                </a:solidFill>
                <a:latin typeface="黑体"/>
                <a:cs typeface="黑体"/>
              </a:rPr>
              <a:t>入</a:t>
            </a:r>
            <a:r>
              <a:rPr sz="2600" b="1" spc="0" dirty="0">
                <a:solidFill>
                  <a:srgbClr val="C00000"/>
                </a:solidFill>
                <a:latin typeface="Arial Narrow"/>
                <a:cs typeface="Arial Narrow"/>
              </a:rPr>
              <a:t>Rec</a:t>
            </a:r>
            <a:r>
              <a:rPr sz="2600" b="1" spc="-15" dirty="0">
                <a:solidFill>
                  <a:srgbClr val="C00000"/>
                </a:solidFill>
                <a:latin typeface="Arial Narrow"/>
                <a:cs typeface="Arial Narrow"/>
              </a:rPr>
              <a:t>o</a:t>
            </a:r>
            <a:r>
              <a:rPr sz="2600" b="1" spc="0" dirty="0">
                <a:solidFill>
                  <a:srgbClr val="C00000"/>
                </a:solidFill>
                <a:latin typeface="Arial Narrow"/>
                <a:cs typeface="Arial Narrow"/>
              </a:rPr>
              <a:t>r</a:t>
            </a:r>
            <a:r>
              <a:rPr sz="2600" b="1" spc="-15" dirty="0">
                <a:solidFill>
                  <a:srgbClr val="C00000"/>
                </a:solidFill>
                <a:latin typeface="Arial Narrow"/>
                <a:cs typeface="Arial Narrow"/>
              </a:rPr>
              <a:t>d</a:t>
            </a:r>
            <a:r>
              <a:rPr sz="2600" b="1" spc="0" dirty="0">
                <a:solidFill>
                  <a:srgbClr val="C00000"/>
                </a:solidFill>
                <a:latin typeface="Arial Narrow"/>
                <a:cs typeface="Arial Narrow"/>
              </a:rPr>
              <a:t>Reader</a:t>
            </a:r>
            <a:endParaRPr sz="2600">
              <a:latin typeface="Arial Narrow"/>
              <a:cs typeface="Arial Narrow"/>
            </a:endParaRPr>
          </a:p>
        </p:txBody>
      </p:sp>
      <p:sp>
        <p:nvSpPr>
          <p:cNvPr id="4" name="object 4"/>
          <p:cNvSpPr txBox="1"/>
          <p:nvPr/>
        </p:nvSpPr>
        <p:spPr>
          <a:xfrm>
            <a:off x="485343" y="1767326"/>
            <a:ext cx="6342380" cy="3518535"/>
          </a:xfrm>
          <a:prstGeom prst="rect">
            <a:avLst/>
          </a:prstGeom>
        </p:spPr>
        <p:txBody>
          <a:bodyPr vert="horz" wrap="square" lIns="0" tIns="0" rIns="0" bIns="0" rtlCol="0">
            <a:spAutoFit/>
          </a:bodyPr>
          <a:lstStyle/>
          <a:p>
            <a:pPr marL="291465" marR="1776730" indent="-279400">
              <a:lnSpc>
                <a:spcPct val="120800"/>
              </a:lnSpc>
              <a:buClr>
                <a:srgbClr val="D24717"/>
              </a:buClr>
              <a:buSzPct val="83333"/>
              <a:buFont typeface="Wingdings 2"/>
              <a:buChar char=""/>
              <a:tabLst>
                <a:tab pos="285115" algn="l"/>
              </a:tabLst>
            </a:pPr>
            <a:r>
              <a:rPr sz="2400" dirty="0">
                <a:latin typeface="Arial Narrow"/>
                <a:cs typeface="Arial Narrow"/>
              </a:rPr>
              <a:t>InputSp</a:t>
            </a:r>
            <a:r>
              <a:rPr sz="2400" spc="-10" dirty="0">
                <a:latin typeface="Arial Narrow"/>
                <a:cs typeface="Arial Narrow"/>
              </a:rPr>
              <a:t>l</a:t>
            </a:r>
            <a:r>
              <a:rPr sz="2400" spc="-5" dirty="0">
                <a:latin typeface="Arial Narrow"/>
                <a:cs typeface="Arial Narrow"/>
              </a:rPr>
              <a:t>i</a:t>
            </a:r>
            <a:r>
              <a:rPr sz="2400" spc="0" dirty="0">
                <a:latin typeface="Arial Narrow"/>
                <a:cs typeface="Arial Narrow"/>
              </a:rPr>
              <a:t>t</a:t>
            </a:r>
            <a:r>
              <a:rPr sz="2400" spc="0" dirty="0">
                <a:latin typeface="黑体"/>
                <a:cs typeface="黑体"/>
              </a:rPr>
              <a:t>定义了一个数据分块， 但是没有定义如何读取数据记录</a:t>
            </a:r>
            <a:endParaRPr sz="2400">
              <a:latin typeface="黑体"/>
              <a:cs typeface="黑体"/>
            </a:endParaRPr>
          </a:p>
          <a:p>
            <a:pPr marL="291465" marR="1486535" indent="-279400">
              <a:lnSpc>
                <a:spcPct val="120800"/>
              </a:lnSpc>
              <a:buClr>
                <a:srgbClr val="D24717"/>
              </a:buClr>
              <a:buSzPct val="83333"/>
              <a:buFont typeface="Wingdings 2"/>
              <a:buChar char=""/>
              <a:tabLst>
                <a:tab pos="285115" algn="l"/>
              </a:tabLst>
            </a:pPr>
            <a:r>
              <a:rPr sz="2400" spc="-15" dirty="0">
                <a:solidFill>
                  <a:srgbClr val="FF0000"/>
                </a:solidFill>
                <a:latin typeface="Arial Narrow"/>
                <a:cs typeface="Arial Narrow"/>
              </a:rPr>
              <a:t>R</a:t>
            </a:r>
            <a:r>
              <a:rPr sz="2400" spc="-25" dirty="0">
                <a:solidFill>
                  <a:srgbClr val="FF0000"/>
                </a:solidFill>
                <a:latin typeface="Arial Narrow"/>
                <a:cs typeface="Arial Narrow"/>
              </a:rPr>
              <a:t>e</a:t>
            </a:r>
            <a:r>
              <a:rPr sz="2400" spc="-5" dirty="0">
                <a:solidFill>
                  <a:srgbClr val="FF0000"/>
                </a:solidFill>
                <a:latin typeface="Arial Narrow"/>
                <a:cs typeface="Arial Narrow"/>
              </a:rPr>
              <a:t>cordR</a:t>
            </a:r>
            <a:r>
              <a:rPr sz="2400" spc="-10" dirty="0">
                <a:solidFill>
                  <a:srgbClr val="FF0000"/>
                </a:solidFill>
                <a:latin typeface="Arial Narrow"/>
                <a:cs typeface="Arial Narrow"/>
              </a:rPr>
              <a:t>e</a:t>
            </a:r>
            <a:r>
              <a:rPr sz="2400" spc="-5" dirty="0">
                <a:solidFill>
                  <a:srgbClr val="FF0000"/>
                </a:solidFill>
                <a:latin typeface="Arial Narrow"/>
                <a:cs typeface="Arial Narrow"/>
              </a:rPr>
              <a:t>a</a:t>
            </a:r>
            <a:r>
              <a:rPr sz="2400" spc="0" dirty="0">
                <a:solidFill>
                  <a:srgbClr val="FF0000"/>
                </a:solidFill>
                <a:latin typeface="Arial Narrow"/>
                <a:cs typeface="Arial Narrow"/>
              </a:rPr>
              <a:t>d</a:t>
            </a:r>
            <a:r>
              <a:rPr sz="2400" spc="-5" dirty="0">
                <a:solidFill>
                  <a:srgbClr val="FF0000"/>
                </a:solidFill>
                <a:latin typeface="Arial Narrow"/>
                <a:cs typeface="Arial Narrow"/>
              </a:rPr>
              <a:t>e</a:t>
            </a:r>
            <a:r>
              <a:rPr sz="2400" spc="5" dirty="0">
                <a:solidFill>
                  <a:srgbClr val="FF0000"/>
                </a:solidFill>
                <a:latin typeface="Arial Narrow"/>
                <a:cs typeface="Arial Narrow"/>
              </a:rPr>
              <a:t>r</a:t>
            </a:r>
            <a:r>
              <a:rPr sz="2400" spc="0" dirty="0">
                <a:solidFill>
                  <a:srgbClr val="FF0000"/>
                </a:solidFill>
                <a:latin typeface="黑体"/>
                <a:cs typeface="黑体"/>
              </a:rPr>
              <a:t>实际上定义了如何 将数据记录转化为一个</a:t>
            </a:r>
            <a:r>
              <a:rPr sz="2400" spc="-5" dirty="0">
                <a:solidFill>
                  <a:srgbClr val="FF0000"/>
                </a:solidFill>
                <a:latin typeface="Arial Narrow"/>
                <a:cs typeface="Arial Narrow"/>
              </a:rPr>
              <a:t>(ke</a:t>
            </a:r>
            <a:r>
              <a:rPr sz="2400" spc="-150" dirty="0">
                <a:solidFill>
                  <a:srgbClr val="FF0000"/>
                </a:solidFill>
                <a:latin typeface="Arial Narrow"/>
                <a:cs typeface="Arial Narrow"/>
              </a:rPr>
              <a:t>y</a:t>
            </a:r>
            <a:r>
              <a:rPr sz="2400" spc="0" dirty="0">
                <a:solidFill>
                  <a:srgbClr val="FF0000"/>
                </a:solidFill>
                <a:latin typeface="Arial Narrow"/>
                <a:cs typeface="Arial Narrow"/>
              </a:rPr>
              <a:t>,valu</a:t>
            </a:r>
            <a:r>
              <a:rPr sz="2400" spc="-10" dirty="0">
                <a:solidFill>
                  <a:srgbClr val="FF0000"/>
                </a:solidFill>
                <a:latin typeface="Arial Narrow"/>
                <a:cs typeface="Arial Narrow"/>
              </a:rPr>
              <a:t>e</a:t>
            </a:r>
            <a:r>
              <a:rPr sz="2400" spc="-5" dirty="0">
                <a:solidFill>
                  <a:srgbClr val="FF0000"/>
                </a:solidFill>
                <a:latin typeface="Arial Narrow"/>
                <a:cs typeface="Arial Narrow"/>
              </a:rPr>
              <a:t>)</a:t>
            </a:r>
            <a:r>
              <a:rPr sz="2400" spc="0" dirty="0">
                <a:solidFill>
                  <a:srgbClr val="FF0000"/>
                </a:solidFill>
                <a:latin typeface="黑体"/>
                <a:cs typeface="黑体"/>
              </a:rPr>
              <a:t>对 的详细方法，并将数据记录传给 </a:t>
            </a:r>
            <a:r>
              <a:rPr sz="2400" spc="-5" dirty="0">
                <a:solidFill>
                  <a:srgbClr val="FF0000"/>
                </a:solidFill>
                <a:latin typeface="Arial Narrow"/>
                <a:cs typeface="Arial Narrow"/>
              </a:rPr>
              <a:t>Mappe</a:t>
            </a:r>
            <a:r>
              <a:rPr sz="2400" spc="0" dirty="0">
                <a:solidFill>
                  <a:srgbClr val="FF0000"/>
                </a:solidFill>
                <a:latin typeface="Arial Narrow"/>
                <a:cs typeface="Arial Narrow"/>
              </a:rPr>
              <a:t>r</a:t>
            </a:r>
            <a:r>
              <a:rPr sz="2400" spc="0" dirty="0">
                <a:solidFill>
                  <a:srgbClr val="FF0000"/>
                </a:solidFill>
                <a:latin typeface="黑体"/>
                <a:cs typeface="黑体"/>
              </a:rPr>
              <a:t>类</a:t>
            </a:r>
            <a:endParaRPr sz="2400">
              <a:latin typeface="黑体"/>
              <a:cs typeface="黑体"/>
            </a:endParaRPr>
          </a:p>
          <a:p>
            <a:pPr marL="285115" indent="-273050">
              <a:lnSpc>
                <a:spcPct val="100000"/>
              </a:lnSpc>
              <a:spcBef>
                <a:spcPts val="600"/>
              </a:spcBef>
              <a:buClr>
                <a:srgbClr val="D24717"/>
              </a:buClr>
              <a:buSzPct val="83333"/>
              <a:buFont typeface="Wingdings 2"/>
              <a:buChar char=""/>
              <a:tabLst>
                <a:tab pos="285115" algn="l"/>
              </a:tabLst>
            </a:pPr>
            <a:r>
              <a:rPr sz="2400" spc="-220" dirty="0">
                <a:latin typeface="Arial Narrow"/>
                <a:cs typeface="Arial Narrow"/>
              </a:rPr>
              <a:t>T</a:t>
            </a:r>
            <a:r>
              <a:rPr sz="2400" spc="-5" dirty="0">
                <a:latin typeface="Arial Narrow"/>
                <a:cs typeface="Arial Narrow"/>
              </a:rPr>
              <a:t>extInputF</a:t>
            </a:r>
            <a:r>
              <a:rPr sz="2400" spc="-10" dirty="0">
                <a:latin typeface="Arial Narrow"/>
                <a:cs typeface="Arial Narrow"/>
              </a:rPr>
              <a:t>o</a:t>
            </a:r>
            <a:r>
              <a:rPr sz="2400" spc="0" dirty="0">
                <a:latin typeface="Arial Narrow"/>
                <a:cs typeface="Arial Narrow"/>
              </a:rPr>
              <a:t>rm</a:t>
            </a:r>
            <a:r>
              <a:rPr sz="2400" spc="-5" dirty="0">
                <a:latin typeface="Arial Narrow"/>
                <a:cs typeface="Arial Narrow"/>
              </a:rPr>
              <a:t>a</a:t>
            </a:r>
            <a:r>
              <a:rPr sz="2400" spc="5" dirty="0">
                <a:latin typeface="Arial Narrow"/>
                <a:cs typeface="Arial Narrow"/>
              </a:rPr>
              <a:t>t</a:t>
            </a:r>
            <a:r>
              <a:rPr sz="2400" spc="-5" dirty="0">
                <a:latin typeface="黑体"/>
                <a:cs typeface="黑体"/>
              </a:rPr>
              <a:t>提供了缺省的</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neRecor</a:t>
            </a:r>
            <a:r>
              <a:rPr sz="2400" spc="10" dirty="0">
                <a:latin typeface="Arial Narrow"/>
                <a:cs typeface="Arial Narrow"/>
              </a:rPr>
              <a:t>d</a:t>
            </a:r>
            <a:r>
              <a:rPr sz="2400" spc="0" dirty="0">
                <a:latin typeface="Arial Narrow"/>
                <a:cs typeface="Arial Narrow"/>
              </a:rPr>
              <a:t>Re</a:t>
            </a:r>
            <a:r>
              <a:rPr sz="2400" spc="5" dirty="0">
                <a:latin typeface="Arial Narrow"/>
                <a:cs typeface="Arial Narrow"/>
              </a:rPr>
              <a:t>a</a:t>
            </a:r>
            <a:r>
              <a:rPr sz="2400" spc="-5" dirty="0">
                <a:latin typeface="Arial Narrow"/>
                <a:cs typeface="Arial Narrow"/>
              </a:rPr>
              <a:t>de</a:t>
            </a:r>
            <a:r>
              <a:rPr sz="2400" spc="5" dirty="0">
                <a:latin typeface="Arial Narrow"/>
                <a:cs typeface="Arial Narrow"/>
              </a:rPr>
              <a:t>r</a:t>
            </a:r>
            <a:r>
              <a:rPr sz="2400" spc="0" dirty="0">
                <a:latin typeface="黑体"/>
                <a:cs typeface="黑体"/>
              </a:rPr>
              <a:t>，</a:t>
            </a:r>
            <a:endParaRPr sz="2400">
              <a:latin typeface="黑体"/>
              <a:cs typeface="黑体"/>
            </a:endParaRPr>
          </a:p>
          <a:p>
            <a:pPr marL="291465">
              <a:lnSpc>
                <a:spcPts val="2735"/>
              </a:lnSpc>
              <a:spcBef>
                <a:spcPts val="600"/>
              </a:spcBef>
            </a:pPr>
            <a:r>
              <a:rPr sz="2400" dirty="0">
                <a:latin typeface="黑体"/>
                <a:cs typeface="黑体"/>
              </a:rPr>
              <a:t>读入一个文本行数据记录</a:t>
            </a:r>
            <a:endParaRPr sz="2400">
              <a:latin typeface="黑体"/>
              <a:cs typeface="黑体"/>
            </a:endParaRPr>
          </a:p>
        </p:txBody>
      </p:sp>
      <p:sp>
        <p:nvSpPr>
          <p:cNvPr id="5" name="object 5"/>
          <p:cNvSpPr/>
          <p:nvPr/>
        </p:nvSpPr>
        <p:spPr>
          <a:xfrm>
            <a:off x="5467350" y="1600072"/>
            <a:ext cx="3414649" cy="2722626"/>
          </a:xfrm>
          <a:prstGeom prst="rect">
            <a:avLst/>
          </a:prstGeom>
          <a:blipFill>
            <a:blip r:embed="rId3" cstate="print"/>
            <a:stretch>
              <a:fillRect/>
            </a:stretch>
          </a:blipFill>
        </p:spPr>
        <p:txBody>
          <a:bodyPr wrap="square" lIns="0" tIns="0" rIns="0" bIns="0" rtlCol="0">
            <a:spAutoFit/>
          </a:bodyPr>
          <a:lstStyle/>
          <a:p>
            <a:endParaRPr/>
          </a:p>
        </p:txBody>
      </p:sp>
      <p:sp>
        <p:nvSpPr>
          <p:cNvPr id="6" name="object 6"/>
          <p:cNvSpPr/>
          <p:nvPr/>
        </p:nvSpPr>
        <p:spPr>
          <a:xfrm>
            <a:off x="6788150" y="3160776"/>
            <a:ext cx="2151126" cy="603250"/>
          </a:xfrm>
          <a:custGeom>
            <a:avLst/>
            <a:gdLst/>
            <a:ahLst/>
            <a:cxnLst/>
            <a:rect l="l" t="t" r="r" b="b"/>
            <a:pathLst>
              <a:path w="2151126" h="603250">
                <a:moveTo>
                  <a:pt x="1075563" y="0"/>
                </a:moveTo>
                <a:lnTo>
                  <a:pt x="987355" y="999"/>
                </a:lnTo>
                <a:lnTo>
                  <a:pt x="901110" y="3946"/>
                </a:lnTo>
                <a:lnTo>
                  <a:pt x="817105" y="8763"/>
                </a:lnTo>
                <a:lnTo>
                  <a:pt x="735616" y="15373"/>
                </a:lnTo>
                <a:lnTo>
                  <a:pt x="656921" y="23697"/>
                </a:lnTo>
                <a:lnTo>
                  <a:pt x="581296" y="33659"/>
                </a:lnTo>
                <a:lnTo>
                  <a:pt x="509019" y="45180"/>
                </a:lnTo>
                <a:lnTo>
                  <a:pt x="440365" y="58184"/>
                </a:lnTo>
                <a:lnTo>
                  <a:pt x="375613" y="72592"/>
                </a:lnTo>
                <a:lnTo>
                  <a:pt x="315039" y="88328"/>
                </a:lnTo>
                <a:lnTo>
                  <a:pt x="258919" y="105313"/>
                </a:lnTo>
                <a:lnTo>
                  <a:pt x="207532" y="123471"/>
                </a:lnTo>
                <a:lnTo>
                  <a:pt x="161153" y="142723"/>
                </a:lnTo>
                <a:lnTo>
                  <a:pt x="120059" y="162992"/>
                </a:lnTo>
                <a:lnTo>
                  <a:pt x="84528" y="184201"/>
                </a:lnTo>
                <a:lnTo>
                  <a:pt x="31260" y="229127"/>
                </a:lnTo>
                <a:lnTo>
                  <a:pt x="3565" y="276881"/>
                </a:lnTo>
                <a:lnTo>
                  <a:pt x="0" y="301625"/>
                </a:lnTo>
                <a:lnTo>
                  <a:pt x="3565" y="326351"/>
                </a:lnTo>
                <a:lnTo>
                  <a:pt x="31260" y="374081"/>
                </a:lnTo>
                <a:lnTo>
                  <a:pt x="84528" y="418994"/>
                </a:lnTo>
                <a:lnTo>
                  <a:pt x="120059" y="440201"/>
                </a:lnTo>
                <a:lnTo>
                  <a:pt x="161153" y="460470"/>
                </a:lnTo>
                <a:lnTo>
                  <a:pt x="207532" y="479723"/>
                </a:lnTo>
                <a:lnTo>
                  <a:pt x="258919" y="497884"/>
                </a:lnTo>
                <a:lnTo>
                  <a:pt x="315039" y="514873"/>
                </a:lnTo>
                <a:lnTo>
                  <a:pt x="375613" y="530614"/>
                </a:lnTo>
                <a:lnTo>
                  <a:pt x="440365" y="545029"/>
                </a:lnTo>
                <a:lnTo>
                  <a:pt x="509019" y="558039"/>
                </a:lnTo>
                <a:lnTo>
                  <a:pt x="581296" y="569566"/>
                </a:lnTo>
                <a:lnTo>
                  <a:pt x="656921" y="579534"/>
                </a:lnTo>
                <a:lnTo>
                  <a:pt x="735616" y="587864"/>
                </a:lnTo>
                <a:lnTo>
                  <a:pt x="817105" y="594479"/>
                </a:lnTo>
                <a:lnTo>
                  <a:pt x="901110" y="599299"/>
                </a:lnTo>
                <a:lnTo>
                  <a:pt x="987355" y="602249"/>
                </a:lnTo>
                <a:lnTo>
                  <a:pt x="1075563" y="603250"/>
                </a:lnTo>
                <a:lnTo>
                  <a:pt x="1163770" y="602249"/>
                </a:lnTo>
                <a:lnTo>
                  <a:pt x="1250015" y="599299"/>
                </a:lnTo>
                <a:lnTo>
                  <a:pt x="1334020" y="594479"/>
                </a:lnTo>
                <a:lnTo>
                  <a:pt x="1415509" y="587864"/>
                </a:lnTo>
                <a:lnTo>
                  <a:pt x="1494204" y="579534"/>
                </a:lnTo>
                <a:lnTo>
                  <a:pt x="1569829" y="569566"/>
                </a:lnTo>
                <a:lnTo>
                  <a:pt x="1642106" y="558039"/>
                </a:lnTo>
                <a:lnTo>
                  <a:pt x="1710760" y="545029"/>
                </a:lnTo>
                <a:lnTo>
                  <a:pt x="1775512" y="530614"/>
                </a:lnTo>
                <a:lnTo>
                  <a:pt x="1836086" y="514873"/>
                </a:lnTo>
                <a:lnTo>
                  <a:pt x="1892206" y="497884"/>
                </a:lnTo>
                <a:lnTo>
                  <a:pt x="1943593" y="479723"/>
                </a:lnTo>
                <a:lnTo>
                  <a:pt x="1989972" y="460470"/>
                </a:lnTo>
                <a:lnTo>
                  <a:pt x="2031066" y="440201"/>
                </a:lnTo>
                <a:lnTo>
                  <a:pt x="2066597" y="418994"/>
                </a:lnTo>
                <a:lnTo>
                  <a:pt x="2119865" y="374081"/>
                </a:lnTo>
                <a:lnTo>
                  <a:pt x="2147560" y="326351"/>
                </a:lnTo>
                <a:lnTo>
                  <a:pt x="2151126" y="301625"/>
                </a:lnTo>
                <a:lnTo>
                  <a:pt x="2147560" y="276881"/>
                </a:lnTo>
                <a:lnTo>
                  <a:pt x="2119865" y="229127"/>
                </a:lnTo>
                <a:lnTo>
                  <a:pt x="2066597" y="184201"/>
                </a:lnTo>
                <a:lnTo>
                  <a:pt x="2031066" y="162992"/>
                </a:lnTo>
                <a:lnTo>
                  <a:pt x="1989972" y="142723"/>
                </a:lnTo>
                <a:lnTo>
                  <a:pt x="1943593" y="123471"/>
                </a:lnTo>
                <a:lnTo>
                  <a:pt x="1892206" y="105313"/>
                </a:lnTo>
                <a:lnTo>
                  <a:pt x="1836086" y="88328"/>
                </a:lnTo>
                <a:lnTo>
                  <a:pt x="1775512" y="72592"/>
                </a:lnTo>
                <a:lnTo>
                  <a:pt x="1710760" y="58184"/>
                </a:lnTo>
                <a:lnTo>
                  <a:pt x="1642106" y="45180"/>
                </a:lnTo>
                <a:lnTo>
                  <a:pt x="1569829" y="33659"/>
                </a:lnTo>
                <a:lnTo>
                  <a:pt x="1494204" y="23697"/>
                </a:lnTo>
                <a:lnTo>
                  <a:pt x="1415509" y="15373"/>
                </a:lnTo>
                <a:lnTo>
                  <a:pt x="1334020" y="8763"/>
                </a:lnTo>
                <a:lnTo>
                  <a:pt x="1250015" y="3946"/>
                </a:lnTo>
                <a:lnTo>
                  <a:pt x="1163770" y="999"/>
                </a:lnTo>
                <a:lnTo>
                  <a:pt x="1075563" y="0"/>
                </a:lnTo>
                <a:close/>
              </a:path>
            </a:pathLst>
          </a:custGeom>
          <a:solidFill>
            <a:srgbClr val="FFFF00"/>
          </a:solidFill>
        </p:spPr>
        <p:txBody>
          <a:bodyPr wrap="square" lIns="0" tIns="0" rIns="0" bIns="0" rtlCol="0">
            <a:spAutoFit/>
          </a:bodyPr>
          <a:lstStyle/>
          <a:p>
            <a:endParaRPr/>
          </a:p>
        </p:txBody>
      </p:sp>
      <p:sp>
        <p:nvSpPr>
          <p:cNvPr id="7" name="object 7"/>
          <p:cNvSpPr/>
          <p:nvPr/>
        </p:nvSpPr>
        <p:spPr>
          <a:xfrm>
            <a:off x="6788150" y="3160776"/>
            <a:ext cx="2151126" cy="603250"/>
          </a:xfrm>
          <a:custGeom>
            <a:avLst/>
            <a:gdLst/>
            <a:ahLst/>
            <a:cxnLst/>
            <a:rect l="l" t="t" r="r" b="b"/>
            <a:pathLst>
              <a:path w="2151126" h="603250">
                <a:moveTo>
                  <a:pt x="0" y="301625"/>
                </a:moveTo>
                <a:lnTo>
                  <a:pt x="14078" y="252689"/>
                </a:lnTo>
                <a:lnTo>
                  <a:pt x="54836" y="206272"/>
                </a:lnTo>
                <a:lnTo>
                  <a:pt x="120059" y="162992"/>
                </a:lnTo>
                <a:lnTo>
                  <a:pt x="161153" y="142723"/>
                </a:lnTo>
                <a:lnTo>
                  <a:pt x="207532" y="123471"/>
                </a:lnTo>
                <a:lnTo>
                  <a:pt x="258919" y="105313"/>
                </a:lnTo>
                <a:lnTo>
                  <a:pt x="315039" y="88328"/>
                </a:lnTo>
                <a:lnTo>
                  <a:pt x="375613" y="72592"/>
                </a:lnTo>
                <a:lnTo>
                  <a:pt x="440365" y="58184"/>
                </a:lnTo>
                <a:lnTo>
                  <a:pt x="509019" y="45180"/>
                </a:lnTo>
                <a:lnTo>
                  <a:pt x="581296" y="33659"/>
                </a:lnTo>
                <a:lnTo>
                  <a:pt x="656921" y="23697"/>
                </a:lnTo>
                <a:lnTo>
                  <a:pt x="735616" y="15373"/>
                </a:lnTo>
                <a:lnTo>
                  <a:pt x="817105" y="8763"/>
                </a:lnTo>
                <a:lnTo>
                  <a:pt x="901110" y="3946"/>
                </a:lnTo>
                <a:lnTo>
                  <a:pt x="987355" y="999"/>
                </a:lnTo>
                <a:lnTo>
                  <a:pt x="1075563" y="0"/>
                </a:lnTo>
                <a:lnTo>
                  <a:pt x="1163770" y="999"/>
                </a:lnTo>
                <a:lnTo>
                  <a:pt x="1250015" y="3946"/>
                </a:lnTo>
                <a:lnTo>
                  <a:pt x="1334020" y="8763"/>
                </a:lnTo>
                <a:lnTo>
                  <a:pt x="1415509" y="15373"/>
                </a:lnTo>
                <a:lnTo>
                  <a:pt x="1494204" y="23697"/>
                </a:lnTo>
                <a:lnTo>
                  <a:pt x="1569829" y="33659"/>
                </a:lnTo>
                <a:lnTo>
                  <a:pt x="1642106" y="45180"/>
                </a:lnTo>
                <a:lnTo>
                  <a:pt x="1710760" y="58184"/>
                </a:lnTo>
                <a:lnTo>
                  <a:pt x="1775512" y="72592"/>
                </a:lnTo>
                <a:lnTo>
                  <a:pt x="1836086" y="88328"/>
                </a:lnTo>
                <a:lnTo>
                  <a:pt x="1892206" y="105313"/>
                </a:lnTo>
                <a:lnTo>
                  <a:pt x="1943593" y="123471"/>
                </a:lnTo>
                <a:lnTo>
                  <a:pt x="1989972" y="142723"/>
                </a:lnTo>
                <a:lnTo>
                  <a:pt x="2031066" y="162992"/>
                </a:lnTo>
                <a:lnTo>
                  <a:pt x="2066597" y="184201"/>
                </a:lnTo>
                <a:lnTo>
                  <a:pt x="2119865" y="229127"/>
                </a:lnTo>
                <a:lnTo>
                  <a:pt x="2147560" y="276881"/>
                </a:lnTo>
                <a:lnTo>
                  <a:pt x="2151126" y="301625"/>
                </a:lnTo>
                <a:lnTo>
                  <a:pt x="2147560" y="326351"/>
                </a:lnTo>
                <a:lnTo>
                  <a:pt x="2119865" y="374081"/>
                </a:lnTo>
                <a:lnTo>
                  <a:pt x="2066597" y="418994"/>
                </a:lnTo>
                <a:lnTo>
                  <a:pt x="2031066" y="440201"/>
                </a:lnTo>
                <a:lnTo>
                  <a:pt x="1989972" y="460470"/>
                </a:lnTo>
                <a:lnTo>
                  <a:pt x="1943593" y="479723"/>
                </a:lnTo>
                <a:lnTo>
                  <a:pt x="1892206" y="497884"/>
                </a:lnTo>
                <a:lnTo>
                  <a:pt x="1836086" y="514873"/>
                </a:lnTo>
                <a:lnTo>
                  <a:pt x="1775512" y="530614"/>
                </a:lnTo>
                <a:lnTo>
                  <a:pt x="1710760" y="545029"/>
                </a:lnTo>
                <a:lnTo>
                  <a:pt x="1642106" y="558039"/>
                </a:lnTo>
                <a:lnTo>
                  <a:pt x="1569829" y="569566"/>
                </a:lnTo>
                <a:lnTo>
                  <a:pt x="1494204" y="579534"/>
                </a:lnTo>
                <a:lnTo>
                  <a:pt x="1415509" y="587864"/>
                </a:lnTo>
                <a:lnTo>
                  <a:pt x="1334020" y="594479"/>
                </a:lnTo>
                <a:lnTo>
                  <a:pt x="1250015" y="599299"/>
                </a:lnTo>
                <a:lnTo>
                  <a:pt x="1163770" y="602249"/>
                </a:lnTo>
                <a:lnTo>
                  <a:pt x="1075563" y="603250"/>
                </a:lnTo>
                <a:lnTo>
                  <a:pt x="987355" y="602249"/>
                </a:lnTo>
                <a:lnTo>
                  <a:pt x="901110" y="599299"/>
                </a:lnTo>
                <a:lnTo>
                  <a:pt x="817105" y="594479"/>
                </a:lnTo>
                <a:lnTo>
                  <a:pt x="735616" y="587864"/>
                </a:lnTo>
                <a:lnTo>
                  <a:pt x="656921" y="579534"/>
                </a:lnTo>
                <a:lnTo>
                  <a:pt x="581296" y="569566"/>
                </a:lnTo>
                <a:lnTo>
                  <a:pt x="509019" y="558039"/>
                </a:lnTo>
                <a:lnTo>
                  <a:pt x="440365" y="545029"/>
                </a:lnTo>
                <a:lnTo>
                  <a:pt x="375613" y="530614"/>
                </a:lnTo>
                <a:lnTo>
                  <a:pt x="315039" y="514873"/>
                </a:lnTo>
                <a:lnTo>
                  <a:pt x="258919" y="497884"/>
                </a:lnTo>
                <a:lnTo>
                  <a:pt x="207532" y="479723"/>
                </a:lnTo>
                <a:lnTo>
                  <a:pt x="161153" y="460470"/>
                </a:lnTo>
                <a:lnTo>
                  <a:pt x="120059" y="440201"/>
                </a:lnTo>
                <a:lnTo>
                  <a:pt x="84528" y="418994"/>
                </a:lnTo>
                <a:lnTo>
                  <a:pt x="31260" y="374081"/>
                </a:lnTo>
                <a:lnTo>
                  <a:pt x="3565" y="326351"/>
                </a:lnTo>
                <a:lnTo>
                  <a:pt x="0" y="301625"/>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3528" y="155447"/>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5419725" y="1149350"/>
            <a:ext cx="2867025" cy="2286000"/>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p:nvPr/>
        </p:nvSpPr>
        <p:spPr>
          <a:xfrm>
            <a:off x="6529451" y="3028950"/>
            <a:ext cx="1847850" cy="434975"/>
          </a:xfrm>
          <a:custGeom>
            <a:avLst/>
            <a:gdLst/>
            <a:ahLst/>
            <a:cxnLst/>
            <a:rect l="l" t="t" r="r" b="b"/>
            <a:pathLst>
              <a:path w="1847850" h="434975">
                <a:moveTo>
                  <a:pt x="923925" y="0"/>
                </a:moveTo>
                <a:lnTo>
                  <a:pt x="848146" y="721"/>
                </a:lnTo>
                <a:lnTo>
                  <a:pt x="774055" y="2847"/>
                </a:lnTo>
                <a:lnTo>
                  <a:pt x="701889" y="6322"/>
                </a:lnTo>
                <a:lnTo>
                  <a:pt x="631886" y="11090"/>
                </a:lnTo>
                <a:lnTo>
                  <a:pt x="564284" y="17095"/>
                </a:lnTo>
                <a:lnTo>
                  <a:pt x="499321" y="24280"/>
                </a:lnTo>
                <a:lnTo>
                  <a:pt x="437233" y="32590"/>
                </a:lnTo>
                <a:lnTo>
                  <a:pt x="378259" y="41968"/>
                </a:lnTo>
                <a:lnTo>
                  <a:pt x="322637" y="52359"/>
                </a:lnTo>
                <a:lnTo>
                  <a:pt x="270605" y="63706"/>
                </a:lnTo>
                <a:lnTo>
                  <a:pt x="222399" y="75953"/>
                </a:lnTo>
                <a:lnTo>
                  <a:pt x="178259" y="89044"/>
                </a:lnTo>
                <a:lnTo>
                  <a:pt x="138421" y="102923"/>
                </a:lnTo>
                <a:lnTo>
                  <a:pt x="103123" y="117533"/>
                </a:lnTo>
                <a:lnTo>
                  <a:pt x="47100" y="148726"/>
                </a:lnTo>
                <a:lnTo>
                  <a:pt x="12092" y="182172"/>
                </a:lnTo>
                <a:lnTo>
                  <a:pt x="0" y="217424"/>
                </a:lnTo>
                <a:lnTo>
                  <a:pt x="3062" y="235265"/>
                </a:lnTo>
                <a:lnTo>
                  <a:pt x="26850" y="269701"/>
                </a:lnTo>
                <a:lnTo>
                  <a:pt x="72604" y="302101"/>
                </a:lnTo>
                <a:lnTo>
                  <a:pt x="138421" y="332016"/>
                </a:lnTo>
                <a:lnTo>
                  <a:pt x="178259" y="345903"/>
                </a:lnTo>
                <a:lnTo>
                  <a:pt x="222399" y="359000"/>
                </a:lnTo>
                <a:lnTo>
                  <a:pt x="270605" y="371252"/>
                </a:lnTo>
                <a:lnTo>
                  <a:pt x="322637" y="382603"/>
                </a:lnTo>
                <a:lnTo>
                  <a:pt x="378259" y="392997"/>
                </a:lnTo>
                <a:lnTo>
                  <a:pt x="437233" y="402378"/>
                </a:lnTo>
                <a:lnTo>
                  <a:pt x="499321" y="410690"/>
                </a:lnTo>
                <a:lnTo>
                  <a:pt x="564284" y="417877"/>
                </a:lnTo>
                <a:lnTo>
                  <a:pt x="631886" y="423883"/>
                </a:lnTo>
                <a:lnTo>
                  <a:pt x="701889" y="428651"/>
                </a:lnTo>
                <a:lnTo>
                  <a:pt x="774055" y="432127"/>
                </a:lnTo>
                <a:lnTo>
                  <a:pt x="848146" y="434253"/>
                </a:lnTo>
                <a:lnTo>
                  <a:pt x="923925" y="434975"/>
                </a:lnTo>
                <a:lnTo>
                  <a:pt x="999686" y="434253"/>
                </a:lnTo>
                <a:lnTo>
                  <a:pt x="1073763" y="432127"/>
                </a:lnTo>
                <a:lnTo>
                  <a:pt x="1145918" y="428651"/>
                </a:lnTo>
                <a:lnTo>
                  <a:pt x="1215914" y="423883"/>
                </a:lnTo>
                <a:lnTo>
                  <a:pt x="1283511" y="417877"/>
                </a:lnTo>
                <a:lnTo>
                  <a:pt x="1348472" y="410690"/>
                </a:lnTo>
                <a:lnTo>
                  <a:pt x="1410560" y="402378"/>
                </a:lnTo>
                <a:lnTo>
                  <a:pt x="1469535" y="392997"/>
                </a:lnTo>
                <a:lnTo>
                  <a:pt x="1525160" y="382603"/>
                </a:lnTo>
                <a:lnTo>
                  <a:pt x="1577197" y="371252"/>
                </a:lnTo>
                <a:lnTo>
                  <a:pt x="1625407" y="359000"/>
                </a:lnTo>
                <a:lnTo>
                  <a:pt x="1669554" y="345903"/>
                </a:lnTo>
                <a:lnTo>
                  <a:pt x="1709398" y="332016"/>
                </a:lnTo>
                <a:lnTo>
                  <a:pt x="1744702" y="317397"/>
                </a:lnTo>
                <a:lnTo>
                  <a:pt x="1800737" y="286183"/>
                </a:lnTo>
                <a:lnTo>
                  <a:pt x="1835754" y="252709"/>
                </a:lnTo>
                <a:lnTo>
                  <a:pt x="1847850" y="217424"/>
                </a:lnTo>
                <a:lnTo>
                  <a:pt x="1844786" y="199600"/>
                </a:lnTo>
                <a:lnTo>
                  <a:pt x="1820991" y="165195"/>
                </a:lnTo>
                <a:lnTo>
                  <a:pt x="1775227" y="132820"/>
                </a:lnTo>
                <a:lnTo>
                  <a:pt x="1709398" y="102923"/>
                </a:lnTo>
                <a:lnTo>
                  <a:pt x="1669554" y="89044"/>
                </a:lnTo>
                <a:lnTo>
                  <a:pt x="1625407" y="75953"/>
                </a:lnTo>
                <a:lnTo>
                  <a:pt x="1577197" y="63706"/>
                </a:lnTo>
                <a:lnTo>
                  <a:pt x="1525160" y="52359"/>
                </a:lnTo>
                <a:lnTo>
                  <a:pt x="1469535" y="41968"/>
                </a:lnTo>
                <a:lnTo>
                  <a:pt x="1410560" y="32590"/>
                </a:lnTo>
                <a:lnTo>
                  <a:pt x="1348472" y="24280"/>
                </a:lnTo>
                <a:lnTo>
                  <a:pt x="1283511" y="17095"/>
                </a:lnTo>
                <a:lnTo>
                  <a:pt x="1215914" y="11090"/>
                </a:lnTo>
                <a:lnTo>
                  <a:pt x="1145918" y="6322"/>
                </a:lnTo>
                <a:lnTo>
                  <a:pt x="1073763" y="2847"/>
                </a:lnTo>
                <a:lnTo>
                  <a:pt x="999686" y="721"/>
                </a:lnTo>
                <a:lnTo>
                  <a:pt x="923925" y="0"/>
                </a:lnTo>
                <a:close/>
              </a:path>
            </a:pathLst>
          </a:custGeom>
          <a:solidFill>
            <a:srgbClr val="FFFF00"/>
          </a:solidFill>
        </p:spPr>
        <p:txBody>
          <a:bodyPr wrap="square" lIns="0" tIns="0" rIns="0" bIns="0" rtlCol="0">
            <a:spAutoFit/>
          </a:bodyPr>
          <a:lstStyle/>
          <a:p>
            <a:endParaRPr/>
          </a:p>
        </p:txBody>
      </p:sp>
      <p:sp>
        <p:nvSpPr>
          <p:cNvPr id="5" name="object 5"/>
          <p:cNvSpPr/>
          <p:nvPr/>
        </p:nvSpPr>
        <p:spPr>
          <a:xfrm>
            <a:off x="6529451" y="3028950"/>
            <a:ext cx="1847850" cy="434975"/>
          </a:xfrm>
          <a:custGeom>
            <a:avLst/>
            <a:gdLst/>
            <a:ahLst/>
            <a:cxnLst/>
            <a:rect l="l" t="t" r="r" b="b"/>
            <a:pathLst>
              <a:path w="1847850" h="434975">
                <a:moveTo>
                  <a:pt x="0" y="217424"/>
                </a:moveTo>
                <a:lnTo>
                  <a:pt x="26850" y="165195"/>
                </a:lnTo>
                <a:lnTo>
                  <a:pt x="72604" y="132820"/>
                </a:lnTo>
                <a:lnTo>
                  <a:pt x="138421" y="102923"/>
                </a:lnTo>
                <a:lnTo>
                  <a:pt x="178259" y="89044"/>
                </a:lnTo>
                <a:lnTo>
                  <a:pt x="222399" y="75953"/>
                </a:lnTo>
                <a:lnTo>
                  <a:pt x="270605" y="63706"/>
                </a:lnTo>
                <a:lnTo>
                  <a:pt x="322637" y="52359"/>
                </a:lnTo>
                <a:lnTo>
                  <a:pt x="378259" y="41968"/>
                </a:lnTo>
                <a:lnTo>
                  <a:pt x="437233" y="32590"/>
                </a:lnTo>
                <a:lnTo>
                  <a:pt x="499321" y="24280"/>
                </a:lnTo>
                <a:lnTo>
                  <a:pt x="564284" y="17095"/>
                </a:lnTo>
                <a:lnTo>
                  <a:pt x="631886" y="11090"/>
                </a:lnTo>
                <a:lnTo>
                  <a:pt x="701889" y="6322"/>
                </a:lnTo>
                <a:lnTo>
                  <a:pt x="774055" y="2847"/>
                </a:lnTo>
                <a:lnTo>
                  <a:pt x="848146" y="721"/>
                </a:lnTo>
                <a:lnTo>
                  <a:pt x="923925" y="0"/>
                </a:lnTo>
                <a:lnTo>
                  <a:pt x="999686" y="721"/>
                </a:lnTo>
                <a:lnTo>
                  <a:pt x="1073763" y="2847"/>
                </a:lnTo>
                <a:lnTo>
                  <a:pt x="1145918" y="6322"/>
                </a:lnTo>
                <a:lnTo>
                  <a:pt x="1215914" y="11090"/>
                </a:lnTo>
                <a:lnTo>
                  <a:pt x="1283511" y="17095"/>
                </a:lnTo>
                <a:lnTo>
                  <a:pt x="1348472" y="24280"/>
                </a:lnTo>
                <a:lnTo>
                  <a:pt x="1410560" y="32590"/>
                </a:lnTo>
                <a:lnTo>
                  <a:pt x="1469535" y="41968"/>
                </a:lnTo>
                <a:lnTo>
                  <a:pt x="1525160" y="52359"/>
                </a:lnTo>
                <a:lnTo>
                  <a:pt x="1577197" y="63706"/>
                </a:lnTo>
                <a:lnTo>
                  <a:pt x="1625407" y="75953"/>
                </a:lnTo>
                <a:lnTo>
                  <a:pt x="1669554" y="89044"/>
                </a:lnTo>
                <a:lnTo>
                  <a:pt x="1709398" y="102923"/>
                </a:lnTo>
                <a:lnTo>
                  <a:pt x="1744702" y="117533"/>
                </a:lnTo>
                <a:lnTo>
                  <a:pt x="1800737" y="148726"/>
                </a:lnTo>
                <a:lnTo>
                  <a:pt x="1835754" y="182172"/>
                </a:lnTo>
                <a:lnTo>
                  <a:pt x="1847850" y="217424"/>
                </a:lnTo>
                <a:lnTo>
                  <a:pt x="1844786" y="235265"/>
                </a:lnTo>
                <a:lnTo>
                  <a:pt x="1820991" y="269701"/>
                </a:lnTo>
                <a:lnTo>
                  <a:pt x="1775227" y="302101"/>
                </a:lnTo>
                <a:lnTo>
                  <a:pt x="1709398" y="332016"/>
                </a:lnTo>
                <a:lnTo>
                  <a:pt x="1669554" y="345903"/>
                </a:lnTo>
                <a:lnTo>
                  <a:pt x="1625407" y="359000"/>
                </a:lnTo>
                <a:lnTo>
                  <a:pt x="1577197" y="371252"/>
                </a:lnTo>
                <a:lnTo>
                  <a:pt x="1525160" y="382603"/>
                </a:lnTo>
                <a:lnTo>
                  <a:pt x="1469535" y="392997"/>
                </a:lnTo>
                <a:lnTo>
                  <a:pt x="1410560" y="402378"/>
                </a:lnTo>
                <a:lnTo>
                  <a:pt x="1348472" y="410690"/>
                </a:lnTo>
                <a:lnTo>
                  <a:pt x="1283511" y="417877"/>
                </a:lnTo>
                <a:lnTo>
                  <a:pt x="1215914" y="423883"/>
                </a:lnTo>
                <a:lnTo>
                  <a:pt x="1145918" y="428651"/>
                </a:lnTo>
                <a:lnTo>
                  <a:pt x="1073763" y="432127"/>
                </a:lnTo>
                <a:lnTo>
                  <a:pt x="999686" y="434253"/>
                </a:lnTo>
                <a:lnTo>
                  <a:pt x="923925" y="434975"/>
                </a:lnTo>
                <a:lnTo>
                  <a:pt x="848146" y="434253"/>
                </a:lnTo>
                <a:lnTo>
                  <a:pt x="774055" y="432127"/>
                </a:lnTo>
                <a:lnTo>
                  <a:pt x="701889" y="428651"/>
                </a:lnTo>
                <a:lnTo>
                  <a:pt x="631886" y="423883"/>
                </a:lnTo>
                <a:lnTo>
                  <a:pt x="564284" y="417877"/>
                </a:lnTo>
                <a:lnTo>
                  <a:pt x="499321" y="410690"/>
                </a:lnTo>
                <a:lnTo>
                  <a:pt x="437233" y="402378"/>
                </a:lnTo>
                <a:lnTo>
                  <a:pt x="378259" y="392997"/>
                </a:lnTo>
                <a:lnTo>
                  <a:pt x="322637" y="382603"/>
                </a:lnTo>
                <a:lnTo>
                  <a:pt x="270605" y="371252"/>
                </a:lnTo>
                <a:lnTo>
                  <a:pt x="222399" y="359000"/>
                </a:lnTo>
                <a:lnTo>
                  <a:pt x="178259" y="345903"/>
                </a:lnTo>
                <a:lnTo>
                  <a:pt x="138421" y="332016"/>
                </a:lnTo>
                <a:lnTo>
                  <a:pt x="103123" y="317397"/>
                </a:lnTo>
                <a:lnTo>
                  <a:pt x="47100" y="286183"/>
                </a:lnTo>
                <a:lnTo>
                  <a:pt x="12092" y="252709"/>
                </a:lnTo>
                <a:lnTo>
                  <a:pt x="0" y="217424"/>
                </a:lnTo>
                <a:close/>
              </a:path>
            </a:pathLst>
          </a:custGeom>
          <a:ln w="12700">
            <a:solidFill>
              <a:srgbClr val="9B310D"/>
            </a:solidFill>
          </a:ln>
        </p:spPr>
        <p:txBody>
          <a:bodyPr wrap="square" lIns="0" tIns="0" rIns="0" bIns="0" rtlCol="0">
            <a:spAutoFit/>
          </a:bodyPr>
          <a:lstStyle/>
          <a:p>
            <a:endParaRPr/>
          </a:p>
        </p:txBody>
      </p:sp>
      <p:sp>
        <p:nvSpPr>
          <p:cNvPr id="6" name="object 6"/>
          <p:cNvSpPr txBox="1"/>
          <p:nvPr/>
        </p:nvSpPr>
        <p:spPr>
          <a:xfrm>
            <a:off x="430174" y="1093851"/>
            <a:ext cx="4422775" cy="1733550"/>
          </a:xfrm>
          <a:prstGeom prst="rect">
            <a:avLst/>
          </a:prstGeom>
        </p:spPr>
        <p:txBody>
          <a:bodyPr vert="horz" wrap="square" lIns="0" tIns="0" rIns="0" bIns="0" rtlCol="0">
            <a:spAutoFit/>
          </a:bodyPr>
          <a:lstStyle/>
          <a:p>
            <a:pPr marL="12700">
              <a:lnSpc>
                <a:spcPct val="100000"/>
              </a:lnSpc>
            </a:pPr>
            <a:r>
              <a:rPr sz="2600" b="1" spc="-5" dirty="0">
                <a:solidFill>
                  <a:srgbClr val="C00000"/>
                </a:solidFill>
                <a:latin typeface="Arial Narrow"/>
                <a:cs typeface="Arial Narrow"/>
              </a:rPr>
              <a:t>Map</a:t>
            </a:r>
            <a:r>
              <a:rPr sz="2600" b="1" spc="5" dirty="0">
                <a:solidFill>
                  <a:srgbClr val="C00000"/>
                </a:solidFill>
                <a:latin typeface="Arial Narrow"/>
                <a:cs typeface="Arial Narrow"/>
              </a:rPr>
              <a:t>p</a:t>
            </a:r>
            <a:r>
              <a:rPr sz="2600" b="1" spc="-5" dirty="0">
                <a:solidFill>
                  <a:srgbClr val="C00000"/>
                </a:solidFill>
                <a:latin typeface="Arial Narrow"/>
                <a:cs typeface="Arial Narrow"/>
              </a:rPr>
              <a:t>er</a:t>
            </a:r>
            <a:endParaRPr sz="2600">
              <a:latin typeface="Arial Narrow"/>
              <a:cs typeface="Arial Narrow"/>
            </a:endParaRPr>
          </a:p>
          <a:p>
            <a:pPr marL="221615" marR="6350" indent="-209550">
              <a:lnSpc>
                <a:spcPct val="120900"/>
              </a:lnSpc>
              <a:spcBef>
                <a:spcPts val="15"/>
              </a:spcBef>
              <a:tabLst>
                <a:tab pos="285750"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solidFill>
                  <a:srgbClr val="FF0000"/>
                </a:solidFill>
                <a:latin typeface="黑体"/>
                <a:cs typeface="黑体"/>
              </a:rPr>
              <a:t>每一</a:t>
            </a:r>
            <a:r>
              <a:rPr sz="2400" spc="-5" dirty="0">
                <a:solidFill>
                  <a:srgbClr val="FF0000"/>
                </a:solidFill>
                <a:latin typeface="黑体"/>
                <a:cs typeface="黑体"/>
              </a:rPr>
              <a:t>个</a:t>
            </a:r>
            <a:r>
              <a:rPr sz="2400" spc="0" dirty="0">
                <a:solidFill>
                  <a:srgbClr val="FF0000"/>
                </a:solidFill>
                <a:latin typeface="Arial Narrow"/>
                <a:cs typeface="Arial Narrow"/>
              </a:rPr>
              <a:t>M</a:t>
            </a:r>
            <a:r>
              <a:rPr sz="2400" spc="-5" dirty="0">
                <a:solidFill>
                  <a:srgbClr val="FF0000"/>
                </a:solidFill>
                <a:latin typeface="Arial Narrow"/>
                <a:cs typeface="Arial Narrow"/>
              </a:rPr>
              <a:t>apper</a:t>
            </a:r>
            <a:r>
              <a:rPr sz="2400" spc="0" dirty="0">
                <a:solidFill>
                  <a:srgbClr val="FF0000"/>
                </a:solidFill>
                <a:latin typeface="黑体"/>
                <a:cs typeface="黑体"/>
              </a:rPr>
              <a:t>类的实例生成了 一</a:t>
            </a:r>
            <a:r>
              <a:rPr sz="2400" spc="-5" dirty="0">
                <a:solidFill>
                  <a:srgbClr val="FF0000"/>
                </a:solidFill>
                <a:latin typeface="黑体"/>
                <a:cs typeface="黑体"/>
              </a:rPr>
              <a:t>个</a:t>
            </a:r>
            <a:r>
              <a:rPr sz="2400" spc="-5" dirty="0">
                <a:solidFill>
                  <a:srgbClr val="FF0000"/>
                </a:solidFill>
                <a:latin typeface="Arial Narrow"/>
                <a:cs typeface="Arial Narrow"/>
              </a:rPr>
              <a:t>Java</a:t>
            </a:r>
            <a:r>
              <a:rPr sz="2400" spc="0" dirty="0">
                <a:solidFill>
                  <a:srgbClr val="FF0000"/>
                </a:solidFill>
                <a:latin typeface="黑体"/>
                <a:cs typeface="黑体"/>
              </a:rPr>
              <a:t>进程，负责处理某一个 </a:t>
            </a:r>
            <a:r>
              <a:rPr sz="2400" spc="0" dirty="0">
                <a:solidFill>
                  <a:srgbClr val="FF0000"/>
                </a:solidFill>
                <a:latin typeface="Arial Narrow"/>
                <a:cs typeface="Arial Narrow"/>
              </a:rPr>
              <a:t>InputSpl</a:t>
            </a:r>
            <a:r>
              <a:rPr sz="2400" spc="-10" dirty="0">
                <a:solidFill>
                  <a:srgbClr val="FF0000"/>
                </a:solidFill>
                <a:latin typeface="Arial Narrow"/>
                <a:cs typeface="Arial Narrow"/>
              </a:rPr>
              <a:t>it</a:t>
            </a:r>
            <a:r>
              <a:rPr sz="2400" spc="0" dirty="0">
                <a:solidFill>
                  <a:srgbClr val="FF0000"/>
                </a:solidFill>
                <a:latin typeface="黑体"/>
                <a:cs typeface="黑体"/>
              </a:rPr>
              <a:t>上的</a:t>
            </a:r>
            <a:r>
              <a:rPr sz="2400" spc="-10" dirty="0">
                <a:solidFill>
                  <a:srgbClr val="FF0000"/>
                </a:solidFill>
                <a:latin typeface="黑体"/>
                <a:cs typeface="黑体"/>
              </a:rPr>
              <a:t>数</a:t>
            </a:r>
            <a:r>
              <a:rPr sz="2400" spc="0" dirty="0">
                <a:solidFill>
                  <a:srgbClr val="FF0000"/>
                </a:solidFill>
                <a:latin typeface="黑体"/>
                <a:cs typeface="黑体"/>
              </a:rPr>
              <a:t>据</a:t>
            </a:r>
            <a:endParaRPr sz="2400">
              <a:latin typeface="黑体"/>
              <a:cs typeface="黑体"/>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3528" y="155447"/>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6529451" y="3028950"/>
            <a:ext cx="1847850" cy="434975"/>
          </a:xfrm>
          <a:custGeom>
            <a:avLst/>
            <a:gdLst/>
            <a:ahLst/>
            <a:cxnLst/>
            <a:rect l="l" t="t" r="r" b="b"/>
            <a:pathLst>
              <a:path w="1847850" h="434975">
                <a:moveTo>
                  <a:pt x="923925" y="0"/>
                </a:moveTo>
                <a:lnTo>
                  <a:pt x="848146" y="721"/>
                </a:lnTo>
                <a:lnTo>
                  <a:pt x="774055" y="2847"/>
                </a:lnTo>
                <a:lnTo>
                  <a:pt x="701889" y="6322"/>
                </a:lnTo>
                <a:lnTo>
                  <a:pt x="631886" y="11090"/>
                </a:lnTo>
                <a:lnTo>
                  <a:pt x="564284" y="17095"/>
                </a:lnTo>
                <a:lnTo>
                  <a:pt x="499321" y="24280"/>
                </a:lnTo>
                <a:lnTo>
                  <a:pt x="437233" y="32590"/>
                </a:lnTo>
                <a:lnTo>
                  <a:pt x="378259" y="41968"/>
                </a:lnTo>
                <a:lnTo>
                  <a:pt x="322637" y="52359"/>
                </a:lnTo>
                <a:lnTo>
                  <a:pt x="270605" y="63706"/>
                </a:lnTo>
                <a:lnTo>
                  <a:pt x="222399" y="75953"/>
                </a:lnTo>
                <a:lnTo>
                  <a:pt x="178259" y="89044"/>
                </a:lnTo>
                <a:lnTo>
                  <a:pt x="138421" y="102923"/>
                </a:lnTo>
                <a:lnTo>
                  <a:pt x="103123" y="117533"/>
                </a:lnTo>
                <a:lnTo>
                  <a:pt x="47100" y="148726"/>
                </a:lnTo>
                <a:lnTo>
                  <a:pt x="12092" y="182172"/>
                </a:lnTo>
                <a:lnTo>
                  <a:pt x="0" y="217424"/>
                </a:lnTo>
                <a:lnTo>
                  <a:pt x="3062" y="235265"/>
                </a:lnTo>
                <a:lnTo>
                  <a:pt x="26850" y="269701"/>
                </a:lnTo>
                <a:lnTo>
                  <a:pt x="72604" y="302101"/>
                </a:lnTo>
                <a:lnTo>
                  <a:pt x="138421" y="332016"/>
                </a:lnTo>
                <a:lnTo>
                  <a:pt x="178259" y="345903"/>
                </a:lnTo>
                <a:lnTo>
                  <a:pt x="222399" y="359000"/>
                </a:lnTo>
                <a:lnTo>
                  <a:pt x="270605" y="371252"/>
                </a:lnTo>
                <a:lnTo>
                  <a:pt x="322637" y="382603"/>
                </a:lnTo>
                <a:lnTo>
                  <a:pt x="378259" y="392997"/>
                </a:lnTo>
                <a:lnTo>
                  <a:pt x="437233" y="402378"/>
                </a:lnTo>
                <a:lnTo>
                  <a:pt x="499321" y="410690"/>
                </a:lnTo>
                <a:lnTo>
                  <a:pt x="564284" y="417877"/>
                </a:lnTo>
                <a:lnTo>
                  <a:pt x="631886" y="423883"/>
                </a:lnTo>
                <a:lnTo>
                  <a:pt x="701889" y="428651"/>
                </a:lnTo>
                <a:lnTo>
                  <a:pt x="774055" y="432127"/>
                </a:lnTo>
                <a:lnTo>
                  <a:pt x="848146" y="434253"/>
                </a:lnTo>
                <a:lnTo>
                  <a:pt x="923925" y="434975"/>
                </a:lnTo>
                <a:lnTo>
                  <a:pt x="999686" y="434253"/>
                </a:lnTo>
                <a:lnTo>
                  <a:pt x="1073763" y="432127"/>
                </a:lnTo>
                <a:lnTo>
                  <a:pt x="1145918" y="428651"/>
                </a:lnTo>
                <a:lnTo>
                  <a:pt x="1215914" y="423883"/>
                </a:lnTo>
                <a:lnTo>
                  <a:pt x="1283511" y="417877"/>
                </a:lnTo>
                <a:lnTo>
                  <a:pt x="1348472" y="410690"/>
                </a:lnTo>
                <a:lnTo>
                  <a:pt x="1410560" y="402378"/>
                </a:lnTo>
                <a:lnTo>
                  <a:pt x="1469535" y="392997"/>
                </a:lnTo>
                <a:lnTo>
                  <a:pt x="1525160" y="382603"/>
                </a:lnTo>
                <a:lnTo>
                  <a:pt x="1577197" y="371252"/>
                </a:lnTo>
                <a:lnTo>
                  <a:pt x="1625407" y="359000"/>
                </a:lnTo>
                <a:lnTo>
                  <a:pt x="1669554" y="345903"/>
                </a:lnTo>
                <a:lnTo>
                  <a:pt x="1709398" y="332016"/>
                </a:lnTo>
                <a:lnTo>
                  <a:pt x="1744702" y="317397"/>
                </a:lnTo>
                <a:lnTo>
                  <a:pt x="1800737" y="286183"/>
                </a:lnTo>
                <a:lnTo>
                  <a:pt x="1835754" y="252709"/>
                </a:lnTo>
                <a:lnTo>
                  <a:pt x="1847850" y="217424"/>
                </a:lnTo>
                <a:lnTo>
                  <a:pt x="1844786" y="199600"/>
                </a:lnTo>
                <a:lnTo>
                  <a:pt x="1820991" y="165195"/>
                </a:lnTo>
                <a:lnTo>
                  <a:pt x="1775227" y="132820"/>
                </a:lnTo>
                <a:lnTo>
                  <a:pt x="1709398" y="102923"/>
                </a:lnTo>
                <a:lnTo>
                  <a:pt x="1669554" y="89044"/>
                </a:lnTo>
                <a:lnTo>
                  <a:pt x="1625407" y="75953"/>
                </a:lnTo>
                <a:lnTo>
                  <a:pt x="1577197" y="63706"/>
                </a:lnTo>
                <a:lnTo>
                  <a:pt x="1525160" y="52359"/>
                </a:lnTo>
                <a:lnTo>
                  <a:pt x="1469535" y="41968"/>
                </a:lnTo>
                <a:lnTo>
                  <a:pt x="1410560" y="32590"/>
                </a:lnTo>
                <a:lnTo>
                  <a:pt x="1348472" y="24280"/>
                </a:lnTo>
                <a:lnTo>
                  <a:pt x="1283511" y="17095"/>
                </a:lnTo>
                <a:lnTo>
                  <a:pt x="1215914" y="11090"/>
                </a:lnTo>
                <a:lnTo>
                  <a:pt x="1145918" y="6322"/>
                </a:lnTo>
                <a:lnTo>
                  <a:pt x="1073763" y="2847"/>
                </a:lnTo>
                <a:lnTo>
                  <a:pt x="999686" y="721"/>
                </a:lnTo>
                <a:lnTo>
                  <a:pt x="923925" y="0"/>
                </a:lnTo>
                <a:close/>
              </a:path>
            </a:pathLst>
          </a:custGeom>
          <a:solidFill>
            <a:srgbClr val="FFFF00"/>
          </a:solidFill>
        </p:spPr>
        <p:txBody>
          <a:bodyPr wrap="square" lIns="0" tIns="0" rIns="0" bIns="0" rtlCol="0">
            <a:spAutoFit/>
          </a:bodyPr>
          <a:lstStyle/>
          <a:p>
            <a:endParaRPr/>
          </a:p>
        </p:txBody>
      </p:sp>
      <p:sp>
        <p:nvSpPr>
          <p:cNvPr id="4" name="object 4"/>
          <p:cNvSpPr/>
          <p:nvPr/>
        </p:nvSpPr>
        <p:spPr>
          <a:xfrm>
            <a:off x="6529451" y="3028950"/>
            <a:ext cx="1847850" cy="434975"/>
          </a:xfrm>
          <a:custGeom>
            <a:avLst/>
            <a:gdLst/>
            <a:ahLst/>
            <a:cxnLst/>
            <a:rect l="l" t="t" r="r" b="b"/>
            <a:pathLst>
              <a:path w="1847850" h="434975">
                <a:moveTo>
                  <a:pt x="0" y="217424"/>
                </a:moveTo>
                <a:lnTo>
                  <a:pt x="26850" y="165195"/>
                </a:lnTo>
                <a:lnTo>
                  <a:pt x="72604" y="132820"/>
                </a:lnTo>
                <a:lnTo>
                  <a:pt x="138421" y="102923"/>
                </a:lnTo>
                <a:lnTo>
                  <a:pt x="178259" y="89044"/>
                </a:lnTo>
                <a:lnTo>
                  <a:pt x="222399" y="75953"/>
                </a:lnTo>
                <a:lnTo>
                  <a:pt x="270605" y="63706"/>
                </a:lnTo>
                <a:lnTo>
                  <a:pt x="322637" y="52359"/>
                </a:lnTo>
                <a:lnTo>
                  <a:pt x="378259" y="41968"/>
                </a:lnTo>
                <a:lnTo>
                  <a:pt x="437233" y="32590"/>
                </a:lnTo>
                <a:lnTo>
                  <a:pt x="499321" y="24280"/>
                </a:lnTo>
                <a:lnTo>
                  <a:pt x="564284" y="17095"/>
                </a:lnTo>
                <a:lnTo>
                  <a:pt x="631886" y="11090"/>
                </a:lnTo>
                <a:lnTo>
                  <a:pt x="701889" y="6322"/>
                </a:lnTo>
                <a:lnTo>
                  <a:pt x="774055" y="2847"/>
                </a:lnTo>
                <a:lnTo>
                  <a:pt x="848146" y="721"/>
                </a:lnTo>
                <a:lnTo>
                  <a:pt x="923925" y="0"/>
                </a:lnTo>
                <a:lnTo>
                  <a:pt x="999686" y="721"/>
                </a:lnTo>
                <a:lnTo>
                  <a:pt x="1073763" y="2847"/>
                </a:lnTo>
                <a:lnTo>
                  <a:pt x="1145918" y="6322"/>
                </a:lnTo>
                <a:lnTo>
                  <a:pt x="1215914" y="11090"/>
                </a:lnTo>
                <a:lnTo>
                  <a:pt x="1283511" y="17095"/>
                </a:lnTo>
                <a:lnTo>
                  <a:pt x="1348472" y="24280"/>
                </a:lnTo>
                <a:lnTo>
                  <a:pt x="1410560" y="32590"/>
                </a:lnTo>
                <a:lnTo>
                  <a:pt x="1469535" y="41968"/>
                </a:lnTo>
                <a:lnTo>
                  <a:pt x="1525160" y="52359"/>
                </a:lnTo>
                <a:lnTo>
                  <a:pt x="1577197" y="63706"/>
                </a:lnTo>
                <a:lnTo>
                  <a:pt x="1625407" y="75953"/>
                </a:lnTo>
                <a:lnTo>
                  <a:pt x="1669554" y="89044"/>
                </a:lnTo>
                <a:lnTo>
                  <a:pt x="1709398" y="102923"/>
                </a:lnTo>
                <a:lnTo>
                  <a:pt x="1744702" y="117533"/>
                </a:lnTo>
                <a:lnTo>
                  <a:pt x="1800737" y="148726"/>
                </a:lnTo>
                <a:lnTo>
                  <a:pt x="1835754" y="182172"/>
                </a:lnTo>
                <a:lnTo>
                  <a:pt x="1847850" y="217424"/>
                </a:lnTo>
                <a:lnTo>
                  <a:pt x="1844786" y="235265"/>
                </a:lnTo>
                <a:lnTo>
                  <a:pt x="1820991" y="269701"/>
                </a:lnTo>
                <a:lnTo>
                  <a:pt x="1775227" y="302101"/>
                </a:lnTo>
                <a:lnTo>
                  <a:pt x="1709398" y="332016"/>
                </a:lnTo>
                <a:lnTo>
                  <a:pt x="1669554" y="345903"/>
                </a:lnTo>
                <a:lnTo>
                  <a:pt x="1625407" y="359000"/>
                </a:lnTo>
                <a:lnTo>
                  <a:pt x="1577197" y="371252"/>
                </a:lnTo>
                <a:lnTo>
                  <a:pt x="1525160" y="382603"/>
                </a:lnTo>
                <a:lnTo>
                  <a:pt x="1469535" y="392997"/>
                </a:lnTo>
                <a:lnTo>
                  <a:pt x="1410560" y="402378"/>
                </a:lnTo>
                <a:lnTo>
                  <a:pt x="1348472" y="410690"/>
                </a:lnTo>
                <a:lnTo>
                  <a:pt x="1283511" y="417877"/>
                </a:lnTo>
                <a:lnTo>
                  <a:pt x="1215914" y="423883"/>
                </a:lnTo>
                <a:lnTo>
                  <a:pt x="1145918" y="428651"/>
                </a:lnTo>
                <a:lnTo>
                  <a:pt x="1073763" y="432127"/>
                </a:lnTo>
                <a:lnTo>
                  <a:pt x="999686" y="434253"/>
                </a:lnTo>
                <a:lnTo>
                  <a:pt x="923925" y="434975"/>
                </a:lnTo>
                <a:lnTo>
                  <a:pt x="848146" y="434253"/>
                </a:lnTo>
                <a:lnTo>
                  <a:pt x="774055" y="432127"/>
                </a:lnTo>
                <a:lnTo>
                  <a:pt x="701889" y="428651"/>
                </a:lnTo>
                <a:lnTo>
                  <a:pt x="631886" y="423883"/>
                </a:lnTo>
                <a:lnTo>
                  <a:pt x="564284" y="417877"/>
                </a:lnTo>
                <a:lnTo>
                  <a:pt x="499321" y="410690"/>
                </a:lnTo>
                <a:lnTo>
                  <a:pt x="437233" y="402378"/>
                </a:lnTo>
                <a:lnTo>
                  <a:pt x="378259" y="392997"/>
                </a:lnTo>
                <a:lnTo>
                  <a:pt x="322637" y="382603"/>
                </a:lnTo>
                <a:lnTo>
                  <a:pt x="270605" y="371252"/>
                </a:lnTo>
                <a:lnTo>
                  <a:pt x="222399" y="359000"/>
                </a:lnTo>
                <a:lnTo>
                  <a:pt x="178259" y="345903"/>
                </a:lnTo>
                <a:lnTo>
                  <a:pt x="138421" y="332016"/>
                </a:lnTo>
                <a:lnTo>
                  <a:pt x="103123" y="317397"/>
                </a:lnTo>
                <a:lnTo>
                  <a:pt x="47100" y="286183"/>
                </a:lnTo>
                <a:lnTo>
                  <a:pt x="12092" y="252709"/>
                </a:lnTo>
                <a:lnTo>
                  <a:pt x="0" y="217424"/>
                </a:lnTo>
                <a:close/>
              </a:path>
            </a:pathLst>
          </a:custGeom>
          <a:ln w="12700">
            <a:solidFill>
              <a:srgbClr val="9B310D"/>
            </a:solidFill>
          </a:ln>
        </p:spPr>
        <p:txBody>
          <a:bodyPr wrap="square" lIns="0" tIns="0" rIns="0" bIns="0" rtlCol="0">
            <a:spAutoFit/>
          </a:bodyPr>
          <a:lstStyle/>
          <a:p>
            <a:endParaRPr/>
          </a:p>
        </p:txBody>
      </p:sp>
      <p:sp>
        <p:nvSpPr>
          <p:cNvPr id="5" name="object 5"/>
          <p:cNvSpPr txBox="1"/>
          <p:nvPr/>
        </p:nvSpPr>
        <p:spPr>
          <a:xfrm>
            <a:off x="403656" y="1005840"/>
            <a:ext cx="7950200" cy="3912235"/>
          </a:xfrm>
          <a:prstGeom prst="rect">
            <a:avLst/>
          </a:prstGeom>
        </p:spPr>
        <p:txBody>
          <a:bodyPr vert="horz" wrap="square" lIns="0" tIns="0" rIns="0" bIns="0" rtlCol="0">
            <a:spAutoFit/>
          </a:bodyPr>
          <a:lstStyle/>
          <a:p>
            <a:pPr marL="12700">
              <a:lnSpc>
                <a:spcPct val="100000"/>
              </a:lnSpc>
            </a:pPr>
            <a:r>
              <a:rPr sz="2400" b="1" spc="-15" dirty="0">
                <a:solidFill>
                  <a:srgbClr val="C00000"/>
                </a:solidFill>
                <a:latin typeface="Arial Narrow"/>
                <a:cs typeface="Arial Narrow"/>
              </a:rPr>
              <a:t>C</a:t>
            </a:r>
            <a:r>
              <a:rPr sz="2400" b="1" spc="-25" dirty="0">
                <a:solidFill>
                  <a:srgbClr val="C00000"/>
                </a:solidFill>
                <a:latin typeface="Arial Narrow"/>
                <a:cs typeface="Arial Narrow"/>
              </a:rPr>
              <a:t>o</a:t>
            </a:r>
            <a:r>
              <a:rPr sz="2400" b="1" spc="-15" dirty="0">
                <a:solidFill>
                  <a:srgbClr val="C00000"/>
                </a:solidFill>
                <a:latin typeface="Arial Narrow"/>
                <a:cs typeface="Arial Narrow"/>
              </a:rPr>
              <a:t>mbiner</a:t>
            </a:r>
            <a:endParaRPr sz="2400">
              <a:latin typeface="Arial Narrow"/>
              <a:cs typeface="Arial Narrow"/>
            </a:endParaRPr>
          </a:p>
          <a:p>
            <a:pPr marL="12700">
              <a:lnSpc>
                <a:spcPct val="100000"/>
              </a:lnSpc>
              <a:spcBef>
                <a:spcPts val="615"/>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合并相</a:t>
            </a:r>
            <a:r>
              <a:rPr sz="2400" spc="0" dirty="0">
                <a:latin typeface="黑体"/>
                <a:cs typeface="黑体"/>
              </a:rPr>
              <a:t>同</a:t>
            </a:r>
            <a:r>
              <a:rPr sz="2400" spc="-5" dirty="0">
                <a:latin typeface="Arial Narrow"/>
                <a:cs typeface="Arial Narrow"/>
              </a:rPr>
              <a:t>ke</a:t>
            </a:r>
            <a:r>
              <a:rPr sz="2400" spc="-10" dirty="0">
                <a:latin typeface="Arial Narrow"/>
                <a:cs typeface="Arial Narrow"/>
              </a:rPr>
              <a:t>y</a:t>
            </a:r>
            <a:r>
              <a:rPr sz="2400" spc="-5" dirty="0">
                <a:latin typeface="黑体"/>
                <a:cs typeface="黑体"/>
              </a:rPr>
              <a:t>的键值对，减少</a:t>
            </a:r>
            <a:r>
              <a:rPr sz="2400" spc="-5" dirty="0">
                <a:latin typeface="Arial Narrow"/>
                <a:cs typeface="Arial Narrow"/>
              </a:rPr>
              <a:t>partiti</a:t>
            </a:r>
            <a:r>
              <a:rPr sz="2400" spc="-10" dirty="0">
                <a:latin typeface="Arial Narrow"/>
                <a:cs typeface="Arial Narrow"/>
              </a:rPr>
              <a:t>o</a:t>
            </a:r>
            <a:r>
              <a:rPr sz="2400" spc="-5" dirty="0">
                <a:latin typeface="Arial Narrow"/>
                <a:cs typeface="Arial Narrow"/>
              </a:rPr>
              <a:t>n</a:t>
            </a:r>
            <a:r>
              <a:rPr sz="2400" spc="-10" dirty="0">
                <a:latin typeface="Arial Narrow"/>
                <a:cs typeface="Arial Narrow"/>
              </a:rPr>
              <a:t>i</a:t>
            </a:r>
            <a:r>
              <a:rPr sz="2400" spc="-5" dirty="0">
                <a:latin typeface="Arial Narrow"/>
                <a:cs typeface="Arial Narrow"/>
              </a:rPr>
              <a:t>ng</a:t>
            </a:r>
            <a:r>
              <a:rPr sz="2400" spc="-5" dirty="0">
                <a:latin typeface="黑体"/>
                <a:cs typeface="黑体"/>
              </a:rPr>
              <a:t>时的数据通信开销</a:t>
            </a:r>
            <a:endParaRPr sz="2400">
              <a:latin typeface="黑体"/>
              <a:cs typeface="黑体"/>
            </a:endParaRPr>
          </a:p>
          <a:p>
            <a:pPr marL="291465" indent="-279400">
              <a:lnSpc>
                <a:spcPct val="100000"/>
              </a:lnSpc>
              <a:spcBef>
                <a:spcPts val="575"/>
              </a:spcBef>
              <a:buClr>
                <a:srgbClr val="D24717"/>
              </a:buClr>
              <a:buSzPct val="85416"/>
              <a:buFont typeface="Wingdings 2"/>
              <a:buChar char=""/>
              <a:tabLst>
                <a:tab pos="287020" algn="l"/>
              </a:tabLst>
            </a:pPr>
            <a:r>
              <a:rPr sz="2400" spc="-5" dirty="0">
                <a:latin typeface="Arial Narrow"/>
                <a:cs typeface="Arial Narrow"/>
              </a:rPr>
              <a:t>conf.setCombine</a:t>
            </a:r>
            <a:r>
              <a:rPr sz="2400" spc="-10" dirty="0">
                <a:latin typeface="Arial Narrow"/>
                <a:cs typeface="Arial Narrow"/>
              </a:rPr>
              <a:t>r</a:t>
            </a:r>
            <a:r>
              <a:rPr sz="2400" spc="-5" dirty="0">
                <a:latin typeface="Arial Narrow"/>
                <a:cs typeface="Arial Narrow"/>
              </a:rPr>
              <a:t>Clas</a:t>
            </a:r>
            <a:r>
              <a:rPr sz="2400" spc="10" dirty="0">
                <a:latin typeface="Arial Narrow"/>
                <a:cs typeface="Arial Narrow"/>
              </a:rPr>
              <a:t>s</a:t>
            </a:r>
            <a:r>
              <a:rPr sz="2400" spc="-5" dirty="0">
                <a:latin typeface="Arial Narrow"/>
                <a:cs typeface="Arial Narrow"/>
              </a:rPr>
              <a:t>(</a:t>
            </a:r>
            <a:r>
              <a:rPr sz="2400" spc="-15" dirty="0">
                <a:latin typeface="Arial Narrow"/>
                <a:cs typeface="Arial Narrow"/>
              </a:rPr>
              <a:t>Re</a:t>
            </a:r>
            <a:r>
              <a:rPr sz="2400" spc="-5" dirty="0">
                <a:latin typeface="Arial Narrow"/>
                <a:cs typeface="Arial Narrow"/>
              </a:rPr>
              <a:t>du</a:t>
            </a:r>
            <a:r>
              <a:rPr sz="2400" spc="5" dirty="0">
                <a:latin typeface="Arial Narrow"/>
                <a:cs typeface="Arial Narrow"/>
              </a:rPr>
              <a:t>c</a:t>
            </a:r>
            <a:r>
              <a:rPr sz="2400" spc="-5" dirty="0">
                <a:latin typeface="Arial Narrow"/>
                <a:cs typeface="Arial Narrow"/>
              </a:rPr>
              <a:t>e.</a:t>
            </a:r>
            <a:r>
              <a:rPr sz="2400" spc="10" dirty="0">
                <a:latin typeface="Arial Narrow"/>
                <a:cs typeface="Arial Narrow"/>
              </a:rPr>
              <a:t>c</a:t>
            </a:r>
            <a:r>
              <a:rPr sz="2400" spc="-5" dirty="0">
                <a:latin typeface="Arial Narrow"/>
                <a:cs typeface="Arial Narrow"/>
              </a:rPr>
              <a:t>l</a:t>
            </a:r>
            <a:r>
              <a:rPr sz="2400" spc="-10" dirty="0">
                <a:latin typeface="Arial Narrow"/>
                <a:cs typeface="Arial Narrow"/>
              </a:rPr>
              <a:t>a</a:t>
            </a:r>
            <a:r>
              <a:rPr sz="2400" spc="5" dirty="0">
                <a:latin typeface="Arial Narrow"/>
                <a:cs typeface="Arial Narrow"/>
              </a:rPr>
              <a:t>ss</a:t>
            </a:r>
            <a:r>
              <a:rPr sz="2400" spc="-5" dirty="0">
                <a:latin typeface="Arial Narrow"/>
                <a:cs typeface="Arial Narrow"/>
              </a:rPr>
              <a:t>);</a:t>
            </a:r>
            <a:endParaRPr sz="2400">
              <a:latin typeface="Arial Narrow"/>
              <a:cs typeface="Arial Narrow"/>
            </a:endParaRPr>
          </a:p>
          <a:p>
            <a:pPr marL="12700">
              <a:lnSpc>
                <a:spcPct val="100000"/>
              </a:lnSpc>
              <a:spcBef>
                <a:spcPts val="62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是在本地执行的一个</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ducer</a:t>
            </a:r>
            <a:r>
              <a:rPr sz="2400" spc="0" dirty="0">
                <a:latin typeface="黑体"/>
                <a:cs typeface="黑体"/>
              </a:rPr>
              <a:t>，满足一定的条件才能够</a:t>
            </a:r>
            <a:r>
              <a:rPr sz="2400" spc="5" dirty="0">
                <a:latin typeface="黑体"/>
                <a:cs typeface="黑体"/>
              </a:rPr>
              <a:t>执</a:t>
            </a:r>
            <a:r>
              <a:rPr sz="2400" spc="0" dirty="0">
                <a:latin typeface="黑体"/>
                <a:cs typeface="黑体"/>
              </a:rPr>
              <a:t>行</a:t>
            </a:r>
            <a:endParaRPr sz="2400">
              <a:latin typeface="黑体"/>
              <a:cs typeface="黑体"/>
            </a:endParaRPr>
          </a:p>
          <a:p>
            <a:pPr marL="291465" marR="5793740" indent="-279400">
              <a:lnSpc>
                <a:spcPct val="120900"/>
              </a:lnSpc>
              <a:buClr>
                <a:srgbClr val="D24717"/>
              </a:buClr>
              <a:buSzPct val="85416"/>
              <a:buFont typeface="Wingdings 2"/>
              <a:buChar char=""/>
              <a:tabLst>
                <a:tab pos="287020" algn="l"/>
              </a:tabLst>
            </a:pPr>
            <a:r>
              <a:rPr sz="2400" spc="-15" dirty="0">
                <a:latin typeface="Arial Narrow"/>
                <a:cs typeface="Arial Narrow"/>
              </a:rPr>
              <a:t>C</a:t>
            </a:r>
            <a:r>
              <a:rPr sz="2400" spc="-25" dirty="0">
                <a:latin typeface="Arial Narrow"/>
                <a:cs typeface="Arial Narrow"/>
              </a:rPr>
              <a:t>o</a:t>
            </a:r>
            <a:r>
              <a:rPr sz="2400" spc="-5" dirty="0">
                <a:latin typeface="Arial Narrow"/>
                <a:cs typeface="Arial Narrow"/>
              </a:rPr>
              <a:t>mbin</a:t>
            </a:r>
            <a:r>
              <a:rPr sz="2400" spc="-10" dirty="0">
                <a:latin typeface="Arial Narrow"/>
                <a:cs typeface="Arial Narrow"/>
              </a:rPr>
              <a:t>e</a:t>
            </a:r>
            <a:r>
              <a:rPr sz="2400" spc="-5" dirty="0">
                <a:latin typeface="Arial Narrow"/>
                <a:cs typeface="Arial Narrow"/>
              </a:rPr>
              <a:t>r</a:t>
            </a:r>
            <a:r>
              <a:rPr sz="2400" spc="0" dirty="0">
                <a:latin typeface="黑体"/>
                <a:cs typeface="黑体"/>
              </a:rPr>
              <a:t>在某 些情况下可直 接</a:t>
            </a:r>
            <a:r>
              <a:rPr sz="2400" spc="-5" dirty="0">
                <a:latin typeface="黑体"/>
                <a:cs typeface="黑体"/>
              </a:rPr>
              <a:t>用</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duce</a:t>
            </a:r>
            <a:r>
              <a:rPr sz="2400" spc="0" dirty="0">
                <a:latin typeface="Arial Narrow"/>
                <a:cs typeface="Arial Narrow"/>
              </a:rPr>
              <a:t>r</a:t>
            </a:r>
            <a:r>
              <a:rPr sz="2400" spc="0" dirty="0">
                <a:latin typeface="黑体"/>
                <a:cs typeface="黑体"/>
              </a:rPr>
              <a:t>， 但需要时可定 </a:t>
            </a:r>
            <a:r>
              <a:rPr sz="2400" spc="-5" dirty="0">
                <a:latin typeface="黑体"/>
                <a:cs typeface="黑体"/>
              </a:rPr>
              <a:t>制</a:t>
            </a:r>
            <a:r>
              <a:rPr sz="2400" spc="0" dirty="0">
                <a:latin typeface="Arial Narrow"/>
                <a:cs typeface="Arial Narrow"/>
              </a:rPr>
              <a:t>C</a:t>
            </a:r>
            <a:r>
              <a:rPr sz="2400" spc="-10" dirty="0">
                <a:latin typeface="Arial Narrow"/>
                <a:cs typeface="Arial Narrow"/>
              </a:rPr>
              <a:t>o</a:t>
            </a:r>
            <a:r>
              <a:rPr sz="2400" spc="-5" dirty="0">
                <a:latin typeface="Arial Narrow"/>
                <a:cs typeface="Arial Narrow"/>
              </a:rPr>
              <a:t>mbi</a:t>
            </a:r>
            <a:r>
              <a:rPr sz="2400" spc="-10" dirty="0">
                <a:latin typeface="Arial Narrow"/>
                <a:cs typeface="Arial Narrow"/>
              </a:rPr>
              <a:t>n</a:t>
            </a:r>
            <a:r>
              <a:rPr sz="2400" spc="-5" dirty="0">
                <a:latin typeface="Arial Narrow"/>
                <a:cs typeface="Arial Narrow"/>
              </a:rPr>
              <a:t>e</a:t>
            </a:r>
            <a:r>
              <a:rPr sz="2400" spc="0" dirty="0">
                <a:latin typeface="Arial Narrow"/>
                <a:cs typeface="Arial Narrow"/>
              </a:rPr>
              <a:t>r</a:t>
            </a:r>
            <a:r>
              <a:rPr sz="2400" spc="0" dirty="0">
                <a:latin typeface="黑体"/>
                <a:cs typeface="黑体"/>
              </a:rPr>
              <a:t>。</a:t>
            </a:r>
            <a:endParaRPr sz="2400">
              <a:latin typeface="黑体"/>
              <a:cs typeface="黑体"/>
            </a:endParaRPr>
          </a:p>
        </p:txBody>
      </p:sp>
      <p:sp>
        <p:nvSpPr>
          <p:cNvPr id="6" name="object 6"/>
          <p:cNvSpPr/>
          <p:nvPr/>
        </p:nvSpPr>
        <p:spPr>
          <a:xfrm>
            <a:off x="2756535" y="2874975"/>
            <a:ext cx="6195949" cy="3700526"/>
          </a:xfrm>
          <a:prstGeom prst="rect">
            <a:avLst/>
          </a:prstGeom>
          <a:blipFill>
            <a:blip r:embed="rId3" cstate="print"/>
            <a:stretch>
              <a:fillRect/>
            </a:stretch>
          </a:blipFill>
        </p:spPr>
        <p:txBody>
          <a:bodyPr wrap="square" lIns="0" tIns="0" rIns="0" bIns="0" rtlCol="0">
            <a:spAutoFit/>
          </a:bodyPr>
          <a:lstStyle/>
          <a:p>
            <a:endParaRPr/>
          </a:p>
        </p:txBody>
      </p:sp>
      <p:sp>
        <p:nvSpPr>
          <p:cNvPr id="7" name="object 7"/>
          <p:cNvSpPr/>
          <p:nvPr/>
        </p:nvSpPr>
        <p:spPr>
          <a:xfrm>
            <a:off x="3043301" y="3071876"/>
            <a:ext cx="1847850" cy="433324"/>
          </a:xfrm>
          <a:custGeom>
            <a:avLst/>
            <a:gdLst/>
            <a:ahLst/>
            <a:cxnLst/>
            <a:rect l="l" t="t" r="r" b="b"/>
            <a:pathLst>
              <a:path w="1847850" h="433324">
                <a:moveTo>
                  <a:pt x="923925" y="0"/>
                </a:moveTo>
                <a:lnTo>
                  <a:pt x="848146" y="717"/>
                </a:lnTo>
                <a:lnTo>
                  <a:pt x="774055" y="2832"/>
                </a:lnTo>
                <a:lnTo>
                  <a:pt x="701889" y="6290"/>
                </a:lnTo>
                <a:lnTo>
                  <a:pt x="631886" y="11035"/>
                </a:lnTo>
                <a:lnTo>
                  <a:pt x="564284" y="17012"/>
                </a:lnTo>
                <a:lnTo>
                  <a:pt x="499321" y="24164"/>
                </a:lnTo>
                <a:lnTo>
                  <a:pt x="437233" y="32436"/>
                </a:lnTo>
                <a:lnTo>
                  <a:pt x="378259" y="41773"/>
                </a:lnTo>
                <a:lnTo>
                  <a:pt x="322637" y="52120"/>
                </a:lnTo>
                <a:lnTo>
                  <a:pt x="270605" y="63420"/>
                </a:lnTo>
                <a:lnTo>
                  <a:pt x="222399" y="75619"/>
                </a:lnTo>
                <a:lnTo>
                  <a:pt x="178259" y="88660"/>
                </a:lnTo>
                <a:lnTo>
                  <a:pt x="138421" y="102488"/>
                </a:lnTo>
                <a:lnTo>
                  <a:pt x="103123" y="117048"/>
                </a:lnTo>
                <a:lnTo>
                  <a:pt x="47100" y="148140"/>
                </a:lnTo>
                <a:lnTo>
                  <a:pt x="12092" y="181493"/>
                </a:lnTo>
                <a:lnTo>
                  <a:pt x="0" y="216662"/>
                </a:lnTo>
                <a:lnTo>
                  <a:pt x="3062" y="234428"/>
                </a:lnTo>
                <a:lnTo>
                  <a:pt x="26850" y="268720"/>
                </a:lnTo>
                <a:lnTo>
                  <a:pt x="72604" y="300986"/>
                </a:lnTo>
                <a:lnTo>
                  <a:pt x="138421" y="330779"/>
                </a:lnTo>
                <a:lnTo>
                  <a:pt x="178259" y="344608"/>
                </a:lnTo>
                <a:lnTo>
                  <a:pt x="222399" y="357653"/>
                </a:lnTo>
                <a:lnTo>
                  <a:pt x="270605" y="369855"/>
                </a:lnTo>
                <a:lnTo>
                  <a:pt x="322637" y="381161"/>
                </a:lnTo>
                <a:lnTo>
                  <a:pt x="378259" y="391513"/>
                </a:lnTo>
                <a:lnTo>
                  <a:pt x="437233" y="400857"/>
                </a:lnTo>
                <a:lnTo>
                  <a:pt x="499321" y="409135"/>
                </a:lnTo>
                <a:lnTo>
                  <a:pt x="564284" y="416294"/>
                </a:lnTo>
                <a:lnTo>
                  <a:pt x="631886" y="422276"/>
                </a:lnTo>
                <a:lnTo>
                  <a:pt x="701889" y="427025"/>
                </a:lnTo>
                <a:lnTo>
                  <a:pt x="774055" y="430487"/>
                </a:lnTo>
                <a:lnTo>
                  <a:pt x="848146" y="432605"/>
                </a:lnTo>
                <a:lnTo>
                  <a:pt x="923925" y="433324"/>
                </a:lnTo>
                <a:lnTo>
                  <a:pt x="999686" y="432605"/>
                </a:lnTo>
                <a:lnTo>
                  <a:pt x="1073763" y="430487"/>
                </a:lnTo>
                <a:lnTo>
                  <a:pt x="1145918" y="427025"/>
                </a:lnTo>
                <a:lnTo>
                  <a:pt x="1215914" y="422276"/>
                </a:lnTo>
                <a:lnTo>
                  <a:pt x="1283511" y="416294"/>
                </a:lnTo>
                <a:lnTo>
                  <a:pt x="1348472" y="409135"/>
                </a:lnTo>
                <a:lnTo>
                  <a:pt x="1410560" y="400857"/>
                </a:lnTo>
                <a:lnTo>
                  <a:pt x="1469535" y="391513"/>
                </a:lnTo>
                <a:lnTo>
                  <a:pt x="1525160" y="381161"/>
                </a:lnTo>
                <a:lnTo>
                  <a:pt x="1577197" y="369855"/>
                </a:lnTo>
                <a:lnTo>
                  <a:pt x="1625407" y="357653"/>
                </a:lnTo>
                <a:lnTo>
                  <a:pt x="1669554" y="344608"/>
                </a:lnTo>
                <a:lnTo>
                  <a:pt x="1709398" y="330779"/>
                </a:lnTo>
                <a:lnTo>
                  <a:pt x="1744702" y="316219"/>
                </a:lnTo>
                <a:lnTo>
                  <a:pt x="1800737" y="285134"/>
                </a:lnTo>
                <a:lnTo>
                  <a:pt x="1835754" y="251799"/>
                </a:lnTo>
                <a:lnTo>
                  <a:pt x="1847850" y="216662"/>
                </a:lnTo>
                <a:lnTo>
                  <a:pt x="1844786" y="198878"/>
                </a:lnTo>
                <a:lnTo>
                  <a:pt x="1820991" y="164562"/>
                </a:lnTo>
                <a:lnTo>
                  <a:pt x="1775227" y="132284"/>
                </a:lnTo>
                <a:lnTo>
                  <a:pt x="1709398" y="102488"/>
                </a:lnTo>
                <a:lnTo>
                  <a:pt x="1669554" y="88660"/>
                </a:lnTo>
                <a:lnTo>
                  <a:pt x="1625407" y="75619"/>
                </a:lnTo>
                <a:lnTo>
                  <a:pt x="1577197" y="63420"/>
                </a:lnTo>
                <a:lnTo>
                  <a:pt x="1525160" y="52120"/>
                </a:lnTo>
                <a:lnTo>
                  <a:pt x="1469535" y="41773"/>
                </a:lnTo>
                <a:lnTo>
                  <a:pt x="1410560" y="32436"/>
                </a:lnTo>
                <a:lnTo>
                  <a:pt x="1348472" y="24164"/>
                </a:lnTo>
                <a:lnTo>
                  <a:pt x="1283511" y="17012"/>
                </a:lnTo>
                <a:lnTo>
                  <a:pt x="1215914" y="11035"/>
                </a:lnTo>
                <a:lnTo>
                  <a:pt x="1145918" y="6290"/>
                </a:lnTo>
                <a:lnTo>
                  <a:pt x="1073763" y="2832"/>
                </a:lnTo>
                <a:lnTo>
                  <a:pt x="999686" y="717"/>
                </a:lnTo>
                <a:lnTo>
                  <a:pt x="923925" y="0"/>
                </a:lnTo>
                <a:close/>
              </a:path>
            </a:pathLst>
          </a:custGeom>
          <a:solidFill>
            <a:srgbClr val="FFFF00"/>
          </a:solidFill>
        </p:spPr>
        <p:txBody>
          <a:bodyPr wrap="square" lIns="0" tIns="0" rIns="0" bIns="0" rtlCol="0">
            <a:spAutoFit/>
          </a:bodyPr>
          <a:lstStyle/>
          <a:p>
            <a:endParaRPr/>
          </a:p>
        </p:txBody>
      </p:sp>
      <p:sp>
        <p:nvSpPr>
          <p:cNvPr id="8" name="object 8"/>
          <p:cNvSpPr/>
          <p:nvPr/>
        </p:nvSpPr>
        <p:spPr>
          <a:xfrm>
            <a:off x="3043301" y="3071876"/>
            <a:ext cx="1847850" cy="433324"/>
          </a:xfrm>
          <a:custGeom>
            <a:avLst/>
            <a:gdLst/>
            <a:ahLst/>
            <a:cxnLst/>
            <a:rect l="l" t="t" r="r" b="b"/>
            <a:pathLst>
              <a:path w="1847850" h="433324">
                <a:moveTo>
                  <a:pt x="0" y="216662"/>
                </a:moveTo>
                <a:lnTo>
                  <a:pt x="26850" y="164562"/>
                </a:lnTo>
                <a:lnTo>
                  <a:pt x="72604" y="132284"/>
                </a:lnTo>
                <a:lnTo>
                  <a:pt x="138421" y="102488"/>
                </a:lnTo>
                <a:lnTo>
                  <a:pt x="178259" y="88660"/>
                </a:lnTo>
                <a:lnTo>
                  <a:pt x="222399" y="75619"/>
                </a:lnTo>
                <a:lnTo>
                  <a:pt x="270605" y="63420"/>
                </a:lnTo>
                <a:lnTo>
                  <a:pt x="322637" y="52120"/>
                </a:lnTo>
                <a:lnTo>
                  <a:pt x="378259" y="41773"/>
                </a:lnTo>
                <a:lnTo>
                  <a:pt x="437233" y="32436"/>
                </a:lnTo>
                <a:lnTo>
                  <a:pt x="499321" y="24164"/>
                </a:lnTo>
                <a:lnTo>
                  <a:pt x="564284" y="17012"/>
                </a:lnTo>
                <a:lnTo>
                  <a:pt x="631886" y="11035"/>
                </a:lnTo>
                <a:lnTo>
                  <a:pt x="701889" y="6290"/>
                </a:lnTo>
                <a:lnTo>
                  <a:pt x="774055" y="2832"/>
                </a:lnTo>
                <a:lnTo>
                  <a:pt x="848146" y="717"/>
                </a:lnTo>
                <a:lnTo>
                  <a:pt x="923925" y="0"/>
                </a:lnTo>
                <a:lnTo>
                  <a:pt x="999686" y="717"/>
                </a:lnTo>
                <a:lnTo>
                  <a:pt x="1073763" y="2832"/>
                </a:lnTo>
                <a:lnTo>
                  <a:pt x="1145918" y="6290"/>
                </a:lnTo>
                <a:lnTo>
                  <a:pt x="1215914" y="11035"/>
                </a:lnTo>
                <a:lnTo>
                  <a:pt x="1283511" y="17012"/>
                </a:lnTo>
                <a:lnTo>
                  <a:pt x="1348472" y="24164"/>
                </a:lnTo>
                <a:lnTo>
                  <a:pt x="1410560" y="32436"/>
                </a:lnTo>
                <a:lnTo>
                  <a:pt x="1469535" y="41773"/>
                </a:lnTo>
                <a:lnTo>
                  <a:pt x="1525160" y="52120"/>
                </a:lnTo>
                <a:lnTo>
                  <a:pt x="1577197" y="63420"/>
                </a:lnTo>
                <a:lnTo>
                  <a:pt x="1625407" y="75619"/>
                </a:lnTo>
                <a:lnTo>
                  <a:pt x="1669554" y="88660"/>
                </a:lnTo>
                <a:lnTo>
                  <a:pt x="1709398" y="102488"/>
                </a:lnTo>
                <a:lnTo>
                  <a:pt x="1744702" y="117048"/>
                </a:lnTo>
                <a:lnTo>
                  <a:pt x="1800737" y="148140"/>
                </a:lnTo>
                <a:lnTo>
                  <a:pt x="1835754" y="181493"/>
                </a:lnTo>
                <a:lnTo>
                  <a:pt x="1847850" y="216662"/>
                </a:lnTo>
                <a:lnTo>
                  <a:pt x="1844786" y="234428"/>
                </a:lnTo>
                <a:lnTo>
                  <a:pt x="1820991" y="268720"/>
                </a:lnTo>
                <a:lnTo>
                  <a:pt x="1775227" y="300986"/>
                </a:lnTo>
                <a:lnTo>
                  <a:pt x="1709398" y="330779"/>
                </a:lnTo>
                <a:lnTo>
                  <a:pt x="1669554" y="344608"/>
                </a:lnTo>
                <a:lnTo>
                  <a:pt x="1625407" y="357653"/>
                </a:lnTo>
                <a:lnTo>
                  <a:pt x="1577197" y="369855"/>
                </a:lnTo>
                <a:lnTo>
                  <a:pt x="1525160" y="381161"/>
                </a:lnTo>
                <a:lnTo>
                  <a:pt x="1469535" y="391513"/>
                </a:lnTo>
                <a:lnTo>
                  <a:pt x="1410560" y="400857"/>
                </a:lnTo>
                <a:lnTo>
                  <a:pt x="1348472" y="409135"/>
                </a:lnTo>
                <a:lnTo>
                  <a:pt x="1283511" y="416294"/>
                </a:lnTo>
                <a:lnTo>
                  <a:pt x="1215914" y="422276"/>
                </a:lnTo>
                <a:lnTo>
                  <a:pt x="1145918" y="427025"/>
                </a:lnTo>
                <a:lnTo>
                  <a:pt x="1073763" y="430487"/>
                </a:lnTo>
                <a:lnTo>
                  <a:pt x="999686" y="432605"/>
                </a:lnTo>
                <a:lnTo>
                  <a:pt x="923925" y="433324"/>
                </a:lnTo>
                <a:lnTo>
                  <a:pt x="848146" y="432605"/>
                </a:lnTo>
                <a:lnTo>
                  <a:pt x="774055" y="430487"/>
                </a:lnTo>
                <a:lnTo>
                  <a:pt x="701889" y="427025"/>
                </a:lnTo>
                <a:lnTo>
                  <a:pt x="631886" y="422276"/>
                </a:lnTo>
                <a:lnTo>
                  <a:pt x="564284" y="416294"/>
                </a:lnTo>
                <a:lnTo>
                  <a:pt x="499321" y="409135"/>
                </a:lnTo>
                <a:lnTo>
                  <a:pt x="437233" y="400857"/>
                </a:lnTo>
                <a:lnTo>
                  <a:pt x="378259" y="391513"/>
                </a:lnTo>
                <a:lnTo>
                  <a:pt x="322637" y="381161"/>
                </a:lnTo>
                <a:lnTo>
                  <a:pt x="270605" y="369855"/>
                </a:lnTo>
                <a:lnTo>
                  <a:pt x="222399" y="357653"/>
                </a:lnTo>
                <a:lnTo>
                  <a:pt x="178259" y="344608"/>
                </a:lnTo>
                <a:lnTo>
                  <a:pt x="138421" y="330779"/>
                </a:lnTo>
                <a:lnTo>
                  <a:pt x="103123" y="316219"/>
                </a:lnTo>
                <a:lnTo>
                  <a:pt x="47100" y="285134"/>
                </a:lnTo>
                <a:lnTo>
                  <a:pt x="12092" y="251799"/>
                </a:lnTo>
                <a:lnTo>
                  <a:pt x="0" y="216662"/>
                </a:lnTo>
                <a:close/>
              </a:path>
            </a:pathLst>
          </a:custGeom>
          <a:ln w="12700">
            <a:solidFill>
              <a:srgbClr val="9B310D"/>
            </a:solidFill>
          </a:ln>
        </p:spPr>
        <p:txBody>
          <a:bodyPr wrap="square" lIns="0" tIns="0" rIns="0" bIns="0" rtlCol="0">
            <a:spAutoFit/>
          </a:bodyPr>
          <a:lstStyle/>
          <a:p>
            <a:endParaRPr/>
          </a:p>
        </p:txBody>
      </p:sp>
      <p:sp>
        <p:nvSpPr>
          <p:cNvPr id="9" name="object 9"/>
          <p:cNvSpPr/>
          <p:nvPr/>
        </p:nvSpPr>
        <p:spPr>
          <a:xfrm>
            <a:off x="5796026" y="3071876"/>
            <a:ext cx="1847850" cy="433324"/>
          </a:xfrm>
          <a:custGeom>
            <a:avLst/>
            <a:gdLst/>
            <a:ahLst/>
            <a:cxnLst/>
            <a:rect l="l" t="t" r="r" b="b"/>
            <a:pathLst>
              <a:path w="1847850" h="433324">
                <a:moveTo>
                  <a:pt x="923925" y="0"/>
                </a:moveTo>
                <a:lnTo>
                  <a:pt x="848146" y="717"/>
                </a:lnTo>
                <a:lnTo>
                  <a:pt x="774055" y="2832"/>
                </a:lnTo>
                <a:lnTo>
                  <a:pt x="701889" y="6290"/>
                </a:lnTo>
                <a:lnTo>
                  <a:pt x="631886" y="11035"/>
                </a:lnTo>
                <a:lnTo>
                  <a:pt x="564284" y="17012"/>
                </a:lnTo>
                <a:lnTo>
                  <a:pt x="499321" y="24164"/>
                </a:lnTo>
                <a:lnTo>
                  <a:pt x="437233" y="32436"/>
                </a:lnTo>
                <a:lnTo>
                  <a:pt x="378259" y="41773"/>
                </a:lnTo>
                <a:lnTo>
                  <a:pt x="322637" y="52120"/>
                </a:lnTo>
                <a:lnTo>
                  <a:pt x="270605" y="63420"/>
                </a:lnTo>
                <a:lnTo>
                  <a:pt x="222399" y="75619"/>
                </a:lnTo>
                <a:lnTo>
                  <a:pt x="178259" y="88660"/>
                </a:lnTo>
                <a:lnTo>
                  <a:pt x="138421" y="102488"/>
                </a:lnTo>
                <a:lnTo>
                  <a:pt x="103123" y="117048"/>
                </a:lnTo>
                <a:lnTo>
                  <a:pt x="47100" y="148140"/>
                </a:lnTo>
                <a:lnTo>
                  <a:pt x="12092" y="181493"/>
                </a:lnTo>
                <a:lnTo>
                  <a:pt x="0" y="216662"/>
                </a:lnTo>
                <a:lnTo>
                  <a:pt x="3062" y="234428"/>
                </a:lnTo>
                <a:lnTo>
                  <a:pt x="26850" y="268720"/>
                </a:lnTo>
                <a:lnTo>
                  <a:pt x="72604" y="300986"/>
                </a:lnTo>
                <a:lnTo>
                  <a:pt x="138421" y="330779"/>
                </a:lnTo>
                <a:lnTo>
                  <a:pt x="178259" y="344608"/>
                </a:lnTo>
                <a:lnTo>
                  <a:pt x="222399" y="357653"/>
                </a:lnTo>
                <a:lnTo>
                  <a:pt x="270605" y="369855"/>
                </a:lnTo>
                <a:lnTo>
                  <a:pt x="322637" y="381161"/>
                </a:lnTo>
                <a:lnTo>
                  <a:pt x="378259" y="391513"/>
                </a:lnTo>
                <a:lnTo>
                  <a:pt x="437233" y="400857"/>
                </a:lnTo>
                <a:lnTo>
                  <a:pt x="499321" y="409135"/>
                </a:lnTo>
                <a:lnTo>
                  <a:pt x="564284" y="416294"/>
                </a:lnTo>
                <a:lnTo>
                  <a:pt x="631886" y="422276"/>
                </a:lnTo>
                <a:lnTo>
                  <a:pt x="701889" y="427025"/>
                </a:lnTo>
                <a:lnTo>
                  <a:pt x="774055" y="430487"/>
                </a:lnTo>
                <a:lnTo>
                  <a:pt x="848146" y="432605"/>
                </a:lnTo>
                <a:lnTo>
                  <a:pt x="923925" y="433324"/>
                </a:lnTo>
                <a:lnTo>
                  <a:pt x="999686" y="432605"/>
                </a:lnTo>
                <a:lnTo>
                  <a:pt x="1073763" y="430487"/>
                </a:lnTo>
                <a:lnTo>
                  <a:pt x="1145918" y="427025"/>
                </a:lnTo>
                <a:lnTo>
                  <a:pt x="1215914" y="422276"/>
                </a:lnTo>
                <a:lnTo>
                  <a:pt x="1283511" y="416294"/>
                </a:lnTo>
                <a:lnTo>
                  <a:pt x="1348472" y="409135"/>
                </a:lnTo>
                <a:lnTo>
                  <a:pt x="1410560" y="400857"/>
                </a:lnTo>
                <a:lnTo>
                  <a:pt x="1469535" y="391513"/>
                </a:lnTo>
                <a:lnTo>
                  <a:pt x="1525160" y="381161"/>
                </a:lnTo>
                <a:lnTo>
                  <a:pt x="1577197" y="369855"/>
                </a:lnTo>
                <a:lnTo>
                  <a:pt x="1625407" y="357653"/>
                </a:lnTo>
                <a:lnTo>
                  <a:pt x="1669554" y="344608"/>
                </a:lnTo>
                <a:lnTo>
                  <a:pt x="1709398" y="330779"/>
                </a:lnTo>
                <a:lnTo>
                  <a:pt x="1744702" y="316219"/>
                </a:lnTo>
                <a:lnTo>
                  <a:pt x="1800737" y="285134"/>
                </a:lnTo>
                <a:lnTo>
                  <a:pt x="1835754" y="251799"/>
                </a:lnTo>
                <a:lnTo>
                  <a:pt x="1847850" y="216662"/>
                </a:lnTo>
                <a:lnTo>
                  <a:pt x="1844786" y="198878"/>
                </a:lnTo>
                <a:lnTo>
                  <a:pt x="1820991" y="164562"/>
                </a:lnTo>
                <a:lnTo>
                  <a:pt x="1775227" y="132284"/>
                </a:lnTo>
                <a:lnTo>
                  <a:pt x="1709398" y="102488"/>
                </a:lnTo>
                <a:lnTo>
                  <a:pt x="1669554" y="88660"/>
                </a:lnTo>
                <a:lnTo>
                  <a:pt x="1625407" y="75619"/>
                </a:lnTo>
                <a:lnTo>
                  <a:pt x="1577197" y="63420"/>
                </a:lnTo>
                <a:lnTo>
                  <a:pt x="1525160" y="52120"/>
                </a:lnTo>
                <a:lnTo>
                  <a:pt x="1469535" y="41773"/>
                </a:lnTo>
                <a:lnTo>
                  <a:pt x="1410560" y="32436"/>
                </a:lnTo>
                <a:lnTo>
                  <a:pt x="1348472" y="24164"/>
                </a:lnTo>
                <a:lnTo>
                  <a:pt x="1283511" y="17012"/>
                </a:lnTo>
                <a:lnTo>
                  <a:pt x="1215914" y="11035"/>
                </a:lnTo>
                <a:lnTo>
                  <a:pt x="1145918" y="6290"/>
                </a:lnTo>
                <a:lnTo>
                  <a:pt x="1073763" y="2832"/>
                </a:lnTo>
                <a:lnTo>
                  <a:pt x="999686" y="717"/>
                </a:lnTo>
                <a:lnTo>
                  <a:pt x="923925" y="0"/>
                </a:lnTo>
                <a:close/>
              </a:path>
            </a:pathLst>
          </a:custGeom>
          <a:solidFill>
            <a:srgbClr val="FFFF00"/>
          </a:solidFill>
        </p:spPr>
        <p:txBody>
          <a:bodyPr wrap="square" lIns="0" tIns="0" rIns="0" bIns="0" rtlCol="0">
            <a:spAutoFit/>
          </a:bodyPr>
          <a:lstStyle/>
          <a:p>
            <a:endParaRPr/>
          </a:p>
        </p:txBody>
      </p:sp>
      <p:sp>
        <p:nvSpPr>
          <p:cNvPr id="10" name="object 10"/>
          <p:cNvSpPr/>
          <p:nvPr/>
        </p:nvSpPr>
        <p:spPr>
          <a:xfrm>
            <a:off x="5796026" y="3071876"/>
            <a:ext cx="1847850" cy="433324"/>
          </a:xfrm>
          <a:custGeom>
            <a:avLst/>
            <a:gdLst/>
            <a:ahLst/>
            <a:cxnLst/>
            <a:rect l="l" t="t" r="r" b="b"/>
            <a:pathLst>
              <a:path w="1847850" h="433324">
                <a:moveTo>
                  <a:pt x="0" y="216662"/>
                </a:moveTo>
                <a:lnTo>
                  <a:pt x="26850" y="164562"/>
                </a:lnTo>
                <a:lnTo>
                  <a:pt x="72604" y="132284"/>
                </a:lnTo>
                <a:lnTo>
                  <a:pt x="138421" y="102488"/>
                </a:lnTo>
                <a:lnTo>
                  <a:pt x="178259" y="88660"/>
                </a:lnTo>
                <a:lnTo>
                  <a:pt x="222399" y="75619"/>
                </a:lnTo>
                <a:lnTo>
                  <a:pt x="270605" y="63420"/>
                </a:lnTo>
                <a:lnTo>
                  <a:pt x="322637" y="52120"/>
                </a:lnTo>
                <a:lnTo>
                  <a:pt x="378259" y="41773"/>
                </a:lnTo>
                <a:lnTo>
                  <a:pt x="437233" y="32436"/>
                </a:lnTo>
                <a:lnTo>
                  <a:pt x="499321" y="24164"/>
                </a:lnTo>
                <a:lnTo>
                  <a:pt x="564284" y="17012"/>
                </a:lnTo>
                <a:lnTo>
                  <a:pt x="631886" y="11035"/>
                </a:lnTo>
                <a:lnTo>
                  <a:pt x="701889" y="6290"/>
                </a:lnTo>
                <a:lnTo>
                  <a:pt x="774055" y="2832"/>
                </a:lnTo>
                <a:lnTo>
                  <a:pt x="848146" y="717"/>
                </a:lnTo>
                <a:lnTo>
                  <a:pt x="923925" y="0"/>
                </a:lnTo>
                <a:lnTo>
                  <a:pt x="999686" y="717"/>
                </a:lnTo>
                <a:lnTo>
                  <a:pt x="1073763" y="2832"/>
                </a:lnTo>
                <a:lnTo>
                  <a:pt x="1145918" y="6290"/>
                </a:lnTo>
                <a:lnTo>
                  <a:pt x="1215914" y="11035"/>
                </a:lnTo>
                <a:lnTo>
                  <a:pt x="1283511" y="17012"/>
                </a:lnTo>
                <a:lnTo>
                  <a:pt x="1348472" y="24164"/>
                </a:lnTo>
                <a:lnTo>
                  <a:pt x="1410560" y="32436"/>
                </a:lnTo>
                <a:lnTo>
                  <a:pt x="1469535" y="41773"/>
                </a:lnTo>
                <a:lnTo>
                  <a:pt x="1525160" y="52120"/>
                </a:lnTo>
                <a:lnTo>
                  <a:pt x="1577197" y="63420"/>
                </a:lnTo>
                <a:lnTo>
                  <a:pt x="1625407" y="75619"/>
                </a:lnTo>
                <a:lnTo>
                  <a:pt x="1669554" y="88660"/>
                </a:lnTo>
                <a:lnTo>
                  <a:pt x="1709398" y="102488"/>
                </a:lnTo>
                <a:lnTo>
                  <a:pt x="1744702" y="117048"/>
                </a:lnTo>
                <a:lnTo>
                  <a:pt x="1800737" y="148140"/>
                </a:lnTo>
                <a:lnTo>
                  <a:pt x="1835754" y="181493"/>
                </a:lnTo>
                <a:lnTo>
                  <a:pt x="1847850" y="216662"/>
                </a:lnTo>
                <a:lnTo>
                  <a:pt x="1844786" y="234428"/>
                </a:lnTo>
                <a:lnTo>
                  <a:pt x="1820991" y="268720"/>
                </a:lnTo>
                <a:lnTo>
                  <a:pt x="1775227" y="300986"/>
                </a:lnTo>
                <a:lnTo>
                  <a:pt x="1709398" y="330779"/>
                </a:lnTo>
                <a:lnTo>
                  <a:pt x="1669554" y="344608"/>
                </a:lnTo>
                <a:lnTo>
                  <a:pt x="1625407" y="357653"/>
                </a:lnTo>
                <a:lnTo>
                  <a:pt x="1577197" y="369855"/>
                </a:lnTo>
                <a:lnTo>
                  <a:pt x="1525160" y="381161"/>
                </a:lnTo>
                <a:lnTo>
                  <a:pt x="1469535" y="391513"/>
                </a:lnTo>
                <a:lnTo>
                  <a:pt x="1410560" y="400857"/>
                </a:lnTo>
                <a:lnTo>
                  <a:pt x="1348472" y="409135"/>
                </a:lnTo>
                <a:lnTo>
                  <a:pt x="1283511" y="416294"/>
                </a:lnTo>
                <a:lnTo>
                  <a:pt x="1215914" y="422276"/>
                </a:lnTo>
                <a:lnTo>
                  <a:pt x="1145918" y="427025"/>
                </a:lnTo>
                <a:lnTo>
                  <a:pt x="1073763" y="430487"/>
                </a:lnTo>
                <a:lnTo>
                  <a:pt x="999686" y="432605"/>
                </a:lnTo>
                <a:lnTo>
                  <a:pt x="923925" y="433324"/>
                </a:lnTo>
                <a:lnTo>
                  <a:pt x="848146" y="432605"/>
                </a:lnTo>
                <a:lnTo>
                  <a:pt x="774055" y="430487"/>
                </a:lnTo>
                <a:lnTo>
                  <a:pt x="701889" y="427025"/>
                </a:lnTo>
                <a:lnTo>
                  <a:pt x="631886" y="422276"/>
                </a:lnTo>
                <a:lnTo>
                  <a:pt x="564284" y="416294"/>
                </a:lnTo>
                <a:lnTo>
                  <a:pt x="499321" y="409135"/>
                </a:lnTo>
                <a:lnTo>
                  <a:pt x="437233" y="400857"/>
                </a:lnTo>
                <a:lnTo>
                  <a:pt x="378259" y="391513"/>
                </a:lnTo>
                <a:lnTo>
                  <a:pt x="322637" y="381161"/>
                </a:lnTo>
                <a:lnTo>
                  <a:pt x="270605" y="369855"/>
                </a:lnTo>
                <a:lnTo>
                  <a:pt x="222399" y="357653"/>
                </a:lnTo>
                <a:lnTo>
                  <a:pt x="178259" y="344608"/>
                </a:lnTo>
                <a:lnTo>
                  <a:pt x="138421" y="330779"/>
                </a:lnTo>
                <a:lnTo>
                  <a:pt x="103123" y="316219"/>
                </a:lnTo>
                <a:lnTo>
                  <a:pt x="47100" y="285134"/>
                </a:lnTo>
                <a:lnTo>
                  <a:pt x="12092" y="251799"/>
                </a:lnTo>
                <a:lnTo>
                  <a:pt x="0" y="216662"/>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44875" y="1869948"/>
            <a:ext cx="5542026" cy="24527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3843528" y="155447"/>
            <a:ext cx="5300471" cy="720851"/>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p:nvPr/>
        </p:nvSpPr>
        <p:spPr>
          <a:xfrm>
            <a:off x="4202176" y="2752725"/>
            <a:ext cx="1847850" cy="433324"/>
          </a:xfrm>
          <a:custGeom>
            <a:avLst/>
            <a:gdLst/>
            <a:ahLst/>
            <a:cxnLst/>
            <a:rect l="l" t="t" r="r" b="b"/>
            <a:pathLst>
              <a:path w="1847850" h="433324">
                <a:moveTo>
                  <a:pt x="923925" y="0"/>
                </a:moveTo>
                <a:lnTo>
                  <a:pt x="848146" y="718"/>
                </a:lnTo>
                <a:lnTo>
                  <a:pt x="774055" y="2836"/>
                </a:lnTo>
                <a:lnTo>
                  <a:pt x="701889" y="6298"/>
                </a:lnTo>
                <a:lnTo>
                  <a:pt x="631886" y="11047"/>
                </a:lnTo>
                <a:lnTo>
                  <a:pt x="564284" y="17029"/>
                </a:lnTo>
                <a:lnTo>
                  <a:pt x="499321" y="24188"/>
                </a:lnTo>
                <a:lnTo>
                  <a:pt x="437233" y="32466"/>
                </a:lnTo>
                <a:lnTo>
                  <a:pt x="378259" y="41810"/>
                </a:lnTo>
                <a:lnTo>
                  <a:pt x="322637" y="52162"/>
                </a:lnTo>
                <a:lnTo>
                  <a:pt x="270605" y="63468"/>
                </a:lnTo>
                <a:lnTo>
                  <a:pt x="222399" y="75670"/>
                </a:lnTo>
                <a:lnTo>
                  <a:pt x="178259" y="88715"/>
                </a:lnTo>
                <a:lnTo>
                  <a:pt x="138421" y="102544"/>
                </a:lnTo>
                <a:lnTo>
                  <a:pt x="103123" y="117104"/>
                </a:lnTo>
                <a:lnTo>
                  <a:pt x="47100" y="148189"/>
                </a:lnTo>
                <a:lnTo>
                  <a:pt x="12092" y="181524"/>
                </a:lnTo>
                <a:lnTo>
                  <a:pt x="0" y="216662"/>
                </a:lnTo>
                <a:lnTo>
                  <a:pt x="3062" y="234445"/>
                </a:lnTo>
                <a:lnTo>
                  <a:pt x="26850" y="268761"/>
                </a:lnTo>
                <a:lnTo>
                  <a:pt x="72604" y="301039"/>
                </a:lnTo>
                <a:lnTo>
                  <a:pt x="138421" y="330835"/>
                </a:lnTo>
                <a:lnTo>
                  <a:pt x="178259" y="344663"/>
                </a:lnTo>
                <a:lnTo>
                  <a:pt x="222399" y="357704"/>
                </a:lnTo>
                <a:lnTo>
                  <a:pt x="270605" y="369903"/>
                </a:lnTo>
                <a:lnTo>
                  <a:pt x="322637" y="381203"/>
                </a:lnTo>
                <a:lnTo>
                  <a:pt x="378259" y="391550"/>
                </a:lnTo>
                <a:lnTo>
                  <a:pt x="437233" y="400887"/>
                </a:lnTo>
                <a:lnTo>
                  <a:pt x="499321" y="409159"/>
                </a:lnTo>
                <a:lnTo>
                  <a:pt x="564284" y="416311"/>
                </a:lnTo>
                <a:lnTo>
                  <a:pt x="631886" y="422288"/>
                </a:lnTo>
                <a:lnTo>
                  <a:pt x="701889" y="427033"/>
                </a:lnTo>
                <a:lnTo>
                  <a:pt x="774055" y="430491"/>
                </a:lnTo>
                <a:lnTo>
                  <a:pt x="848146" y="432606"/>
                </a:lnTo>
                <a:lnTo>
                  <a:pt x="923925" y="433324"/>
                </a:lnTo>
                <a:lnTo>
                  <a:pt x="999686" y="432606"/>
                </a:lnTo>
                <a:lnTo>
                  <a:pt x="1073763" y="430491"/>
                </a:lnTo>
                <a:lnTo>
                  <a:pt x="1145918" y="427033"/>
                </a:lnTo>
                <a:lnTo>
                  <a:pt x="1215914" y="422288"/>
                </a:lnTo>
                <a:lnTo>
                  <a:pt x="1283511" y="416311"/>
                </a:lnTo>
                <a:lnTo>
                  <a:pt x="1348472" y="409159"/>
                </a:lnTo>
                <a:lnTo>
                  <a:pt x="1410560" y="400887"/>
                </a:lnTo>
                <a:lnTo>
                  <a:pt x="1469535" y="391550"/>
                </a:lnTo>
                <a:lnTo>
                  <a:pt x="1525160" y="381203"/>
                </a:lnTo>
                <a:lnTo>
                  <a:pt x="1577197" y="369903"/>
                </a:lnTo>
                <a:lnTo>
                  <a:pt x="1625407" y="357704"/>
                </a:lnTo>
                <a:lnTo>
                  <a:pt x="1669554" y="344663"/>
                </a:lnTo>
                <a:lnTo>
                  <a:pt x="1709398" y="330835"/>
                </a:lnTo>
                <a:lnTo>
                  <a:pt x="1744702" y="316275"/>
                </a:lnTo>
                <a:lnTo>
                  <a:pt x="1800737" y="285183"/>
                </a:lnTo>
                <a:lnTo>
                  <a:pt x="1835754" y="251830"/>
                </a:lnTo>
                <a:lnTo>
                  <a:pt x="1847850" y="216662"/>
                </a:lnTo>
                <a:lnTo>
                  <a:pt x="1844786" y="198895"/>
                </a:lnTo>
                <a:lnTo>
                  <a:pt x="1820991" y="164603"/>
                </a:lnTo>
                <a:lnTo>
                  <a:pt x="1775227" y="132337"/>
                </a:lnTo>
                <a:lnTo>
                  <a:pt x="1709398" y="102544"/>
                </a:lnTo>
                <a:lnTo>
                  <a:pt x="1669554" y="88715"/>
                </a:lnTo>
                <a:lnTo>
                  <a:pt x="1625407" y="75670"/>
                </a:lnTo>
                <a:lnTo>
                  <a:pt x="1577197" y="63468"/>
                </a:lnTo>
                <a:lnTo>
                  <a:pt x="1525160" y="52162"/>
                </a:lnTo>
                <a:lnTo>
                  <a:pt x="1469535" y="41810"/>
                </a:lnTo>
                <a:lnTo>
                  <a:pt x="1410560" y="32466"/>
                </a:lnTo>
                <a:lnTo>
                  <a:pt x="1348472" y="24188"/>
                </a:lnTo>
                <a:lnTo>
                  <a:pt x="1283511" y="17029"/>
                </a:lnTo>
                <a:lnTo>
                  <a:pt x="1215914" y="11047"/>
                </a:lnTo>
                <a:lnTo>
                  <a:pt x="1145918" y="6298"/>
                </a:lnTo>
                <a:lnTo>
                  <a:pt x="1073763" y="2836"/>
                </a:lnTo>
                <a:lnTo>
                  <a:pt x="999686" y="718"/>
                </a:lnTo>
                <a:lnTo>
                  <a:pt x="923925" y="0"/>
                </a:lnTo>
                <a:close/>
              </a:path>
            </a:pathLst>
          </a:custGeom>
          <a:solidFill>
            <a:srgbClr val="FFFF00"/>
          </a:solidFill>
        </p:spPr>
        <p:txBody>
          <a:bodyPr wrap="square" lIns="0" tIns="0" rIns="0" bIns="0" rtlCol="0">
            <a:spAutoFit/>
          </a:bodyPr>
          <a:lstStyle/>
          <a:p>
            <a:endParaRPr/>
          </a:p>
        </p:txBody>
      </p:sp>
      <p:sp>
        <p:nvSpPr>
          <p:cNvPr id="5" name="object 5"/>
          <p:cNvSpPr/>
          <p:nvPr/>
        </p:nvSpPr>
        <p:spPr>
          <a:xfrm>
            <a:off x="4202176" y="2752725"/>
            <a:ext cx="1847850" cy="433324"/>
          </a:xfrm>
          <a:custGeom>
            <a:avLst/>
            <a:gdLst/>
            <a:ahLst/>
            <a:cxnLst/>
            <a:rect l="l" t="t" r="r" b="b"/>
            <a:pathLst>
              <a:path w="1847850" h="433324">
                <a:moveTo>
                  <a:pt x="0" y="216662"/>
                </a:moveTo>
                <a:lnTo>
                  <a:pt x="26850" y="164603"/>
                </a:lnTo>
                <a:lnTo>
                  <a:pt x="72604" y="132337"/>
                </a:lnTo>
                <a:lnTo>
                  <a:pt x="138421" y="102544"/>
                </a:lnTo>
                <a:lnTo>
                  <a:pt x="178259" y="88715"/>
                </a:lnTo>
                <a:lnTo>
                  <a:pt x="222399" y="75670"/>
                </a:lnTo>
                <a:lnTo>
                  <a:pt x="270605" y="63468"/>
                </a:lnTo>
                <a:lnTo>
                  <a:pt x="322637" y="52162"/>
                </a:lnTo>
                <a:lnTo>
                  <a:pt x="378259" y="41810"/>
                </a:lnTo>
                <a:lnTo>
                  <a:pt x="437233" y="32466"/>
                </a:lnTo>
                <a:lnTo>
                  <a:pt x="499321" y="24188"/>
                </a:lnTo>
                <a:lnTo>
                  <a:pt x="564284" y="17029"/>
                </a:lnTo>
                <a:lnTo>
                  <a:pt x="631886" y="11047"/>
                </a:lnTo>
                <a:lnTo>
                  <a:pt x="701889" y="6298"/>
                </a:lnTo>
                <a:lnTo>
                  <a:pt x="774055" y="2836"/>
                </a:lnTo>
                <a:lnTo>
                  <a:pt x="848146" y="718"/>
                </a:lnTo>
                <a:lnTo>
                  <a:pt x="923925" y="0"/>
                </a:lnTo>
                <a:lnTo>
                  <a:pt x="999686" y="718"/>
                </a:lnTo>
                <a:lnTo>
                  <a:pt x="1073763" y="2836"/>
                </a:lnTo>
                <a:lnTo>
                  <a:pt x="1145918" y="6298"/>
                </a:lnTo>
                <a:lnTo>
                  <a:pt x="1215914" y="11047"/>
                </a:lnTo>
                <a:lnTo>
                  <a:pt x="1283511" y="17029"/>
                </a:lnTo>
                <a:lnTo>
                  <a:pt x="1348472" y="24188"/>
                </a:lnTo>
                <a:lnTo>
                  <a:pt x="1410560" y="32466"/>
                </a:lnTo>
                <a:lnTo>
                  <a:pt x="1469535" y="41810"/>
                </a:lnTo>
                <a:lnTo>
                  <a:pt x="1525160" y="52162"/>
                </a:lnTo>
                <a:lnTo>
                  <a:pt x="1577197" y="63468"/>
                </a:lnTo>
                <a:lnTo>
                  <a:pt x="1625407" y="75670"/>
                </a:lnTo>
                <a:lnTo>
                  <a:pt x="1669554" y="88715"/>
                </a:lnTo>
                <a:lnTo>
                  <a:pt x="1709398" y="102544"/>
                </a:lnTo>
                <a:lnTo>
                  <a:pt x="1744702" y="117104"/>
                </a:lnTo>
                <a:lnTo>
                  <a:pt x="1800737" y="148189"/>
                </a:lnTo>
                <a:lnTo>
                  <a:pt x="1835754" y="181524"/>
                </a:lnTo>
                <a:lnTo>
                  <a:pt x="1847850" y="216662"/>
                </a:lnTo>
                <a:lnTo>
                  <a:pt x="1844786" y="234445"/>
                </a:lnTo>
                <a:lnTo>
                  <a:pt x="1820991" y="268761"/>
                </a:lnTo>
                <a:lnTo>
                  <a:pt x="1775227" y="301039"/>
                </a:lnTo>
                <a:lnTo>
                  <a:pt x="1709398" y="330835"/>
                </a:lnTo>
                <a:lnTo>
                  <a:pt x="1669554" y="344663"/>
                </a:lnTo>
                <a:lnTo>
                  <a:pt x="1625407" y="357704"/>
                </a:lnTo>
                <a:lnTo>
                  <a:pt x="1577197" y="369903"/>
                </a:lnTo>
                <a:lnTo>
                  <a:pt x="1525160" y="381203"/>
                </a:lnTo>
                <a:lnTo>
                  <a:pt x="1469535" y="391550"/>
                </a:lnTo>
                <a:lnTo>
                  <a:pt x="1410560" y="400887"/>
                </a:lnTo>
                <a:lnTo>
                  <a:pt x="1348472" y="409159"/>
                </a:lnTo>
                <a:lnTo>
                  <a:pt x="1283511" y="416311"/>
                </a:lnTo>
                <a:lnTo>
                  <a:pt x="1215914" y="422288"/>
                </a:lnTo>
                <a:lnTo>
                  <a:pt x="1145918" y="427033"/>
                </a:lnTo>
                <a:lnTo>
                  <a:pt x="1073763" y="430491"/>
                </a:lnTo>
                <a:lnTo>
                  <a:pt x="999686" y="432606"/>
                </a:lnTo>
                <a:lnTo>
                  <a:pt x="923925" y="433324"/>
                </a:lnTo>
                <a:lnTo>
                  <a:pt x="848146" y="432606"/>
                </a:lnTo>
                <a:lnTo>
                  <a:pt x="774055" y="430491"/>
                </a:lnTo>
                <a:lnTo>
                  <a:pt x="701889" y="427033"/>
                </a:lnTo>
                <a:lnTo>
                  <a:pt x="631886" y="422288"/>
                </a:lnTo>
                <a:lnTo>
                  <a:pt x="564284" y="416311"/>
                </a:lnTo>
                <a:lnTo>
                  <a:pt x="499321" y="409159"/>
                </a:lnTo>
                <a:lnTo>
                  <a:pt x="437233" y="400887"/>
                </a:lnTo>
                <a:lnTo>
                  <a:pt x="378259" y="391550"/>
                </a:lnTo>
                <a:lnTo>
                  <a:pt x="322637" y="381203"/>
                </a:lnTo>
                <a:lnTo>
                  <a:pt x="270605" y="369903"/>
                </a:lnTo>
                <a:lnTo>
                  <a:pt x="222399" y="357704"/>
                </a:lnTo>
                <a:lnTo>
                  <a:pt x="178259" y="344663"/>
                </a:lnTo>
                <a:lnTo>
                  <a:pt x="138421" y="330835"/>
                </a:lnTo>
                <a:lnTo>
                  <a:pt x="103123" y="316275"/>
                </a:lnTo>
                <a:lnTo>
                  <a:pt x="47100" y="285183"/>
                </a:lnTo>
                <a:lnTo>
                  <a:pt x="12092" y="251830"/>
                </a:lnTo>
                <a:lnTo>
                  <a:pt x="0" y="216662"/>
                </a:lnTo>
                <a:close/>
              </a:path>
            </a:pathLst>
          </a:custGeom>
          <a:ln w="12700">
            <a:solidFill>
              <a:srgbClr val="9B310D"/>
            </a:solidFill>
          </a:ln>
        </p:spPr>
        <p:txBody>
          <a:bodyPr wrap="square" lIns="0" tIns="0" rIns="0" bIns="0" rtlCol="0">
            <a:spAutoFit/>
          </a:bodyPr>
          <a:lstStyle/>
          <a:p>
            <a:endParaRPr/>
          </a:p>
        </p:txBody>
      </p:sp>
      <p:sp>
        <p:nvSpPr>
          <p:cNvPr id="6" name="object 6"/>
          <p:cNvSpPr txBox="1">
            <a:spLocks noGrp="1"/>
          </p:cNvSpPr>
          <p:nvPr>
            <p:ph type="title"/>
          </p:nvPr>
        </p:nvSpPr>
        <p:spPr>
          <a:prstGeom prst="rect">
            <a:avLst/>
          </a:prstGeom>
        </p:spPr>
        <p:txBody>
          <a:bodyPr vert="horz" wrap="square" lIns="0" tIns="240096" rIns="0" bIns="0" rtlCol="0">
            <a:spAutoFit/>
          </a:bodyPr>
          <a:lstStyle/>
          <a:p>
            <a:pPr marL="29845">
              <a:lnSpc>
                <a:spcPts val="3080"/>
              </a:lnSpc>
            </a:pPr>
            <a:r>
              <a:rPr sz="2600" b="1" dirty="0">
                <a:solidFill>
                  <a:srgbClr val="C00000"/>
                </a:solidFill>
                <a:latin typeface="Arial Narrow"/>
                <a:cs typeface="Arial Narrow"/>
              </a:rPr>
              <a:t>Parti</a:t>
            </a:r>
            <a:r>
              <a:rPr sz="2600" b="1" spc="-15" dirty="0">
                <a:solidFill>
                  <a:srgbClr val="C00000"/>
                </a:solidFill>
                <a:latin typeface="Arial Narrow"/>
                <a:cs typeface="Arial Narrow"/>
              </a:rPr>
              <a:t>t</a:t>
            </a:r>
            <a:r>
              <a:rPr sz="2600" b="1" spc="0" dirty="0">
                <a:solidFill>
                  <a:srgbClr val="C00000"/>
                </a:solidFill>
                <a:latin typeface="Arial Narrow"/>
                <a:cs typeface="Arial Narrow"/>
              </a:rPr>
              <a:t>ioner</a:t>
            </a:r>
            <a:r>
              <a:rPr sz="2600" b="1" spc="-30" dirty="0">
                <a:solidFill>
                  <a:srgbClr val="C00000"/>
                </a:solidFill>
                <a:latin typeface="Arial Narrow"/>
                <a:cs typeface="Arial Narrow"/>
              </a:rPr>
              <a:t> </a:t>
            </a:r>
            <a:r>
              <a:rPr sz="2600" b="1" spc="0" dirty="0">
                <a:solidFill>
                  <a:srgbClr val="C00000"/>
                </a:solidFill>
                <a:latin typeface="Arial Narrow"/>
                <a:cs typeface="Arial Narrow"/>
              </a:rPr>
              <a:t>&amp; Sh</a:t>
            </a:r>
            <a:r>
              <a:rPr sz="2600" b="1" spc="5" dirty="0">
                <a:solidFill>
                  <a:srgbClr val="C00000"/>
                </a:solidFill>
                <a:latin typeface="Arial Narrow"/>
                <a:cs typeface="Arial Narrow"/>
              </a:rPr>
              <a:t>u</a:t>
            </a:r>
            <a:r>
              <a:rPr sz="2600" b="1" spc="0" dirty="0">
                <a:solidFill>
                  <a:srgbClr val="C00000"/>
                </a:solidFill>
                <a:latin typeface="Arial Narrow"/>
                <a:cs typeface="Arial Narrow"/>
              </a:rPr>
              <a:t>ff</a:t>
            </a:r>
            <a:r>
              <a:rPr sz="2600" b="1" spc="-15" dirty="0">
                <a:solidFill>
                  <a:srgbClr val="C00000"/>
                </a:solidFill>
                <a:latin typeface="Arial Narrow"/>
                <a:cs typeface="Arial Narrow"/>
              </a:rPr>
              <a:t>l</a:t>
            </a:r>
            <a:r>
              <a:rPr sz="2600" b="1" spc="0" dirty="0">
                <a:solidFill>
                  <a:srgbClr val="C00000"/>
                </a:solidFill>
                <a:latin typeface="Arial Narrow"/>
                <a:cs typeface="Arial Narrow"/>
              </a:rPr>
              <a:t>e</a:t>
            </a:r>
            <a:endParaRPr sz="2600">
              <a:latin typeface="Arial Narrow"/>
              <a:cs typeface="Arial Narrow"/>
            </a:endParaRPr>
          </a:p>
        </p:txBody>
      </p:sp>
      <p:sp>
        <p:nvSpPr>
          <p:cNvPr id="7" name="object 7"/>
          <p:cNvSpPr/>
          <p:nvPr/>
        </p:nvSpPr>
        <p:spPr>
          <a:xfrm>
            <a:off x="4141851" y="3384550"/>
            <a:ext cx="1847850" cy="434975"/>
          </a:xfrm>
          <a:custGeom>
            <a:avLst/>
            <a:gdLst/>
            <a:ahLst/>
            <a:cxnLst/>
            <a:rect l="l" t="t" r="r" b="b"/>
            <a:pathLst>
              <a:path w="1847850" h="434975">
                <a:moveTo>
                  <a:pt x="923925" y="0"/>
                </a:moveTo>
                <a:lnTo>
                  <a:pt x="848146" y="721"/>
                </a:lnTo>
                <a:lnTo>
                  <a:pt x="774055" y="2847"/>
                </a:lnTo>
                <a:lnTo>
                  <a:pt x="701889" y="6322"/>
                </a:lnTo>
                <a:lnTo>
                  <a:pt x="631886" y="11090"/>
                </a:lnTo>
                <a:lnTo>
                  <a:pt x="564284" y="17095"/>
                </a:lnTo>
                <a:lnTo>
                  <a:pt x="499321" y="24280"/>
                </a:lnTo>
                <a:lnTo>
                  <a:pt x="437233" y="32590"/>
                </a:lnTo>
                <a:lnTo>
                  <a:pt x="378259" y="41968"/>
                </a:lnTo>
                <a:lnTo>
                  <a:pt x="322637" y="52359"/>
                </a:lnTo>
                <a:lnTo>
                  <a:pt x="270605" y="63706"/>
                </a:lnTo>
                <a:lnTo>
                  <a:pt x="222399" y="75953"/>
                </a:lnTo>
                <a:lnTo>
                  <a:pt x="178259" y="89044"/>
                </a:lnTo>
                <a:lnTo>
                  <a:pt x="138421" y="102923"/>
                </a:lnTo>
                <a:lnTo>
                  <a:pt x="103123" y="117533"/>
                </a:lnTo>
                <a:lnTo>
                  <a:pt x="47100" y="148726"/>
                </a:lnTo>
                <a:lnTo>
                  <a:pt x="12092" y="182172"/>
                </a:lnTo>
                <a:lnTo>
                  <a:pt x="0" y="217424"/>
                </a:lnTo>
                <a:lnTo>
                  <a:pt x="3062" y="235265"/>
                </a:lnTo>
                <a:lnTo>
                  <a:pt x="26850" y="269701"/>
                </a:lnTo>
                <a:lnTo>
                  <a:pt x="72604" y="302101"/>
                </a:lnTo>
                <a:lnTo>
                  <a:pt x="138421" y="332016"/>
                </a:lnTo>
                <a:lnTo>
                  <a:pt x="178259" y="345903"/>
                </a:lnTo>
                <a:lnTo>
                  <a:pt x="222399" y="359000"/>
                </a:lnTo>
                <a:lnTo>
                  <a:pt x="270605" y="371252"/>
                </a:lnTo>
                <a:lnTo>
                  <a:pt x="322637" y="382603"/>
                </a:lnTo>
                <a:lnTo>
                  <a:pt x="378259" y="392997"/>
                </a:lnTo>
                <a:lnTo>
                  <a:pt x="437233" y="402378"/>
                </a:lnTo>
                <a:lnTo>
                  <a:pt x="499321" y="410690"/>
                </a:lnTo>
                <a:lnTo>
                  <a:pt x="564284" y="417877"/>
                </a:lnTo>
                <a:lnTo>
                  <a:pt x="631886" y="423883"/>
                </a:lnTo>
                <a:lnTo>
                  <a:pt x="701889" y="428651"/>
                </a:lnTo>
                <a:lnTo>
                  <a:pt x="774055" y="432127"/>
                </a:lnTo>
                <a:lnTo>
                  <a:pt x="848146" y="434253"/>
                </a:lnTo>
                <a:lnTo>
                  <a:pt x="923925" y="434975"/>
                </a:lnTo>
                <a:lnTo>
                  <a:pt x="999686" y="434253"/>
                </a:lnTo>
                <a:lnTo>
                  <a:pt x="1073763" y="432127"/>
                </a:lnTo>
                <a:lnTo>
                  <a:pt x="1145918" y="428651"/>
                </a:lnTo>
                <a:lnTo>
                  <a:pt x="1215914" y="423883"/>
                </a:lnTo>
                <a:lnTo>
                  <a:pt x="1283511" y="417877"/>
                </a:lnTo>
                <a:lnTo>
                  <a:pt x="1348472" y="410690"/>
                </a:lnTo>
                <a:lnTo>
                  <a:pt x="1410560" y="402378"/>
                </a:lnTo>
                <a:lnTo>
                  <a:pt x="1469535" y="392997"/>
                </a:lnTo>
                <a:lnTo>
                  <a:pt x="1525160" y="382603"/>
                </a:lnTo>
                <a:lnTo>
                  <a:pt x="1577197" y="371252"/>
                </a:lnTo>
                <a:lnTo>
                  <a:pt x="1625407" y="359000"/>
                </a:lnTo>
                <a:lnTo>
                  <a:pt x="1669554" y="345903"/>
                </a:lnTo>
                <a:lnTo>
                  <a:pt x="1709398" y="332016"/>
                </a:lnTo>
                <a:lnTo>
                  <a:pt x="1744702" y="317397"/>
                </a:lnTo>
                <a:lnTo>
                  <a:pt x="1800737" y="286183"/>
                </a:lnTo>
                <a:lnTo>
                  <a:pt x="1835754" y="252709"/>
                </a:lnTo>
                <a:lnTo>
                  <a:pt x="1847850" y="217424"/>
                </a:lnTo>
                <a:lnTo>
                  <a:pt x="1844786" y="199600"/>
                </a:lnTo>
                <a:lnTo>
                  <a:pt x="1820991" y="165195"/>
                </a:lnTo>
                <a:lnTo>
                  <a:pt x="1775227" y="132820"/>
                </a:lnTo>
                <a:lnTo>
                  <a:pt x="1709398" y="102923"/>
                </a:lnTo>
                <a:lnTo>
                  <a:pt x="1669554" y="89044"/>
                </a:lnTo>
                <a:lnTo>
                  <a:pt x="1625407" y="75953"/>
                </a:lnTo>
                <a:lnTo>
                  <a:pt x="1577197" y="63706"/>
                </a:lnTo>
                <a:lnTo>
                  <a:pt x="1525160" y="52359"/>
                </a:lnTo>
                <a:lnTo>
                  <a:pt x="1469535" y="41968"/>
                </a:lnTo>
                <a:lnTo>
                  <a:pt x="1410560" y="32590"/>
                </a:lnTo>
                <a:lnTo>
                  <a:pt x="1348472" y="24280"/>
                </a:lnTo>
                <a:lnTo>
                  <a:pt x="1283511" y="17095"/>
                </a:lnTo>
                <a:lnTo>
                  <a:pt x="1215914" y="11090"/>
                </a:lnTo>
                <a:lnTo>
                  <a:pt x="1145918" y="6322"/>
                </a:lnTo>
                <a:lnTo>
                  <a:pt x="1073763" y="2847"/>
                </a:lnTo>
                <a:lnTo>
                  <a:pt x="999686" y="721"/>
                </a:lnTo>
                <a:lnTo>
                  <a:pt x="923925" y="0"/>
                </a:lnTo>
                <a:close/>
              </a:path>
            </a:pathLst>
          </a:custGeom>
          <a:solidFill>
            <a:srgbClr val="FFFF00"/>
          </a:solidFill>
        </p:spPr>
        <p:txBody>
          <a:bodyPr wrap="square" lIns="0" tIns="0" rIns="0" bIns="0" rtlCol="0">
            <a:spAutoFit/>
          </a:bodyPr>
          <a:lstStyle/>
          <a:p>
            <a:endParaRPr/>
          </a:p>
        </p:txBody>
      </p:sp>
      <p:sp>
        <p:nvSpPr>
          <p:cNvPr id="8" name="object 8"/>
          <p:cNvSpPr/>
          <p:nvPr/>
        </p:nvSpPr>
        <p:spPr>
          <a:xfrm>
            <a:off x="4141851" y="3384550"/>
            <a:ext cx="1847850" cy="434975"/>
          </a:xfrm>
          <a:custGeom>
            <a:avLst/>
            <a:gdLst/>
            <a:ahLst/>
            <a:cxnLst/>
            <a:rect l="l" t="t" r="r" b="b"/>
            <a:pathLst>
              <a:path w="1847850" h="434975">
                <a:moveTo>
                  <a:pt x="0" y="217424"/>
                </a:moveTo>
                <a:lnTo>
                  <a:pt x="26850" y="165195"/>
                </a:lnTo>
                <a:lnTo>
                  <a:pt x="72604" y="132820"/>
                </a:lnTo>
                <a:lnTo>
                  <a:pt x="138421" y="102923"/>
                </a:lnTo>
                <a:lnTo>
                  <a:pt x="178259" y="89044"/>
                </a:lnTo>
                <a:lnTo>
                  <a:pt x="222399" y="75953"/>
                </a:lnTo>
                <a:lnTo>
                  <a:pt x="270605" y="63706"/>
                </a:lnTo>
                <a:lnTo>
                  <a:pt x="322637" y="52359"/>
                </a:lnTo>
                <a:lnTo>
                  <a:pt x="378259" y="41968"/>
                </a:lnTo>
                <a:lnTo>
                  <a:pt x="437233" y="32590"/>
                </a:lnTo>
                <a:lnTo>
                  <a:pt x="499321" y="24280"/>
                </a:lnTo>
                <a:lnTo>
                  <a:pt x="564284" y="17095"/>
                </a:lnTo>
                <a:lnTo>
                  <a:pt x="631886" y="11090"/>
                </a:lnTo>
                <a:lnTo>
                  <a:pt x="701889" y="6322"/>
                </a:lnTo>
                <a:lnTo>
                  <a:pt x="774055" y="2847"/>
                </a:lnTo>
                <a:lnTo>
                  <a:pt x="848146" y="721"/>
                </a:lnTo>
                <a:lnTo>
                  <a:pt x="923925" y="0"/>
                </a:lnTo>
                <a:lnTo>
                  <a:pt x="999686" y="721"/>
                </a:lnTo>
                <a:lnTo>
                  <a:pt x="1073763" y="2847"/>
                </a:lnTo>
                <a:lnTo>
                  <a:pt x="1145918" y="6322"/>
                </a:lnTo>
                <a:lnTo>
                  <a:pt x="1215914" y="11090"/>
                </a:lnTo>
                <a:lnTo>
                  <a:pt x="1283511" y="17095"/>
                </a:lnTo>
                <a:lnTo>
                  <a:pt x="1348472" y="24280"/>
                </a:lnTo>
                <a:lnTo>
                  <a:pt x="1410560" y="32590"/>
                </a:lnTo>
                <a:lnTo>
                  <a:pt x="1469535" y="41968"/>
                </a:lnTo>
                <a:lnTo>
                  <a:pt x="1525160" y="52359"/>
                </a:lnTo>
                <a:lnTo>
                  <a:pt x="1577197" y="63706"/>
                </a:lnTo>
                <a:lnTo>
                  <a:pt x="1625407" y="75953"/>
                </a:lnTo>
                <a:lnTo>
                  <a:pt x="1669554" y="89044"/>
                </a:lnTo>
                <a:lnTo>
                  <a:pt x="1709398" y="102923"/>
                </a:lnTo>
                <a:lnTo>
                  <a:pt x="1744702" y="117533"/>
                </a:lnTo>
                <a:lnTo>
                  <a:pt x="1800737" y="148726"/>
                </a:lnTo>
                <a:lnTo>
                  <a:pt x="1835754" y="182172"/>
                </a:lnTo>
                <a:lnTo>
                  <a:pt x="1847850" y="217424"/>
                </a:lnTo>
                <a:lnTo>
                  <a:pt x="1844786" y="235265"/>
                </a:lnTo>
                <a:lnTo>
                  <a:pt x="1820991" y="269701"/>
                </a:lnTo>
                <a:lnTo>
                  <a:pt x="1775227" y="302101"/>
                </a:lnTo>
                <a:lnTo>
                  <a:pt x="1709398" y="332016"/>
                </a:lnTo>
                <a:lnTo>
                  <a:pt x="1669554" y="345903"/>
                </a:lnTo>
                <a:lnTo>
                  <a:pt x="1625407" y="359000"/>
                </a:lnTo>
                <a:lnTo>
                  <a:pt x="1577197" y="371252"/>
                </a:lnTo>
                <a:lnTo>
                  <a:pt x="1525160" y="382603"/>
                </a:lnTo>
                <a:lnTo>
                  <a:pt x="1469535" y="392997"/>
                </a:lnTo>
                <a:lnTo>
                  <a:pt x="1410560" y="402378"/>
                </a:lnTo>
                <a:lnTo>
                  <a:pt x="1348472" y="410690"/>
                </a:lnTo>
                <a:lnTo>
                  <a:pt x="1283511" y="417877"/>
                </a:lnTo>
                <a:lnTo>
                  <a:pt x="1215914" y="423883"/>
                </a:lnTo>
                <a:lnTo>
                  <a:pt x="1145918" y="428651"/>
                </a:lnTo>
                <a:lnTo>
                  <a:pt x="1073763" y="432127"/>
                </a:lnTo>
                <a:lnTo>
                  <a:pt x="999686" y="434253"/>
                </a:lnTo>
                <a:lnTo>
                  <a:pt x="923925" y="434975"/>
                </a:lnTo>
                <a:lnTo>
                  <a:pt x="848146" y="434253"/>
                </a:lnTo>
                <a:lnTo>
                  <a:pt x="774055" y="432127"/>
                </a:lnTo>
                <a:lnTo>
                  <a:pt x="701889" y="428651"/>
                </a:lnTo>
                <a:lnTo>
                  <a:pt x="631886" y="423883"/>
                </a:lnTo>
                <a:lnTo>
                  <a:pt x="564284" y="417877"/>
                </a:lnTo>
                <a:lnTo>
                  <a:pt x="499321" y="410690"/>
                </a:lnTo>
                <a:lnTo>
                  <a:pt x="437233" y="402378"/>
                </a:lnTo>
                <a:lnTo>
                  <a:pt x="378259" y="392997"/>
                </a:lnTo>
                <a:lnTo>
                  <a:pt x="322637" y="382603"/>
                </a:lnTo>
                <a:lnTo>
                  <a:pt x="270605" y="371252"/>
                </a:lnTo>
                <a:lnTo>
                  <a:pt x="222399" y="359000"/>
                </a:lnTo>
                <a:lnTo>
                  <a:pt x="178259" y="345903"/>
                </a:lnTo>
                <a:lnTo>
                  <a:pt x="138421" y="332016"/>
                </a:lnTo>
                <a:lnTo>
                  <a:pt x="103123" y="317397"/>
                </a:lnTo>
                <a:lnTo>
                  <a:pt x="47100" y="286183"/>
                </a:lnTo>
                <a:lnTo>
                  <a:pt x="12092" y="252709"/>
                </a:lnTo>
                <a:lnTo>
                  <a:pt x="0" y="217424"/>
                </a:lnTo>
                <a:close/>
              </a:path>
            </a:pathLst>
          </a:custGeom>
          <a:ln w="12700">
            <a:solidFill>
              <a:srgbClr val="9B310D"/>
            </a:solidFill>
          </a:ln>
        </p:spPr>
        <p:txBody>
          <a:bodyPr wrap="square" lIns="0" tIns="0" rIns="0" bIns="0" rtlCol="0">
            <a:spAutoFit/>
          </a:bodyPr>
          <a:lstStyle/>
          <a:p>
            <a:endParaRPr/>
          </a:p>
        </p:txBody>
      </p:sp>
      <p:sp>
        <p:nvSpPr>
          <p:cNvPr id="9" name="object 9"/>
          <p:cNvSpPr txBox="1"/>
          <p:nvPr/>
        </p:nvSpPr>
        <p:spPr>
          <a:xfrm>
            <a:off x="374091" y="1380109"/>
            <a:ext cx="8225790" cy="4436110"/>
          </a:xfrm>
          <a:prstGeom prst="rect">
            <a:avLst/>
          </a:prstGeom>
        </p:spPr>
        <p:txBody>
          <a:bodyPr vert="horz" wrap="square" lIns="0" tIns="0" rIns="0" bIns="0" rtlCol="0">
            <a:spAutoFit/>
          </a:bodyPr>
          <a:lstStyle/>
          <a:p>
            <a:pPr marL="285115" marR="5006975" indent="-273050">
              <a:lnSpc>
                <a:spcPct val="100000"/>
              </a:lnSpc>
              <a:tabLst>
                <a:tab pos="28511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在</a:t>
            </a:r>
            <a:r>
              <a:rPr sz="2400" spc="-5" dirty="0">
                <a:latin typeface="Arial Narrow"/>
                <a:cs typeface="Arial Narrow"/>
              </a:rPr>
              <a:t>Ma</a:t>
            </a:r>
            <a:r>
              <a:rPr sz="2400" spc="0" dirty="0">
                <a:latin typeface="Arial Narrow"/>
                <a:cs typeface="Arial Narrow"/>
              </a:rPr>
              <a:t>p</a:t>
            </a:r>
            <a:r>
              <a:rPr sz="2400" spc="0" dirty="0">
                <a:latin typeface="黑体"/>
                <a:cs typeface="黑体"/>
              </a:rPr>
              <a:t>工</a:t>
            </a:r>
            <a:r>
              <a:rPr sz="2400" spc="5" dirty="0">
                <a:latin typeface="黑体"/>
                <a:cs typeface="黑体"/>
              </a:rPr>
              <a:t>作</a:t>
            </a:r>
            <a:r>
              <a:rPr sz="2400" spc="0" dirty="0">
                <a:latin typeface="黑体"/>
                <a:cs typeface="黑体"/>
              </a:rPr>
              <a:t>完成之后， 用户可以提供一个 </a:t>
            </a:r>
            <a:r>
              <a:rPr sz="2400" spc="0" dirty="0">
                <a:latin typeface="Arial Narrow"/>
                <a:cs typeface="Arial Narrow"/>
              </a:rPr>
              <a:t>P</a:t>
            </a:r>
            <a:r>
              <a:rPr sz="2400" spc="-10" dirty="0">
                <a:latin typeface="Arial Narrow"/>
                <a:cs typeface="Arial Narrow"/>
              </a:rPr>
              <a:t>a</a:t>
            </a:r>
            <a:r>
              <a:rPr sz="2400" spc="0" dirty="0">
                <a:latin typeface="Arial Narrow"/>
                <a:cs typeface="Arial Narrow"/>
              </a:rPr>
              <a:t>rt</a:t>
            </a:r>
            <a:r>
              <a:rPr sz="2400" spc="-5" dirty="0">
                <a:latin typeface="Arial Narrow"/>
                <a:cs typeface="Arial Narrow"/>
              </a:rPr>
              <a:t>iti</a:t>
            </a:r>
            <a:r>
              <a:rPr sz="2400" spc="-10" dirty="0">
                <a:latin typeface="Arial Narrow"/>
                <a:cs typeface="Arial Narrow"/>
              </a:rPr>
              <a:t>o</a:t>
            </a:r>
            <a:r>
              <a:rPr sz="2400" spc="-5" dirty="0">
                <a:latin typeface="Arial Narrow"/>
                <a:cs typeface="Arial Narrow"/>
              </a:rPr>
              <a:t>ne</a:t>
            </a:r>
            <a:r>
              <a:rPr sz="2400" spc="0" dirty="0">
                <a:latin typeface="Arial Narrow"/>
                <a:cs typeface="Arial Narrow"/>
              </a:rPr>
              <a:t>r</a:t>
            </a:r>
            <a:r>
              <a:rPr sz="2400" spc="-5" dirty="0">
                <a:latin typeface="黑体"/>
                <a:cs typeface="黑体"/>
              </a:rPr>
              <a:t>类，用来决 </a:t>
            </a:r>
            <a:r>
              <a:rPr sz="2400" spc="0" dirty="0">
                <a:latin typeface="黑体"/>
                <a:cs typeface="黑体"/>
              </a:rPr>
              <a:t>定一个给定的 </a:t>
            </a:r>
            <a:r>
              <a:rPr sz="2400" spc="-5" dirty="0">
                <a:latin typeface="Arial Narrow"/>
                <a:cs typeface="Arial Narrow"/>
              </a:rPr>
              <a:t>(ke</a:t>
            </a:r>
            <a:r>
              <a:rPr sz="2400" spc="-150" dirty="0">
                <a:latin typeface="Arial Narrow"/>
                <a:cs typeface="Arial Narrow"/>
              </a:rPr>
              <a:t>y</a:t>
            </a:r>
            <a:r>
              <a:rPr sz="2400" spc="0" dirty="0">
                <a:latin typeface="Arial Narrow"/>
                <a:cs typeface="Arial Narrow"/>
              </a:rPr>
              <a:t>,valu</a:t>
            </a:r>
            <a:r>
              <a:rPr sz="2400" spc="-10" dirty="0">
                <a:latin typeface="Arial Narrow"/>
                <a:cs typeface="Arial Narrow"/>
              </a:rPr>
              <a:t>e</a:t>
            </a:r>
            <a:r>
              <a:rPr sz="2400" spc="-5" dirty="0">
                <a:latin typeface="Arial Narrow"/>
                <a:cs typeface="Arial Narrow"/>
              </a:rPr>
              <a:t>)</a:t>
            </a:r>
            <a:r>
              <a:rPr sz="2400" spc="0" dirty="0">
                <a:latin typeface="黑体"/>
                <a:cs typeface="黑体"/>
              </a:rPr>
              <a:t>对传给哪个 </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节点</a:t>
            </a:r>
            <a:endParaRPr sz="2400">
              <a:latin typeface="黑体"/>
              <a:cs typeface="黑体"/>
            </a:endParaRPr>
          </a:p>
          <a:p>
            <a:pPr marL="12700">
              <a:lnSpc>
                <a:spcPts val="2815"/>
              </a:lnSpc>
              <a:spcBef>
                <a:spcPts val="710"/>
              </a:spcBef>
              <a:tabLst>
                <a:tab pos="28511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5" dirty="0">
                <a:latin typeface="黑体"/>
                <a:cs typeface="黑体"/>
              </a:rPr>
              <a:t>系统有缺省的</a:t>
            </a:r>
            <a:endParaRPr sz="2400">
              <a:latin typeface="黑体"/>
              <a:cs typeface="黑体"/>
            </a:endParaRPr>
          </a:p>
          <a:p>
            <a:pPr marL="285115">
              <a:lnSpc>
                <a:spcPts val="2815"/>
              </a:lnSpc>
            </a:pPr>
            <a:r>
              <a:rPr sz="2400" spc="-15" dirty="0">
                <a:latin typeface="Arial Narrow"/>
                <a:cs typeface="Arial Narrow"/>
              </a:rPr>
              <a:t>P</a:t>
            </a:r>
            <a:r>
              <a:rPr sz="2400" spc="-25" dirty="0">
                <a:latin typeface="Arial Narrow"/>
                <a:cs typeface="Arial Narrow"/>
              </a:rPr>
              <a:t>a</a:t>
            </a:r>
            <a:r>
              <a:rPr sz="2400" spc="-10" dirty="0">
                <a:latin typeface="Arial Narrow"/>
                <a:cs typeface="Arial Narrow"/>
              </a:rPr>
              <a:t>r</a:t>
            </a:r>
            <a:r>
              <a:rPr sz="2400" spc="-5" dirty="0">
                <a:latin typeface="Arial Narrow"/>
                <a:cs typeface="Arial Narrow"/>
              </a:rPr>
              <a:t>titio</a:t>
            </a:r>
            <a:r>
              <a:rPr sz="2400" spc="-10" dirty="0">
                <a:latin typeface="Arial Narrow"/>
                <a:cs typeface="Arial Narrow"/>
              </a:rPr>
              <a:t>n</a:t>
            </a:r>
            <a:r>
              <a:rPr sz="2400" spc="-5" dirty="0">
                <a:latin typeface="Arial Narrow"/>
                <a:cs typeface="Arial Narrow"/>
              </a:rPr>
              <a:t>er</a:t>
            </a:r>
            <a:endParaRPr sz="2400">
              <a:latin typeface="Arial Narrow"/>
              <a:cs typeface="Arial Narrow"/>
            </a:endParaRPr>
          </a:p>
          <a:p>
            <a:pPr marL="36830">
              <a:lnSpc>
                <a:spcPct val="100000"/>
              </a:lnSpc>
              <a:spcBef>
                <a:spcPts val="1739"/>
              </a:spcBef>
            </a:pPr>
            <a:r>
              <a:rPr sz="2600" b="1" dirty="0">
                <a:solidFill>
                  <a:srgbClr val="C00000"/>
                </a:solidFill>
                <a:latin typeface="Arial Narrow"/>
                <a:cs typeface="Arial Narrow"/>
              </a:rPr>
              <a:t>Sort</a:t>
            </a:r>
            <a:endParaRPr sz="2600">
              <a:latin typeface="Arial Narrow"/>
              <a:cs typeface="Arial Narrow"/>
            </a:endParaRPr>
          </a:p>
          <a:p>
            <a:pPr marL="309880" marR="6350" indent="-273050">
              <a:lnSpc>
                <a:spcPct val="100000"/>
              </a:lnSpc>
              <a:spcBef>
                <a:spcPts val="620"/>
              </a:spcBef>
              <a:tabLst>
                <a:tab pos="30924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传输到每一个</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ducer</a:t>
            </a:r>
            <a:r>
              <a:rPr sz="2400" spc="0" dirty="0">
                <a:latin typeface="黑体"/>
                <a:cs typeface="黑体"/>
              </a:rPr>
              <a:t>节点上的、将被所有的</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a:t>
            </a:r>
            <a:r>
              <a:rPr sz="2400" spc="-5" dirty="0">
                <a:latin typeface="Arial Narrow"/>
                <a:cs typeface="Arial Narrow"/>
              </a:rPr>
              <a:t>u</a:t>
            </a:r>
            <a:r>
              <a:rPr sz="2400" spc="5" dirty="0">
                <a:latin typeface="Arial Narrow"/>
                <a:cs typeface="Arial Narrow"/>
              </a:rPr>
              <a:t>c</a:t>
            </a:r>
            <a:r>
              <a:rPr sz="2400" spc="0" dirty="0">
                <a:latin typeface="Arial Narrow"/>
                <a:cs typeface="Arial Narrow"/>
              </a:rPr>
              <a:t>e</a:t>
            </a:r>
            <a:r>
              <a:rPr sz="2400" spc="0" dirty="0">
                <a:latin typeface="黑体"/>
                <a:cs typeface="黑体"/>
              </a:rPr>
              <a:t>函数接收 到的</a:t>
            </a:r>
            <a:r>
              <a:rPr sz="2400" spc="-15" dirty="0">
                <a:latin typeface="Arial Narrow"/>
                <a:cs typeface="Arial Narrow"/>
              </a:rPr>
              <a:t>K</a:t>
            </a:r>
            <a:r>
              <a:rPr sz="2400" spc="-25" dirty="0">
                <a:latin typeface="Arial Narrow"/>
                <a:cs typeface="Arial Narrow"/>
              </a:rPr>
              <a:t>e</a:t>
            </a:r>
            <a:r>
              <a:rPr sz="2400" spc="-145" dirty="0">
                <a:latin typeface="Arial Narrow"/>
                <a:cs typeface="Arial Narrow"/>
              </a:rPr>
              <a:t>y</a:t>
            </a:r>
            <a:r>
              <a:rPr sz="2400" spc="0" dirty="0">
                <a:latin typeface="Arial Narrow"/>
                <a:cs typeface="Arial Narrow"/>
              </a:rPr>
              <a:t>,valu</a:t>
            </a:r>
            <a:r>
              <a:rPr sz="2400" spc="-10" dirty="0">
                <a:latin typeface="Arial Narrow"/>
                <a:cs typeface="Arial Narrow"/>
              </a:rPr>
              <a:t>e</a:t>
            </a:r>
            <a:r>
              <a:rPr sz="2400" spc="0" dirty="0">
                <a:latin typeface="黑体"/>
                <a:cs typeface="黑体"/>
              </a:rPr>
              <a:t>对会被</a:t>
            </a:r>
            <a:r>
              <a:rPr sz="2400" spc="-15" dirty="0">
                <a:latin typeface="Arial Narrow"/>
                <a:cs typeface="Arial Narrow"/>
              </a:rPr>
              <a:t>Ha</a:t>
            </a:r>
            <a:r>
              <a:rPr sz="2400" spc="-5" dirty="0">
                <a:latin typeface="Arial Narrow"/>
                <a:cs typeface="Arial Narrow"/>
              </a:rPr>
              <a:t>do</a:t>
            </a:r>
            <a:r>
              <a:rPr sz="2400" spc="0" dirty="0">
                <a:latin typeface="Arial Narrow"/>
                <a:cs typeface="Arial Narrow"/>
              </a:rPr>
              <a:t>op</a:t>
            </a:r>
            <a:r>
              <a:rPr sz="2400" spc="0" dirty="0">
                <a:latin typeface="黑体"/>
                <a:cs typeface="黑体"/>
              </a:rPr>
              <a:t>自动排序</a:t>
            </a:r>
            <a:endParaRPr sz="2400">
              <a:latin typeface="黑体"/>
              <a:cs typeface="黑体"/>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24551" y="1309624"/>
            <a:ext cx="2814574" cy="3324225"/>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3843528" y="155447"/>
            <a:ext cx="5300471" cy="720851"/>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txBox="1">
            <a:spLocks noGrp="1"/>
          </p:cNvSpPr>
          <p:nvPr>
            <p:ph type="title"/>
          </p:nvPr>
        </p:nvSpPr>
        <p:spPr>
          <a:prstGeom prst="rect">
            <a:avLst/>
          </a:prstGeom>
        </p:spPr>
        <p:txBody>
          <a:bodyPr vert="horz" wrap="square" lIns="0" tIns="348681" rIns="0" bIns="0" rtlCol="0">
            <a:spAutoFit/>
          </a:bodyPr>
          <a:lstStyle/>
          <a:p>
            <a:pPr marL="113030">
              <a:lnSpc>
                <a:spcPts val="3080"/>
              </a:lnSpc>
            </a:pPr>
            <a:r>
              <a:rPr sz="2600" b="1" dirty="0">
                <a:solidFill>
                  <a:srgbClr val="C00000"/>
                </a:solidFill>
                <a:latin typeface="Arial Narrow"/>
                <a:cs typeface="Arial Narrow"/>
              </a:rPr>
              <a:t>Reducer</a:t>
            </a:r>
            <a:endParaRPr sz="2600">
              <a:latin typeface="Arial Narrow"/>
              <a:cs typeface="Arial Narrow"/>
            </a:endParaRPr>
          </a:p>
        </p:txBody>
      </p:sp>
      <p:sp>
        <p:nvSpPr>
          <p:cNvPr id="5" name="object 5"/>
          <p:cNvSpPr txBox="1"/>
          <p:nvPr/>
        </p:nvSpPr>
        <p:spPr>
          <a:xfrm>
            <a:off x="456996" y="1488947"/>
            <a:ext cx="3901440" cy="803275"/>
          </a:xfrm>
          <a:prstGeom prst="rect">
            <a:avLst/>
          </a:prstGeom>
        </p:spPr>
        <p:txBody>
          <a:bodyPr vert="horz" wrap="square" lIns="0" tIns="0" rIns="0" bIns="0" rtlCol="0">
            <a:spAutoFit/>
          </a:bodyPr>
          <a:lstStyle/>
          <a:p>
            <a:pPr marL="12700">
              <a:lnSpc>
                <a:spcPct val="100000"/>
              </a:lnSpc>
              <a:tabLst>
                <a:tab pos="28511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做用户定义的</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操作</a:t>
            </a:r>
            <a:endParaRPr sz="2400">
              <a:latin typeface="黑体"/>
              <a:cs typeface="黑体"/>
            </a:endParaRPr>
          </a:p>
          <a:p>
            <a:pPr marL="12700">
              <a:lnSpc>
                <a:spcPts val="2845"/>
              </a:lnSpc>
              <a:spcBef>
                <a:spcPts val="600"/>
              </a:spcBef>
              <a:tabLst>
                <a:tab pos="28511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a:t>
            </a:r>
            <a:r>
              <a:rPr sz="2400" spc="-10" dirty="0">
                <a:latin typeface="Arial Narrow"/>
                <a:cs typeface="Arial Narrow"/>
              </a:rPr>
              <a:t>e</a:t>
            </a:r>
            <a:r>
              <a:rPr sz="2400" spc="0" dirty="0">
                <a:latin typeface="黑体"/>
                <a:cs typeface="黑体"/>
              </a:rPr>
              <a:t>最后将输出结果数据</a:t>
            </a:r>
            <a:endParaRPr sz="2400">
              <a:latin typeface="黑体"/>
              <a:cs typeface="黑体"/>
            </a:endParaRPr>
          </a:p>
        </p:txBody>
      </p:sp>
      <p:sp>
        <p:nvSpPr>
          <p:cNvPr id="6" name="object 6"/>
          <p:cNvSpPr/>
          <p:nvPr/>
        </p:nvSpPr>
        <p:spPr>
          <a:xfrm>
            <a:off x="6424676" y="3413125"/>
            <a:ext cx="1846199" cy="433324"/>
          </a:xfrm>
          <a:custGeom>
            <a:avLst/>
            <a:gdLst/>
            <a:ahLst/>
            <a:cxnLst/>
            <a:rect l="l" t="t" r="r" b="b"/>
            <a:pathLst>
              <a:path w="1846199" h="433324">
                <a:moveTo>
                  <a:pt x="923035" y="0"/>
                </a:moveTo>
                <a:lnTo>
                  <a:pt x="847332" y="718"/>
                </a:lnTo>
                <a:lnTo>
                  <a:pt x="773314" y="2836"/>
                </a:lnTo>
                <a:lnTo>
                  <a:pt x="701219" y="6298"/>
                </a:lnTo>
                <a:lnTo>
                  <a:pt x="631285" y="11047"/>
                </a:lnTo>
                <a:lnTo>
                  <a:pt x="563749" y="17029"/>
                </a:lnTo>
                <a:lnTo>
                  <a:pt x="498848" y="24188"/>
                </a:lnTo>
                <a:lnTo>
                  <a:pt x="436820" y="32466"/>
                </a:lnTo>
                <a:lnTo>
                  <a:pt x="377903" y="41810"/>
                </a:lnTo>
                <a:lnTo>
                  <a:pt x="322334" y="52162"/>
                </a:lnTo>
                <a:lnTo>
                  <a:pt x="270351" y="63468"/>
                </a:lnTo>
                <a:lnTo>
                  <a:pt x="222191" y="75670"/>
                </a:lnTo>
                <a:lnTo>
                  <a:pt x="178092" y="88715"/>
                </a:lnTo>
                <a:lnTo>
                  <a:pt x="138292" y="102544"/>
                </a:lnTo>
                <a:lnTo>
                  <a:pt x="103027" y="117104"/>
                </a:lnTo>
                <a:lnTo>
                  <a:pt x="47057" y="148189"/>
                </a:lnTo>
                <a:lnTo>
                  <a:pt x="12081" y="181524"/>
                </a:lnTo>
                <a:lnTo>
                  <a:pt x="0" y="216662"/>
                </a:lnTo>
                <a:lnTo>
                  <a:pt x="3059" y="234445"/>
                </a:lnTo>
                <a:lnTo>
                  <a:pt x="26825" y="268761"/>
                </a:lnTo>
                <a:lnTo>
                  <a:pt x="72536" y="301039"/>
                </a:lnTo>
                <a:lnTo>
                  <a:pt x="138292" y="330835"/>
                </a:lnTo>
                <a:lnTo>
                  <a:pt x="178092" y="344663"/>
                </a:lnTo>
                <a:lnTo>
                  <a:pt x="222191" y="357704"/>
                </a:lnTo>
                <a:lnTo>
                  <a:pt x="270351" y="369903"/>
                </a:lnTo>
                <a:lnTo>
                  <a:pt x="322334" y="381203"/>
                </a:lnTo>
                <a:lnTo>
                  <a:pt x="377903" y="391550"/>
                </a:lnTo>
                <a:lnTo>
                  <a:pt x="436820" y="400887"/>
                </a:lnTo>
                <a:lnTo>
                  <a:pt x="498848" y="409159"/>
                </a:lnTo>
                <a:lnTo>
                  <a:pt x="563749" y="416311"/>
                </a:lnTo>
                <a:lnTo>
                  <a:pt x="631285" y="422288"/>
                </a:lnTo>
                <a:lnTo>
                  <a:pt x="701219" y="427033"/>
                </a:lnTo>
                <a:lnTo>
                  <a:pt x="773314" y="430491"/>
                </a:lnTo>
                <a:lnTo>
                  <a:pt x="847332" y="432606"/>
                </a:lnTo>
                <a:lnTo>
                  <a:pt x="923035" y="433324"/>
                </a:lnTo>
                <a:lnTo>
                  <a:pt x="998757" y="432606"/>
                </a:lnTo>
                <a:lnTo>
                  <a:pt x="1072791" y="430491"/>
                </a:lnTo>
                <a:lnTo>
                  <a:pt x="1144901" y="427033"/>
                </a:lnTo>
                <a:lnTo>
                  <a:pt x="1214848" y="422288"/>
                </a:lnTo>
                <a:lnTo>
                  <a:pt x="1282396" y="416311"/>
                </a:lnTo>
                <a:lnTo>
                  <a:pt x="1347307" y="409159"/>
                </a:lnTo>
                <a:lnTo>
                  <a:pt x="1409343" y="400887"/>
                </a:lnTo>
                <a:lnTo>
                  <a:pt x="1468268" y="391550"/>
                </a:lnTo>
                <a:lnTo>
                  <a:pt x="1523843" y="381203"/>
                </a:lnTo>
                <a:lnTo>
                  <a:pt x="1575831" y="369903"/>
                </a:lnTo>
                <a:lnTo>
                  <a:pt x="1623995" y="357704"/>
                </a:lnTo>
                <a:lnTo>
                  <a:pt x="1668098" y="344663"/>
                </a:lnTo>
                <a:lnTo>
                  <a:pt x="1707901" y="330835"/>
                </a:lnTo>
                <a:lnTo>
                  <a:pt x="1743167" y="316275"/>
                </a:lnTo>
                <a:lnTo>
                  <a:pt x="1799140" y="285183"/>
                </a:lnTo>
                <a:lnTo>
                  <a:pt x="1834117" y="251830"/>
                </a:lnTo>
                <a:lnTo>
                  <a:pt x="1846199" y="216662"/>
                </a:lnTo>
                <a:lnTo>
                  <a:pt x="1843139" y="198895"/>
                </a:lnTo>
                <a:lnTo>
                  <a:pt x="1819372" y="164603"/>
                </a:lnTo>
                <a:lnTo>
                  <a:pt x="1773660" y="132337"/>
                </a:lnTo>
                <a:lnTo>
                  <a:pt x="1707901" y="102544"/>
                </a:lnTo>
                <a:lnTo>
                  <a:pt x="1668098" y="88715"/>
                </a:lnTo>
                <a:lnTo>
                  <a:pt x="1623995" y="75670"/>
                </a:lnTo>
                <a:lnTo>
                  <a:pt x="1575831" y="63468"/>
                </a:lnTo>
                <a:lnTo>
                  <a:pt x="1523843" y="52162"/>
                </a:lnTo>
                <a:lnTo>
                  <a:pt x="1468268" y="41810"/>
                </a:lnTo>
                <a:lnTo>
                  <a:pt x="1409343" y="32466"/>
                </a:lnTo>
                <a:lnTo>
                  <a:pt x="1347307" y="24188"/>
                </a:lnTo>
                <a:lnTo>
                  <a:pt x="1282396" y="17029"/>
                </a:lnTo>
                <a:lnTo>
                  <a:pt x="1214848" y="11047"/>
                </a:lnTo>
                <a:lnTo>
                  <a:pt x="1144901" y="6298"/>
                </a:lnTo>
                <a:lnTo>
                  <a:pt x="1072791" y="2836"/>
                </a:lnTo>
                <a:lnTo>
                  <a:pt x="998757" y="718"/>
                </a:lnTo>
                <a:lnTo>
                  <a:pt x="923035" y="0"/>
                </a:lnTo>
                <a:close/>
              </a:path>
            </a:pathLst>
          </a:custGeom>
          <a:solidFill>
            <a:srgbClr val="FFFF00"/>
          </a:solidFill>
        </p:spPr>
        <p:txBody>
          <a:bodyPr wrap="square" lIns="0" tIns="0" rIns="0" bIns="0" rtlCol="0">
            <a:spAutoFit/>
          </a:bodyPr>
          <a:lstStyle/>
          <a:p>
            <a:endParaRPr/>
          </a:p>
        </p:txBody>
      </p:sp>
      <p:sp>
        <p:nvSpPr>
          <p:cNvPr id="7" name="object 7"/>
          <p:cNvSpPr/>
          <p:nvPr/>
        </p:nvSpPr>
        <p:spPr>
          <a:xfrm>
            <a:off x="6424676" y="3413125"/>
            <a:ext cx="1846199" cy="433324"/>
          </a:xfrm>
          <a:custGeom>
            <a:avLst/>
            <a:gdLst/>
            <a:ahLst/>
            <a:cxnLst/>
            <a:rect l="l" t="t" r="r" b="b"/>
            <a:pathLst>
              <a:path w="1846199" h="433324">
                <a:moveTo>
                  <a:pt x="0" y="216662"/>
                </a:moveTo>
                <a:lnTo>
                  <a:pt x="26825" y="164603"/>
                </a:lnTo>
                <a:lnTo>
                  <a:pt x="72536" y="132337"/>
                </a:lnTo>
                <a:lnTo>
                  <a:pt x="138292" y="102544"/>
                </a:lnTo>
                <a:lnTo>
                  <a:pt x="178092" y="88715"/>
                </a:lnTo>
                <a:lnTo>
                  <a:pt x="222191" y="75670"/>
                </a:lnTo>
                <a:lnTo>
                  <a:pt x="270351" y="63468"/>
                </a:lnTo>
                <a:lnTo>
                  <a:pt x="322334" y="52162"/>
                </a:lnTo>
                <a:lnTo>
                  <a:pt x="377903" y="41810"/>
                </a:lnTo>
                <a:lnTo>
                  <a:pt x="436820" y="32466"/>
                </a:lnTo>
                <a:lnTo>
                  <a:pt x="498848" y="24188"/>
                </a:lnTo>
                <a:lnTo>
                  <a:pt x="563749" y="17029"/>
                </a:lnTo>
                <a:lnTo>
                  <a:pt x="631285" y="11047"/>
                </a:lnTo>
                <a:lnTo>
                  <a:pt x="701219" y="6298"/>
                </a:lnTo>
                <a:lnTo>
                  <a:pt x="773314" y="2836"/>
                </a:lnTo>
                <a:lnTo>
                  <a:pt x="847332" y="718"/>
                </a:lnTo>
                <a:lnTo>
                  <a:pt x="923035" y="0"/>
                </a:lnTo>
                <a:lnTo>
                  <a:pt x="998757" y="718"/>
                </a:lnTo>
                <a:lnTo>
                  <a:pt x="1072791" y="2836"/>
                </a:lnTo>
                <a:lnTo>
                  <a:pt x="1144901" y="6298"/>
                </a:lnTo>
                <a:lnTo>
                  <a:pt x="1214848" y="11047"/>
                </a:lnTo>
                <a:lnTo>
                  <a:pt x="1282396" y="17029"/>
                </a:lnTo>
                <a:lnTo>
                  <a:pt x="1347307" y="24188"/>
                </a:lnTo>
                <a:lnTo>
                  <a:pt x="1409343" y="32466"/>
                </a:lnTo>
                <a:lnTo>
                  <a:pt x="1468268" y="41810"/>
                </a:lnTo>
                <a:lnTo>
                  <a:pt x="1523843" y="52162"/>
                </a:lnTo>
                <a:lnTo>
                  <a:pt x="1575831" y="63468"/>
                </a:lnTo>
                <a:lnTo>
                  <a:pt x="1623995" y="75670"/>
                </a:lnTo>
                <a:lnTo>
                  <a:pt x="1668098" y="88715"/>
                </a:lnTo>
                <a:lnTo>
                  <a:pt x="1707901" y="102544"/>
                </a:lnTo>
                <a:lnTo>
                  <a:pt x="1743167" y="117104"/>
                </a:lnTo>
                <a:lnTo>
                  <a:pt x="1799140" y="148189"/>
                </a:lnTo>
                <a:lnTo>
                  <a:pt x="1834117" y="181524"/>
                </a:lnTo>
                <a:lnTo>
                  <a:pt x="1846199" y="216662"/>
                </a:lnTo>
                <a:lnTo>
                  <a:pt x="1843139" y="234445"/>
                </a:lnTo>
                <a:lnTo>
                  <a:pt x="1819372" y="268761"/>
                </a:lnTo>
                <a:lnTo>
                  <a:pt x="1773660" y="301039"/>
                </a:lnTo>
                <a:lnTo>
                  <a:pt x="1707901" y="330835"/>
                </a:lnTo>
                <a:lnTo>
                  <a:pt x="1668098" y="344663"/>
                </a:lnTo>
                <a:lnTo>
                  <a:pt x="1623995" y="357704"/>
                </a:lnTo>
                <a:lnTo>
                  <a:pt x="1575831" y="369903"/>
                </a:lnTo>
                <a:lnTo>
                  <a:pt x="1523843" y="381203"/>
                </a:lnTo>
                <a:lnTo>
                  <a:pt x="1468268" y="391550"/>
                </a:lnTo>
                <a:lnTo>
                  <a:pt x="1409343" y="400887"/>
                </a:lnTo>
                <a:lnTo>
                  <a:pt x="1347307" y="409159"/>
                </a:lnTo>
                <a:lnTo>
                  <a:pt x="1282396" y="416311"/>
                </a:lnTo>
                <a:lnTo>
                  <a:pt x="1214848" y="422288"/>
                </a:lnTo>
                <a:lnTo>
                  <a:pt x="1144901" y="427033"/>
                </a:lnTo>
                <a:lnTo>
                  <a:pt x="1072791" y="430491"/>
                </a:lnTo>
                <a:lnTo>
                  <a:pt x="998757" y="432606"/>
                </a:lnTo>
                <a:lnTo>
                  <a:pt x="923035" y="433324"/>
                </a:lnTo>
                <a:lnTo>
                  <a:pt x="847332" y="432606"/>
                </a:lnTo>
                <a:lnTo>
                  <a:pt x="773314" y="430491"/>
                </a:lnTo>
                <a:lnTo>
                  <a:pt x="701219" y="427033"/>
                </a:lnTo>
                <a:lnTo>
                  <a:pt x="631285" y="422288"/>
                </a:lnTo>
                <a:lnTo>
                  <a:pt x="563749" y="416311"/>
                </a:lnTo>
                <a:lnTo>
                  <a:pt x="498848" y="409159"/>
                </a:lnTo>
                <a:lnTo>
                  <a:pt x="436820" y="400887"/>
                </a:lnTo>
                <a:lnTo>
                  <a:pt x="377903" y="391550"/>
                </a:lnTo>
                <a:lnTo>
                  <a:pt x="322334" y="381203"/>
                </a:lnTo>
                <a:lnTo>
                  <a:pt x="270351" y="369903"/>
                </a:lnTo>
                <a:lnTo>
                  <a:pt x="222191" y="357704"/>
                </a:lnTo>
                <a:lnTo>
                  <a:pt x="178092" y="344663"/>
                </a:lnTo>
                <a:lnTo>
                  <a:pt x="138292" y="330835"/>
                </a:lnTo>
                <a:lnTo>
                  <a:pt x="103027" y="316275"/>
                </a:lnTo>
                <a:lnTo>
                  <a:pt x="47057" y="285183"/>
                </a:lnTo>
                <a:lnTo>
                  <a:pt x="12081" y="251830"/>
                </a:lnTo>
                <a:lnTo>
                  <a:pt x="0" y="216662"/>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97500" y="1355725"/>
            <a:ext cx="2813050" cy="3324225"/>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3843528" y="155447"/>
            <a:ext cx="5300471" cy="720851"/>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txBox="1">
            <a:spLocks noGrp="1"/>
          </p:cNvSpPr>
          <p:nvPr>
            <p:ph type="title"/>
          </p:nvPr>
        </p:nvSpPr>
        <p:spPr>
          <a:prstGeom prst="rect">
            <a:avLst/>
          </a:prstGeom>
        </p:spPr>
        <p:txBody>
          <a:bodyPr vert="horz" wrap="square" lIns="0" tIns="351729" rIns="0" bIns="0" rtlCol="0">
            <a:spAutoFit/>
          </a:bodyPr>
          <a:lstStyle/>
          <a:p>
            <a:pPr marL="95250">
              <a:lnSpc>
                <a:spcPts val="3080"/>
              </a:lnSpc>
            </a:pPr>
            <a:r>
              <a:rPr sz="2600" spc="10" dirty="0">
                <a:solidFill>
                  <a:srgbClr val="C00000"/>
                </a:solidFill>
                <a:latin typeface="黑体"/>
                <a:cs typeface="黑体"/>
              </a:rPr>
              <a:t>文件</a:t>
            </a:r>
            <a:r>
              <a:rPr sz="2600" spc="0" dirty="0">
                <a:solidFill>
                  <a:srgbClr val="C00000"/>
                </a:solidFill>
                <a:latin typeface="黑体"/>
                <a:cs typeface="黑体"/>
              </a:rPr>
              <a:t>输出</a:t>
            </a:r>
            <a:r>
              <a:rPr sz="2600" spc="-15" dirty="0">
                <a:solidFill>
                  <a:srgbClr val="C00000"/>
                </a:solidFill>
                <a:latin typeface="黑体"/>
                <a:cs typeface="黑体"/>
              </a:rPr>
              <a:t>格</a:t>
            </a:r>
            <a:r>
              <a:rPr sz="2600" spc="5" dirty="0">
                <a:solidFill>
                  <a:srgbClr val="C00000"/>
                </a:solidFill>
                <a:latin typeface="黑体"/>
                <a:cs typeface="黑体"/>
              </a:rPr>
              <a:t>式</a:t>
            </a:r>
            <a:r>
              <a:rPr sz="2600" spc="-5" dirty="0">
                <a:solidFill>
                  <a:srgbClr val="C00000"/>
                </a:solidFill>
                <a:latin typeface="Arial Narrow"/>
                <a:cs typeface="Arial Narrow"/>
              </a:rPr>
              <a:t>Ou</a:t>
            </a:r>
            <a:r>
              <a:rPr sz="2600" spc="-15" dirty="0">
                <a:solidFill>
                  <a:srgbClr val="C00000"/>
                </a:solidFill>
                <a:latin typeface="Arial Narrow"/>
                <a:cs typeface="Arial Narrow"/>
              </a:rPr>
              <a:t>t</a:t>
            </a:r>
            <a:r>
              <a:rPr sz="2600" spc="-5" dirty="0">
                <a:solidFill>
                  <a:srgbClr val="C00000"/>
                </a:solidFill>
                <a:latin typeface="Arial Narrow"/>
                <a:cs typeface="Arial Narrow"/>
              </a:rPr>
              <a:t>putFormat</a:t>
            </a:r>
            <a:endParaRPr sz="2600">
              <a:latin typeface="Arial Narrow"/>
              <a:cs typeface="Arial Narrow"/>
            </a:endParaRPr>
          </a:p>
        </p:txBody>
      </p:sp>
      <p:sp>
        <p:nvSpPr>
          <p:cNvPr id="5" name="object 5"/>
          <p:cNvSpPr txBox="1"/>
          <p:nvPr/>
        </p:nvSpPr>
        <p:spPr>
          <a:xfrm>
            <a:off x="439318" y="1488947"/>
            <a:ext cx="4742815" cy="3147695"/>
          </a:xfrm>
          <a:prstGeom prst="rect">
            <a:avLst/>
          </a:prstGeom>
        </p:spPr>
        <p:txBody>
          <a:bodyPr vert="horz" wrap="square" lIns="0" tIns="0" rIns="0" bIns="0" rtlCol="0">
            <a:spAutoFit/>
          </a:bodyPr>
          <a:lstStyle/>
          <a:p>
            <a:pPr marL="287020" marR="92710" indent="-274320">
              <a:lnSpc>
                <a:spcPct val="100000"/>
              </a:lnSpc>
              <a:buClr>
                <a:srgbClr val="D24717"/>
              </a:buClr>
              <a:buSzPct val="83333"/>
              <a:buFont typeface="Wingdings 2"/>
              <a:buChar char=""/>
              <a:tabLst>
                <a:tab pos="287020" algn="l"/>
              </a:tabLst>
            </a:pPr>
            <a:r>
              <a:rPr sz="2400" dirty="0">
                <a:latin typeface="黑体"/>
                <a:cs typeface="黑体"/>
              </a:rPr>
              <a:t>写入</a:t>
            </a:r>
            <a:r>
              <a:rPr sz="2400" spc="-5" dirty="0">
                <a:latin typeface="黑体"/>
                <a:cs typeface="黑体"/>
              </a:rPr>
              <a:t>到</a:t>
            </a:r>
            <a:r>
              <a:rPr sz="2400" spc="-15" dirty="0">
                <a:latin typeface="Arial Narrow"/>
                <a:cs typeface="Arial Narrow"/>
              </a:rPr>
              <a:t>H</a:t>
            </a:r>
            <a:r>
              <a:rPr sz="2400" spc="-25" dirty="0">
                <a:latin typeface="Arial Narrow"/>
                <a:cs typeface="Arial Narrow"/>
              </a:rPr>
              <a:t>D</a:t>
            </a:r>
            <a:r>
              <a:rPr sz="2400" spc="-15" dirty="0">
                <a:latin typeface="Arial Narrow"/>
                <a:cs typeface="Arial Narrow"/>
              </a:rPr>
              <a:t>F</a:t>
            </a:r>
            <a:r>
              <a:rPr sz="2400" spc="-20" dirty="0">
                <a:latin typeface="Arial Narrow"/>
                <a:cs typeface="Arial Narrow"/>
              </a:rPr>
              <a:t>S</a:t>
            </a:r>
            <a:r>
              <a:rPr sz="2400" spc="0" dirty="0">
                <a:latin typeface="黑体"/>
                <a:cs typeface="黑体"/>
              </a:rPr>
              <a:t>的所有</a:t>
            </a:r>
            <a:r>
              <a:rPr sz="2400" spc="-5" dirty="0">
                <a:latin typeface="Arial Narrow"/>
                <a:cs typeface="Arial Narrow"/>
              </a:rPr>
              <a:t>Ou</a:t>
            </a:r>
            <a:r>
              <a:rPr sz="2400" spc="5" dirty="0">
                <a:latin typeface="Arial Narrow"/>
                <a:cs typeface="Arial Narrow"/>
              </a:rPr>
              <a:t>t</a:t>
            </a:r>
            <a:r>
              <a:rPr sz="2400" spc="-5" dirty="0">
                <a:latin typeface="Arial Narrow"/>
                <a:cs typeface="Arial Narrow"/>
              </a:rPr>
              <a:t>putForma</a:t>
            </a:r>
            <a:r>
              <a:rPr sz="2400" spc="10" dirty="0">
                <a:latin typeface="Arial Narrow"/>
                <a:cs typeface="Arial Narrow"/>
              </a:rPr>
              <a:t>t</a:t>
            </a:r>
            <a:r>
              <a:rPr sz="2400" spc="0" dirty="0">
                <a:latin typeface="黑体"/>
                <a:cs typeface="黑体"/>
              </a:rPr>
              <a:t>都 继承</a:t>
            </a:r>
            <a:r>
              <a:rPr sz="2400" spc="-5" dirty="0">
                <a:latin typeface="黑体"/>
                <a:cs typeface="黑体"/>
              </a:rPr>
              <a:t>自</a:t>
            </a:r>
            <a:r>
              <a:rPr sz="2400" spc="0" dirty="0">
                <a:latin typeface="Arial Narrow"/>
                <a:cs typeface="Arial Narrow"/>
              </a:rPr>
              <a:t>Fi</a:t>
            </a:r>
            <a:r>
              <a:rPr sz="2400" spc="-15" dirty="0">
                <a:latin typeface="Arial Narrow"/>
                <a:cs typeface="Arial Narrow"/>
              </a:rPr>
              <a:t>l</a:t>
            </a:r>
            <a:r>
              <a:rPr sz="2400" spc="-5" dirty="0">
                <a:latin typeface="Arial Narrow"/>
                <a:cs typeface="Arial Narrow"/>
              </a:rPr>
              <a:t>eOutputFor</a:t>
            </a:r>
            <a:r>
              <a:rPr sz="2400" spc="5" dirty="0">
                <a:latin typeface="Arial Narrow"/>
                <a:cs typeface="Arial Narrow"/>
              </a:rPr>
              <a:t>m</a:t>
            </a:r>
            <a:r>
              <a:rPr sz="2400" spc="-5" dirty="0">
                <a:latin typeface="Arial Narrow"/>
                <a:cs typeface="Arial Narrow"/>
              </a:rPr>
              <a:t>at</a:t>
            </a:r>
            <a:endParaRPr sz="2400">
              <a:latin typeface="Arial Narrow"/>
              <a:cs typeface="Arial Narrow"/>
            </a:endParaRPr>
          </a:p>
          <a:p>
            <a:pPr marL="287020" marR="106680" indent="-274320">
              <a:lnSpc>
                <a:spcPct val="100000"/>
              </a:lnSpc>
              <a:spcBef>
                <a:spcPts val="60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每一</a:t>
            </a:r>
            <a:r>
              <a:rPr sz="2400" spc="-5" dirty="0">
                <a:latin typeface="黑体"/>
                <a:cs typeface="黑体"/>
              </a:rPr>
              <a:t>个</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duce</a:t>
            </a:r>
            <a:r>
              <a:rPr sz="2400" spc="0" dirty="0">
                <a:latin typeface="Arial Narrow"/>
                <a:cs typeface="Arial Narrow"/>
              </a:rPr>
              <a:t>r</a:t>
            </a:r>
            <a:r>
              <a:rPr sz="2400" spc="0" dirty="0">
                <a:latin typeface="黑体"/>
                <a:cs typeface="黑体"/>
              </a:rPr>
              <a:t>都写一个文件到一 </a:t>
            </a:r>
            <a:r>
              <a:rPr sz="2400" spc="-5" dirty="0">
                <a:latin typeface="黑体"/>
                <a:cs typeface="黑体"/>
              </a:rPr>
              <a:t>个共同的输出目录，文件名是 </a:t>
            </a:r>
            <a:r>
              <a:rPr sz="2400" spc="-5" dirty="0">
                <a:latin typeface="Arial Narrow"/>
                <a:cs typeface="Arial Narrow"/>
              </a:rPr>
              <a:t>par</a:t>
            </a:r>
            <a:r>
              <a:rPr sz="2400" spc="5" dirty="0">
                <a:latin typeface="Arial Narrow"/>
                <a:cs typeface="Arial Narrow"/>
              </a:rPr>
              <a:t>t</a:t>
            </a:r>
            <a:r>
              <a:rPr sz="2400" spc="-5" dirty="0">
                <a:latin typeface="Arial Narrow"/>
                <a:cs typeface="Arial Narrow"/>
              </a:rPr>
              <a:t>-nnnnn</a:t>
            </a:r>
            <a:r>
              <a:rPr sz="2400" spc="0" dirty="0">
                <a:latin typeface="黑体"/>
                <a:cs typeface="黑体"/>
              </a:rPr>
              <a:t>，其中</a:t>
            </a:r>
            <a:r>
              <a:rPr sz="2400" spc="-5" dirty="0">
                <a:latin typeface="Arial Narrow"/>
                <a:cs typeface="Arial Narrow"/>
              </a:rPr>
              <a:t>nnnnn</a:t>
            </a:r>
            <a:r>
              <a:rPr sz="2400" spc="0" dirty="0">
                <a:latin typeface="黑体"/>
                <a:cs typeface="黑体"/>
              </a:rPr>
              <a:t>是与每一个</a:t>
            </a:r>
            <a:endParaRPr sz="2400">
              <a:latin typeface="黑体"/>
              <a:cs typeface="黑体"/>
            </a:endParaRPr>
          </a:p>
          <a:p>
            <a:pPr marL="287020">
              <a:lnSpc>
                <a:spcPct val="100000"/>
              </a:lnSpc>
            </a:pPr>
            <a:r>
              <a:rPr sz="2400" dirty="0">
                <a:latin typeface="Arial Narrow"/>
                <a:cs typeface="Arial Narrow"/>
              </a:rPr>
              <a:t>redu</a:t>
            </a:r>
            <a:r>
              <a:rPr sz="2400" spc="5" dirty="0">
                <a:latin typeface="Arial Narrow"/>
                <a:cs typeface="Arial Narrow"/>
              </a:rPr>
              <a:t>c</a:t>
            </a:r>
            <a:r>
              <a:rPr sz="2400" spc="-5" dirty="0">
                <a:latin typeface="Arial Narrow"/>
                <a:cs typeface="Arial Narrow"/>
              </a:rPr>
              <a:t>e</a:t>
            </a:r>
            <a:r>
              <a:rPr sz="2400" spc="0" dirty="0">
                <a:latin typeface="Arial Narrow"/>
                <a:cs typeface="Arial Narrow"/>
              </a:rPr>
              <a:t>r</a:t>
            </a:r>
            <a:r>
              <a:rPr sz="2400" spc="0" dirty="0">
                <a:latin typeface="黑体"/>
                <a:cs typeface="黑体"/>
              </a:rPr>
              <a:t>相关的一个号（</a:t>
            </a:r>
            <a:r>
              <a:rPr sz="2400" spc="-5" dirty="0">
                <a:latin typeface="Arial Narrow"/>
                <a:cs typeface="Arial Narrow"/>
              </a:rPr>
              <a:t>partit</a:t>
            </a:r>
            <a:r>
              <a:rPr sz="2400" spc="5" dirty="0">
                <a:latin typeface="Arial Narrow"/>
                <a:cs typeface="Arial Narrow"/>
              </a:rPr>
              <a:t>i</a:t>
            </a:r>
            <a:r>
              <a:rPr sz="2400" spc="-5" dirty="0">
                <a:latin typeface="Arial Narrow"/>
                <a:cs typeface="Arial Narrow"/>
              </a:rPr>
              <a:t>o</a:t>
            </a:r>
            <a:r>
              <a:rPr sz="2400" spc="0" dirty="0">
                <a:latin typeface="Arial Narrow"/>
                <a:cs typeface="Arial Narrow"/>
              </a:rPr>
              <a:t>n</a:t>
            </a:r>
            <a:r>
              <a:rPr sz="2400" spc="5" dirty="0">
                <a:latin typeface="Arial Narrow"/>
                <a:cs typeface="Arial Narrow"/>
              </a:rPr>
              <a:t> </a:t>
            </a:r>
            <a:r>
              <a:rPr sz="2400" spc="-5" dirty="0">
                <a:latin typeface="Arial Narrow"/>
                <a:cs typeface="Arial Narrow"/>
              </a:rPr>
              <a:t>id</a:t>
            </a:r>
            <a:r>
              <a:rPr sz="2400" spc="0" dirty="0">
                <a:latin typeface="黑体"/>
                <a:cs typeface="黑体"/>
              </a:rPr>
              <a:t>）</a:t>
            </a:r>
            <a:endParaRPr sz="2400">
              <a:latin typeface="黑体"/>
              <a:cs typeface="黑体"/>
            </a:endParaRPr>
          </a:p>
          <a:p>
            <a:pPr marL="287020" indent="-274320">
              <a:lnSpc>
                <a:spcPct val="100000"/>
              </a:lnSpc>
              <a:spcBef>
                <a:spcPts val="575"/>
              </a:spcBef>
              <a:buClr>
                <a:srgbClr val="D24717"/>
              </a:buClr>
              <a:buSzPct val="83333"/>
              <a:buFont typeface="Wingdings 2"/>
              <a:buChar char=""/>
              <a:tabLst>
                <a:tab pos="287020" algn="l"/>
              </a:tabLst>
            </a:pPr>
            <a:r>
              <a:rPr sz="2400" dirty="0">
                <a:latin typeface="Arial Narrow"/>
                <a:cs typeface="Arial Narrow"/>
              </a:rPr>
              <a:t>Fi</a:t>
            </a:r>
            <a:r>
              <a:rPr sz="2400" spc="-15" dirty="0">
                <a:latin typeface="Arial Narrow"/>
                <a:cs typeface="Arial Narrow"/>
              </a:rPr>
              <a:t>l</a:t>
            </a:r>
            <a:r>
              <a:rPr sz="2400" spc="-5" dirty="0">
                <a:latin typeface="Arial Narrow"/>
                <a:cs typeface="Arial Narrow"/>
              </a:rPr>
              <a:t>eOutputFor</a:t>
            </a:r>
            <a:r>
              <a:rPr sz="2400" spc="5" dirty="0">
                <a:latin typeface="Arial Narrow"/>
                <a:cs typeface="Arial Narrow"/>
              </a:rPr>
              <a:t>m</a:t>
            </a:r>
            <a:r>
              <a:rPr sz="2400" spc="-5" dirty="0">
                <a:latin typeface="Arial Narrow"/>
                <a:cs typeface="Arial Narrow"/>
              </a:rPr>
              <a:t>at</a:t>
            </a:r>
            <a:r>
              <a:rPr sz="2400" spc="0" dirty="0">
                <a:latin typeface="Arial Narrow"/>
                <a:cs typeface="Arial Narrow"/>
              </a:rPr>
              <a:t>.</a:t>
            </a:r>
            <a:r>
              <a:rPr sz="2400" spc="-5" dirty="0">
                <a:latin typeface="Arial Narrow"/>
                <a:cs typeface="Arial Narrow"/>
              </a:rPr>
              <a:t>set</a:t>
            </a:r>
            <a:r>
              <a:rPr sz="2400" spc="5" dirty="0">
                <a:latin typeface="Arial Narrow"/>
                <a:cs typeface="Arial Narrow"/>
              </a:rPr>
              <a:t>O</a:t>
            </a:r>
            <a:r>
              <a:rPr sz="2400" spc="-5" dirty="0">
                <a:latin typeface="Arial Narrow"/>
                <a:cs typeface="Arial Narrow"/>
              </a:rPr>
              <a:t>ut</a:t>
            </a:r>
            <a:r>
              <a:rPr sz="2400" spc="5" dirty="0">
                <a:latin typeface="Arial Narrow"/>
                <a:cs typeface="Arial Narrow"/>
              </a:rPr>
              <a:t>p</a:t>
            </a:r>
            <a:r>
              <a:rPr sz="2400" spc="-15" dirty="0">
                <a:latin typeface="Arial Narrow"/>
                <a:cs typeface="Arial Narrow"/>
              </a:rPr>
              <a:t>ut</a:t>
            </a:r>
            <a:r>
              <a:rPr sz="2400" spc="-10" dirty="0">
                <a:latin typeface="Arial Narrow"/>
                <a:cs typeface="Arial Narrow"/>
              </a:rPr>
              <a:t>P</a:t>
            </a:r>
            <a:r>
              <a:rPr sz="2400" spc="-5" dirty="0">
                <a:latin typeface="Arial Narrow"/>
                <a:cs typeface="Arial Narrow"/>
              </a:rPr>
              <a:t>at</a:t>
            </a:r>
            <a:r>
              <a:rPr sz="2400" spc="15" dirty="0">
                <a:latin typeface="Arial Narrow"/>
                <a:cs typeface="Arial Narrow"/>
              </a:rPr>
              <a:t>h</a:t>
            </a:r>
            <a:r>
              <a:rPr sz="2400" spc="-5" dirty="0">
                <a:latin typeface="Arial Narrow"/>
                <a:cs typeface="Arial Narrow"/>
              </a:rPr>
              <a:t>()</a:t>
            </a:r>
            <a:endParaRPr sz="2400">
              <a:latin typeface="Arial Narrow"/>
              <a:cs typeface="Arial Narrow"/>
            </a:endParaRPr>
          </a:p>
          <a:p>
            <a:pPr marL="287020" indent="-274320">
              <a:lnSpc>
                <a:spcPts val="2845"/>
              </a:lnSpc>
              <a:spcBef>
                <a:spcPts val="600"/>
              </a:spcBef>
              <a:buClr>
                <a:srgbClr val="D24717"/>
              </a:buClr>
              <a:buSzPct val="83333"/>
              <a:buFont typeface="Wingdings 2"/>
              <a:buChar char=""/>
              <a:tabLst>
                <a:tab pos="287020" algn="l"/>
              </a:tabLst>
            </a:pPr>
            <a:r>
              <a:rPr sz="2400" spc="-5" dirty="0">
                <a:latin typeface="Arial Narrow"/>
                <a:cs typeface="Arial Narrow"/>
              </a:rPr>
              <a:t>Jo</a:t>
            </a:r>
            <a:r>
              <a:rPr sz="2400" spc="-10" dirty="0">
                <a:latin typeface="Arial Narrow"/>
                <a:cs typeface="Arial Narrow"/>
              </a:rPr>
              <a:t>b</a:t>
            </a:r>
            <a:r>
              <a:rPr sz="2400" spc="0" dirty="0">
                <a:latin typeface="Arial Narrow"/>
                <a:cs typeface="Arial Narrow"/>
              </a:rPr>
              <a:t>C</a:t>
            </a:r>
            <a:r>
              <a:rPr sz="2400" spc="-10" dirty="0">
                <a:latin typeface="Arial Narrow"/>
                <a:cs typeface="Arial Narrow"/>
              </a:rPr>
              <a:t>o</a:t>
            </a:r>
            <a:r>
              <a:rPr sz="2400" spc="-5" dirty="0">
                <a:latin typeface="Arial Narrow"/>
                <a:cs typeface="Arial Narrow"/>
              </a:rPr>
              <a:t>nf.set</a:t>
            </a:r>
            <a:r>
              <a:rPr sz="2400" spc="0" dirty="0">
                <a:latin typeface="Arial Narrow"/>
                <a:cs typeface="Arial Narrow"/>
              </a:rPr>
              <a:t>O</a:t>
            </a:r>
            <a:r>
              <a:rPr sz="2400" spc="-5" dirty="0">
                <a:latin typeface="Arial Narrow"/>
                <a:cs typeface="Arial Narrow"/>
              </a:rPr>
              <a:t>ut</a:t>
            </a:r>
            <a:r>
              <a:rPr sz="2400" spc="5" dirty="0">
                <a:latin typeface="Arial Narrow"/>
                <a:cs typeface="Arial Narrow"/>
              </a:rPr>
              <a:t>p</a:t>
            </a:r>
            <a:r>
              <a:rPr sz="2400" spc="-5" dirty="0">
                <a:latin typeface="Arial Narrow"/>
                <a:cs typeface="Arial Narrow"/>
              </a:rPr>
              <a:t>ut</a:t>
            </a:r>
            <a:r>
              <a:rPr sz="2400" spc="5" dirty="0">
                <a:latin typeface="Arial Narrow"/>
                <a:cs typeface="Arial Narrow"/>
              </a:rPr>
              <a:t>F</a:t>
            </a:r>
            <a:r>
              <a:rPr sz="2400" spc="-5" dirty="0">
                <a:latin typeface="Arial Narrow"/>
                <a:cs typeface="Arial Narrow"/>
              </a:rPr>
              <a:t>orma</a:t>
            </a:r>
            <a:r>
              <a:rPr sz="2400" spc="10" dirty="0">
                <a:latin typeface="Arial Narrow"/>
                <a:cs typeface="Arial Narrow"/>
              </a:rPr>
              <a:t>t</a:t>
            </a:r>
            <a:r>
              <a:rPr sz="2400" spc="0" dirty="0">
                <a:latin typeface="Arial Narrow"/>
                <a:cs typeface="Arial Narrow"/>
              </a:rPr>
              <a:t>()</a:t>
            </a:r>
            <a:endParaRPr sz="2400">
              <a:latin typeface="Arial Narrow"/>
              <a:cs typeface="Arial Narrow"/>
            </a:endParaRPr>
          </a:p>
        </p:txBody>
      </p:sp>
      <p:sp>
        <p:nvSpPr>
          <p:cNvPr id="6" name="object 6"/>
          <p:cNvSpPr/>
          <p:nvPr/>
        </p:nvSpPr>
        <p:spPr>
          <a:xfrm>
            <a:off x="6424676" y="4141851"/>
            <a:ext cx="1846199" cy="434975"/>
          </a:xfrm>
          <a:custGeom>
            <a:avLst/>
            <a:gdLst/>
            <a:ahLst/>
            <a:cxnLst/>
            <a:rect l="l" t="t" r="r" b="b"/>
            <a:pathLst>
              <a:path w="1846199" h="434975">
                <a:moveTo>
                  <a:pt x="923035" y="0"/>
                </a:moveTo>
                <a:lnTo>
                  <a:pt x="847332" y="720"/>
                </a:lnTo>
                <a:lnTo>
                  <a:pt x="773314" y="2844"/>
                </a:lnTo>
                <a:lnTo>
                  <a:pt x="701219" y="6315"/>
                </a:lnTo>
                <a:lnTo>
                  <a:pt x="631285" y="11078"/>
                </a:lnTo>
                <a:lnTo>
                  <a:pt x="563749" y="17077"/>
                </a:lnTo>
                <a:lnTo>
                  <a:pt x="498848" y="24256"/>
                </a:lnTo>
                <a:lnTo>
                  <a:pt x="436820" y="32560"/>
                </a:lnTo>
                <a:lnTo>
                  <a:pt x="377903" y="41932"/>
                </a:lnTo>
                <a:lnTo>
                  <a:pt x="322334" y="52317"/>
                </a:lnTo>
                <a:lnTo>
                  <a:pt x="270351" y="63658"/>
                </a:lnTo>
                <a:lnTo>
                  <a:pt x="222191" y="75901"/>
                </a:lnTo>
                <a:lnTo>
                  <a:pt x="178092" y="88989"/>
                </a:lnTo>
                <a:lnTo>
                  <a:pt x="138292" y="102866"/>
                </a:lnTo>
                <a:lnTo>
                  <a:pt x="103027" y="117477"/>
                </a:lnTo>
                <a:lnTo>
                  <a:pt x="47057" y="148677"/>
                </a:lnTo>
                <a:lnTo>
                  <a:pt x="12081" y="182141"/>
                </a:lnTo>
                <a:lnTo>
                  <a:pt x="0" y="217424"/>
                </a:lnTo>
                <a:lnTo>
                  <a:pt x="3059" y="235265"/>
                </a:lnTo>
                <a:lnTo>
                  <a:pt x="26825" y="269701"/>
                </a:lnTo>
                <a:lnTo>
                  <a:pt x="72536" y="302101"/>
                </a:lnTo>
                <a:lnTo>
                  <a:pt x="138292" y="332016"/>
                </a:lnTo>
                <a:lnTo>
                  <a:pt x="178092" y="345903"/>
                </a:lnTo>
                <a:lnTo>
                  <a:pt x="222191" y="359000"/>
                </a:lnTo>
                <a:lnTo>
                  <a:pt x="270351" y="371252"/>
                </a:lnTo>
                <a:lnTo>
                  <a:pt x="322334" y="382603"/>
                </a:lnTo>
                <a:lnTo>
                  <a:pt x="377903" y="392997"/>
                </a:lnTo>
                <a:lnTo>
                  <a:pt x="436820" y="402378"/>
                </a:lnTo>
                <a:lnTo>
                  <a:pt x="498848" y="410690"/>
                </a:lnTo>
                <a:lnTo>
                  <a:pt x="563749" y="417877"/>
                </a:lnTo>
                <a:lnTo>
                  <a:pt x="631285" y="423883"/>
                </a:lnTo>
                <a:lnTo>
                  <a:pt x="701219" y="428651"/>
                </a:lnTo>
                <a:lnTo>
                  <a:pt x="773314" y="432127"/>
                </a:lnTo>
                <a:lnTo>
                  <a:pt x="847332" y="434253"/>
                </a:lnTo>
                <a:lnTo>
                  <a:pt x="923035" y="434975"/>
                </a:lnTo>
                <a:lnTo>
                  <a:pt x="998757" y="434253"/>
                </a:lnTo>
                <a:lnTo>
                  <a:pt x="1072791" y="432127"/>
                </a:lnTo>
                <a:lnTo>
                  <a:pt x="1144901" y="428651"/>
                </a:lnTo>
                <a:lnTo>
                  <a:pt x="1214848" y="423883"/>
                </a:lnTo>
                <a:lnTo>
                  <a:pt x="1282396" y="417877"/>
                </a:lnTo>
                <a:lnTo>
                  <a:pt x="1347307" y="410690"/>
                </a:lnTo>
                <a:lnTo>
                  <a:pt x="1409343" y="402378"/>
                </a:lnTo>
                <a:lnTo>
                  <a:pt x="1468268" y="392997"/>
                </a:lnTo>
                <a:lnTo>
                  <a:pt x="1523843" y="382603"/>
                </a:lnTo>
                <a:lnTo>
                  <a:pt x="1575831" y="371252"/>
                </a:lnTo>
                <a:lnTo>
                  <a:pt x="1623995" y="359000"/>
                </a:lnTo>
                <a:lnTo>
                  <a:pt x="1668098" y="345903"/>
                </a:lnTo>
                <a:lnTo>
                  <a:pt x="1707901" y="332016"/>
                </a:lnTo>
                <a:lnTo>
                  <a:pt x="1743167" y="317397"/>
                </a:lnTo>
                <a:lnTo>
                  <a:pt x="1799140" y="286183"/>
                </a:lnTo>
                <a:lnTo>
                  <a:pt x="1834117" y="252709"/>
                </a:lnTo>
                <a:lnTo>
                  <a:pt x="1846199" y="217424"/>
                </a:lnTo>
                <a:lnTo>
                  <a:pt x="1843139" y="199583"/>
                </a:lnTo>
                <a:lnTo>
                  <a:pt x="1819372" y="165154"/>
                </a:lnTo>
                <a:lnTo>
                  <a:pt x="1773660" y="132766"/>
                </a:lnTo>
                <a:lnTo>
                  <a:pt x="1707901" y="102866"/>
                </a:lnTo>
                <a:lnTo>
                  <a:pt x="1668098" y="88989"/>
                </a:lnTo>
                <a:lnTo>
                  <a:pt x="1623995" y="75901"/>
                </a:lnTo>
                <a:lnTo>
                  <a:pt x="1575831" y="63658"/>
                </a:lnTo>
                <a:lnTo>
                  <a:pt x="1523843" y="52317"/>
                </a:lnTo>
                <a:lnTo>
                  <a:pt x="1468268" y="41932"/>
                </a:lnTo>
                <a:lnTo>
                  <a:pt x="1409343" y="32560"/>
                </a:lnTo>
                <a:lnTo>
                  <a:pt x="1347307" y="24256"/>
                </a:lnTo>
                <a:lnTo>
                  <a:pt x="1282396" y="17077"/>
                </a:lnTo>
                <a:lnTo>
                  <a:pt x="1214848" y="11078"/>
                </a:lnTo>
                <a:lnTo>
                  <a:pt x="1144901" y="6315"/>
                </a:lnTo>
                <a:lnTo>
                  <a:pt x="1072791" y="2844"/>
                </a:lnTo>
                <a:lnTo>
                  <a:pt x="998757" y="720"/>
                </a:lnTo>
                <a:lnTo>
                  <a:pt x="923035" y="0"/>
                </a:lnTo>
                <a:close/>
              </a:path>
            </a:pathLst>
          </a:custGeom>
          <a:solidFill>
            <a:srgbClr val="FFFF00"/>
          </a:solidFill>
        </p:spPr>
        <p:txBody>
          <a:bodyPr wrap="square" lIns="0" tIns="0" rIns="0" bIns="0" rtlCol="0">
            <a:spAutoFit/>
          </a:bodyPr>
          <a:lstStyle/>
          <a:p>
            <a:endParaRPr/>
          </a:p>
        </p:txBody>
      </p:sp>
      <p:sp>
        <p:nvSpPr>
          <p:cNvPr id="7" name="object 7"/>
          <p:cNvSpPr/>
          <p:nvPr/>
        </p:nvSpPr>
        <p:spPr>
          <a:xfrm>
            <a:off x="6424676" y="4141851"/>
            <a:ext cx="1846199" cy="434975"/>
          </a:xfrm>
          <a:custGeom>
            <a:avLst/>
            <a:gdLst/>
            <a:ahLst/>
            <a:cxnLst/>
            <a:rect l="l" t="t" r="r" b="b"/>
            <a:pathLst>
              <a:path w="1846199" h="434975">
                <a:moveTo>
                  <a:pt x="0" y="217424"/>
                </a:moveTo>
                <a:lnTo>
                  <a:pt x="26825" y="165154"/>
                </a:lnTo>
                <a:lnTo>
                  <a:pt x="72536" y="132766"/>
                </a:lnTo>
                <a:lnTo>
                  <a:pt x="138292" y="102866"/>
                </a:lnTo>
                <a:lnTo>
                  <a:pt x="178092" y="88989"/>
                </a:lnTo>
                <a:lnTo>
                  <a:pt x="222191" y="75901"/>
                </a:lnTo>
                <a:lnTo>
                  <a:pt x="270351" y="63658"/>
                </a:lnTo>
                <a:lnTo>
                  <a:pt x="322334" y="52317"/>
                </a:lnTo>
                <a:lnTo>
                  <a:pt x="377903" y="41932"/>
                </a:lnTo>
                <a:lnTo>
                  <a:pt x="436820" y="32560"/>
                </a:lnTo>
                <a:lnTo>
                  <a:pt x="498848" y="24256"/>
                </a:lnTo>
                <a:lnTo>
                  <a:pt x="563749" y="17077"/>
                </a:lnTo>
                <a:lnTo>
                  <a:pt x="631285" y="11078"/>
                </a:lnTo>
                <a:lnTo>
                  <a:pt x="701219" y="6315"/>
                </a:lnTo>
                <a:lnTo>
                  <a:pt x="773314" y="2844"/>
                </a:lnTo>
                <a:lnTo>
                  <a:pt x="847332" y="720"/>
                </a:lnTo>
                <a:lnTo>
                  <a:pt x="923035" y="0"/>
                </a:lnTo>
                <a:lnTo>
                  <a:pt x="998757" y="720"/>
                </a:lnTo>
                <a:lnTo>
                  <a:pt x="1072791" y="2844"/>
                </a:lnTo>
                <a:lnTo>
                  <a:pt x="1144901" y="6315"/>
                </a:lnTo>
                <a:lnTo>
                  <a:pt x="1214848" y="11078"/>
                </a:lnTo>
                <a:lnTo>
                  <a:pt x="1282396" y="17077"/>
                </a:lnTo>
                <a:lnTo>
                  <a:pt x="1347307" y="24256"/>
                </a:lnTo>
                <a:lnTo>
                  <a:pt x="1409343" y="32560"/>
                </a:lnTo>
                <a:lnTo>
                  <a:pt x="1468268" y="41932"/>
                </a:lnTo>
                <a:lnTo>
                  <a:pt x="1523843" y="52317"/>
                </a:lnTo>
                <a:lnTo>
                  <a:pt x="1575831" y="63658"/>
                </a:lnTo>
                <a:lnTo>
                  <a:pt x="1623995" y="75901"/>
                </a:lnTo>
                <a:lnTo>
                  <a:pt x="1668098" y="88989"/>
                </a:lnTo>
                <a:lnTo>
                  <a:pt x="1707901" y="102866"/>
                </a:lnTo>
                <a:lnTo>
                  <a:pt x="1743167" y="117477"/>
                </a:lnTo>
                <a:lnTo>
                  <a:pt x="1799140" y="148677"/>
                </a:lnTo>
                <a:lnTo>
                  <a:pt x="1834117" y="182141"/>
                </a:lnTo>
                <a:lnTo>
                  <a:pt x="1846199" y="217424"/>
                </a:lnTo>
                <a:lnTo>
                  <a:pt x="1843139" y="235265"/>
                </a:lnTo>
                <a:lnTo>
                  <a:pt x="1819372" y="269701"/>
                </a:lnTo>
                <a:lnTo>
                  <a:pt x="1773660" y="302101"/>
                </a:lnTo>
                <a:lnTo>
                  <a:pt x="1707901" y="332016"/>
                </a:lnTo>
                <a:lnTo>
                  <a:pt x="1668098" y="345903"/>
                </a:lnTo>
                <a:lnTo>
                  <a:pt x="1623995" y="359000"/>
                </a:lnTo>
                <a:lnTo>
                  <a:pt x="1575831" y="371252"/>
                </a:lnTo>
                <a:lnTo>
                  <a:pt x="1523843" y="382603"/>
                </a:lnTo>
                <a:lnTo>
                  <a:pt x="1468268" y="392997"/>
                </a:lnTo>
                <a:lnTo>
                  <a:pt x="1409343" y="402378"/>
                </a:lnTo>
                <a:lnTo>
                  <a:pt x="1347307" y="410690"/>
                </a:lnTo>
                <a:lnTo>
                  <a:pt x="1282396" y="417877"/>
                </a:lnTo>
                <a:lnTo>
                  <a:pt x="1214848" y="423883"/>
                </a:lnTo>
                <a:lnTo>
                  <a:pt x="1144901" y="428651"/>
                </a:lnTo>
                <a:lnTo>
                  <a:pt x="1072791" y="432127"/>
                </a:lnTo>
                <a:lnTo>
                  <a:pt x="998757" y="434253"/>
                </a:lnTo>
                <a:lnTo>
                  <a:pt x="923035" y="434975"/>
                </a:lnTo>
                <a:lnTo>
                  <a:pt x="847332" y="434253"/>
                </a:lnTo>
                <a:lnTo>
                  <a:pt x="773314" y="432127"/>
                </a:lnTo>
                <a:lnTo>
                  <a:pt x="701219" y="428651"/>
                </a:lnTo>
                <a:lnTo>
                  <a:pt x="631285" y="423883"/>
                </a:lnTo>
                <a:lnTo>
                  <a:pt x="563749" y="417877"/>
                </a:lnTo>
                <a:lnTo>
                  <a:pt x="498848" y="410690"/>
                </a:lnTo>
                <a:lnTo>
                  <a:pt x="436820" y="402378"/>
                </a:lnTo>
                <a:lnTo>
                  <a:pt x="377903" y="392997"/>
                </a:lnTo>
                <a:lnTo>
                  <a:pt x="322334" y="382603"/>
                </a:lnTo>
                <a:lnTo>
                  <a:pt x="270351" y="371252"/>
                </a:lnTo>
                <a:lnTo>
                  <a:pt x="222191" y="359000"/>
                </a:lnTo>
                <a:lnTo>
                  <a:pt x="178092" y="345903"/>
                </a:lnTo>
                <a:lnTo>
                  <a:pt x="138292" y="332016"/>
                </a:lnTo>
                <a:lnTo>
                  <a:pt x="103027" y="317397"/>
                </a:lnTo>
                <a:lnTo>
                  <a:pt x="47057" y="286183"/>
                </a:lnTo>
                <a:lnTo>
                  <a:pt x="12081" y="252709"/>
                </a:lnTo>
                <a:lnTo>
                  <a:pt x="0" y="217424"/>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43528" y="155447"/>
            <a:ext cx="5300471"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405069" rIns="0" bIns="0" rtlCol="0">
            <a:spAutoFit/>
          </a:bodyPr>
          <a:lstStyle/>
          <a:p>
            <a:pPr marL="95250">
              <a:lnSpc>
                <a:spcPct val="100000"/>
              </a:lnSpc>
            </a:pPr>
            <a:r>
              <a:rPr sz="2600" spc="10" dirty="0">
                <a:solidFill>
                  <a:srgbClr val="C00000"/>
                </a:solidFill>
                <a:latin typeface="黑体"/>
                <a:cs typeface="黑体"/>
              </a:rPr>
              <a:t>文件</a:t>
            </a:r>
            <a:r>
              <a:rPr sz="2600" spc="0" dirty="0">
                <a:solidFill>
                  <a:srgbClr val="C00000"/>
                </a:solidFill>
                <a:latin typeface="黑体"/>
                <a:cs typeface="黑体"/>
              </a:rPr>
              <a:t>输出</a:t>
            </a:r>
            <a:r>
              <a:rPr sz="2600" spc="-15" dirty="0">
                <a:solidFill>
                  <a:srgbClr val="C00000"/>
                </a:solidFill>
                <a:latin typeface="黑体"/>
                <a:cs typeface="黑体"/>
              </a:rPr>
              <a:t>格</a:t>
            </a:r>
            <a:r>
              <a:rPr sz="2600" spc="5" dirty="0">
                <a:solidFill>
                  <a:srgbClr val="C00000"/>
                </a:solidFill>
                <a:latin typeface="黑体"/>
                <a:cs typeface="黑体"/>
              </a:rPr>
              <a:t>式</a:t>
            </a:r>
            <a:r>
              <a:rPr sz="2600" spc="-5" dirty="0">
                <a:solidFill>
                  <a:srgbClr val="C00000"/>
                </a:solidFill>
                <a:latin typeface="Arial Narrow"/>
                <a:cs typeface="Arial Narrow"/>
              </a:rPr>
              <a:t>Ou</a:t>
            </a:r>
            <a:r>
              <a:rPr sz="2600" spc="-15" dirty="0">
                <a:solidFill>
                  <a:srgbClr val="C00000"/>
                </a:solidFill>
                <a:latin typeface="Arial Narrow"/>
                <a:cs typeface="Arial Narrow"/>
              </a:rPr>
              <a:t>t</a:t>
            </a:r>
            <a:r>
              <a:rPr sz="2600" spc="-5" dirty="0">
                <a:solidFill>
                  <a:srgbClr val="C00000"/>
                </a:solidFill>
                <a:latin typeface="Arial Narrow"/>
                <a:cs typeface="Arial Narrow"/>
              </a:rPr>
              <a:t>putFormat</a:t>
            </a:r>
            <a:endParaRPr sz="2600">
              <a:latin typeface="Arial Narrow"/>
              <a:cs typeface="Arial Narrow"/>
            </a:endParaRPr>
          </a:p>
        </p:txBody>
      </p:sp>
      <p:sp>
        <p:nvSpPr>
          <p:cNvPr id="4" name="object 4"/>
          <p:cNvSpPr txBox="1"/>
          <p:nvPr/>
        </p:nvSpPr>
        <p:spPr>
          <a:xfrm>
            <a:off x="439318" y="4235897"/>
            <a:ext cx="8082915" cy="1127125"/>
          </a:xfrm>
          <a:prstGeom prst="rect">
            <a:avLst/>
          </a:prstGeom>
        </p:spPr>
        <p:txBody>
          <a:bodyPr vert="horz" wrap="square" lIns="0" tIns="0" rIns="0" bIns="0" rtlCol="0">
            <a:spAutoFit/>
          </a:bodyPr>
          <a:lstStyle/>
          <a:p>
            <a:pPr marL="12700" marR="6350">
              <a:lnSpc>
                <a:spcPct val="100400"/>
              </a:lnSpc>
            </a:pPr>
            <a:r>
              <a:rPr sz="2600" b="1" dirty="0">
                <a:solidFill>
                  <a:srgbClr val="C00000"/>
                </a:solidFill>
                <a:latin typeface="Arial Narrow"/>
                <a:cs typeface="Arial Narrow"/>
              </a:rPr>
              <a:t>Record</a:t>
            </a:r>
            <a:r>
              <a:rPr sz="2600" b="1" spc="-40" dirty="0">
                <a:solidFill>
                  <a:srgbClr val="C00000"/>
                </a:solidFill>
                <a:latin typeface="Arial Narrow"/>
                <a:cs typeface="Arial Narrow"/>
              </a:rPr>
              <a:t>W</a:t>
            </a:r>
            <a:r>
              <a:rPr sz="2600" b="1" spc="0" dirty="0">
                <a:solidFill>
                  <a:srgbClr val="C00000"/>
                </a:solidFill>
                <a:latin typeface="Arial Narrow"/>
                <a:cs typeface="Arial Narrow"/>
              </a:rPr>
              <a:t>r</a:t>
            </a:r>
            <a:r>
              <a:rPr sz="2600" b="1" spc="-10" dirty="0">
                <a:solidFill>
                  <a:srgbClr val="C00000"/>
                </a:solidFill>
                <a:latin typeface="Arial Narrow"/>
                <a:cs typeface="Arial Narrow"/>
              </a:rPr>
              <a:t>i</a:t>
            </a:r>
            <a:r>
              <a:rPr sz="2600" b="1" spc="0" dirty="0">
                <a:solidFill>
                  <a:srgbClr val="C00000"/>
                </a:solidFill>
                <a:latin typeface="Arial Narrow"/>
                <a:cs typeface="Arial Narrow"/>
              </a:rPr>
              <a:t>ter </a:t>
            </a:r>
            <a:r>
              <a:rPr sz="2400" spc="-220" dirty="0">
                <a:latin typeface="Arial Narrow"/>
                <a:cs typeface="Arial Narrow"/>
              </a:rPr>
              <a:t>T</a:t>
            </a:r>
            <a:r>
              <a:rPr sz="2400" spc="-5" dirty="0">
                <a:latin typeface="Arial Narrow"/>
                <a:cs typeface="Arial Narrow"/>
              </a:rPr>
              <a:t>extOutputForma</a:t>
            </a:r>
            <a:r>
              <a:rPr sz="2400" spc="0" dirty="0">
                <a:latin typeface="Arial Narrow"/>
                <a:cs typeface="Arial Narrow"/>
              </a:rPr>
              <a:t>t</a:t>
            </a:r>
            <a:r>
              <a:rPr sz="2400" spc="-5" dirty="0">
                <a:latin typeface="黑体"/>
                <a:cs typeface="黑体"/>
              </a:rPr>
              <a:t>实现了缺省的</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neRecord</a:t>
            </a:r>
            <a:r>
              <a:rPr sz="2400" spc="-35" dirty="0">
                <a:latin typeface="Arial Narrow"/>
                <a:cs typeface="Arial Narrow"/>
              </a:rPr>
              <a:t>W</a:t>
            </a:r>
            <a:r>
              <a:rPr sz="2400" spc="0" dirty="0">
                <a:latin typeface="Arial Narrow"/>
                <a:cs typeface="Arial Narrow"/>
              </a:rPr>
              <a:t>rite</a:t>
            </a:r>
            <a:r>
              <a:rPr sz="2400" spc="5" dirty="0">
                <a:latin typeface="Arial Narrow"/>
                <a:cs typeface="Arial Narrow"/>
              </a:rPr>
              <a:t>r</a:t>
            </a:r>
            <a:r>
              <a:rPr sz="2400" spc="-5" dirty="0">
                <a:latin typeface="黑体"/>
                <a:cs typeface="黑体"/>
              </a:rPr>
              <a:t>，以</a:t>
            </a:r>
            <a:r>
              <a:rPr sz="2400" spc="0" dirty="0">
                <a:latin typeface="Arial Narrow"/>
                <a:cs typeface="Arial Narrow"/>
              </a:rPr>
              <a:t>”ke</a:t>
            </a:r>
            <a:r>
              <a:rPr sz="2400" spc="-5" dirty="0">
                <a:latin typeface="Arial Narrow"/>
                <a:cs typeface="Arial Narrow"/>
              </a:rPr>
              <a:t>y</a:t>
            </a:r>
            <a:r>
              <a:rPr sz="2400" spc="0" dirty="0">
                <a:latin typeface="Arial Narrow"/>
                <a:cs typeface="Arial Narrow"/>
              </a:rPr>
              <a:t>\t</a:t>
            </a:r>
            <a:r>
              <a:rPr sz="2400" spc="55" dirty="0">
                <a:latin typeface="Arial Narrow"/>
                <a:cs typeface="Arial Narrow"/>
              </a:rPr>
              <a:t> </a:t>
            </a:r>
            <a:r>
              <a:rPr sz="2400" spc="0" dirty="0">
                <a:latin typeface="Arial Narrow"/>
                <a:cs typeface="Arial Narrow"/>
              </a:rPr>
              <a:t>va</a:t>
            </a:r>
            <a:r>
              <a:rPr sz="2400" spc="-10" dirty="0">
                <a:latin typeface="Arial Narrow"/>
                <a:cs typeface="Arial Narrow"/>
              </a:rPr>
              <a:t>l</a:t>
            </a:r>
            <a:r>
              <a:rPr sz="2400" spc="0" dirty="0">
                <a:latin typeface="Arial Narrow"/>
                <a:cs typeface="Arial Narrow"/>
              </a:rPr>
              <a:t>ue”</a:t>
            </a:r>
            <a:r>
              <a:rPr sz="2400" spc="0" dirty="0">
                <a:latin typeface="黑体"/>
                <a:cs typeface="黑体"/>
              </a:rPr>
              <a:t>形 式输出一行结果。</a:t>
            </a:r>
            <a:endParaRPr sz="2400">
              <a:latin typeface="黑体"/>
              <a:cs typeface="黑体"/>
            </a:endParaRPr>
          </a:p>
        </p:txBody>
      </p:sp>
      <p:graphicFrame>
        <p:nvGraphicFramePr>
          <p:cNvPr id="5" name="object 5"/>
          <p:cNvGraphicFramePr>
            <a:graphicFrameLocks noGrp="1"/>
          </p:cNvGraphicFramePr>
          <p:nvPr/>
        </p:nvGraphicFramePr>
        <p:xfrm>
          <a:off x="422275" y="1829816"/>
          <a:ext cx="7884159" cy="1889757"/>
        </p:xfrm>
        <a:graphic>
          <a:graphicData uri="http://schemas.openxmlformats.org/drawingml/2006/table">
            <a:tbl>
              <a:tblPr firstRow="1" bandRow="1">
                <a:tableStyleId>{2D5ABB26-0587-4C30-8999-92F81FD0307C}</a:tableStyleId>
              </a:tblPr>
              <a:tblGrid>
                <a:gridCol w="3628516">
                  <a:extLst>
                    <a:ext uri="{9D8B030D-6E8A-4147-A177-3AD203B41FA5}">
                      <a16:colId xmlns:a16="http://schemas.microsoft.com/office/drawing/2014/main" val="20000"/>
                    </a:ext>
                  </a:extLst>
                </a:gridCol>
                <a:gridCol w="4255643">
                  <a:extLst>
                    <a:ext uri="{9D8B030D-6E8A-4147-A177-3AD203B41FA5}">
                      <a16:colId xmlns:a16="http://schemas.microsoft.com/office/drawing/2014/main" val="20001"/>
                    </a:ext>
                  </a:extLst>
                </a:gridCol>
              </a:tblGrid>
              <a:tr h="396239">
                <a:tc>
                  <a:txBody>
                    <a:bodyPr/>
                    <a:lstStyle/>
                    <a:p>
                      <a:pPr marL="85090">
                        <a:lnSpc>
                          <a:spcPct val="100000"/>
                        </a:lnSpc>
                      </a:pPr>
                      <a:r>
                        <a:rPr sz="2000" b="1" spc="-5" dirty="0">
                          <a:solidFill>
                            <a:srgbClr val="FFFFFF"/>
                          </a:solidFill>
                          <a:latin typeface="Arial Narrow"/>
                          <a:cs typeface="Arial Narrow"/>
                        </a:rPr>
                        <a:t>O</a:t>
                      </a:r>
                      <a:r>
                        <a:rPr sz="2000" b="1" spc="0" dirty="0">
                          <a:solidFill>
                            <a:srgbClr val="FFFFFF"/>
                          </a:solidFill>
                          <a:latin typeface="Arial Narrow"/>
                          <a:cs typeface="Arial Narrow"/>
                        </a:rPr>
                        <a:t>ut</a:t>
                      </a:r>
                      <a:r>
                        <a:rPr sz="2000" b="1" spc="5" dirty="0">
                          <a:solidFill>
                            <a:srgbClr val="FFFFFF"/>
                          </a:solidFill>
                          <a:latin typeface="Arial Narrow"/>
                          <a:cs typeface="Arial Narrow"/>
                        </a:rPr>
                        <a:t>p</a:t>
                      </a:r>
                      <a:r>
                        <a:rPr sz="2000" b="1" spc="0" dirty="0">
                          <a:solidFill>
                            <a:srgbClr val="FFFFFF"/>
                          </a:solidFill>
                          <a:latin typeface="Arial Narrow"/>
                          <a:cs typeface="Arial Narrow"/>
                        </a:rPr>
                        <a:t>u</a:t>
                      </a:r>
                      <a:r>
                        <a:rPr sz="2000" b="1" spc="5" dirty="0">
                          <a:solidFill>
                            <a:srgbClr val="FFFFFF"/>
                          </a:solidFill>
                          <a:latin typeface="Arial Narrow"/>
                          <a:cs typeface="Arial Narrow"/>
                        </a:rPr>
                        <a:t>t</a:t>
                      </a:r>
                      <a:r>
                        <a:rPr sz="2000" b="1" spc="-10" dirty="0">
                          <a:solidFill>
                            <a:srgbClr val="FFFFFF"/>
                          </a:solidFill>
                          <a:latin typeface="Arial Narrow"/>
                          <a:cs typeface="Arial Narrow"/>
                        </a:rPr>
                        <a:t>F</a:t>
                      </a:r>
                      <a:r>
                        <a:rPr sz="2000" b="1" spc="0" dirty="0">
                          <a:solidFill>
                            <a:srgbClr val="FFFFFF"/>
                          </a:solidFill>
                          <a:latin typeface="Arial Narrow"/>
                          <a:cs typeface="Arial Narrow"/>
                        </a:rPr>
                        <a:t>orma</a:t>
                      </a:r>
                      <a:r>
                        <a:rPr sz="2000" b="1" spc="-5" dirty="0">
                          <a:solidFill>
                            <a:srgbClr val="FFFFFF"/>
                          </a:solidFill>
                          <a:latin typeface="Arial Narrow"/>
                          <a:cs typeface="Arial Narrow"/>
                        </a:rPr>
                        <a:t>t</a:t>
                      </a:r>
                      <a:r>
                        <a:rPr sz="2000" b="1" spc="0" dirty="0">
                          <a:solidFill>
                            <a:srgbClr val="FFFFFF"/>
                          </a:solidFill>
                          <a:latin typeface="Arial Narrow"/>
                          <a:cs typeface="Arial Narrow"/>
                        </a:rPr>
                        <a:t>:</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18485"/>
                    </a:solidFill>
                  </a:tcPr>
                </a:tc>
                <a:tc>
                  <a:txBody>
                    <a:bodyPr/>
                    <a:lstStyle/>
                    <a:p>
                      <a:pPr marL="85725">
                        <a:lnSpc>
                          <a:spcPct val="100000"/>
                        </a:lnSpc>
                      </a:pPr>
                      <a:r>
                        <a:rPr sz="2000" b="1" dirty="0">
                          <a:solidFill>
                            <a:srgbClr val="FFFFFF"/>
                          </a:solidFill>
                          <a:latin typeface="Arial Narrow"/>
                          <a:cs typeface="Arial Narrow"/>
                        </a:rPr>
                        <a:t>Des</a:t>
                      </a:r>
                      <a:r>
                        <a:rPr sz="2000" b="1" spc="-10" dirty="0">
                          <a:solidFill>
                            <a:srgbClr val="FFFFFF"/>
                          </a:solidFill>
                          <a:latin typeface="Arial Narrow"/>
                          <a:cs typeface="Arial Narrow"/>
                        </a:rPr>
                        <a:t>c</a:t>
                      </a:r>
                      <a:r>
                        <a:rPr sz="2000" b="1" spc="0" dirty="0">
                          <a:solidFill>
                            <a:srgbClr val="FFFFFF"/>
                          </a:solidFill>
                          <a:latin typeface="Arial Narrow"/>
                          <a:cs typeface="Arial Narrow"/>
                        </a:rPr>
                        <a:t>ription</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18485"/>
                    </a:solidFill>
                  </a:tcPr>
                </a:tc>
                <a:extLst>
                  <a:ext uri="{0D108BD9-81ED-4DB2-BD59-A6C34878D82A}">
                    <a16:rowId xmlns:a16="http://schemas.microsoft.com/office/drawing/2014/main" val="10000"/>
                  </a:ext>
                </a:extLst>
              </a:tr>
              <a:tr h="396240">
                <a:tc>
                  <a:txBody>
                    <a:bodyPr/>
                    <a:lstStyle/>
                    <a:p>
                      <a:pPr marL="85090">
                        <a:lnSpc>
                          <a:spcPct val="100000"/>
                        </a:lnSpc>
                      </a:pPr>
                      <a:r>
                        <a:rPr sz="2000" spc="-18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tOutputFormat</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CD9D9"/>
                    </a:solidFill>
                  </a:tcPr>
                </a:tc>
                <a:tc>
                  <a:txBody>
                    <a:bodyPr/>
                    <a:lstStyle/>
                    <a:p>
                      <a:pPr marL="85725">
                        <a:lnSpc>
                          <a:spcPct val="100000"/>
                        </a:lnSpc>
                      </a:pPr>
                      <a:r>
                        <a:rPr sz="2000" dirty="0">
                          <a:latin typeface="Arial Narrow"/>
                          <a:cs typeface="Arial Narrow"/>
                        </a:rPr>
                        <a:t>Defau</a:t>
                      </a:r>
                      <a:r>
                        <a:rPr sz="2000" spc="-15" dirty="0">
                          <a:latin typeface="Arial Narrow"/>
                          <a:cs typeface="Arial Narrow"/>
                        </a:rPr>
                        <a:t>l</a:t>
                      </a:r>
                      <a:r>
                        <a:rPr sz="2000" spc="-5" dirty="0">
                          <a:latin typeface="Arial Narrow"/>
                          <a:cs typeface="Arial Narrow"/>
                        </a:rPr>
                        <a:t>t</a:t>
                      </a:r>
                      <a:r>
                        <a:rPr sz="2000" spc="0" dirty="0">
                          <a:latin typeface="Arial Narrow"/>
                          <a:cs typeface="Arial Narrow"/>
                        </a:rPr>
                        <a:t>;</a:t>
                      </a:r>
                      <a:r>
                        <a:rPr sz="2000" spc="-30" dirty="0">
                          <a:latin typeface="Arial Narrow"/>
                          <a:cs typeface="Arial Narrow"/>
                        </a:rPr>
                        <a:t> </a:t>
                      </a:r>
                      <a:r>
                        <a:rPr sz="2000" spc="0" dirty="0">
                          <a:latin typeface="Arial Narrow"/>
                          <a:cs typeface="Arial Narrow"/>
                        </a:rPr>
                        <a:t>wr</a:t>
                      </a:r>
                      <a:r>
                        <a:rPr sz="2000" spc="-5" dirty="0">
                          <a:latin typeface="Arial Narrow"/>
                          <a:cs typeface="Arial Narrow"/>
                        </a:rPr>
                        <a:t>it</a:t>
                      </a:r>
                      <a:r>
                        <a:rPr sz="2000" spc="-10" dirty="0">
                          <a:latin typeface="Arial Narrow"/>
                          <a:cs typeface="Arial Narrow"/>
                        </a:rPr>
                        <a:t>e</a:t>
                      </a:r>
                      <a:r>
                        <a:rPr sz="2000" spc="0" dirty="0">
                          <a:latin typeface="Arial Narrow"/>
                          <a:cs typeface="Arial Narrow"/>
                        </a:rPr>
                        <a:t>s</a:t>
                      </a:r>
                      <a:r>
                        <a:rPr sz="2000" spc="-10" dirty="0">
                          <a:latin typeface="Arial Narrow"/>
                          <a:cs typeface="Arial Narrow"/>
                        </a:rPr>
                        <a:t> </a:t>
                      </a:r>
                      <a:r>
                        <a:rPr sz="2000" spc="-5" dirty="0">
                          <a:latin typeface="Arial Narrow"/>
                          <a:cs typeface="Arial Narrow"/>
                        </a:rPr>
                        <a:t>l</a:t>
                      </a:r>
                      <a:r>
                        <a:rPr sz="2000" spc="-15" dirty="0">
                          <a:latin typeface="Arial Narrow"/>
                          <a:cs typeface="Arial Narrow"/>
                        </a:rPr>
                        <a:t>i</a:t>
                      </a:r>
                      <a:r>
                        <a:rPr sz="2000" spc="-5" dirty="0">
                          <a:latin typeface="Arial Narrow"/>
                          <a:cs typeface="Arial Narrow"/>
                        </a:rPr>
                        <a:t>ne</a:t>
                      </a:r>
                      <a:r>
                        <a:rPr sz="2000" spc="0" dirty="0">
                          <a:latin typeface="Arial Narrow"/>
                          <a:cs typeface="Arial Narrow"/>
                        </a:rPr>
                        <a:t>s </a:t>
                      </a:r>
                      <a:r>
                        <a:rPr sz="2000" spc="-5" dirty="0">
                          <a:latin typeface="Arial Narrow"/>
                          <a:cs typeface="Arial Narrow"/>
                        </a:rPr>
                        <a:t>i</a:t>
                      </a:r>
                      <a:r>
                        <a:rPr sz="2000" spc="0" dirty="0">
                          <a:latin typeface="Arial Narrow"/>
                          <a:cs typeface="Arial Narrow"/>
                        </a:rPr>
                        <a:t>n</a:t>
                      </a:r>
                      <a:r>
                        <a:rPr sz="2000" spc="-10" dirty="0">
                          <a:latin typeface="Arial Narrow"/>
                          <a:cs typeface="Arial Narrow"/>
                        </a:rPr>
                        <a:t> </a:t>
                      </a:r>
                      <a:r>
                        <a:rPr sz="2000" spc="0" dirty="0">
                          <a:latin typeface="Arial Narrow"/>
                          <a:cs typeface="Arial Narrow"/>
                        </a:rPr>
                        <a:t>"key</a:t>
                      </a:r>
                      <a:r>
                        <a:rPr sz="2000" spc="5" dirty="0">
                          <a:latin typeface="Arial Narrow"/>
                          <a:cs typeface="Arial Narrow"/>
                        </a:rPr>
                        <a:t> </a:t>
                      </a:r>
                      <a:r>
                        <a:rPr sz="2000" spc="0" dirty="0">
                          <a:latin typeface="Arial Narrow"/>
                          <a:cs typeface="Arial Narrow"/>
                        </a:rPr>
                        <a:t>\t</a:t>
                      </a:r>
                      <a:r>
                        <a:rPr sz="2000" spc="-30" dirty="0">
                          <a:latin typeface="Arial Narrow"/>
                          <a:cs typeface="Arial Narrow"/>
                        </a:rPr>
                        <a:t> </a:t>
                      </a:r>
                      <a:r>
                        <a:rPr sz="2000" spc="-5" dirty="0">
                          <a:latin typeface="Arial Narrow"/>
                          <a:cs typeface="Arial Narrow"/>
                        </a:rPr>
                        <a:t>v</a:t>
                      </a:r>
                      <a:r>
                        <a:rPr sz="2000" spc="-10" dirty="0">
                          <a:latin typeface="Arial Narrow"/>
                          <a:cs typeface="Arial Narrow"/>
                        </a:rPr>
                        <a:t>a</a:t>
                      </a:r>
                      <a:r>
                        <a:rPr sz="2000" spc="-5" dirty="0">
                          <a:latin typeface="Arial Narrow"/>
                          <a:cs typeface="Arial Narrow"/>
                        </a:rPr>
                        <a:t>l</a:t>
                      </a:r>
                      <a:r>
                        <a:rPr sz="2000" spc="-10" dirty="0">
                          <a:latin typeface="Arial Narrow"/>
                          <a:cs typeface="Arial Narrow"/>
                        </a:rPr>
                        <a:t>u</a:t>
                      </a:r>
                      <a:r>
                        <a:rPr sz="2000" spc="-5" dirty="0">
                          <a:latin typeface="Arial Narrow"/>
                          <a:cs typeface="Arial Narrow"/>
                        </a:rPr>
                        <a:t>e</a:t>
                      </a:r>
                      <a:r>
                        <a:rPr sz="2000" spc="0" dirty="0">
                          <a:latin typeface="Arial Narrow"/>
                          <a:cs typeface="Arial Narrow"/>
                        </a:rPr>
                        <a:t>"</a:t>
                      </a:r>
                      <a:r>
                        <a:rPr sz="2000" spc="10" dirty="0">
                          <a:latin typeface="Arial Narrow"/>
                          <a:cs typeface="Arial Narrow"/>
                        </a:rPr>
                        <a:t> </a:t>
                      </a:r>
                      <a:r>
                        <a:rPr sz="2000" spc="0" dirty="0">
                          <a:latin typeface="Arial Narrow"/>
                          <a:cs typeface="Arial Narrow"/>
                        </a:rPr>
                        <a:t>form</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CD9D9"/>
                    </a:solidFill>
                  </a:tcPr>
                </a:tc>
                <a:extLst>
                  <a:ext uri="{0D108BD9-81ED-4DB2-BD59-A6C34878D82A}">
                    <a16:rowId xmlns:a16="http://schemas.microsoft.com/office/drawing/2014/main" val="10001"/>
                  </a:ext>
                </a:extLst>
              </a:tr>
              <a:tr h="701039">
                <a:tc>
                  <a:txBody>
                    <a:bodyPr/>
                    <a:lstStyle/>
                    <a:p>
                      <a:pPr marL="85090">
                        <a:lnSpc>
                          <a:spcPct val="100000"/>
                        </a:lnSpc>
                      </a:pPr>
                      <a:r>
                        <a:rPr sz="2000" dirty="0">
                          <a:solidFill>
                            <a:srgbClr val="0066FF"/>
                          </a:solidFill>
                          <a:latin typeface="Arial Narrow"/>
                          <a:cs typeface="Arial Narrow"/>
                        </a:rPr>
                        <a:t>S</a:t>
                      </a:r>
                      <a:r>
                        <a:rPr sz="2000" spc="-10" dirty="0">
                          <a:solidFill>
                            <a:srgbClr val="0066FF"/>
                          </a:solidFill>
                          <a:latin typeface="Arial Narrow"/>
                          <a:cs typeface="Arial Narrow"/>
                        </a:rPr>
                        <a:t>e</a:t>
                      </a:r>
                      <a:r>
                        <a:rPr sz="2000" spc="-5" dirty="0">
                          <a:solidFill>
                            <a:srgbClr val="0066FF"/>
                          </a:solidFill>
                          <a:latin typeface="Arial Narrow"/>
                          <a:cs typeface="Arial Narrow"/>
                        </a:rPr>
                        <a:t>que</a:t>
                      </a:r>
                      <a:r>
                        <a:rPr sz="2000" spc="-10" dirty="0">
                          <a:solidFill>
                            <a:srgbClr val="0066FF"/>
                          </a:solidFill>
                          <a:latin typeface="Arial Narrow"/>
                          <a:cs typeface="Arial Narrow"/>
                        </a:rPr>
                        <a:t>n</a:t>
                      </a:r>
                      <a:r>
                        <a:rPr sz="2000" spc="-5" dirty="0">
                          <a:solidFill>
                            <a:srgbClr val="0066FF"/>
                          </a:solidFill>
                          <a:latin typeface="Arial Narrow"/>
                          <a:cs typeface="Arial Narrow"/>
                        </a:rPr>
                        <a:t>c</a:t>
                      </a:r>
                      <a:r>
                        <a:rPr sz="2000" spc="-10" dirty="0">
                          <a:solidFill>
                            <a:srgbClr val="0066FF"/>
                          </a:solidFill>
                          <a:latin typeface="Arial Narrow"/>
                          <a:cs typeface="Arial Narrow"/>
                        </a:rPr>
                        <a:t>e</a:t>
                      </a:r>
                      <a:r>
                        <a:rPr sz="2000" spc="0" dirty="0">
                          <a:solidFill>
                            <a:srgbClr val="0066FF"/>
                          </a:solidFill>
                          <a:latin typeface="Arial Narrow"/>
                          <a:cs typeface="Arial Narrow"/>
                        </a:rPr>
                        <a:t>Fil</a:t>
                      </a:r>
                      <a:r>
                        <a:rPr sz="2000" spc="-10" dirty="0">
                          <a:solidFill>
                            <a:srgbClr val="0066FF"/>
                          </a:solidFill>
                          <a:latin typeface="Arial Narrow"/>
                          <a:cs typeface="Arial Narrow"/>
                        </a:rPr>
                        <a:t>e</a:t>
                      </a:r>
                      <a:r>
                        <a:rPr sz="2000" spc="-5" dirty="0">
                          <a:solidFill>
                            <a:srgbClr val="0066FF"/>
                          </a:solidFill>
                          <a:latin typeface="Arial Narrow"/>
                          <a:cs typeface="Arial Narrow"/>
                        </a:rPr>
                        <a:t>OutputFormat</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CEC"/>
                    </a:solidFill>
                  </a:tcPr>
                </a:tc>
                <a:tc>
                  <a:txBody>
                    <a:bodyPr/>
                    <a:lstStyle/>
                    <a:p>
                      <a:pPr marL="85725" marR="291465">
                        <a:lnSpc>
                          <a:spcPct val="100000"/>
                        </a:lnSpc>
                      </a:pPr>
                      <a:r>
                        <a:rPr sz="2000" spc="-30" dirty="0">
                          <a:latin typeface="Arial Narrow"/>
                          <a:cs typeface="Arial Narrow"/>
                        </a:rPr>
                        <a:t>W</a:t>
                      </a:r>
                      <a:r>
                        <a:rPr sz="2000" spc="0" dirty="0">
                          <a:latin typeface="Arial Narrow"/>
                          <a:cs typeface="Arial Narrow"/>
                        </a:rPr>
                        <a:t>rites</a:t>
                      </a:r>
                      <a:r>
                        <a:rPr sz="2000" spc="-10" dirty="0">
                          <a:latin typeface="Arial Narrow"/>
                          <a:cs typeface="Arial Narrow"/>
                        </a:rPr>
                        <a:t> </a:t>
                      </a:r>
                      <a:r>
                        <a:rPr sz="2000" spc="-5" dirty="0">
                          <a:latin typeface="Arial Narrow"/>
                          <a:cs typeface="Arial Narrow"/>
                        </a:rPr>
                        <a:t>b</a:t>
                      </a:r>
                      <a:r>
                        <a:rPr sz="2000" spc="-10" dirty="0">
                          <a:latin typeface="Arial Narrow"/>
                          <a:cs typeface="Arial Narrow"/>
                        </a:rPr>
                        <a:t>i</a:t>
                      </a:r>
                      <a:r>
                        <a:rPr sz="2000" spc="-5" dirty="0">
                          <a:latin typeface="Arial Narrow"/>
                          <a:cs typeface="Arial Narrow"/>
                        </a:rPr>
                        <a:t>nar</a:t>
                      </a:r>
                      <a:r>
                        <a:rPr sz="2000" spc="0" dirty="0">
                          <a:latin typeface="Arial Narrow"/>
                          <a:cs typeface="Arial Narrow"/>
                        </a:rPr>
                        <a:t>y </a:t>
                      </a:r>
                      <a:r>
                        <a:rPr sz="2000" spc="-10" dirty="0">
                          <a:latin typeface="Arial Narrow"/>
                          <a:cs typeface="Arial Narrow"/>
                        </a:rPr>
                        <a:t>f</a:t>
                      </a:r>
                      <a:r>
                        <a:rPr sz="2000" spc="-5" dirty="0">
                          <a:latin typeface="Arial Narrow"/>
                          <a:cs typeface="Arial Narrow"/>
                        </a:rPr>
                        <a:t>i</a:t>
                      </a:r>
                      <a:r>
                        <a:rPr sz="2000" spc="-15" dirty="0">
                          <a:latin typeface="Arial Narrow"/>
                          <a:cs typeface="Arial Narrow"/>
                        </a:rPr>
                        <a:t>l</a:t>
                      </a:r>
                      <a:r>
                        <a:rPr sz="2000" spc="-5" dirty="0">
                          <a:latin typeface="Arial Narrow"/>
                          <a:cs typeface="Arial Narrow"/>
                        </a:rPr>
                        <a:t>e</a:t>
                      </a:r>
                      <a:r>
                        <a:rPr sz="2000" spc="0" dirty="0">
                          <a:latin typeface="Arial Narrow"/>
                          <a:cs typeface="Arial Narrow"/>
                        </a:rPr>
                        <a:t>s</a:t>
                      </a:r>
                      <a:r>
                        <a:rPr sz="2000" spc="-10" dirty="0">
                          <a:latin typeface="Arial Narrow"/>
                          <a:cs typeface="Arial Narrow"/>
                        </a:rPr>
                        <a:t> s</a:t>
                      </a:r>
                      <a:r>
                        <a:rPr sz="2000" spc="-5" dirty="0">
                          <a:latin typeface="Arial Narrow"/>
                          <a:cs typeface="Arial Narrow"/>
                        </a:rPr>
                        <a:t>u</a:t>
                      </a:r>
                      <a:r>
                        <a:rPr sz="2000" spc="-10" dirty="0">
                          <a:latin typeface="Arial Narrow"/>
                          <a:cs typeface="Arial Narrow"/>
                        </a:rPr>
                        <a:t>i</a:t>
                      </a:r>
                      <a:r>
                        <a:rPr sz="2000" spc="0" dirty="0">
                          <a:latin typeface="Arial Narrow"/>
                          <a:cs typeface="Arial Narrow"/>
                        </a:rPr>
                        <a:t>tab</a:t>
                      </a:r>
                      <a:r>
                        <a:rPr sz="2000" spc="-15" dirty="0">
                          <a:latin typeface="Arial Narrow"/>
                          <a:cs typeface="Arial Narrow"/>
                        </a:rPr>
                        <a:t>l</a:t>
                      </a:r>
                      <a:r>
                        <a:rPr sz="2000" spc="0" dirty="0">
                          <a:latin typeface="Arial Narrow"/>
                          <a:cs typeface="Arial Narrow"/>
                        </a:rPr>
                        <a:t>e</a:t>
                      </a:r>
                      <a:r>
                        <a:rPr sz="2000" spc="5" dirty="0">
                          <a:latin typeface="Arial Narrow"/>
                          <a:cs typeface="Arial Narrow"/>
                        </a:rPr>
                        <a:t> </a:t>
                      </a:r>
                      <a:r>
                        <a:rPr sz="2000" spc="-5" dirty="0">
                          <a:latin typeface="Arial Narrow"/>
                          <a:cs typeface="Arial Narrow"/>
                        </a:rPr>
                        <a:t>fo</a:t>
                      </a:r>
                      <a:r>
                        <a:rPr sz="2000" spc="0" dirty="0">
                          <a:latin typeface="Arial Narrow"/>
                          <a:cs typeface="Arial Narrow"/>
                        </a:rPr>
                        <a:t>r</a:t>
                      </a:r>
                      <a:r>
                        <a:rPr sz="2000" spc="-25" dirty="0">
                          <a:latin typeface="Arial Narrow"/>
                          <a:cs typeface="Arial Narrow"/>
                        </a:rPr>
                        <a:t> </a:t>
                      </a:r>
                      <a:r>
                        <a:rPr sz="2000" spc="0" dirty="0">
                          <a:latin typeface="Arial Narrow"/>
                          <a:cs typeface="Arial Narrow"/>
                        </a:rPr>
                        <a:t>readi</a:t>
                      </a:r>
                      <a:r>
                        <a:rPr sz="2000" spc="-10" dirty="0">
                          <a:latin typeface="Arial Narrow"/>
                          <a:cs typeface="Arial Narrow"/>
                        </a:rPr>
                        <a:t>n</a:t>
                      </a:r>
                      <a:r>
                        <a:rPr sz="2000" spc="0" dirty="0">
                          <a:latin typeface="Arial Narrow"/>
                          <a:cs typeface="Arial Narrow"/>
                        </a:rPr>
                        <a:t>g </a:t>
                      </a:r>
                      <a:r>
                        <a:rPr sz="2000" spc="-10" dirty="0">
                          <a:latin typeface="Arial Narrow"/>
                          <a:cs typeface="Arial Narrow"/>
                        </a:rPr>
                        <a:t>i</a:t>
                      </a:r>
                      <a:r>
                        <a:rPr sz="2000" spc="-5" dirty="0">
                          <a:latin typeface="Arial Narrow"/>
                          <a:cs typeface="Arial Narrow"/>
                        </a:rPr>
                        <a:t>nto s</a:t>
                      </a:r>
                      <a:r>
                        <a:rPr sz="2000" spc="-10" dirty="0">
                          <a:latin typeface="Arial Narrow"/>
                          <a:cs typeface="Arial Narrow"/>
                        </a:rPr>
                        <a:t>u</a:t>
                      </a:r>
                      <a:r>
                        <a:rPr sz="2000" spc="-5" dirty="0">
                          <a:latin typeface="Arial Narrow"/>
                          <a:cs typeface="Arial Narrow"/>
                        </a:rPr>
                        <a:t>b</a:t>
                      </a:r>
                      <a:r>
                        <a:rPr sz="2000" spc="-10" dirty="0">
                          <a:latin typeface="Arial Narrow"/>
                          <a:cs typeface="Arial Narrow"/>
                        </a:rPr>
                        <a:t>s</a:t>
                      </a:r>
                      <a:r>
                        <a:rPr sz="2000" spc="-5" dirty="0">
                          <a:latin typeface="Arial Narrow"/>
                          <a:cs typeface="Arial Narrow"/>
                        </a:rPr>
                        <a:t>equ</a:t>
                      </a:r>
                      <a:r>
                        <a:rPr sz="2000" spc="-10" dirty="0">
                          <a:latin typeface="Arial Narrow"/>
                          <a:cs typeface="Arial Narrow"/>
                        </a:rPr>
                        <a:t>e</a:t>
                      </a:r>
                      <a:r>
                        <a:rPr sz="2000" spc="-5" dirty="0">
                          <a:latin typeface="Arial Narrow"/>
                          <a:cs typeface="Arial Narrow"/>
                        </a:rPr>
                        <a:t>n</a:t>
                      </a:r>
                      <a:r>
                        <a:rPr sz="2000" spc="0" dirty="0">
                          <a:latin typeface="Arial Narrow"/>
                          <a:cs typeface="Arial Narrow"/>
                        </a:rPr>
                        <a:t>t</a:t>
                      </a:r>
                      <a:r>
                        <a:rPr sz="2000" spc="5" dirty="0">
                          <a:latin typeface="Arial Narrow"/>
                          <a:cs typeface="Arial Narrow"/>
                        </a:rPr>
                        <a:t> </a:t>
                      </a:r>
                      <a:r>
                        <a:rPr sz="2000" spc="-5" dirty="0">
                          <a:latin typeface="Arial Narrow"/>
                          <a:cs typeface="Arial Narrow"/>
                        </a:rPr>
                        <a:t>MapRe</a:t>
                      </a:r>
                      <a:r>
                        <a:rPr sz="2000" spc="-10" dirty="0">
                          <a:latin typeface="Arial Narrow"/>
                          <a:cs typeface="Arial Narrow"/>
                        </a:rPr>
                        <a:t>d</a:t>
                      </a:r>
                      <a:r>
                        <a:rPr sz="2000" spc="-5" dirty="0">
                          <a:latin typeface="Arial Narrow"/>
                          <a:cs typeface="Arial Narrow"/>
                        </a:rPr>
                        <a:t>u</a:t>
                      </a:r>
                      <a:r>
                        <a:rPr sz="2000" spc="-10" dirty="0">
                          <a:latin typeface="Arial Narrow"/>
                          <a:cs typeface="Arial Narrow"/>
                        </a:rPr>
                        <a:t>c</a:t>
                      </a:r>
                      <a:r>
                        <a:rPr sz="2000" spc="0" dirty="0">
                          <a:latin typeface="Arial Narrow"/>
                          <a:cs typeface="Arial Narrow"/>
                        </a:rPr>
                        <a:t>e </a:t>
                      </a:r>
                      <a:r>
                        <a:rPr sz="2000" spc="-10" dirty="0">
                          <a:latin typeface="Arial Narrow"/>
                          <a:cs typeface="Arial Narrow"/>
                        </a:rPr>
                        <a:t>j</a:t>
                      </a:r>
                      <a:r>
                        <a:rPr sz="2000" spc="-5" dirty="0">
                          <a:latin typeface="Arial Narrow"/>
                          <a:cs typeface="Arial Narrow"/>
                        </a:rPr>
                        <a:t>obs</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CEC"/>
                    </a:solidFill>
                  </a:tcPr>
                </a:tc>
                <a:extLst>
                  <a:ext uri="{0D108BD9-81ED-4DB2-BD59-A6C34878D82A}">
                    <a16:rowId xmlns:a16="http://schemas.microsoft.com/office/drawing/2014/main" val="10002"/>
                  </a:ext>
                </a:extLst>
              </a:tr>
              <a:tr h="396239">
                <a:tc>
                  <a:txBody>
                    <a:bodyPr/>
                    <a:lstStyle/>
                    <a:p>
                      <a:pPr marL="85090">
                        <a:lnSpc>
                          <a:spcPct val="100000"/>
                        </a:lnSpc>
                      </a:pPr>
                      <a:r>
                        <a:rPr sz="2000" dirty="0">
                          <a:solidFill>
                            <a:srgbClr val="0066FF"/>
                          </a:solidFill>
                          <a:latin typeface="Arial Narrow"/>
                          <a:cs typeface="Arial Narrow"/>
                        </a:rPr>
                        <a:t>Nu</a:t>
                      </a:r>
                      <a:r>
                        <a:rPr sz="2000" spc="-10" dirty="0">
                          <a:solidFill>
                            <a:srgbClr val="0066FF"/>
                          </a:solidFill>
                          <a:latin typeface="Arial Narrow"/>
                          <a:cs typeface="Arial Narrow"/>
                        </a:rPr>
                        <a:t>l</a:t>
                      </a:r>
                      <a:r>
                        <a:rPr sz="2000" spc="-5" dirty="0">
                          <a:solidFill>
                            <a:srgbClr val="0066FF"/>
                          </a:solidFill>
                          <a:latin typeface="Arial Narrow"/>
                          <a:cs typeface="Arial Narrow"/>
                        </a:rPr>
                        <a:t>lOut</a:t>
                      </a:r>
                      <a:r>
                        <a:rPr sz="2000" spc="-10" dirty="0">
                          <a:solidFill>
                            <a:srgbClr val="0066FF"/>
                          </a:solidFill>
                          <a:latin typeface="Arial Narrow"/>
                          <a:cs typeface="Arial Narrow"/>
                        </a:rPr>
                        <a:t>p</a:t>
                      </a:r>
                      <a:r>
                        <a:rPr sz="2000" spc="-5" dirty="0">
                          <a:solidFill>
                            <a:srgbClr val="0066FF"/>
                          </a:solidFill>
                          <a:latin typeface="Arial Narrow"/>
                          <a:cs typeface="Arial Narrow"/>
                        </a:rPr>
                        <a:t>utFormat</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CD9D9"/>
                    </a:solidFill>
                  </a:tcPr>
                </a:tc>
                <a:tc>
                  <a:txBody>
                    <a:bodyPr/>
                    <a:lstStyle/>
                    <a:p>
                      <a:pPr marL="85725">
                        <a:lnSpc>
                          <a:spcPct val="100000"/>
                        </a:lnSpc>
                      </a:pPr>
                      <a:r>
                        <a:rPr sz="2000" dirty="0">
                          <a:latin typeface="Arial Narrow"/>
                          <a:cs typeface="Arial Narrow"/>
                        </a:rPr>
                        <a:t>Di</a:t>
                      </a:r>
                      <a:r>
                        <a:rPr sz="2000" spc="-15" dirty="0">
                          <a:latin typeface="Arial Narrow"/>
                          <a:cs typeface="Arial Narrow"/>
                        </a:rPr>
                        <a:t>s</a:t>
                      </a:r>
                      <a:r>
                        <a:rPr sz="2000" spc="0" dirty="0">
                          <a:latin typeface="Arial Narrow"/>
                          <a:cs typeface="Arial Narrow"/>
                        </a:rPr>
                        <a:t>regards</a:t>
                      </a:r>
                      <a:r>
                        <a:rPr sz="2000" spc="-5" dirty="0">
                          <a:latin typeface="Arial Narrow"/>
                          <a:cs typeface="Arial Narrow"/>
                        </a:rPr>
                        <a:t> i</a:t>
                      </a:r>
                      <a:r>
                        <a:rPr sz="2000" spc="-10" dirty="0">
                          <a:latin typeface="Arial Narrow"/>
                          <a:cs typeface="Arial Narrow"/>
                        </a:rPr>
                        <a:t>t</a:t>
                      </a:r>
                      <a:r>
                        <a:rPr sz="2000" spc="0" dirty="0">
                          <a:latin typeface="Arial Narrow"/>
                          <a:cs typeface="Arial Narrow"/>
                        </a:rPr>
                        <a:t>s</a:t>
                      </a:r>
                      <a:r>
                        <a:rPr sz="2000" spc="-5" dirty="0">
                          <a:latin typeface="Arial Narrow"/>
                          <a:cs typeface="Arial Narrow"/>
                        </a:rPr>
                        <a:t> </a:t>
                      </a:r>
                      <a:r>
                        <a:rPr sz="2000" spc="-10" dirty="0">
                          <a:latin typeface="Arial Narrow"/>
                          <a:cs typeface="Arial Narrow"/>
                        </a:rPr>
                        <a:t>i</a:t>
                      </a:r>
                      <a:r>
                        <a:rPr sz="2000" spc="-5" dirty="0">
                          <a:latin typeface="Arial Narrow"/>
                          <a:cs typeface="Arial Narrow"/>
                        </a:rPr>
                        <a:t>np</a:t>
                      </a:r>
                      <a:r>
                        <a:rPr sz="2000" spc="-10" dirty="0">
                          <a:latin typeface="Arial Narrow"/>
                          <a:cs typeface="Arial Narrow"/>
                        </a:rPr>
                        <a:t>u</a:t>
                      </a:r>
                      <a:r>
                        <a:rPr sz="2000" spc="0" dirty="0">
                          <a:latin typeface="Arial Narrow"/>
                          <a:cs typeface="Arial Narrow"/>
                        </a:rPr>
                        <a:t>ts</a:t>
                      </a:r>
                      <a:endParaRPr sz="2000">
                        <a:latin typeface="Arial Narrow"/>
                        <a:cs typeface="Arial Narrow"/>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CD9D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ctrTitle" idx="4294967295"/>
          </p:nvPr>
        </p:nvSpPr>
        <p:spPr>
          <a:xfrm>
            <a:off x="206375" y="2087563"/>
            <a:ext cx="8686800" cy="615553"/>
          </a:xfrm>
        </p:spPr>
        <p:txBody>
          <a:bodyPr/>
          <a:lstStyle/>
          <a:p>
            <a:pPr algn="ctr"/>
            <a:r>
              <a:rPr lang="zh-CN" altLang="zh-CN" sz="4000" b="1" dirty="0">
                <a:solidFill>
                  <a:schemeClr val="tx1"/>
                </a:solidFill>
                <a:latin typeface="微软雅黑" panose="020B0503020204020204" pitchFamily="34" charset="-122"/>
                <a:ea typeface="微软雅黑" panose="020B0503020204020204" pitchFamily="34" charset="-122"/>
              </a:rPr>
              <a:t>WordCount</a:t>
            </a:r>
            <a:endParaRPr lang="zh-CN" altLang="en-US" sz="40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4449720"/>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56412" y="665033"/>
            <a:ext cx="8431174" cy="477968"/>
          </a:xfrm>
        </p:spPr>
        <p:txBody>
          <a:bodyPr anchor="b"/>
          <a:lstStyle/>
          <a:p>
            <a:pPr eaLnBrk="1" hangingPunct="1"/>
            <a:r>
              <a:rPr lang="zh-CN" altLang="zh-CN" sz="3800" b="1" dirty="0">
                <a:solidFill>
                  <a:schemeClr val="tx1"/>
                </a:solidFill>
                <a:latin typeface="微软雅黑" panose="020B0503020204020204" pitchFamily="34" charset="-122"/>
                <a:ea typeface="微软雅黑" panose="020B0503020204020204" pitchFamily="34" charset="-122"/>
              </a:rPr>
              <a:t>WordCount v2.0</a:t>
            </a:r>
          </a:p>
        </p:txBody>
      </p:sp>
      <p:sp>
        <p:nvSpPr>
          <p:cNvPr id="12291" name="Rectangle 3"/>
          <p:cNvSpPr>
            <a:spLocks noGrp="1" noChangeArrowheads="1"/>
          </p:cNvSpPr>
          <p:nvPr>
            <p:ph type="body" idx="1"/>
          </p:nvPr>
        </p:nvSpPr>
        <p:spPr/>
        <p:txBody>
          <a:bodyPr/>
          <a:lstStyle/>
          <a:p>
            <a:pPr eaLnBrk="1" hangingPunct="1"/>
            <a:r>
              <a:rPr lang="zh-CN" altLang="en-US" sz="2800" dirty="0">
                <a:latin typeface="微软雅黑" panose="020B0503020204020204" pitchFamily="34" charset="-122"/>
                <a:ea typeface="微软雅黑" panose="020B0503020204020204" pitchFamily="34" charset="-122"/>
              </a:rPr>
              <a:t>Hadoop原生实现“单词统计”实现类</a:t>
            </a:r>
          </a:p>
          <a:p>
            <a:pPr eaLnBrk="1" hangingPunct="1">
              <a:buFontTx/>
              <a:buNone/>
            </a:pPr>
            <a:r>
              <a:rPr lang="en-US" altLang="zh-CN" sz="2800" dirty="0" err="1">
                <a:latin typeface="微软雅黑" panose="020B0503020204020204" pitchFamily="34" charset="-122"/>
                <a:ea typeface="微软雅黑" panose="020B0503020204020204" pitchFamily="34" charset="-122"/>
              </a:rPr>
              <a:t>org.apache.hadoop.examples</a:t>
            </a:r>
            <a:r>
              <a:rPr lang="zh-CN" altLang="en-US" sz="2800" dirty="0">
                <a:latin typeface="微软雅黑" panose="020B0503020204020204" pitchFamily="34" charset="-122"/>
                <a:ea typeface="微软雅黑" panose="020B0503020204020204" pitchFamily="34" charset="-122"/>
              </a:rPr>
              <a:t>.WordCount</a:t>
            </a:r>
          </a:p>
          <a:p>
            <a:pPr eaLnBrk="1" hangingPunct="1"/>
            <a:r>
              <a:rPr lang="zh-CN" altLang="en-US" sz="2800" dirty="0">
                <a:latin typeface="微软雅黑" panose="020B0503020204020204" pitchFamily="34" charset="-122"/>
                <a:ea typeface="微软雅黑" panose="020B0503020204020204" pitchFamily="34" charset="-122"/>
              </a:rPr>
              <a:t>执行命令</a:t>
            </a:r>
            <a:endParaRPr lang="en-US" altLang="zh-CN" sz="2800" dirty="0">
              <a:latin typeface="微软雅黑" panose="020B0503020204020204" pitchFamily="34" charset="-122"/>
              <a:ea typeface="微软雅黑" panose="020B0503020204020204" pitchFamily="34" charset="-122"/>
            </a:endParaRPr>
          </a:p>
          <a:p>
            <a:pPr eaLnBrk="1" hangingPunct="1">
              <a:buFontTx/>
              <a:buNone/>
            </a:pPr>
            <a:r>
              <a:rPr lang="en-US" altLang="zh-CN" sz="2800" dirty="0" err="1">
                <a:latin typeface="微软雅黑" panose="020B0503020204020204" pitchFamily="34" charset="-122"/>
                <a:ea typeface="微软雅黑" panose="020B0503020204020204" pitchFamily="34" charset="-122"/>
              </a:rPr>
              <a:t>hadoop</a:t>
            </a:r>
            <a:r>
              <a:rPr lang="en-US" altLang="zh-CN" sz="2800" dirty="0">
                <a:latin typeface="微软雅黑" panose="020B0503020204020204" pitchFamily="34" charset="-122"/>
                <a:ea typeface="微软雅黑" panose="020B0503020204020204" pitchFamily="34" charset="-122"/>
              </a:rPr>
              <a:t> jar hadoop-examples-1.1.2.jar </a:t>
            </a:r>
            <a:r>
              <a:rPr lang="en-US" altLang="zh-CN" sz="2800" dirty="0" err="1">
                <a:latin typeface="微软雅黑" panose="020B0503020204020204" pitchFamily="34" charset="-122"/>
                <a:ea typeface="微软雅黑" panose="020B0503020204020204" pitchFamily="34" charset="-122"/>
              </a:rPr>
              <a:t>wordcount</a:t>
            </a:r>
            <a:r>
              <a:rPr lang="zh-CN" altLang="en-US" sz="2800" dirty="0">
                <a:latin typeface="微软雅黑" panose="020B0503020204020204" pitchFamily="34" charset="-122"/>
                <a:ea typeface="微软雅黑" panose="020B0503020204020204" pitchFamily="34" charset="-122"/>
              </a:rPr>
              <a:t> &lt;in&gt; &lt;out&gt;</a:t>
            </a:r>
          </a:p>
          <a:p>
            <a:pPr eaLnBrk="1" hangingPunct="1"/>
            <a:r>
              <a:rPr lang="zh-CN" altLang="en-US" sz="2800" dirty="0">
                <a:latin typeface="微软雅黑" panose="020B0503020204020204" pitchFamily="34" charset="-122"/>
                <a:ea typeface="微软雅黑" panose="020B0503020204020204" pitchFamily="34" charset="-122"/>
              </a:rPr>
              <a:t>构造数据</a:t>
            </a:r>
          </a:p>
          <a:p>
            <a:pPr eaLnBrk="1" hangingPunct="1">
              <a:buFontTx/>
              <a:buNone/>
            </a:pPr>
            <a:r>
              <a:rPr lang="zh-CN" altLang="en-US" sz="2800" dirty="0">
                <a:latin typeface="微软雅黑" panose="020B0503020204020204" pitchFamily="34" charset="-122"/>
                <a:ea typeface="微软雅黑" panose="020B0503020204020204" pitchFamily="34" charset="-122"/>
              </a:rPr>
              <a:t>文件 file1：</a:t>
            </a:r>
          </a:p>
          <a:p>
            <a:pPr eaLnBrk="1" hangingPunct="1">
              <a:buFontTx/>
              <a:buNone/>
            </a:pPr>
            <a:r>
              <a:rPr lang="zh-CN" altLang="en-US" sz="2800" dirty="0">
                <a:latin typeface="微软雅黑" panose="020B0503020204020204" pitchFamily="34" charset="-122"/>
                <a:ea typeface="微软雅黑" panose="020B0503020204020204" pitchFamily="34" charset="-122"/>
              </a:rPr>
              <a:t>Hello World Bye World</a:t>
            </a:r>
          </a:p>
          <a:p>
            <a:pPr eaLnBrk="1" hangingPunct="1">
              <a:buFontTx/>
              <a:buNone/>
            </a:pPr>
            <a:r>
              <a:rPr lang="zh-CN" altLang="en-US" sz="2800" dirty="0">
                <a:latin typeface="微软雅黑" panose="020B0503020204020204" pitchFamily="34" charset="-122"/>
                <a:ea typeface="微软雅黑" panose="020B0503020204020204" pitchFamily="34" charset="-122"/>
              </a:rPr>
              <a:t>文件 file2：</a:t>
            </a:r>
          </a:p>
          <a:p>
            <a:pPr eaLnBrk="1" hangingPunct="1">
              <a:buFontTx/>
              <a:buNone/>
            </a:pPr>
            <a:r>
              <a:rPr lang="zh-CN" altLang="en-US" sz="2800" dirty="0">
                <a:latin typeface="微软雅黑" panose="020B0503020204020204" pitchFamily="34" charset="-122"/>
                <a:ea typeface="微软雅黑" panose="020B0503020204020204" pitchFamily="34" charset="-122"/>
              </a:rPr>
              <a:t>Hello Hadoop Goodbye Hadoop</a:t>
            </a:r>
          </a:p>
        </p:txBody>
      </p:sp>
    </p:spTree>
    <p:extLst>
      <p:ext uri="{BB962C8B-B14F-4D97-AF65-F5344CB8AC3E}">
        <p14:creationId xmlns:p14="http://schemas.microsoft.com/office/powerpoint/2010/main" val="76094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56412" y="152400"/>
            <a:ext cx="8431174" cy="685800"/>
          </a:xfrm>
        </p:spPr>
        <p:txBody>
          <a:bodyPr anchor="b"/>
          <a:lstStyle/>
          <a:p>
            <a:pPr eaLnBrk="1" hangingPunct="1"/>
            <a:r>
              <a:rPr lang="zh-CN" altLang="zh-CN" sz="3800" b="1">
                <a:solidFill>
                  <a:schemeClr val="tx1"/>
                </a:solidFill>
                <a:latin typeface="微软雅黑" panose="020B0503020204020204" pitchFamily="34" charset="-122"/>
                <a:ea typeface="微软雅黑" panose="020B0503020204020204" pitchFamily="34" charset="-122"/>
              </a:rPr>
              <a:t>WordCount v2.0</a:t>
            </a:r>
          </a:p>
        </p:txBody>
      </p:sp>
      <p:sp>
        <p:nvSpPr>
          <p:cNvPr id="13315" name="Rectangle 3"/>
          <p:cNvSpPr>
            <a:spLocks noGrp="1" noChangeArrowheads="1"/>
          </p:cNvSpPr>
          <p:nvPr>
            <p:ph type="body" idx="1"/>
          </p:nvPr>
        </p:nvSpPr>
        <p:spPr/>
        <p:txBody>
          <a:bodyPr/>
          <a:lstStyle/>
          <a:p>
            <a:pPr eaLnBrk="1" hangingPunct="1">
              <a:lnSpc>
                <a:spcPct val="80000"/>
              </a:lnSpc>
            </a:pPr>
            <a:r>
              <a:rPr lang="zh-CN" altLang="en-US" sz="2800" dirty="0">
                <a:latin typeface="微软雅黑" panose="020B0503020204020204" pitchFamily="34" charset="-122"/>
                <a:ea typeface="微软雅黑" panose="020B0503020204020204" pitchFamily="34" charset="-122"/>
              </a:rPr>
              <a:t>加载数据</a:t>
            </a:r>
          </a:p>
          <a:p>
            <a:pPr eaLnBrk="1" hangingPunct="1">
              <a:lnSpc>
                <a:spcPct val="80000"/>
              </a:lnSpc>
              <a:buFontTx/>
              <a:buNone/>
            </a:pPr>
            <a:r>
              <a:rPr lang="zh-CN" altLang="en-US" sz="2800" dirty="0">
                <a:latin typeface="微软雅黑" panose="020B0503020204020204" pitchFamily="34" charset="-122"/>
                <a:ea typeface="微软雅黑" panose="020B0503020204020204" pitchFamily="34" charset="-122"/>
              </a:rPr>
              <a:t>hadoop fs -put file1 /input/wordcount/</a:t>
            </a:r>
          </a:p>
          <a:p>
            <a:pPr eaLnBrk="1" hangingPunct="1">
              <a:lnSpc>
                <a:spcPct val="80000"/>
              </a:lnSpc>
              <a:buFontTx/>
              <a:buNone/>
            </a:pPr>
            <a:r>
              <a:rPr lang="zh-CN" altLang="en-US" sz="2800" dirty="0">
                <a:latin typeface="微软雅黑" panose="020B0503020204020204" pitchFamily="34" charset="-122"/>
                <a:ea typeface="微软雅黑" panose="020B0503020204020204" pitchFamily="34" charset="-122"/>
              </a:rPr>
              <a:t>hadoop fs -put file2 /input/wordcount/</a:t>
            </a:r>
          </a:p>
          <a:p>
            <a:pPr eaLnBrk="1" hangingPunct="1">
              <a:lnSpc>
                <a:spcPct val="80000"/>
              </a:lnSpc>
              <a:buFontTx/>
              <a:buNone/>
            </a:pPr>
            <a:endParaRPr lang="zh-CN" altLang="en-US" sz="2800" dirty="0">
              <a:latin typeface="微软雅黑" panose="020B0503020204020204" pitchFamily="34" charset="-122"/>
              <a:ea typeface="微软雅黑" panose="020B0503020204020204" pitchFamily="34" charset="-122"/>
            </a:endParaRPr>
          </a:p>
          <a:p>
            <a:pPr eaLnBrk="1" hangingPunct="1">
              <a:lnSpc>
                <a:spcPct val="80000"/>
              </a:lnSpc>
            </a:pPr>
            <a:r>
              <a:rPr lang="zh-CN" altLang="en-US" sz="2800" dirty="0">
                <a:latin typeface="微软雅黑" panose="020B0503020204020204" pitchFamily="34" charset="-122"/>
                <a:ea typeface="微软雅黑" panose="020B0503020204020204" pitchFamily="34" charset="-122"/>
              </a:rPr>
              <a:t>执行</a:t>
            </a:r>
          </a:p>
          <a:p>
            <a:pPr eaLnBrk="1" hangingPunct="1">
              <a:lnSpc>
                <a:spcPct val="80000"/>
              </a:lnSpc>
              <a:buFontTx/>
              <a:buNone/>
            </a:pPr>
            <a:r>
              <a:rPr lang="en-US" altLang="zh-CN" sz="2800" dirty="0" err="1">
                <a:latin typeface="微软雅黑" panose="020B0503020204020204" pitchFamily="34" charset="-122"/>
                <a:ea typeface="微软雅黑" panose="020B0503020204020204" pitchFamily="34" charset="-122"/>
              </a:rPr>
              <a:t>hadoop</a:t>
            </a:r>
            <a:r>
              <a:rPr lang="en-US" altLang="zh-CN" sz="2800" dirty="0">
                <a:latin typeface="微软雅黑" panose="020B0503020204020204" pitchFamily="34" charset="-122"/>
                <a:ea typeface="微软雅黑" panose="020B0503020204020204" pitchFamily="34" charset="-122"/>
              </a:rPr>
              <a:t> jar hadoop-examples-1.1.2.jar </a:t>
            </a:r>
            <a:r>
              <a:rPr lang="en-US" altLang="zh-CN" sz="2800" dirty="0" err="1">
                <a:latin typeface="微软雅黑" panose="020B0503020204020204" pitchFamily="34" charset="-122"/>
                <a:ea typeface="微软雅黑" panose="020B0503020204020204" pitchFamily="34" charset="-122"/>
              </a:rPr>
              <a:t>wordcount</a:t>
            </a:r>
            <a:r>
              <a:rPr lang="zh-CN" altLang="en-US" sz="2800" dirty="0">
                <a:latin typeface="微软雅黑" panose="020B0503020204020204" pitchFamily="34" charset="-122"/>
                <a:ea typeface="微软雅黑" panose="020B0503020204020204" pitchFamily="34" charset="-122"/>
              </a:rPr>
              <a:t> /input/wordcount/  /output</a:t>
            </a:r>
          </a:p>
          <a:p>
            <a:pPr eaLnBrk="1" hangingPunct="1">
              <a:lnSpc>
                <a:spcPct val="80000"/>
              </a:lnSpc>
              <a:buFontTx/>
              <a:buNone/>
            </a:pPr>
            <a:endParaRPr lang="zh-CN" altLang="en-US" sz="2800" dirty="0">
              <a:latin typeface="微软雅黑" panose="020B0503020204020204" pitchFamily="34" charset="-122"/>
              <a:ea typeface="微软雅黑" panose="020B0503020204020204" pitchFamily="34" charset="-122"/>
            </a:endParaRPr>
          </a:p>
          <a:p>
            <a:pPr eaLnBrk="1" hangingPunct="1">
              <a:lnSpc>
                <a:spcPct val="80000"/>
              </a:lnSpc>
            </a:pPr>
            <a:r>
              <a:rPr lang="zh-CN" altLang="en-US" sz="2800" dirty="0">
                <a:latin typeface="微软雅黑" panose="020B0503020204020204" pitchFamily="34" charset="-122"/>
                <a:ea typeface="微软雅黑" panose="020B0503020204020204" pitchFamily="34" charset="-122"/>
              </a:rPr>
              <a:t>结果查看</a:t>
            </a:r>
          </a:p>
          <a:p>
            <a:pPr eaLnBrk="1" hangingPunct="1">
              <a:lnSpc>
                <a:spcPct val="80000"/>
              </a:lnSpc>
              <a:buFontTx/>
              <a:buNone/>
            </a:pPr>
            <a:r>
              <a:rPr lang="zh-CN" altLang="en-US" sz="2800" dirty="0">
                <a:latin typeface="微软雅黑" panose="020B0503020204020204" pitchFamily="34" charset="-122"/>
                <a:ea typeface="微软雅黑" panose="020B0503020204020204" pitchFamily="34" charset="-122"/>
              </a:rPr>
              <a:t>hadoop fs -ls /output</a:t>
            </a:r>
          </a:p>
          <a:p>
            <a:pPr eaLnBrk="1" hangingPunct="1">
              <a:lnSpc>
                <a:spcPct val="80000"/>
              </a:lnSpc>
              <a:buFontTx/>
              <a:buNone/>
            </a:pPr>
            <a:r>
              <a:rPr lang="zh-CN" altLang="en-US" sz="2800" dirty="0">
                <a:latin typeface="微软雅黑" panose="020B0503020204020204" pitchFamily="34" charset="-122"/>
                <a:ea typeface="微软雅黑" panose="020B0503020204020204" pitchFamily="34" charset="-122"/>
              </a:rPr>
              <a:t>hadoop fs -cat /output/part-r-00000</a:t>
            </a:r>
          </a:p>
        </p:txBody>
      </p:sp>
    </p:spTree>
    <p:extLst>
      <p:ext uri="{BB962C8B-B14F-4D97-AF65-F5344CB8AC3E}">
        <p14:creationId xmlns:p14="http://schemas.microsoft.com/office/powerpoint/2010/main" val="263152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412" y="665032"/>
            <a:ext cx="8653476" cy="1320361"/>
          </a:xfrm>
          <a:prstGeom prst="rect">
            <a:avLst/>
          </a:prstGeom>
        </p:spPr>
        <p:txBody>
          <a:bodyPr vert="horz" wrap="square" lIns="0" tIns="0" rIns="0" bIns="0" rtlCol="0">
            <a:spAutoFit/>
          </a:bodyPr>
          <a:lstStyle/>
          <a:p>
            <a:pPr marR="6350">
              <a:lnSpc>
                <a:spcPct val="109600"/>
              </a:lnSpc>
            </a:pPr>
            <a:r>
              <a:rPr sz="2600" b="1" spc="-20" dirty="0">
                <a:solidFill>
                  <a:srgbClr val="00AF50"/>
                </a:solidFill>
                <a:latin typeface="黑体"/>
                <a:cs typeface="黑体"/>
              </a:rPr>
              <a:t>大数据</a:t>
            </a:r>
            <a:r>
              <a:rPr sz="2600" b="1" spc="-30" dirty="0">
                <a:solidFill>
                  <a:srgbClr val="00AF50"/>
                </a:solidFill>
                <a:latin typeface="黑体"/>
                <a:cs typeface="黑体"/>
              </a:rPr>
              <a:t>的</a:t>
            </a:r>
            <a:r>
              <a:rPr sz="2600" b="1" spc="-20" dirty="0">
                <a:solidFill>
                  <a:srgbClr val="00AF50"/>
                </a:solidFill>
                <a:latin typeface="黑体"/>
                <a:cs typeface="黑体"/>
              </a:rPr>
              <a:t>并行化</a:t>
            </a:r>
            <a:r>
              <a:rPr sz="2600" b="1" spc="-30" dirty="0">
                <a:solidFill>
                  <a:srgbClr val="00AF50"/>
                </a:solidFill>
                <a:latin typeface="黑体"/>
                <a:cs typeface="黑体"/>
              </a:rPr>
              <a:t>计算</a:t>
            </a:r>
            <a:r>
              <a:rPr sz="2600" b="1" spc="-15" dirty="0">
                <a:solidFill>
                  <a:srgbClr val="00AF50"/>
                </a:solidFill>
                <a:latin typeface="黑体"/>
                <a:cs typeface="黑体"/>
              </a:rPr>
              <a:t> </a:t>
            </a:r>
            <a:r>
              <a:rPr sz="2600" spc="0" dirty="0" err="1">
                <a:latin typeface="黑体"/>
                <a:cs typeface="黑体"/>
              </a:rPr>
              <a:t>一个</a:t>
            </a:r>
            <a:r>
              <a:rPr sz="2600" spc="-15" dirty="0" err="1">
                <a:latin typeface="黑体"/>
                <a:cs typeface="黑体"/>
              </a:rPr>
              <a:t>大</a:t>
            </a:r>
            <a:r>
              <a:rPr sz="2600" spc="0" dirty="0" err="1">
                <a:latin typeface="黑体"/>
                <a:cs typeface="黑体"/>
              </a:rPr>
              <a:t>数据若</a:t>
            </a:r>
            <a:r>
              <a:rPr sz="2600" spc="-15" dirty="0" err="1">
                <a:latin typeface="黑体"/>
                <a:cs typeface="黑体"/>
              </a:rPr>
              <a:t>可</a:t>
            </a:r>
            <a:r>
              <a:rPr sz="2600" spc="0" dirty="0" err="1">
                <a:latin typeface="黑体"/>
                <a:cs typeface="黑体"/>
              </a:rPr>
              <a:t>以分为</a:t>
            </a:r>
            <a:r>
              <a:rPr sz="2600" spc="-15" dirty="0" err="1">
                <a:latin typeface="黑体"/>
                <a:cs typeface="黑体"/>
              </a:rPr>
              <a:t>具</a:t>
            </a:r>
            <a:r>
              <a:rPr sz="2600" spc="0" dirty="0" err="1">
                <a:latin typeface="黑体"/>
                <a:cs typeface="黑体"/>
              </a:rPr>
              <a:t>有同样</a:t>
            </a:r>
            <a:r>
              <a:rPr sz="2600" spc="-15" dirty="0" err="1">
                <a:latin typeface="黑体"/>
                <a:cs typeface="黑体"/>
              </a:rPr>
              <a:t>计</a:t>
            </a:r>
            <a:r>
              <a:rPr sz="2600" spc="0" dirty="0" err="1">
                <a:latin typeface="黑体"/>
                <a:cs typeface="黑体"/>
              </a:rPr>
              <a:t>算过程</a:t>
            </a:r>
            <a:r>
              <a:rPr sz="2600" spc="-15" dirty="0" err="1">
                <a:latin typeface="黑体"/>
                <a:cs typeface="黑体"/>
              </a:rPr>
              <a:t>的</a:t>
            </a:r>
            <a:r>
              <a:rPr sz="2600" spc="0" dirty="0" err="1">
                <a:latin typeface="黑体"/>
                <a:cs typeface="黑体"/>
              </a:rPr>
              <a:t>数据块</a:t>
            </a:r>
            <a:r>
              <a:rPr sz="2600" spc="-15" dirty="0" err="1">
                <a:latin typeface="黑体"/>
                <a:cs typeface="黑体"/>
              </a:rPr>
              <a:t>，</a:t>
            </a:r>
            <a:r>
              <a:rPr sz="2600" spc="0" dirty="0" err="1">
                <a:latin typeface="黑体"/>
                <a:cs typeface="黑体"/>
              </a:rPr>
              <a:t>并且这些</a:t>
            </a:r>
            <a:r>
              <a:rPr sz="2600" spc="-15" dirty="0" err="1">
                <a:latin typeface="黑体"/>
                <a:cs typeface="黑体"/>
              </a:rPr>
              <a:t>数</a:t>
            </a:r>
            <a:r>
              <a:rPr sz="2600" spc="0" dirty="0" err="1">
                <a:latin typeface="黑体"/>
                <a:cs typeface="黑体"/>
              </a:rPr>
              <a:t>据块之</a:t>
            </a:r>
            <a:r>
              <a:rPr sz="2600" spc="-15" dirty="0" err="1">
                <a:latin typeface="黑体"/>
                <a:cs typeface="黑体"/>
              </a:rPr>
              <a:t>间</a:t>
            </a:r>
            <a:r>
              <a:rPr sz="2600" spc="0" dirty="0" err="1">
                <a:latin typeface="黑体"/>
                <a:cs typeface="黑体"/>
              </a:rPr>
              <a:t>不存在</a:t>
            </a:r>
            <a:r>
              <a:rPr sz="2600" spc="-15" dirty="0" err="1">
                <a:latin typeface="黑体"/>
                <a:cs typeface="黑体"/>
              </a:rPr>
              <a:t>数</a:t>
            </a:r>
            <a:r>
              <a:rPr sz="2600" spc="0" dirty="0" err="1">
                <a:latin typeface="黑体"/>
                <a:cs typeface="黑体"/>
              </a:rPr>
              <a:t>据依赖</a:t>
            </a:r>
            <a:r>
              <a:rPr sz="2600" spc="-15" dirty="0" err="1">
                <a:latin typeface="黑体"/>
                <a:cs typeface="黑体"/>
              </a:rPr>
              <a:t>关</a:t>
            </a:r>
            <a:r>
              <a:rPr sz="2600" spc="0" dirty="0" err="1">
                <a:latin typeface="黑体"/>
                <a:cs typeface="黑体"/>
              </a:rPr>
              <a:t>系，则</a:t>
            </a:r>
            <a:r>
              <a:rPr sz="2600" spc="-15" dirty="0" err="1">
                <a:latin typeface="黑体"/>
                <a:cs typeface="黑体"/>
              </a:rPr>
              <a:t>提</a:t>
            </a:r>
            <a:r>
              <a:rPr sz="2600" spc="0" dirty="0" err="1">
                <a:latin typeface="黑体"/>
                <a:cs typeface="黑体"/>
              </a:rPr>
              <a:t>高处理速</a:t>
            </a:r>
            <a:r>
              <a:rPr sz="2600" dirty="0" err="1">
                <a:latin typeface="黑体"/>
                <a:cs typeface="黑体"/>
              </a:rPr>
              <a:t>度的最</a:t>
            </a:r>
            <a:r>
              <a:rPr sz="2600" spc="-15" dirty="0" err="1">
                <a:latin typeface="黑体"/>
                <a:cs typeface="黑体"/>
              </a:rPr>
              <a:t>好</a:t>
            </a:r>
            <a:r>
              <a:rPr sz="2600" spc="0" dirty="0" err="1">
                <a:latin typeface="黑体"/>
                <a:cs typeface="黑体"/>
              </a:rPr>
              <a:t>办法就</a:t>
            </a:r>
            <a:r>
              <a:rPr sz="2600" spc="-15" dirty="0" err="1">
                <a:latin typeface="黑体"/>
                <a:cs typeface="黑体"/>
              </a:rPr>
              <a:t>是</a:t>
            </a:r>
            <a:r>
              <a:rPr sz="2600" spc="0" dirty="0" err="1">
                <a:latin typeface="黑体"/>
                <a:cs typeface="黑体"/>
              </a:rPr>
              <a:t>并行计</a:t>
            </a:r>
            <a:r>
              <a:rPr sz="2600" spc="-15" dirty="0" err="1">
                <a:latin typeface="黑体"/>
                <a:cs typeface="黑体"/>
              </a:rPr>
              <a:t>算</a:t>
            </a:r>
            <a:r>
              <a:rPr sz="2600" spc="0" dirty="0">
                <a:latin typeface="黑体"/>
                <a:cs typeface="黑体"/>
              </a:rPr>
              <a:t>。</a:t>
            </a:r>
            <a:endParaRPr sz="2600" dirty="0">
              <a:latin typeface="黑体"/>
              <a:cs typeface="黑体"/>
            </a:endParaRPr>
          </a:p>
        </p:txBody>
      </p:sp>
      <p:sp>
        <p:nvSpPr>
          <p:cNvPr id="3" name="object 3"/>
          <p:cNvSpPr txBox="1"/>
          <p:nvPr/>
        </p:nvSpPr>
        <p:spPr>
          <a:xfrm>
            <a:off x="331012" y="1923130"/>
            <a:ext cx="3994150" cy="347980"/>
          </a:xfrm>
          <a:prstGeom prst="rect">
            <a:avLst/>
          </a:prstGeom>
        </p:spPr>
        <p:txBody>
          <a:bodyPr vert="horz" wrap="square" lIns="0" tIns="0" rIns="0" bIns="0" rtlCol="0">
            <a:spAutoFit/>
          </a:bodyPr>
          <a:lstStyle/>
          <a:p>
            <a:pPr marL="12700">
              <a:lnSpc>
                <a:spcPts val="2740"/>
              </a:lnSpc>
              <a:tabLst>
                <a:tab pos="323215" algn="l"/>
              </a:tabLst>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2400" spc="-5" dirty="0">
                <a:solidFill>
                  <a:srgbClr val="C00000"/>
                </a:solidFill>
                <a:latin typeface="黑体"/>
                <a:cs typeface="黑体"/>
              </a:rPr>
              <a:t>无法进行划分的计算问题：</a:t>
            </a:r>
            <a:endParaRPr sz="2400">
              <a:latin typeface="黑体"/>
              <a:cs typeface="黑体"/>
            </a:endParaRPr>
          </a:p>
        </p:txBody>
      </p:sp>
      <p:sp>
        <p:nvSpPr>
          <p:cNvPr id="4" name="object 4"/>
          <p:cNvSpPr txBox="1"/>
          <p:nvPr/>
        </p:nvSpPr>
        <p:spPr>
          <a:xfrm>
            <a:off x="347945" y="2222770"/>
            <a:ext cx="3200400" cy="866775"/>
          </a:xfrm>
          <a:prstGeom prst="rect">
            <a:avLst/>
          </a:prstGeom>
        </p:spPr>
        <p:txBody>
          <a:bodyPr vert="horz" wrap="square" lIns="0" tIns="0" rIns="0" bIns="0" rtlCol="0">
            <a:spAutoFit/>
          </a:bodyPr>
          <a:lstStyle/>
          <a:p>
            <a:pPr marL="139065">
              <a:lnSpc>
                <a:spcPct val="100000"/>
              </a:lnSpc>
            </a:pPr>
            <a:r>
              <a:rPr sz="2400" dirty="0">
                <a:solidFill>
                  <a:srgbClr val="0066FF"/>
                </a:solidFill>
                <a:latin typeface="黑体"/>
                <a:cs typeface="黑体"/>
              </a:rPr>
              <a:t>例如</a:t>
            </a:r>
            <a:r>
              <a:rPr sz="2400" spc="-5" dirty="0">
                <a:solidFill>
                  <a:srgbClr val="0066FF"/>
                </a:solidFill>
                <a:latin typeface="黑体"/>
                <a:cs typeface="黑体"/>
              </a:rPr>
              <a:t>：</a:t>
            </a:r>
            <a:r>
              <a:rPr sz="2400" spc="0" dirty="0">
                <a:solidFill>
                  <a:srgbClr val="0066FF"/>
                </a:solidFill>
                <a:latin typeface="黑体"/>
                <a:cs typeface="黑体"/>
              </a:rPr>
              <a:t>Fibonacci函数:</a:t>
            </a:r>
            <a:endParaRPr sz="2400" dirty="0">
              <a:latin typeface="黑体"/>
              <a:cs typeface="黑体"/>
            </a:endParaRPr>
          </a:p>
          <a:p>
            <a:pPr marL="12700">
              <a:lnSpc>
                <a:spcPts val="2835"/>
              </a:lnSpc>
              <a:spcBef>
                <a:spcPts val="1100"/>
              </a:spcBef>
              <a:tabLst>
                <a:tab pos="323215" algn="l"/>
              </a:tabLst>
            </a:pPr>
            <a:r>
              <a:rPr sz="1650" spc="10" dirty="0">
                <a:solidFill>
                  <a:srgbClr val="D24717"/>
                </a:solidFill>
                <a:latin typeface="Wingdings"/>
                <a:cs typeface="Wingdings"/>
              </a:rPr>
              <a:t></a:t>
            </a:r>
            <a:r>
              <a:rPr sz="1650" spc="10" dirty="0">
                <a:solidFill>
                  <a:srgbClr val="D24717"/>
                </a:solidFill>
                <a:latin typeface="Times New Roman"/>
                <a:cs typeface="Times New Roman"/>
              </a:rPr>
              <a:t>	</a:t>
            </a:r>
            <a:r>
              <a:rPr sz="2400" spc="10" dirty="0">
                <a:solidFill>
                  <a:srgbClr val="C00000"/>
                </a:solidFill>
                <a:latin typeface="黑体"/>
                <a:cs typeface="黑体"/>
              </a:rPr>
              <a:t>可划分的计算问题：</a:t>
            </a:r>
            <a:endParaRPr sz="2400" dirty="0">
              <a:latin typeface="黑体"/>
              <a:cs typeface="黑体"/>
            </a:endParaRPr>
          </a:p>
        </p:txBody>
      </p:sp>
      <p:sp>
        <p:nvSpPr>
          <p:cNvPr id="5" name="object 5"/>
          <p:cNvSpPr txBox="1"/>
          <p:nvPr/>
        </p:nvSpPr>
        <p:spPr>
          <a:xfrm>
            <a:off x="3827567" y="2320386"/>
            <a:ext cx="484505" cy="346075"/>
          </a:xfrm>
          <a:prstGeom prst="rect">
            <a:avLst/>
          </a:prstGeom>
        </p:spPr>
        <p:txBody>
          <a:bodyPr vert="horz" wrap="square" lIns="0" tIns="0" rIns="0" bIns="0" rtlCol="0">
            <a:spAutoFit/>
          </a:bodyPr>
          <a:lstStyle/>
          <a:p>
            <a:pPr marL="12700">
              <a:lnSpc>
                <a:spcPts val="2725"/>
              </a:lnSpc>
            </a:pPr>
            <a:r>
              <a:rPr sz="3600" baseline="13888" dirty="0">
                <a:solidFill>
                  <a:srgbClr val="0066FF"/>
                </a:solidFill>
                <a:latin typeface="黑体"/>
                <a:cs typeface="黑体"/>
              </a:rPr>
              <a:t>F</a:t>
            </a:r>
            <a:r>
              <a:rPr sz="1600" spc="-5" dirty="0">
                <a:solidFill>
                  <a:srgbClr val="0066FF"/>
                </a:solidFill>
                <a:latin typeface="黑体"/>
                <a:cs typeface="黑体"/>
              </a:rPr>
              <a:t>k+2</a:t>
            </a:r>
            <a:endParaRPr sz="1600" dirty="0">
              <a:latin typeface="黑体"/>
              <a:cs typeface="黑体"/>
            </a:endParaRPr>
          </a:p>
        </p:txBody>
      </p:sp>
      <p:sp>
        <p:nvSpPr>
          <p:cNvPr id="6" name="object 6"/>
          <p:cNvSpPr txBox="1"/>
          <p:nvPr/>
        </p:nvSpPr>
        <p:spPr>
          <a:xfrm>
            <a:off x="4438946" y="2245710"/>
            <a:ext cx="582930" cy="421005"/>
          </a:xfrm>
          <a:prstGeom prst="rect">
            <a:avLst/>
          </a:prstGeom>
        </p:spPr>
        <p:txBody>
          <a:bodyPr vert="horz" wrap="square" lIns="0" tIns="0" rIns="0" bIns="0" rtlCol="0">
            <a:spAutoFit/>
          </a:bodyPr>
          <a:lstStyle/>
          <a:p>
            <a:pPr marL="12700">
              <a:lnSpc>
                <a:spcPct val="100000"/>
              </a:lnSpc>
            </a:pPr>
            <a:r>
              <a:rPr sz="2400" dirty="0">
                <a:solidFill>
                  <a:srgbClr val="0066FF"/>
                </a:solidFill>
                <a:latin typeface="黑体"/>
                <a:cs typeface="黑体"/>
              </a:rPr>
              <a:t>=</a:t>
            </a:r>
            <a:r>
              <a:rPr sz="2400" spc="-15" dirty="0">
                <a:solidFill>
                  <a:srgbClr val="0066FF"/>
                </a:solidFill>
                <a:latin typeface="黑体"/>
                <a:cs typeface="黑体"/>
              </a:rPr>
              <a:t> </a:t>
            </a:r>
            <a:r>
              <a:rPr sz="2400" spc="0" dirty="0">
                <a:solidFill>
                  <a:srgbClr val="0066FF"/>
                </a:solidFill>
                <a:latin typeface="黑体"/>
                <a:cs typeface="黑体"/>
              </a:rPr>
              <a:t>F</a:t>
            </a:r>
            <a:r>
              <a:rPr sz="2400" spc="-15" baseline="-20833" dirty="0">
                <a:solidFill>
                  <a:srgbClr val="0066FF"/>
                </a:solidFill>
                <a:latin typeface="黑体"/>
                <a:cs typeface="黑体"/>
              </a:rPr>
              <a:t>k</a:t>
            </a:r>
            <a:endParaRPr sz="2400" baseline="-20833" dirty="0">
              <a:latin typeface="黑体"/>
              <a:cs typeface="黑体"/>
            </a:endParaRPr>
          </a:p>
        </p:txBody>
      </p:sp>
      <p:sp>
        <p:nvSpPr>
          <p:cNvPr id="7" name="object 7"/>
          <p:cNvSpPr txBox="1"/>
          <p:nvPr/>
        </p:nvSpPr>
        <p:spPr>
          <a:xfrm>
            <a:off x="5149129" y="2320386"/>
            <a:ext cx="789305" cy="346075"/>
          </a:xfrm>
          <a:prstGeom prst="rect">
            <a:avLst/>
          </a:prstGeom>
        </p:spPr>
        <p:txBody>
          <a:bodyPr vert="horz" wrap="square" lIns="0" tIns="0" rIns="0" bIns="0" rtlCol="0">
            <a:spAutoFit/>
          </a:bodyPr>
          <a:lstStyle/>
          <a:p>
            <a:pPr marL="12700">
              <a:lnSpc>
                <a:spcPts val="2725"/>
              </a:lnSpc>
              <a:tabLst>
                <a:tab pos="316865" algn="l"/>
              </a:tabLst>
            </a:pPr>
            <a:r>
              <a:rPr sz="3600" baseline="13888" dirty="0">
                <a:solidFill>
                  <a:srgbClr val="0066FF"/>
                </a:solidFill>
                <a:latin typeface="黑体"/>
                <a:cs typeface="黑体"/>
              </a:rPr>
              <a:t>+	F</a:t>
            </a:r>
            <a:r>
              <a:rPr sz="1600" spc="-5" dirty="0">
                <a:solidFill>
                  <a:srgbClr val="0066FF"/>
                </a:solidFill>
                <a:latin typeface="黑体"/>
                <a:cs typeface="黑体"/>
              </a:rPr>
              <a:t>k+1</a:t>
            </a:r>
            <a:endParaRPr sz="1600">
              <a:latin typeface="黑体"/>
              <a:cs typeface="黑体"/>
            </a:endParaRPr>
          </a:p>
        </p:txBody>
      </p:sp>
      <p:sp>
        <p:nvSpPr>
          <p:cNvPr id="8" name="object 8"/>
          <p:cNvSpPr txBox="1"/>
          <p:nvPr/>
        </p:nvSpPr>
        <p:spPr>
          <a:xfrm>
            <a:off x="520382" y="3105909"/>
            <a:ext cx="8103234" cy="360680"/>
          </a:xfrm>
          <a:prstGeom prst="rect">
            <a:avLst/>
          </a:prstGeom>
        </p:spPr>
        <p:txBody>
          <a:bodyPr vert="horz" wrap="square" lIns="0" tIns="0" rIns="0" bIns="0" rtlCol="0">
            <a:spAutoFit/>
          </a:bodyPr>
          <a:lstStyle/>
          <a:p>
            <a:pPr marL="12700">
              <a:lnSpc>
                <a:spcPts val="2835"/>
              </a:lnSpc>
            </a:pPr>
            <a:r>
              <a:rPr sz="2400" dirty="0">
                <a:solidFill>
                  <a:srgbClr val="0066FF"/>
                </a:solidFill>
                <a:latin typeface="黑体"/>
                <a:cs typeface="黑体"/>
              </a:rPr>
              <a:t>例如：假设有一个巨大的2维数据，需要求每个元素的开立方</a:t>
            </a:r>
            <a:endParaRPr sz="2400">
              <a:latin typeface="黑体"/>
              <a:cs typeface="黑体"/>
            </a:endParaRPr>
          </a:p>
        </p:txBody>
      </p:sp>
      <p:sp>
        <p:nvSpPr>
          <p:cNvPr id="9" name="object 9"/>
          <p:cNvSpPr/>
          <p:nvPr/>
        </p:nvSpPr>
        <p:spPr>
          <a:xfrm>
            <a:off x="4024884" y="120395"/>
            <a:ext cx="4985004" cy="720851"/>
          </a:xfrm>
          <a:prstGeom prst="rect">
            <a:avLst/>
          </a:prstGeom>
          <a:blipFill>
            <a:blip r:embed="rId2" cstate="print"/>
            <a:stretch>
              <a:fillRect/>
            </a:stretch>
          </a:blipFill>
        </p:spPr>
        <p:txBody>
          <a:bodyPr wrap="square" lIns="0" tIns="0" rIns="0" bIns="0" rtlCol="0">
            <a:spAutoFit/>
          </a:bodyPr>
          <a:lstStyle/>
          <a:p>
            <a:endParaRPr/>
          </a:p>
        </p:txBody>
      </p:sp>
      <p:sp>
        <p:nvSpPr>
          <p:cNvPr id="12" name="object 12"/>
          <p:cNvSpPr/>
          <p:nvPr/>
        </p:nvSpPr>
        <p:spPr>
          <a:xfrm>
            <a:off x="3770248" y="4876800"/>
            <a:ext cx="860044" cy="511594"/>
          </a:xfrm>
          <a:custGeom>
            <a:avLst/>
            <a:gdLst/>
            <a:ahLst/>
            <a:cxnLst/>
            <a:rect l="l" t="t" r="r" b="b"/>
            <a:pathLst>
              <a:path w="860044" h="511594">
                <a:moveTo>
                  <a:pt x="604138" y="0"/>
                </a:moveTo>
                <a:lnTo>
                  <a:pt x="604138" y="127888"/>
                </a:lnTo>
                <a:lnTo>
                  <a:pt x="0" y="127888"/>
                </a:lnTo>
                <a:lnTo>
                  <a:pt x="127888" y="255777"/>
                </a:lnTo>
                <a:lnTo>
                  <a:pt x="0" y="383692"/>
                </a:lnTo>
                <a:lnTo>
                  <a:pt x="604138" y="383692"/>
                </a:lnTo>
                <a:lnTo>
                  <a:pt x="604138" y="511594"/>
                </a:lnTo>
                <a:lnTo>
                  <a:pt x="860044" y="255777"/>
                </a:lnTo>
                <a:lnTo>
                  <a:pt x="604138" y="0"/>
                </a:lnTo>
                <a:close/>
              </a:path>
            </a:pathLst>
          </a:custGeom>
          <a:solidFill>
            <a:srgbClr val="D24717"/>
          </a:solidFill>
        </p:spPr>
        <p:txBody>
          <a:bodyPr wrap="square" lIns="0" tIns="0" rIns="0" bIns="0" rtlCol="0">
            <a:spAutoFit/>
          </a:bodyPr>
          <a:lstStyle/>
          <a:p>
            <a:endParaRPr/>
          </a:p>
        </p:txBody>
      </p:sp>
      <p:sp>
        <p:nvSpPr>
          <p:cNvPr id="13" name="object 13"/>
          <p:cNvSpPr/>
          <p:nvPr/>
        </p:nvSpPr>
        <p:spPr>
          <a:xfrm>
            <a:off x="3770248" y="4876800"/>
            <a:ext cx="860044" cy="511594"/>
          </a:xfrm>
          <a:custGeom>
            <a:avLst/>
            <a:gdLst/>
            <a:ahLst/>
            <a:cxnLst/>
            <a:rect l="l" t="t" r="r" b="b"/>
            <a:pathLst>
              <a:path w="860044" h="511594">
                <a:moveTo>
                  <a:pt x="0" y="127888"/>
                </a:moveTo>
                <a:lnTo>
                  <a:pt x="604138" y="127888"/>
                </a:lnTo>
                <a:lnTo>
                  <a:pt x="604138" y="0"/>
                </a:lnTo>
                <a:lnTo>
                  <a:pt x="860044" y="255777"/>
                </a:lnTo>
                <a:lnTo>
                  <a:pt x="604138" y="511594"/>
                </a:lnTo>
                <a:lnTo>
                  <a:pt x="604138" y="383692"/>
                </a:lnTo>
                <a:lnTo>
                  <a:pt x="0" y="383692"/>
                </a:lnTo>
                <a:lnTo>
                  <a:pt x="127888" y="255777"/>
                </a:lnTo>
                <a:lnTo>
                  <a:pt x="0" y="127888"/>
                </a:lnTo>
                <a:close/>
              </a:path>
            </a:pathLst>
          </a:custGeom>
          <a:ln w="12700">
            <a:solidFill>
              <a:srgbClr val="9B310D"/>
            </a:solidFill>
          </a:ln>
        </p:spPr>
        <p:txBody>
          <a:bodyPr wrap="square" lIns="0" tIns="0" rIns="0" bIns="0" rtlCol="0">
            <a:spAutoFit/>
          </a:bodyPr>
          <a:lstStyle/>
          <a:p>
            <a:endParaRPr/>
          </a:p>
        </p:txBody>
      </p:sp>
      <p:graphicFrame>
        <p:nvGraphicFramePr>
          <p:cNvPr id="10" name="object 10"/>
          <p:cNvGraphicFramePr>
            <a:graphicFrameLocks noGrp="1"/>
          </p:cNvGraphicFramePr>
          <p:nvPr>
            <p:extLst>
              <p:ext uri="{D42A27DB-BD31-4B8C-83A1-F6EECF244321}">
                <p14:modId xmlns:p14="http://schemas.microsoft.com/office/powerpoint/2010/main" val="4128404954"/>
              </p:ext>
            </p:extLst>
          </p:nvPr>
        </p:nvGraphicFramePr>
        <p:xfrm>
          <a:off x="1172462" y="3522459"/>
          <a:ext cx="2422907" cy="3291840"/>
        </p:xfrm>
        <a:graphic>
          <a:graphicData uri="http://schemas.openxmlformats.org/drawingml/2006/table">
            <a:tbl>
              <a:tblPr firstRow="1" bandRow="1">
                <a:tableStyleId>{2D5ABB26-0587-4C30-8999-92F81FD0307C}</a:tableStyleId>
              </a:tblPr>
              <a:tblGrid>
                <a:gridCol w="265071">
                  <a:extLst>
                    <a:ext uri="{9D8B030D-6E8A-4147-A177-3AD203B41FA5}">
                      <a16:colId xmlns:a16="http://schemas.microsoft.com/office/drawing/2014/main" val="20000"/>
                    </a:ext>
                  </a:extLst>
                </a:gridCol>
                <a:gridCol w="277583">
                  <a:extLst>
                    <a:ext uri="{9D8B030D-6E8A-4147-A177-3AD203B41FA5}">
                      <a16:colId xmlns:a16="http://schemas.microsoft.com/office/drawing/2014/main" val="20001"/>
                    </a:ext>
                  </a:extLst>
                </a:gridCol>
                <a:gridCol w="264974">
                  <a:extLst>
                    <a:ext uri="{9D8B030D-6E8A-4147-A177-3AD203B41FA5}">
                      <a16:colId xmlns:a16="http://schemas.microsoft.com/office/drawing/2014/main" val="20002"/>
                    </a:ext>
                  </a:extLst>
                </a:gridCol>
                <a:gridCol w="265019">
                  <a:extLst>
                    <a:ext uri="{9D8B030D-6E8A-4147-A177-3AD203B41FA5}">
                      <a16:colId xmlns:a16="http://schemas.microsoft.com/office/drawing/2014/main" val="20003"/>
                    </a:ext>
                  </a:extLst>
                </a:gridCol>
                <a:gridCol w="277657">
                  <a:extLst>
                    <a:ext uri="{9D8B030D-6E8A-4147-A177-3AD203B41FA5}">
                      <a16:colId xmlns:a16="http://schemas.microsoft.com/office/drawing/2014/main" val="20004"/>
                    </a:ext>
                  </a:extLst>
                </a:gridCol>
                <a:gridCol w="264974">
                  <a:extLst>
                    <a:ext uri="{9D8B030D-6E8A-4147-A177-3AD203B41FA5}">
                      <a16:colId xmlns:a16="http://schemas.microsoft.com/office/drawing/2014/main" val="20005"/>
                    </a:ext>
                  </a:extLst>
                </a:gridCol>
                <a:gridCol w="265019">
                  <a:extLst>
                    <a:ext uri="{9D8B030D-6E8A-4147-A177-3AD203B41FA5}">
                      <a16:colId xmlns:a16="http://schemas.microsoft.com/office/drawing/2014/main" val="20006"/>
                    </a:ext>
                  </a:extLst>
                </a:gridCol>
                <a:gridCol w="277583">
                  <a:extLst>
                    <a:ext uri="{9D8B030D-6E8A-4147-A177-3AD203B41FA5}">
                      <a16:colId xmlns:a16="http://schemas.microsoft.com/office/drawing/2014/main" val="20007"/>
                    </a:ext>
                  </a:extLst>
                </a:gridCol>
                <a:gridCol w="265027">
                  <a:extLst>
                    <a:ext uri="{9D8B030D-6E8A-4147-A177-3AD203B41FA5}">
                      <a16:colId xmlns:a16="http://schemas.microsoft.com/office/drawing/2014/main" val="20008"/>
                    </a:ext>
                  </a:extLst>
                </a:gridCol>
              </a:tblGrid>
              <a:tr h="196144">
                <a:tc>
                  <a:txBody>
                    <a:bodyPr/>
                    <a:lstStyle/>
                    <a:p>
                      <a:endParaRPr sz="2400" dirty="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12699">
                      <a:solidFill>
                        <a:srgbClr val="9B310D"/>
                      </a:solidFill>
                      <a:prstDash val="solid"/>
                    </a:lnT>
                    <a:lnB w="9525">
                      <a:solidFill>
                        <a:srgbClr val="AE3408"/>
                      </a:solidFill>
                      <a:prstDash val="solid"/>
                    </a:lnB>
                    <a:solidFill>
                      <a:srgbClr val="FF9900"/>
                    </a:solidFill>
                  </a:tcPr>
                </a:tc>
                <a:extLst>
                  <a:ext uri="{0D108BD9-81ED-4DB2-BD59-A6C34878D82A}">
                    <a16:rowId xmlns:a16="http://schemas.microsoft.com/office/drawing/2014/main" val="10000"/>
                  </a:ext>
                </a:extLst>
              </a:tr>
              <a:tr h="196144">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25">
                      <a:solidFill>
                        <a:srgbClr val="AE3408"/>
                      </a:solidFill>
                      <a:prstDash val="solid"/>
                    </a:lnB>
                    <a:solidFill>
                      <a:srgbClr val="FF9900"/>
                    </a:solidFill>
                  </a:tcPr>
                </a:tc>
                <a:extLst>
                  <a:ext uri="{0D108BD9-81ED-4DB2-BD59-A6C34878D82A}">
                    <a16:rowId xmlns:a16="http://schemas.microsoft.com/office/drawing/2014/main" val="10001"/>
                  </a:ext>
                </a:extLst>
              </a:tr>
              <a:tr h="196144">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12699">
                      <a:solidFill>
                        <a:srgbClr val="9B310D"/>
                      </a:solidFill>
                      <a:prstDash val="solid"/>
                    </a:lnB>
                    <a:solidFill>
                      <a:srgbClr val="FF9900"/>
                    </a:solidFill>
                  </a:tcPr>
                </a:tc>
                <a:extLst>
                  <a:ext uri="{0D108BD9-81ED-4DB2-BD59-A6C34878D82A}">
                    <a16:rowId xmlns:a16="http://schemas.microsoft.com/office/drawing/2014/main" val="10002"/>
                  </a:ext>
                </a:extLst>
              </a:tr>
              <a:tr h="196144">
                <a:tc>
                  <a:txBody>
                    <a:bodyPr/>
                    <a:lstStyle/>
                    <a:p>
                      <a:endParaRPr sz="2400">
                        <a:latin typeface="黑体"/>
                        <a:cs typeface="黑体"/>
                      </a:endParaRPr>
                    </a:p>
                  </a:txBody>
                  <a:tcPr marL="0" marR="0" marT="0" marB="0">
                    <a:lnL w="12700">
                      <a:solidFill>
                        <a:srgbClr val="9B310D"/>
                      </a:solidFill>
                      <a:prstDash val="solid"/>
                    </a:lnL>
                    <a:lnR w="9652">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652">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12699">
                      <a:solidFill>
                        <a:srgbClr val="9B310D"/>
                      </a:solidFill>
                      <a:prstDash val="solid"/>
                    </a:lnT>
                    <a:lnB w="9525">
                      <a:solidFill>
                        <a:srgbClr val="AE3408"/>
                      </a:solidFill>
                      <a:prstDash val="solid"/>
                    </a:lnB>
                    <a:solidFill>
                      <a:srgbClr val="FF9900"/>
                    </a:solidFill>
                  </a:tcPr>
                </a:tc>
                <a:extLst>
                  <a:ext uri="{0D108BD9-81ED-4DB2-BD59-A6C34878D82A}">
                    <a16:rowId xmlns:a16="http://schemas.microsoft.com/office/drawing/2014/main" val="10003"/>
                  </a:ext>
                </a:extLst>
              </a:tr>
              <a:tr h="196144">
                <a:tc>
                  <a:txBody>
                    <a:bodyPr/>
                    <a:lstStyle/>
                    <a:p>
                      <a:endParaRPr sz="2400">
                        <a:latin typeface="黑体"/>
                        <a:cs typeface="黑体"/>
                      </a:endParaRPr>
                    </a:p>
                  </a:txBody>
                  <a:tcPr marL="0" marR="0" marT="0" marB="0">
                    <a:lnL w="12700">
                      <a:solidFill>
                        <a:srgbClr val="9B310D"/>
                      </a:solidFill>
                      <a:prstDash val="solid"/>
                    </a:lnL>
                    <a:lnR w="9652">
                      <a:solidFill>
                        <a:srgbClr val="AE3408"/>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9652">
                      <a:solidFill>
                        <a:srgbClr val="AE3408"/>
                      </a:solidFill>
                      <a:prstDash val="solid"/>
                    </a:lnL>
                    <a:lnR w="9525">
                      <a:solidFill>
                        <a:srgbClr val="AE3408"/>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dirty="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37">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37">
                      <a:solidFill>
                        <a:srgbClr val="AE3408"/>
                      </a:solidFill>
                      <a:prstDash val="solid"/>
                    </a:lnB>
                    <a:solidFill>
                      <a:srgbClr val="FF9900"/>
                    </a:solidFill>
                  </a:tcPr>
                </a:tc>
                <a:extLst>
                  <a:ext uri="{0D108BD9-81ED-4DB2-BD59-A6C34878D82A}">
                    <a16:rowId xmlns:a16="http://schemas.microsoft.com/office/drawing/2014/main" val="10004"/>
                  </a:ext>
                </a:extLst>
              </a:tr>
              <a:tr h="196144">
                <a:tc>
                  <a:txBody>
                    <a:bodyPr/>
                    <a:lstStyle/>
                    <a:p>
                      <a:endParaRPr sz="2400">
                        <a:latin typeface="黑体"/>
                        <a:cs typeface="黑体"/>
                      </a:endParaRPr>
                    </a:p>
                  </a:txBody>
                  <a:tcPr marL="0" marR="0" marT="0" marB="0">
                    <a:lnL w="12700">
                      <a:solidFill>
                        <a:srgbClr val="9B310D"/>
                      </a:solidFill>
                      <a:prstDash val="solid"/>
                    </a:lnL>
                    <a:lnR w="9652">
                      <a:solidFill>
                        <a:srgbClr val="AE3408"/>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652">
                      <a:solidFill>
                        <a:srgbClr val="AE3408"/>
                      </a:solidFill>
                      <a:prstDash val="solid"/>
                    </a:lnL>
                    <a:lnR w="9525">
                      <a:solidFill>
                        <a:srgbClr val="AE3408"/>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37">
                      <a:solidFill>
                        <a:srgbClr val="AE3408"/>
                      </a:solidFill>
                      <a:prstDash val="solid"/>
                    </a:lnT>
                    <a:lnB w="12700">
                      <a:solidFill>
                        <a:srgbClr val="9B310D"/>
                      </a:solidFill>
                      <a:prstDash val="solid"/>
                    </a:lnB>
                    <a:solidFill>
                      <a:srgbClr val="FF9900"/>
                    </a:solidFill>
                  </a:tcPr>
                </a:tc>
                <a:tc>
                  <a:txBody>
                    <a:bodyPr/>
                    <a:lstStyle/>
                    <a:p>
                      <a:endParaRPr sz="2400" dirty="0">
                        <a:latin typeface="黑体"/>
                        <a:cs typeface="黑体"/>
                      </a:endParaRPr>
                    </a:p>
                  </a:txBody>
                  <a:tcPr marL="0" marR="0" marT="0" marB="0">
                    <a:lnL w="9525">
                      <a:solidFill>
                        <a:srgbClr val="AE3408"/>
                      </a:solidFill>
                      <a:prstDash val="solid"/>
                    </a:lnL>
                    <a:lnR w="12699">
                      <a:solidFill>
                        <a:srgbClr val="9B310D"/>
                      </a:solidFill>
                      <a:prstDash val="solid"/>
                    </a:lnR>
                    <a:lnT w="9537">
                      <a:solidFill>
                        <a:srgbClr val="AE3408"/>
                      </a:solidFill>
                      <a:prstDash val="solid"/>
                    </a:lnT>
                    <a:lnB w="12700">
                      <a:solidFill>
                        <a:srgbClr val="9B310D"/>
                      </a:solidFill>
                      <a:prstDash val="solid"/>
                    </a:lnB>
                    <a:solidFill>
                      <a:srgbClr val="FF9900"/>
                    </a:solidFill>
                  </a:tcPr>
                </a:tc>
                <a:extLst>
                  <a:ext uri="{0D108BD9-81ED-4DB2-BD59-A6C34878D82A}">
                    <a16:rowId xmlns:a16="http://schemas.microsoft.com/office/drawing/2014/main" val="10005"/>
                  </a:ext>
                </a:extLst>
              </a:tr>
              <a:tr h="196144">
                <a:tc>
                  <a:txBody>
                    <a:bodyPr/>
                    <a:lstStyle/>
                    <a:p>
                      <a:endParaRPr sz="2400" dirty="0">
                        <a:latin typeface="黑体"/>
                        <a:cs typeface="黑体"/>
                      </a:endParaRPr>
                    </a:p>
                  </a:txBody>
                  <a:tcPr marL="0" marR="0" marT="0" marB="0">
                    <a:lnL w="12700">
                      <a:solidFill>
                        <a:srgbClr val="9B310D"/>
                      </a:solidFill>
                      <a:prstDash val="solid"/>
                    </a:lnL>
                    <a:lnR w="9652">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9652">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extLst>
                  <a:ext uri="{0D108BD9-81ED-4DB2-BD59-A6C34878D82A}">
                    <a16:rowId xmlns:a16="http://schemas.microsoft.com/office/drawing/2014/main" val="10006"/>
                  </a:ext>
                </a:extLst>
              </a:tr>
              <a:tr h="196144">
                <a:tc>
                  <a:txBody>
                    <a:bodyPr/>
                    <a:lstStyle/>
                    <a:p>
                      <a:endParaRPr sz="2400">
                        <a:latin typeface="黑体"/>
                        <a:cs typeface="黑体"/>
                      </a:endParaRPr>
                    </a:p>
                  </a:txBody>
                  <a:tcPr marL="0" marR="0" marT="0" marB="0">
                    <a:lnL w="12700">
                      <a:solidFill>
                        <a:srgbClr val="9B310D"/>
                      </a:solidFill>
                      <a:prstDash val="solid"/>
                    </a:lnL>
                    <a:lnR w="9652"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9652" cap="flat" cmpd="sng" algn="ctr">
                      <a:solidFill>
                        <a:srgbClr val="AE3408"/>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9525" cap="flat" cmpd="sng" algn="ctr">
                      <a:solidFill>
                        <a:srgbClr val="AE3408"/>
                      </a:solidFill>
                      <a:prstDash val="solid"/>
                      <a:round/>
                      <a:headEnd type="none" w="med" len="med"/>
                      <a:tailEnd type="none" w="med" len="med"/>
                    </a:lnL>
                    <a:lnR w="12700" cap="flat" cmpd="sng" algn="ctr">
                      <a:solidFill>
                        <a:srgbClr val="9B310D"/>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12700" cap="flat" cmpd="sng" algn="ctr">
                      <a:solidFill>
                        <a:srgbClr val="9B310D"/>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9525" cap="flat" cmpd="sng" algn="ctr">
                      <a:solidFill>
                        <a:srgbClr val="AE3408"/>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9525" cap="flat" cmpd="sng" algn="ctr">
                      <a:solidFill>
                        <a:srgbClr val="AE3408"/>
                      </a:solidFill>
                      <a:prstDash val="solid"/>
                      <a:round/>
                      <a:headEnd type="none" w="med" len="med"/>
                      <a:tailEnd type="none" w="med" len="med"/>
                    </a:lnL>
                    <a:lnR w="12700" cap="flat" cmpd="sng" algn="ctr">
                      <a:solidFill>
                        <a:srgbClr val="9B310D"/>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12700" cap="flat" cmpd="sng" algn="ctr">
                      <a:solidFill>
                        <a:srgbClr val="9B310D"/>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dirty="0">
                        <a:latin typeface="黑体"/>
                        <a:cs typeface="黑体"/>
                      </a:endParaRPr>
                    </a:p>
                  </a:txBody>
                  <a:tcPr marL="0" marR="0" marT="0" marB="0">
                    <a:lnL w="9525" cap="flat" cmpd="sng" algn="ctr">
                      <a:solidFill>
                        <a:srgbClr val="AE3408"/>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cap="flat" cmpd="sng" algn="ctr">
                      <a:solidFill>
                        <a:srgbClr val="AE3408"/>
                      </a:solidFill>
                      <a:prstDash val="solid"/>
                      <a:round/>
                      <a:headEnd type="none" w="med" len="med"/>
                      <a:tailEnd type="none" w="med" len="med"/>
                    </a:lnL>
                    <a:lnR w="12700">
                      <a:solidFill>
                        <a:srgbClr val="9B310D"/>
                      </a:solidFill>
                      <a:prstDash val="solid"/>
                    </a:lnR>
                    <a:lnT w="9525" cap="flat" cmpd="sng" algn="ctr">
                      <a:solidFill>
                        <a:srgbClr val="AE3408"/>
                      </a:solidFill>
                      <a:prstDash val="solid"/>
                      <a:round/>
                      <a:headEnd type="none" w="med" len="med"/>
                      <a:tailEnd type="none" w="med" len="med"/>
                    </a:lnT>
                    <a:lnB w="9525">
                      <a:solidFill>
                        <a:srgbClr val="AE3408"/>
                      </a:solidFill>
                      <a:prstDash val="solid"/>
                    </a:lnB>
                    <a:solidFill>
                      <a:srgbClr val="FF9900"/>
                    </a:solidFill>
                  </a:tcPr>
                </a:tc>
                <a:extLst>
                  <a:ext uri="{0D108BD9-81ED-4DB2-BD59-A6C34878D82A}">
                    <a16:rowId xmlns:a16="http://schemas.microsoft.com/office/drawing/2014/main" val="10007"/>
                  </a:ext>
                </a:extLst>
              </a:tr>
              <a:tr h="196144">
                <a:tc>
                  <a:txBody>
                    <a:bodyPr/>
                    <a:lstStyle/>
                    <a:p>
                      <a:endParaRPr sz="2400">
                        <a:latin typeface="黑体"/>
                        <a:cs typeface="黑体"/>
                      </a:endParaRPr>
                    </a:p>
                  </a:txBody>
                  <a:tcPr marL="0" marR="0" marT="0" marB="0">
                    <a:lnL w="12700">
                      <a:solidFill>
                        <a:srgbClr val="9B310D"/>
                      </a:solidFill>
                      <a:prstDash val="solid"/>
                    </a:lnL>
                    <a:lnR w="9652"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652" cap="flat" cmpd="sng" algn="ctr">
                      <a:solidFill>
                        <a:srgbClr val="AE3408"/>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cap="flat" cmpd="sng" algn="ctr">
                      <a:solidFill>
                        <a:srgbClr val="AE3408"/>
                      </a:solidFill>
                      <a:prstDash val="solid"/>
                      <a:round/>
                      <a:headEnd type="none" w="med" len="med"/>
                      <a:tailEnd type="none" w="med" len="med"/>
                    </a:lnL>
                    <a:lnR w="12700" cap="flat" cmpd="sng" algn="ctr">
                      <a:solidFill>
                        <a:srgbClr val="9B310D"/>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700" cap="flat" cmpd="sng" algn="ctr">
                      <a:solidFill>
                        <a:srgbClr val="9B310D"/>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cap="flat" cmpd="sng" algn="ctr">
                      <a:solidFill>
                        <a:srgbClr val="AE3408"/>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cap="flat" cmpd="sng" algn="ctr">
                      <a:solidFill>
                        <a:srgbClr val="AE3408"/>
                      </a:solidFill>
                      <a:prstDash val="solid"/>
                      <a:round/>
                      <a:headEnd type="none" w="med" len="med"/>
                      <a:tailEnd type="none" w="med" len="med"/>
                    </a:lnL>
                    <a:lnR w="12700" cap="flat" cmpd="sng" algn="ctr">
                      <a:solidFill>
                        <a:srgbClr val="9B310D"/>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700" cap="flat" cmpd="sng" algn="ctr">
                      <a:solidFill>
                        <a:srgbClr val="9B310D"/>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dirty="0">
                        <a:latin typeface="黑体"/>
                        <a:cs typeface="黑体"/>
                      </a:endParaRPr>
                    </a:p>
                  </a:txBody>
                  <a:tcPr marL="0" marR="0" marT="0" marB="0">
                    <a:lnL w="9525" cap="flat" cmpd="sng" algn="ctr">
                      <a:solidFill>
                        <a:srgbClr val="AE3408"/>
                      </a:solidFill>
                      <a:prstDash val="solid"/>
                      <a:round/>
                      <a:headEnd type="none" w="med" len="med"/>
                      <a:tailEnd type="none" w="med" len="med"/>
                    </a:lnL>
                    <a:lnR w="9525" cap="flat" cmpd="sng" algn="ctr">
                      <a:solidFill>
                        <a:srgbClr val="AE3408"/>
                      </a:solidFill>
                      <a:prstDash val="solid"/>
                      <a:round/>
                      <a:headEnd type="none" w="med" len="med"/>
                      <a:tailEnd type="none" w="med" len="me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tc>
                  <a:txBody>
                    <a:bodyPr/>
                    <a:lstStyle/>
                    <a:p>
                      <a:endParaRPr sz="2400" dirty="0">
                        <a:latin typeface="黑体"/>
                        <a:cs typeface="黑体"/>
                      </a:endParaRPr>
                    </a:p>
                  </a:txBody>
                  <a:tcPr marL="0" marR="0" marT="0" marB="0">
                    <a:lnL w="9525" cap="flat" cmpd="sng" algn="ctr">
                      <a:solidFill>
                        <a:srgbClr val="AE3408"/>
                      </a:solidFill>
                      <a:prstDash val="solid"/>
                      <a:round/>
                      <a:headEnd type="none" w="med" len="med"/>
                      <a:tailEnd type="none" w="med" len="med"/>
                    </a:lnL>
                    <a:lnR w="12700">
                      <a:solidFill>
                        <a:srgbClr val="9B310D"/>
                      </a:solidFill>
                      <a:prstDash val="solid"/>
                    </a:lnR>
                    <a:lnT w="9525" cap="flat" cmpd="sng" algn="ctr">
                      <a:solidFill>
                        <a:srgbClr val="AE3408"/>
                      </a:solidFill>
                      <a:prstDash val="solid"/>
                      <a:round/>
                      <a:headEnd type="none" w="med" len="med"/>
                      <a:tailEnd type="none" w="med" len="med"/>
                    </a:lnT>
                    <a:lnB w="12700">
                      <a:solidFill>
                        <a:srgbClr val="9B310D"/>
                      </a:solidFill>
                      <a:prstDash val="solid"/>
                    </a:lnB>
                    <a:solidFill>
                      <a:srgbClr val="FF9900"/>
                    </a:solidFill>
                  </a:tcPr>
                </a:tc>
                <a:extLst>
                  <a:ext uri="{0D108BD9-81ED-4DB2-BD59-A6C34878D82A}">
                    <a16:rowId xmlns:a16="http://schemas.microsoft.com/office/drawing/2014/main" val="10008"/>
                  </a:ext>
                </a:extLst>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2651634532"/>
              </p:ext>
            </p:extLst>
          </p:nvPr>
        </p:nvGraphicFramePr>
        <p:xfrm>
          <a:off x="4805171" y="3530926"/>
          <a:ext cx="2089996" cy="329184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458">
                  <a:extLst>
                    <a:ext uri="{9D8B030D-6E8A-4147-A177-3AD203B41FA5}">
                      <a16:colId xmlns:a16="http://schemas.microsoft.com/office/drawing/2014/main" val="20001"/>
                    </a:ext>
                  </a:extLst>
                </a:gridCol>
                <a:gridCol w="228599">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239458">
                  <a:extLst>
                    <a:ext uri="{9D8B030D-6E8A-4147-A177-3AD203B41FA5}">
                      <a16:colId xmlns:a16="http://schemas.microsoft.com/office/drawing/2014/main" val="20004"/>
                    </a:ext>
                  </a:extLst>
                </a:gridCol>
                <a:gridCol w="228625">
                  <a:extLst>
                    <a:ext uri="{9D8B030D-6E8A-4147-A177-3AD203B41FA5}">
                      <a16:colId xmlns:a16="http://schemas.microsoft.com/office/drawing/2014/main" val="20005"/>
                    </a:ext>
                  </a:extLst>
                </a:gridCol>
                <a:gridCol w="228574">
                  <a:extLst>
                    <a:ext uri="{9D8B030D-6E8A-4147-A177-3AD203B41FA5}">
                      <a16:colId xmlns:a16="http://schemas.microsoft.com/office/drawing/2014/main" val="20006"/>
                    </a:ext>
                  </a:extLst>
                </a:gridCol>
                <a:gridCol w="239521">
                  <a:extLst>
                    <a:ext uri="{9D8B030D-6E8A-4147-A177-3AD203B41FA5}">
                      <a16:colId xmlns:a16="http://schemas.microsoft.com/office/drawing/2014/main" val="20007"/>
                    </a:ext>
                  </a:extLst>
                </a:gridCol>
                <a:gridCol w="228561">
                  <a:extLst>
                    <a:ext uri="{9D8B030D-6E8A-4147-A177-3AD203B41FA5}">
                      <a16:colId xmlns:a16="http://schemas.microsoft.com/office/drawing/2014/main" val="20008"/>
                    </a:ext>
                  </a:extLst>
                </a:gridCol>
              </a:tblGrid>
              <a:tr h="365760">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FF00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FF00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699">
                      <a:solidFill>
                        <a:srgbClr val="9B310D"/>
                      </a:solidFill>
                      <a:prstDash val="solid"/>
                    </a:lnT>
                    <a:lnB w="9525">
                      <a:solidFill>
                        <a:srgbClr val="AE3408"/>
                      </a:solidFill>
                      <a:prstDash val="solid"/>
                    </a:lnB>
                    <a:solidFill>
                      <a:srgbClr val="FF0000"/>
                    </a:solidFill>
                  </a:tcPr>
                </a:tc>
                <a:tc>
                  <a:txBody>
                    <a:bodyPr/>
                    <a:lstStyle/>
                    <a:p>
                      <a:endParaRPr sz="2400">
                        <a:latin typeface="黑体"/>
                        <a:cs typeface="黑体"/>
                      </a:endParaRPr>
                    </a:p>
                  </a:txBody>
                  <a:tcPr marL="0" marR="0" marT="0" marB="0">
                    <a:lnL w="12700">
                      <a:solidFill>
                        <a:srgbClr val="9B310D"/>
                      </a:solidFill>
                      <a:prstDash val="solid"/>
                    </a:lnL>
                    <a:lnR w="9651">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651">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FF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FF00"/>
                    </a:solidFill>
                  </a:tcPr>
                </a:tc>
                <a:tc>
                  <a:txBody>
                    <a:bodyPr/>
                    <a:lstStyle/>
                    <a:p>
                      <a:endParaRPr sz="2400" dirty="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FF00"/>
                    </a:solidFill>
                  </a:tcPr>
                </a:tc>
                <a:extLst>
                  <a:ext uri="{0D108BD9-81ED-4DB2-BD59-A6C34878D82A}">
                    <a16:rowId xmlns:a16="http://schemas.microsoft.com/office/drawing/2014/main" val="10000"/>
                  </a:ext>
                </a:extLst>
              </a:tr>
              <a:tr h="365760">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00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00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0000"/>
                    </a:solidFill>
                  </a:tcPr>
                </a:tc>
                <a:tc>
                  <a:txBody>
                    <a:bodyPr/>
                    <a:lstStyle/>
                    <a:p>
                      <a:endParaRPr sz="2400">
                        <a:latin typeface="黑体"/>
                        <a:cs typeface="黑体"/>
                      </a:endParaRPr>
                    </a:p>
                  </a:txBody>
                  <a:tcPr marL="0" marR="0" marT="0" marB="0">
                    <a:lnL w="12700">
                      <a:solidFill>
                        <a:srgbClr val="9B310D"/>
                      </a:solidFill>
                      <a:prstDash val="solid"/>
                    </a:lnL>
                    <a:lnR w="9651">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651">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FF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FF00"/>
                    </a:solidFill>
                  </a:tcPr>
                </a:tc>
                <a:tc>
                  <a:txBody>
                    <a:bodyPr/>
                    <a:lstStyle/>
                    <a:p>
                      <a:endParaRPr sz="2400" dirty="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FF00"/>
                    </a:solidFill>
                  </a:tcPr>
                </a:tc>
                <a:extLst>
                  <a:ext uri="{0D108BD9-81ED-4DB2-BD59-A6C34878D82A}">
                    <a16:rowId xmlns:a16="http://schemas.microsoft.com/office/drawing/2014/main" val="10001"/>
                  </a:ext>
                </a:extLst>
              </a:tr>
              <a:tr h="365760">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FF00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FF00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699">
                      <a:solidFill>
                        <a:srgbClr val="9B310D"/>
                      </a:solidFill>
                      <a:prstDash val="solid"/>
                    </a:lnB>
                    <a:solidFill>
                      <a:srgbClr val="FF0000"/>
                    </a:solidFill>
                  </a:tcPr>
                </a:tc>
                <a:tc>
                  <a:txBody>
                    <a:bodyPr/>
                    <a:lstStyle/>
                    <a:p>
                      <a:endParaRPr sz="2400">
                        <a:latin typeface="黑体"/>
                        <a:cs typeface="黑体"/>
                      </a:endParaRPr>
                    </a:p>
                  </a:txBody>
                  <a:tcPr marL="0" marR="0" marT="0" marB="0">
                    <a:lnL w="12700">
                      <a:solidFill>
                        <a:srgbClr val="9B310D"/>
                      </a:solidFill>
                      <a:prstDash val="solid"/>
                    </a:lnL>
                    <a:lnR w="9651">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651">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FF00"/>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FF00"/>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FFFF00"/>
                    </a:solidFill>
                  </a:tcPr>
                </a:tc>
                <a:extLst>
                  <a:ext uri="{0D108BD9-81ED-4DB2-BD59-A6C34878D82A}">
                    <a16:rowId xmlns:a16="http://schemas.microsoft.com/office/drawing/2014/main" val="10002"/>
                  </a:ext>
                </a:extLst>
              </a:tr>
              <a:tr h="365760">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33CC33"/>
                    </a:solidFill>
                  </a:tcPr>
                </a:tc>
                <a:tc>
                  <a:txBody>
                    <a:bodyPr/>
                    <a:lstStyle/>
                    <a:p>
                      <a:endParaRPr sz="2400">
                        <a:latin typeface="黑体"/>
                        <a:cs typeface="黑体"/>
                      </a:endParaRPr>
                    </a:p>
                  </a:txBody>
                  <a:tcPr marL="0" marR="0" marT="0" marB="0">
                    <a:lnL w="9525">
                      <a:solidFill>
                        <a:srgbClr val="AE3408"/>
                      </a:solidFill>
                      <a:prstDash val="solid"/>
                    </a:lnL>
                    <a:lnR w="9651">
                      <a:solidFill>
                        <a:srgbClr val="AE3408"/>
                      </a:solidFill>
                      <a:prstDash val="solid"/>
                    </a:lnR>
                    <a:lnT w="12699">
                      <a:solidFill>
                        <a:srgbClr val="9B310D"/>
                      </a:solidFill>
                      <a:prstDash val="solid"/>
                    </a:lnT>
                    <a:lnB w="9525">
                      <a:solidFill>
                        <a:srgbClr val="AE3408"/>
                      </a:solidFill>
                      <a:prstDash val="solid"/>
                    </a:lnB>
                    <a:solidFill>
                      <a:srgbClr val="33CC33"/>
                    </a:solidFill>
                  </a:tcPr>
                </a:tc>
                <a:tc>
                  <a:txBody>
                    <a:bodyPr/>
                    <a:lstStyle/>
                    <a:p>
                      <a:endParaRPr sz="2400">
                        <a:latin typeface="黑体"/>
                        <a:cs typeface="黑体"/>
                      </a:endParaRPr>
                    </a:p>
                  </a:txBody>
                  <a:tcPr marL="0" marR="0" marT="0" marB="0">
                    <a:lnL w="9651">
                      <a:solidFill>
                        <a:srgbClr val="AE3408"/>
                      </a:solidFill>
                      <a:prstDash val="solid"/>
                    </a:lnL>
                    <a:lnR w="12700">
                      <a:solidFill>
                        <a:srgbClr val="9B310D"/>
                      </a:solidFill>
                      <a:prstDash val="solid"/>
                    </a:lnR>
                    <a:lnT w="12699">
                      <a:solidFill>
                        <a:srgbClr val="9B310D"/>
                      </a:solidFill>
                      <a:prstDash val="solid"/>
                    </a:lnT>
                    <a:lnB w="9525">
                      <a:solidFill>
                        <a:srgbClr val="AE3408"/>
                      </a:solidFill>
                      <a:prstDash val="solid"/>
                    </a:lnB>
                    <a:solidFill>
                      <a:srgbClr val="33CC33"/>
                    </a:solidFill>
                  </a:tcPr>
                </a:tc>
                <a:tc>
                  <a:txBody>
                    <a:bodyPr/>
                    <a:lstStyle/>
                    <a:p>
                      <a:endParaRPr sz="2400">
                        <a:latin typeface="黑体"/>
                        <a:cs typeface="黑体"/>
                      </a:endParaRPr>
                    </a:p>
                  </a:txBody>
                  <a:tcPr marL="0" marR="0" marT="0" marB="0">
                    <a:lnL w="12700">
                      <a:solidFill>
                        <a:srgbClr val="9B310D"/>
                      </a:solidFill>
                      <a:prstDash val="solid"/>
                    </a:lnL>
                    <a:lnR w="9651">
                      <a:solidFill>
                        <a:srgbClr val="AE3408"/>
                      </a:solidFill>
                      <a:prstDash val="solid"/>
                    </a:lnR>
                    <a:lnT w="12700">
                      <a:solidFill>
                        <a:srgbClr val="9B310D"/>
                      </a:solidFill>
                      <a:prstDash val="solid"/>
                    </a:lnT>
                    <a:lnB w="9525">
                      <a:solidFill>
                        <a:srgbClr val="AE3408"/>
                      </a:solidFill>
                      <a:prstDash val="solid"/>
                    </a:lnB>
                    <a:solidFill>
                      <a:srgbClr val="00FFFF"/>
                    </a:solidFill>
                  </a:tcPr>
                </a:tc>
                <a:tc>
                  <a:txBody>
                    <a:bodyPr/>
                    <a:lstStyle/>
                    <a:p>
                      <a:endParaRPr sz="2400">
                        <a:latin typeface="黑体"/>
                        <a:cs typeface="黑体"/>
                      </a:endParaRPr>
                    </a:p>
                  </a:txBody>
                  <a:tcPr marL="0" marR="0" marT="0" marB="0">
                    <a:lnL w="9651">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FFFF"/>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00FFFF"/>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66FF"/>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66FF"/>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0066FF"/>
                    </a:solidFill>
                  </a:tcPr>
                </a:tc>
                <a:extLst>
                  <a:ext uri="{0D108BD9-81ED-4DB2-BD59-A6C34878D82A}">
                    <a16:rowId xmlns:a16="http://schemas.microsoft.com/office/drawing/2014/main" val="10003"/>
                  </a:ext>
                </a:extLst>
              </a:tr>
              <a:tr h="365760">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33CC33"/>
                    </a:solidFill>
                  </a:tcPr>
                </a:tc>
                <a:tc>
                  <a:txBody>
                    <a:bodyPr/>
                    <a:lstStyle/>
                    <a:p>
                      <a:endParaRPr sz="2400">
                        <a:latin typeface="黑体"/>
                        <a:cs typeface="黑体"/>
                      </a:endParaRPr>
                    </a:p>
                  </a:txBody>
                  <a:tcPr marL="0" marR="0" marT="0" marB="0">
                    <a:lnL w="9525">
                      <a:solidFill>
                        <a:srgbClr val="AE3408"/>
                      </a:solidFill>
                      <a:prstDash val="solid"/>
                    </a:lnL>
                    <a:lnR w="9651">
                      <a:solidFill>
                        <a:srgbClr val="AE3408"/>
                      </a:solidFill>
                      <a:prstDash val="solid"/>
                    </a:lnR>
                    <a:lnT w="9525">
                      <a:solidFill>
                        <a:srgbClr val="AE3408"/>
                      </a:solidFill>
                      <a:prstDash val="solid"/>
                    </a:lnT>
                    <a:lnB w="9525">
                      <a:solidFill>
                        <a:srgbClr val="AE3408"/>
                      </a:solidFill>
                      <a:prstDash val="solid"/>
                    </a:lnB>
                    <a:solidFill>
                      <a:srgbClr val="33CC33"/>
                    </a:solidFill>
                  </a:tcPr>
                </a:tc>
                <a:tc>
                  <a:txBody>
                    <a:bodyPr/>
                    <a:lstStyle/>
                    <a:p>
                      <a:endParaRPr sz="2400">
                        <a:latin typeface="黑体"/>
                        <a:cs typeface="黑体"/>
                      </a:endParaRPr>
                    </a:p>
                  </a:txBody>
                  <a:tcPr marL="0" marR="0" marT="0" marB="0">
                    <a:lnL w="9651">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33CC33"/>
                    </a:solidFill>
                  </a:tcPr>
                </a:tc>
                <a:tc>
                  <a:txBody>
                    <a:bodyPr/>
                    <a:lstStyle/>
                    <a:p>
                      <a:endParaRPr sz="2400">
                        <a:latin typeface="黑体"/>
                        <a:cs typeface="黑体"/>
                      </a:endParaRPr>
                    </a:p>
                  </a:txBody>
                  <a:tcPr marL="0" marR="0" marT="0" marB="0">
                    <a:lnL w="12700">
                      <a:solidFill>
                        <a:srgbClr val="9B310D"/>
                      </a:solidFill>
                      <a:prstDash val="solid"/>
                    </a:lnL>
                    <a:lnR w="9651">
                      <a:solidFill>
                        <a:srgbClr val="AE3408"/>
                      </a:solidFill>
                      <a:prstDash val="solid"/>
                    </a:lnR>
                    <a:lnT w="9525">
                      <a:solidFill>
                        <a:srgbClr val="AE3408"/>
                      </a:solidFill>
                      <a:prstDash val="solid"/>
                    </a:lnT>
                    <a:lnB w="9525">
                      <a:solidFill>
                        <a:srgbClr val="AE3408"/>
                      </a:solidFill>
                      <a:prstDash val="solid"/>
                    </a:lnB>
                    <a:solidFill>
                      <a:srgbClr val="00FFFF"/>
                    </a:solidFill>
                  </a:tcPr>
                </a:tc>
                <a:tc>
                  <a:txBody>
                    <a:bodyPr/>
                    <a:lstStyle/>
                    <a:p>
                      <a:endParaRPr sz="2400">
                        <a:latin typeface="黑体"/>
                        <a:cs typeface="黑体"/>
                      </a:endParaRPr>
                    </a:p>
                  </a:txBody>
                  <a:tcPr marL="0" marR="0" marT="0" marB="0">
                    <a:lnL w="9651">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FFFF"/>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00FFFF"/>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66FF"/>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66FF"/>
                    </a:solidFill>
                  </a:tcPr>
                </a:tc>
                <a:tc>
                  <a:txBody>
                    <a:bodyPr/>
                    <a:lstStyle/>
                    <a:p>
                      <a:endParaRPr sz="2400" dirty="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0066FF"/>
                    </a:solidFill>
                  </a:tcPr>
                </a:tc>
                <a:extLst>
                  <a:ext uri="{0D108BD9-81ED-4DB2-BD59-A6C34878D82A}">
                    <a16:rowId xmlns:a16="http://schemas.microsoft.com/office/drawing/2014/main" val="10004"/>
                  </a:ext>
                </a:extLst>
              </a:tr>
              <a:tr h="365760">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33CC33"/>
                    </a:solidFill>
                  </a:tcPr>
                </a:tc>
                <a:tc>
                  <a:txBody>
                    <a:bodyPr/>
                    <a:lstStyle/>
                    <a:p>
                      <a:endParaRPr sz="2400">
                        <a:latin typeface="黑体"/>
                        <a:cs typeface="黑体"/>
                      </a:endParaRPr>
                    </a:p>
                  </a:txBody>
                  <a:tcPr marL="0" marR="0" marT="0" marB="0">
                    <a:lnL w="9525">
                      <a:solidFill>
                        <a:srgbClr val="AE3408"/>
                      </a:solidFill>
                      <a:prstDash val="solid"/>
                    </a:lnL>
                    <a:lnR w="9651">
                      <a:solidFill>
                        <a:srgbClr val="AE3408"/>
                      </a:solidFill>
                      <a:prstDash val="solid"/>
                    </a:lnR>
                    <a:lnT w="9525">
                      <a:solidFill>
                        <a:srgbClr val="AE3408"/>
                      </a:solidFill>
                      <a:prstDash val="solid"/>
                    </a:lnT>
                    <a:lnB w="12700">
                      <a:solidFill>
                        <a:srgbClr val="9B310D"/>
                      </a:solidFill>
                      <a:prstDash val="solid"/>
                    </a:lnB>
                    <a:solidFill>
                      <a:srgbClr val="33CC33"/>
                    </a:solidFill>
                  </a:tcPr>
                </a:tc>
                <a:tc>
                  <a:txBody>
                    <a:bodyPr/>
                    <a:lstStyle/>
                    <a:p>
                      <a:endParaRPr sz="2400">
                        <a:latin typeface="黑体"/>
                        <a:cs typeface="黑体"/>
                      </a:endParaRPr>
                    </a:p>
                  </a:txBody>
                  <a:tcPr marL="0" marR="0" marT="0" marB="0">
                    <a:lnL w="9651">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33CC33"/>
                    </a:solidFill>
                  </a:tcPr>
                </a:tc>
                <a:tc>
                  <a:txBody>
                    <a:bodyPr/>
                    <a:lstStyle/>
                    <a:p>
                      <a:endParaRPr sz="2400">
                        <a:latin typeface="黑体"/>
                        <a:cs typeface="黑体"/>
                      </a:endParaRPr>
                    </a:p>
                  </a:txBody>
                  <a:tcPr marL="0" marR="0" marT="0" marB="0">
                    <a:lnL w="12700">
                      <a:solidFill>
                        <a:srgbClr val="9B310D"/>
                      </a:solidFill>
                      <a:prstDash val="solid"/>
                    </a:lnL>
                    <a:lnR w="9651">
                      <a:solidFill>
                        <a:srgbClr val="AE3408"/>
                      </a:solidFill>
                      <a:prstDash val="solid"/>
                    </a:lnR>
                    <a:lnT w="9525">
                      <a:solidFill>
                        <a:srgbClr val="AE3408"/>
                      </a:solidFill>
                      <a:prstDash val="solid"/>
                    </a:lnT>
                    <a:lnB w="12699">
                      <a:solidFill>
                        <a:srgbClr val="9B310D"/>
                      </a:solidFill>
                      <a:prstDash val="solid"/>
                    </a:lnB>
                    <a:solidFill>
                      <a:srgbClr val="00FFFF"/>
                    </a:solidFill>
                  </a:tcPr>
                </a:tc>
                <a:tc>
                  <a:txBody>
                    <a:bodyPr/>
                    <a:lstStyle/>
                    <a:p>
                      <a:endParaRPr sz="2400">
                        <a:latin typeface="黑体"/>
                        <a:cs typeface="黑体"/>
                      </a:endParaRPr>
                    </a:p>
                  </a:txBody>
                  <a:tcPr marL="0" marR="0" marT="0" marB="0">
                    <a:lnL w="9651">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00FFFF"/>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699">
                      <a:solidFill>
                        <a:srgbClr val="9B310D"/>
                      </a:solidFill>
                      <a:prstDash val="solid"/>
                    </a:lnB>
                    <a:solidFill>
                      <a:srgbClr val="00FFFF"/>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0066FF"/>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0066FF"/>
                    </a:solidFill>
                  </a:tcPr>
                </a:tc>
                <a:tc>
                  <a:txBody>
                    <a:bodyPr/>
                    <a:lstStyle/>
                    <a:p>
                      <a:endParaRPr sz="24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699">
                      <a:solidFill>
                        <a:srgbClr val="9B310D"/>
                      </a:solidFill>
                      <a:prstDash val="solid"/>
                    </a:lnB>
                    <a:solidFill>
                      <a:srgbClr val="0066FF"/>
                    </a:solidFill>
                  </a:tcPr>
                </a:tc>
                <a:extLst>
                  <a:ext uri="{0D108BD9-81ED-4DB2-BD59-A6C34878D82A}">
                    <a16:rowId xmlns:a16="http://schemas.microsoft.com/office/drawing/2014/main" val="10005"/>
                  </a:ext>
                </a:extLst>
              </a:tr>
              <a:tr h="365760">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6F2F9F"/>
                    </a:solidFill>
                  </a:tcPr>
                </a:tc>
                <a:tc>
                  <a:txBody>
                    <a:bodyPr/>
                    <a:lstStyle/>
                    <a:p>
                      <a:endParaRPr sz="2400">
                        <a:latin typeface="黑体"/>
                        <a:cs typeface="黑体"/>
                      </a:endParaRPr>
                    </a:p>
                  </a:txBody>
                  <a:tcPr marL="0" marR="0" marT="0" marB="0">
                    <a:lnL w="9525">
                      <a:solidFill>
                        <a:srgbClr val="AE3408"/>
                      </a:solidFill>
                      <a:prstDash val="solid"/>
                    </a:lnL>
                    <a:lnR w="9651">
                      <a:solidFill>
                        <a:srgbClr val="AE3408"/>
                      </a:solidFill>
                      <a:prstDash val="solid"/>
                    </a:lnR>
                    <a:lnT w="12700">
                      <a:solidFill>
                        <a:srgbClr val="9B310D"/>
                      </a:solidFill>
                      <a:prstDash val="solid"/>
                    </a:lnT>
                    <a:lnB w="9525">
                      <a:solidFill>
                        <a:srgbClr val="AE3408"/>
                      </a:solidFill>
                      <a:prstDash val="solid"/>
                    </a:lnB>
                    <a:solidFill>
                      <a:srgbClr val="6F2F9F"/>
                    </a:solidFill>
                  </a:tcPr>
                </a:tc>
                <a:tc>
                  <a:txBody>
                    <a:bodyPr/>
                    <a:lstStyle/>
                    <a:p>
                      <a:endParaRPr sz="2400">
                        <a:latin typeface="黑体"/>
                        <a:cs typeface="黑体"/>
                      </a:endParaRPr>
                    </a:p>
                  </a:txBody>
                  <a:tcPr marL="0" marR="0" marT="0" marB="0">
                    <a:lnL w="9651">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6F2F9F"/>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7E7E7E"/>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7E7E7E"/>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12699">
                      <a:solidFill>
                        <a:srgbClr val="9B310D"/>
                      </a:solidFill>
                      <a:prstDash val="solid"/>
                    </a:lnT>
                    <a:lnB w="9525">
                      <a:solidFill>
                        <a:srgbClr val="AE3408"/>
                      </a:solidFill>
                      <a:prstDash val="solid"/>
                    </a:lnB>
                    <a:solidFill>
                      <a:srgbClr val="7E7E7E"/>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946151"/>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946151"/>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12699">
                      <a:solidFill>
                        <a:srgbClr val="9B310D"/>
                      </a:solidFill>
                      <a:prstDash val="solid"/>
                    </a:lnT>
                    <a:lnB w="9525">
                      <a:solidFill>
                        <a:srgbClr val="AE3408"/>
                      </a:solidFill>
                      <a:prstDash val="solid"/>
                    </a:lnB>
                    <a:solidFill>
                      <a:srgbClr val="946151"/>
                    </a:solidFill>
                  </a:tcPr>
                </a:tc>
                <a:extLst>
                  <a:ext uri="{0D108BD9-81ED-4DB2-BD59-A6C34878D82A}">
                    <a16:rowId xmlns:a16="http://schemas.microsoft.com/office/drawing/2014/main" val="10006"/>
                  </a:ext>
                </a:extLst>
              </a:tr>
              <a:tr h="365760">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6F2F9F"/>
                    </a:solidFill>
                  </a:tcPr>
                </a:tc>
                <a:tc>
                  <a:txBody>
                    <a:bodyPr/>
                    <a:lstStyle/>
                    <a:p>
                      <a:endParaRPr sz="2400">
                        <a:latin typeface="黑体"/>
                        <a:cs typeface="黑体"/>
                      </a:endParaRPr>
                    </a:p>
                  </a:txBody>
                  <a:tcPr marL="0" marR="0" marT="0" marB="0">
                    <a:lnL w="9525">
                      <a:solidFill>
                        <a:srgbClr val="AE3408"/>
                      </a:solidFill>
                      <a:prstDash val="solid"/>
                    </a:lnL>
                    <a:lnR w="9651">
                      <a:solidFill>
                        <a:srgbClr val="AE3408"/>
                      </a:solidFill>
                      <a:prstDash val="solid"/>
                    </a:lnR>
                    <a:lnT w="9525">
                      <a:solidFill>
                        <a:srgbClr val="AE3408"/>
                      </a:solidFill>
                      <a:prstDash val="solid"/>
                    </a:lnT>
                    <a:lnB w="9525">
                      <a:solidFill>
                        <a:srgbClr val="AE3408"/>
                      </a:solidFill>
                      <a:prstDash val="solid"/>
                    </a:lnB>
                    <a:solidFill>
                      <a:srgbClr val="6F2F9F"/>
                    </a:solidFill>
                  </a:tcPr>
                </a:tc>
                <a:tc>
                  <a:txBody>
                    <a:bodyPr/>
                    <a:lstStyle/>
                    <a:p>
                      <a:endParaRPr sz="2400">
                        <a:latin typeface="黑体"/>
                        <a:cs typeface="黑体"/>
                      </a:endParaRPr>
                    </a:p>
                  </a:txBody>
                  <a:tcPr marL="0" marR="0" marT="0" marB="0">
                    <a:lnL w="9651">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6F2F9F"/>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7E7E7E"/>
                    </a:solidFill>
                  </a:tcPr>
                </a:tc>
                <a:tc>
                  <a:txBody>
                    <a:bodyPr/>
                    <a:lstStyle/>
                    <a:p>
                      <a:endParaRPr sz="2400" dirty="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7E7E7E"/>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25">
                      <a:solidFill>
                        <a:srgbClr val="AE3408"/>
                      </a:solidFill>
                      <a:prstDash val="solid"/>
                    </a:lnB>
                    <a:solidFill>
                      <a:srgbClr val="7E7E7E"/>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946151"/>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946151"/>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25">
                      <a:solidFill>
                        <a:srgbClr val="AE3408"/>
                      </a:solidFill>
                      <a:prstDash val="solid"/>
                    </a:lnB>
                    <a:solidFill>
                      <a:srgbClr val="946151"/>
                    </a:solidFill>
                  </a:tcPr>
                </a:tc>
                <a:extLst>
                  <a:ext uri="{0D108BD9-81ED-4DB2-BD59-A6C34878D82A}">
                    <a16:rowId xmlns:a16="http://schemas.microsoft.com/office/drawing/2014/main" val="10007"/>
                  </a:ext>
                </a:extLst>
              </a:tr>
              <a:tr h="365760">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6F2F9F"/>
                    </a:solidFill>
                  </a:tcPr>
                </a:tc>
                <a:tc>
                  <a:txBody>
                    <a:bodyPr/>
                    <a:lstStyle/>
                    <a:p>
                      <a:endParaRPr sz="2400">
                        <a:latin typeface="黑体"/>
                        <a:cs typeface="黑体"/>
                      </a:endParaRPr>
                    </a:p>
                  </a:txBody>
                  <a:tcPr marL="0" marR="0" marT="0" marB="0">
                    <a:lnL w="9525">
                      <a:solidFill>
                        <a:srgbClr val="AE3408"/>
                      </a:solidFill>
                      <a:prstDash val="solid"/>
                    </a:lnL>
                    <a:lnR w="9651">
                      <a:solidFill>
                        <a:srgbClr val="AE3408"/>
                      </a:solidFill>
                      <a:prstDash val="solid"/>
                    </a:lnR>
                    <a:lnT w="9525">
                      <a:solidFill>
                        <a:srgbClr val="AE3408"/>
                      </a:solidFill>
                      <a:prstDash val="solid"/>
                    </a:lnT>
                    <a:lnB w="12700">
                      <a:solidFill>
                        <a:srgbClr val="9B310D"/>
                      </a:solidFill>
                      <a:prstDash val="solid"/>
                    </a:lnB>
                    <a:solidFill>
                      <a:srgbClr val="6F2F9F"/>
                    </a:solidFill>
                  </a:tcPr>
                </a:tc>
                <a:tc>
                  <a:txBody>
                    <a:bodyPr/>
                    <a:lstStyle/>
                    <a:p>
                      <a:endParaRPr sz="2400">
                        <a:latin typeface="黑体"/>
                        <a:cs typeface="黑体"/>
                      </a:endParaRPr>
                    </a:p>
                  </a:txBody>
                  <a:tcPr marL="0" marR="0" marT="0" marB="0">
                    <a:lnL w="9651">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6F2F9F"/>
                    </a:solidFill>
                  </a:tcPr>
                </a:tc>
                <a:tc>
                  <a:txBody>
                    <a:bodyPr/>
                    <a:lstStyle/>
                    <a:p>
                      <a:endParaRPr sz="24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7E7E7E"/>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7E7E7E"/>
                    </a:solidFill>
                  </a:tcPr>
                </a:tc>
                <a:tc>
                  <a:txBody>
                    <a:bodyPr/>
                    <a:lstStyle/>
                    <a:p>
                      <a:endParaRPr sz="24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12699">
                      <a:solidFill>
                        <a:srgbClr val="9B310D"/>
                      </a:solidFill>
                      <a:prstDash val="solid"/>
                    </a:lnB>
                    <a:solidFill>
                      <a:srgbClr val="7E7E7E"/>
                    </a:solidFill>
                  </a:tcPr>
                </a:tc>
                <a:tc>
                  <a:txBody>
                    <a:bodyPr/>
                    <a:lstStyle/>
                    <a:p>
                      <a:endParaRPr sz="24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946151"/>
                    </a:solidFill>
                  </a:tcPr>
                </a:tc>
                <a:tc>
                  <a:txBody>
                    <a:bodyPr/>
                    <a:lstStyle/>
                    <a:p>
                      <a:endParaRPr sz="24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946151"/>
                    </a:solidFill>
                  </a:tcPr>
                </a:tc>
                <a:tc>
                  <a:txBody>
                    <a:bodyPr/>
                    <a:lstStyle/>
                    <a:p>
                      <a:endParaRPr sz="2400" dirty="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12699">
                      <a:solidFill>
                        <a:srgbClr val="9B310D"/>
                      </a:solidFill>
                      <a:prstDash val="solid"/>
                    </a:lnB>
                    <a:solidFill>
                      <a:srgbClr val="94615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03749" y="304800"/>
            <a:ext cx="8431174" cy="630368"/>
          </a:xfrm>
        </p:spPr>
        <p:txBody>
          <a:bodyPr anchor="b"/>
          <a:lstStyle/>
          <a:p>
            <a:pPr eaLnBrk="1" hangingPunct="1"/>
            <a:r>
              <a:rPr lang="zh-CN" altLang="zh-CN" sz="3800" b="1" dirty="0">
                <a:solidFill>
                  <a:schemeClr val="tx1"/>
                </a:solidFill>
                <a:latin typeface="微软雅黑" panose="020B0503020204020204" pitchFamily="34" charset="-122"/>
                <a:ea typeface="微软雅黑" panose="020B0503020204020204" pitchFamily="34" charset="-122"/>
              </a:rPr>
              <a:t>WordCount v2.0</a:t>
            </a:r>
          </a:p>
        </p:txBody>
      </p:sp>
      <p:sp>
        <p:nvSpPr>
          <p:cNvPr id="14339" name="Rectangle 3"/>
          <p:cNvSpPr>
            <a:spLocks noGrp="1" noChangeArrowheads="1"/>
          </p:cNvSpPr>
          <p:nvPr>
            <p:ph type="body" idx="1"/>
          </p:nvPr>
        </p:nvSpPr>
        <p:spPr/>
        <p:txBody>
          <a:bodyPr/>
          <a:lstStyle/>
          <a:p>
            <a:pPr eaLnBrk="1" hangingPunct="1"/>
            <a:r>
              <a:rPr lang="zh-CN" altLang="en-US" sz="2800" dirty="0">
                <a:latin typeface="微软雅黑" panose="020B0503020204020204" pitchFamily="34" charset="-122"/>
                <a:ea typeface="微软雅黑" panose="020B0503020204020204" pitchFamily="34" charset="-122"/>
              </a:rPr>
              <a:t>内部如何实现？</a:t>
            </a:r>
          </a:p>
          <a:p>
            <a:pPr eaLnBrk="1" hangingPunct="1"/>
            <a:r>
              <a:rPr lang="zh-CN" altLang="en-US" sz="2800" dirty="0">
                <a:latin typeface="微软雅黑" panose="020B0503020204020204" pitchFamily="34" charset="-122"/>
                <a:ea typeface="微软雅黑" panose="020B0503020204020204" pitchFamily="34" charset="-122"/>
              </a:rPr>
              <a:t>如何编写MR程序？</a:t>
            </a:r>
          </a:p>
          <a:p>
            <a:pPr eaLnBrk="1" hangingPunct="1"/>
            <a:r>
              <a:rPr lang="zh-CN" altLang="en-US" sz="2800" dirty="0">
                <a:latin typeface="微软雅黑" panose="020B0503020204020204" pitchFamily="34" charset="-122"/>
                <a:ea typeface="微软雅黑" panose="020B0503020204020204" pitchFamily="34" charset="-122"/>
              </a:rPr>
              <a:t>代码什么流程？</a:t>
            </a:r>
          </a:p>
          <a:p>
            <a:pPr eaLnBrk="1" hangingPunct="1"/>
            <a:endParaRPr lang="zh-CN" altLang="en-US" sz="2800" dirty="0">
              <a:latin typeface="微软雅黑" panose="020B0503020204020204" pitchFamily="34" charset="-122"/>
              <a:ea typeface="微软雅黑" panose="020B0503020204020204" pitchFamily="34" charset="-122"/>
            </a:endParaRPr>
          </a:p>
          <a:p>
            <a:pPr eaLnBrk="1" hangingPunct="1"/>
            <a:endParaRPr lang="zh-CN" altLang="en-US" sz="2800" dirty="0">
              <a:latin typeface="微软雅黑" panose="020B0503020204020204" pitchFamily="34" charset="-122"/>
              <a:ea typeface="微软雅黑" panose="020B0503020204020204" pitchFamily="34" charset="-122"/>
            </a:endParaRPr>
          </a:p>
          <a:p>
            <a:pPr eaLnBrk="1" hangingPunct="1"/>
            <a:r>
              <a:rPr lang="zh-CN" altLang="en-US" sz="2800" dirty="0">
                <a:latin typeface="微软雅黑" panose="020B0503020204020204" pitchFamily="34" charset="-122"/>
                <a:ea typeface="微软雅黑" panose="020B0503020204020204" pitchFamily="34" charset="-122"/>
              </a:rPr>
              <a:t>下面的wordcount v2代码讲解内容只做参考，详细参见课堂实际代码示例讲解</a:t>
            </a:r>
          </a:p>
          <a:p>
            <a:pPr eaLnBrk="1" hangingPunct="1"/>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6397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56412" y="228600"/>
            <a:ext cx="8431174" cy="838201"/>
          </a:xfrm>
        </p:spPr>
        <p:txBody>
          <a:bodyPr anchor="b"/>
          <a:lstStyle/>
          <a:p>
            <a:pPr eaLnBrk="1" hangingPunct="1"/>
            <a:r>
              <a:rPr lang="zh-CN" altLang="zh-CN" sz="3800" b="1" dirty="0">
                <a:solidFill>
                  <a:schemeClr val="tx1"/>
                </a:solidFill>
                <a:latin typeface="微软雅黑" panose="020B0503020204020204" pitchFamily="34" charset="-122"/>
                <a:ea typeface="微软雅黑" panose="020B0503020204020204" pitchFamily="34" charset="-122"/>
              </a:rPr>
              <a:t>WordCount v2.0</a:t>
            </a:r>
          </a:p>
        </p:txBody>
      </p:sp>
      <p:sp>
        <p:nvSpPr>
          <p:cNvPr id="15363" name="Rectangle 3"/>
          <p:cNvSpPr>
            <a:spLocks noGrp="1" noChangeArrowheads="1"/>
          </p:cNvSpPr>
          <p:nvPr>
            <p:ph type="body" idx="1"/>
          </p:nvPr>
        </p:nvSpPr>
        <p:spPr/>
        <p:txBody>
          <a:bodyPr/>
          <a:lstStyle/>
          <a:p>
            <a:pPr eaLnBrk="1" hangingPunct="1">
              <a:lnSpc>
                <a:spcPct val="70000"/>
              </a:lnSpc>
              <a:buFontTx/>
              <a:buNone/>
            </a:pPr>
            <a:r>
              <a:rPr lang="en-US" altLang="zh-CN" sz="16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public class </a:t>
            </a:r>
            <a:r>
              <a:rPr lang="en-US" altLang="zh-CN" sz="1800" dirty="0" err="1">
                <a:latin typeface="微软雅黑" panose="020B0503020204020204" pitchFamily="34" charset="-122"/>
                <a:ea typeface="微软雅黑" panose="020B0503020204020204" pitchFamily="34" charset="-122"/>
              </a:rPr>
              <a:t>WordCount</a:t>
            </a:r>
            <a:r>
              <a:rPr lang="en-US" altLang="zh-CN" sz="1800" dirty="0">
                <a:latin typeface="微软雅黑" panose="020B0503020204020204" pitchFamily="34" charset="-122"/>
                <a:ea typeface="微软雅黑" panose="020B0503020204020204" pitchFamily="34" charset="-122"/>
              </a:rPr>
              <a:t>  {</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public static void main(String[] </a:t>
            </a:r>
            <a:r>
              <a:rPr lang="en-US" altLang="zh-CN" sz="1800" dirty="0" err="1">
                <a:latin typeface="微软雅黑" panose="020B0503020204020204" pitchFamily="34" charset="-122"/>
                <a:ea typeface="微软雅黑" panose="020B0503020204020204" pitchFamily="34" charset="-122"/>
              </a:rPr>
              <a:t>args</a:t>
            </a:r>
            <a:r>
              <a:rPr lang="en-US" altLang="zh-CN" sz="1800" dirty="0">
                <a:latin typeface="微软雅黑" panose="020B0503020204020204" pitchFamily="34" charset="-122"/>
                <a:ea typeface="微软雅黑" panose="020B0503020204020204" pitchFamily="34" charset="-122"/>
              </a:rPr>
              <a:t>) throws Exception{</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Configuration </a:t>
            </a:r>
            <a:r>
              <a:rPr lang="en-US" altLang="zh-CN" sz="1800" dirty="0" err="1">
                <a:latin typeface="微软雅黑" panose="020B0503020204020204" pitchFamily="34" charset="-122"/>
                <a:ea typeface="微软雅黑" panose="020B0503020204020204" pitchFamily="34" charset="-122"/>
              </a:rPr>
              <a:t>conf</a:t>
            </a:r>
            <a:r>
              <a:rPr lang="en-US" altLang="zh-CN" sz="1800" dirty="0">
                <a:latin typeface="微软雅黑" panose="020B0503020204020204" pitchFamily="34" charset="-122"/>
                <a:ea typeface="微软雅黑" panose="020B0503020204020204" pitchFamily="34" charset="-122"/>
              </a:rPr>
              <a:t> = new Configuration();</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String[] </a:t>
            </a:r>
            <a:r>
              <a:rPr lang="en-US" altLang="zh-CN" sz="1800" dirty="0" err="1">
                <a:latin typeface="微软雅黑" panose="020B0503020204020204" pitchFamily="34" charset="-122"/>
                <a:ea typeface="微软雅黑" panose="020B0503020204020204" pitchFamily="34" charset="-122"/>
              </a:rPr>
              <a:t>otherArgs</a:t>
            </a:r>
            <a:r>
              <a:rPr lang="en-US" altLang="zh-CN" sz="1800" dirty="0">
                <a:latin typeface="微软雅黑" panose="020B0503020204020204" pitchFamily="34" charset="-122"/>
                <a:ea typeface="微软雅黑" panose="020B0503020204020204" pitchFamily="34" charset="-122"/>
              </a:rPr>
              <a:t> = new </a:t>
            </a:r>
            <a:r>
              <a:rPr lang="en-US" altLang="zh-CN" sz="1800" dirty="0" err="1">
                <a:latin typeface="微软雅黑" panose="020B0503020204020204" pitchFamily="34" charset="-122"/>
                <a:ea typeface="微软雅黑" panose="020B0503020204020204" pitchFamily="34" charset="-122"/>
              </a:rPr>
              <a:t>GenericOptionsParser</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conf</a:t>
            </a: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args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getRemainingArgs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if (</a:t>
            </a:r>
            <a:r>
              <a:rPr lang="en-US" altLang="zh-CN" sz="1800" dirty="0" err="1">
                <a:latin typeface="微软雅黑" panose="020B0503020204020204" pitchFamily="34" charset="-122"/>
                <a:ea typeface="微软雅黑" panose="020B0503020204020204" pitchFamily="34" charset="-122"/>
              </a:rPr>
              <a:t>otherArgs.length</a:t>
            </a:r>
            <a:r>
              <a:rPr lang="en-US" altLang="zh-CN" sz="1800" dirty="0">
                <a:latin typeface="微软雅黑" panose="020B0503020204020204" pitchFamily="34" charset="-122"/>
                <a:ea typeface="微软雅黑" panose="020B0503020204020204" pitchFamily="34" charset="-122"/>
              </a:rPr>
              <a:t> != 2) {</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System.err.println</a:t>
            </a:r>
            <a:r>
              <a:rPr lang="en-US" altLang="zh-CN" sz="1800" dirty="0">
                <a:latin typeface="微软雅黑" panose="020B0503020204020204" pitchFamily="34" charset="-122"/>
                <a:ea typeface="微软雅黑" panose="020B0503020204020204" pitchFamily="34" charset="-122"/>
              </a:rPr>
              <a:t>("Usage: </a:t>
            </a:r>
            <a:r>
              <a:rPr lang="en-US" altLang="zh-CN" sz="1800" dirty="0" err="1">
                <a:latin typeface="微软雅黑" panose="020B0503020204020204" pitchFamily="34" charset="-122"/>
                <a:ea typeface="微软雅黑" panose="020B0503020204020204" pitchFamily="34" charset="-122"/>
              </a:rPr>
              <a:t>wordcount</a:t>
            </a:r>
            <a:r>
              <a:rPr lang="en-US" altLang="zh-CN" sz="1800" dirty="0">
                <a:latin typeface="微软雅黑" panose="020B0503020204020204" pitchFamily="34" charset="-122"/>
                <a:ea typeface="微软雅黑" panose="020B0503020204020204" pitchFamily="34" charset="-122"/>
              </a:rPr>
              <a:t> &lt;in&gt; &lt;out&gt;");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System.exit</a:t>
            </a:r>
            <a:r>
              <a:rPr lang="en-US" altLang="zh-CN" sz="1800" dirty="0">
                <a:latin typeface="微软雅黑" panose="020B0503020204020204" pitchFamily="34" charset="-122"/>
                <a:ea typeface="微软雅黑" panose="020B0503020204020204" pitchFamily="34" charset="-122"/>
              </a:rPr>
              <a:t>(2);</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Job </a:t>
            </a:r>
            <a:r>
              <a:rPr lang="en-US" altLang="zh-CN" sz="1800" dirty="0" err="1">
                <a:latin typeface="微软雅黑" panose="020B0503020204020204" pitchFamily="34" charset="-122"/>
                <a:ea typeface="微软雅黑" panose="020B0503020204020204" pitchFamily="34" charset="-122"/>
              </a:rPr>
              <a:t>job</a:t>
            </a:r>
            <a:r>
              <a:rPr lang="en-US" altLang="zh-CN" sz="1800" dirty="0">
                <a:latin typeface="微软雅黑" panose="020B0503020204020204" pitchFamily="34" charset="-122"/>
                <a:ea typeface="微软雅黑" panose="020B0503020204020204" pitchFamily="34" charset="-122"/>
              </a:rPr>
              <a:t> = new Job(</a:t>
            </a:r>
            <a:r>
              <a:rPr lang="en-US" altLang="zh-CN" sz="1800" dirty="0" err="1">
                <a:latin typeface="微软雅黑" panose="020B0503020204020204" pitchFamily="34" charset="-122"/>
                <a:ea typeface="微软雅黑" panose="020B0503020204020204" pitchFamily="34" charset="-122"/>
              </a:rPr>
              <a:t>conf</a:t>
            </a:r>
            <a:r>
              <a:rPr lang="en-US" altLang="zh-CN" sz="1800" dirty="0">
                <a:latin typeface="微软雅黑" panose="020B0503020204020204" pitchFamily="34" charset="-122"/>
                <a:ea typeface="微软雅黑" panose="020B0503020204020204" pitchFamily="34" charset="-122"/>
              </a:rPr>
              <a:t>, "word count");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job.setJarByClass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WordCount.class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job.setMapperClass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TokenizerMapper.class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job.setCombinerClass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IntSumReducer.class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job.setReducerClass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IntSumReducer.class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job.setOutputKeyClass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Text.class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job.setOutputValueClass</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IntWritable.class</a:t>
            </a:r>
            <a:r>
              <a:rPr lang="en-US" altLang="zh-CN" sz="1800" dirty="0">
                <a:latin typeface="微软雅黑" panose="020B0503020204020204" pitchFamily="34" charset="-122"/>
                <a:ea typeface="微软雅黑" panose="020B0503020204020204" pitchFamily="34" charset="-122"/>
              </a:rPr>
              <a:t>);</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FileInputFormat.addInputPath</a:t>
            </a:r>
            <a:r>
              <a:rPr lang="en-US" altLang="zh-CN" sz="1800" dirty="0">
                <a:latin typeface="微软雅黑" panose="020B0503020204020204" pitchFamily="34" charset="-122"/>
                <a:ea typeface="微软雅黑" panose="020B0503020204020204" pitchFamily="34" charset="-122"/>
              </a:rPr>
              <a:t>(job, new Path(</a:t>
            </a:r>
            <a:r>
              <a:rPr lang="en-US" altLang="zh-CN" sz="1800" dirty="0" err="1">
                <a:latin typeface="微软雅黑" panose="020B0503020204020204" pitchFamily="34" charset="-122"/>
                <a:ea typeface="微软雅黑" panose="020B0503020204020204" pitchFamily="34" charset="-122"/>
              </a:rPr>
              <a:t>otherArgs</a:t>
            </a:r>
            <a:r>
              <a:rPr lang="en-US" altLang="zh-CN" sz="1800" dirty="0">
                <a:latin typeface="微软雅黑" panose="020B0503020204020204" pitchFamily="34" charset="-122"/>
                <a:ea typeface="微软雅黑" panose="020B0503020204020204" pitchFamily="34" charset="-122"/>
              </a:rPr>
              <a:t>[0]));</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FileOutputFormat.setOutputPath</a:t>
            </a:r>
            <a:r>
              <a:rPr lang="en-US" altLang="zh-CN" sz="1800" dirty="0">
                <a:latin typeface="微软雅黑" panose="020B0503020204020204" pitchFamily="34" charset="-122"/>
                <a:ea typeface="微软雅黑" panose="020B0503020204020204" pitchFamily="34" charset="-122"/>
              </a:rPr>
              <a:t>(job, new Path(</a:t>
            </a:r>
            <a:r>
              <a:rPr lang="en-US" altLang="zh-CN" sz="1800" dirty="0" err="1">
                <a:latin typeface="微软雅黑" panose="020B0503020204020204" pitchFamily="34" charset="-122"/>
                <a:ea typeface="微软雅黑" panose="020B0503020204020204" pitchFamily="34" charset="-122"/>
              </a:rPr>
              <a:t>otherArgs</a:t>
            </a:r>
            <a:r>
              <a:rPr lang="en-US" altLang="zh-CN" sz="1800" dirty="0">
                <a:latin typeface="微软雅黑" panose="020B0503020204020204" pitchFamily="34" charset="-122"/>
                <a:ea typeface="微软雅黑" panose="020B0503020204020204" pitchFamily="34" charset="-122"/>
              </a:rPr>
              <a:t>[1]));</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r>
              <a:rPr lang="en-US" altLang="zh-CN" sz="1800" dirty="0" err="1">
                <a:latin typeface="微软雅黑" panose="020B0503020204020204" pitchFamily="34" charset="-122"/>
                <a:ea typeface="微软雅黑" panose="020B0503020204020204" pitchFamily="34" charset="-122"/>
              </a:rPr>
              <a:t>System.exit</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job.waitForCompletion</a:t>
            </a:r>
            <a:r>
              <a:rPr lang="en-US" altLang="zh-CN" sz="1800" dirty="0">
                <a:latin typeface="微软雅黑" panose="020B0503020204020204" pitchFamily="34" charset="-122"/>
                <a:ea typeface="微软雅黑" panose="020B0503020204020204" pitchFamily="34" charset="-122"/>
              </a:rPr>
              <a:t>(true) ? 0 : 1);</a:t>
            </a:r>
          </a:p>
          <a:p>
            <a:pPr lvl="1" eaLnBrk="1" hangingPunct="1">
              <a:lnSpc>
                <a:spcPct val="70000"/>
              </a:lnSpc>
              <a:buFontTx/>
              <a:buNone/>
            </a:pPr>
            <a:r>
              <a:rPr lang="en-US" altLang="zh-CN" sz="1800" dirty="0">
                <a:latin typeface="微软雅黑" panose="020B0503020204020204" pitchFamily="34" charset="-122"/>
                <a:ea typeface="微软雅黑" panose="020B0503020204020204" pitchFamily="34" charset="-122"/>
              </a:rPr>
              <a:t>  }</a:t>
            </a:r>
          </a:p>
          <a:p>
            <a:pPr eaLnBrk="1" hangingPunct="1">
              <a:lnSpc>
                <a:spcPct val="70000"/>
              </a:lnSpc>
              <a:buFontTx/>
              <a:buNone/>
            </a:pPr>
            <a:r>
              <a:rPr lang="en-US" altLang="zh-CN" sz="1600" dirty="0">
                <a:latin typeface="微软雅黑" panose="020B0503020204020204" pitchFamily="34" charset="-122"/>
                <a:ea typeface="微软雅黑" panose="020B0503020204020204" pitchFamily="34" charset="-122"/>
              </a:rPr>
              <a:t>}</a:t>
            </a:r>
          </a:p>
          <a:p>
            <a:pPr eaLnBrk="1" hangingPunct="1">
              <a:lnSpc>
                <a:spcPct val="70000"/>
              </a:lnSpc>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211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56412" y="665033"/>
            <a:ext cx="8431174" cy="554168"/>
          </a:xfrm>
        </p:spPr>
        <p:txBody>
          <a:bodyPr anchor="b"/>
          <a:lstStyle/>
          <a:p>
            <a:pPr eaLnBrk="1" hangingPunct="1"/>
            <a:r>
              <a:rPr lang="en-US" altLang="zh-CN" sz="3800" b="1">
                <a:solidFill>
                  <a:schemeClr val="tx1"/>
                </a:solidFill>
                <a:latin typeface="微软雅黑" panose="020B0503020204020204" pitchFamily="34" charset="-122"/>
                <a:ea typeface="微软雅黑" panose="020B0503020204020204" pitchFamily="34" charset="-122"/>
              </a:rPr>
              <a:t>Mapper</a:t>
            </a:r>
            <a:r>
              <a:rPr lang="zh-CN" altLang="en-US" b="1">
                <a:solidFill>
                  <a:schemeClr val="tx1"/>
                </a:solidFill>
                <a:latin typeface="微软雅黑" panose="020B0503020204020204" pitchFamily="34" charset="-122"/>
                <a:ea typeface="微软雅黑" panose="020B0503020204020204" pitchFamily="34" charset="-122"/>
              </a:rPr>
              <a:t>函数类</a:t>
            </a:r>
          </a:p>
        </p:txBody>
      </p:sp>
      <p:sp>
        <p:nvSpPr>
          <p:cNvPr id="16387" name="Rectangle 3"/>
          <p:cNvSpPr>
            <a:spLocks noGrp="1" noChangeArrowheads="1"/>
          </p:cNvSpPr>
          <p:nvPr>
            <p:ph type="body" idx="1"/>
          </p:nvPr>
        </p:nvSpPr>
        <p:spPr/>
        <p:txBody>
          <a:bodyPr/>
          <a:lstStyle/>
          <a:p>
            <a:pPr eaLnBrk="1" hangingPunct="1">
              <a:lnSpc>
                <a:spcPct val="80000"/>
              </a:lnSpc>
              <a:buFontTx/>
              <a:buNone/>
            </a:pPr>
            <a:r>
              <a:rPr lang="en-US" altLang="zh-CN" sz="2000">
                <a:solidFill>
                  <a:srgbClr val="990033"/>
                </a:solidFill>
                <a:latin typeface="微软雅黑" panose="020B0503020204020204" pitchFamily="34" charset="-122"/>
                <a:ea typeface="微软雅黑" panose="020B0503020204020204" pitchFamily="34" charset="-122"/>
              </a:rPr>
              <a:t>class</a:t>
            </a:r>
            <a:r>
              <a:rPr lang="en-US" altLang="zh-CN" sz="2000">
                <a:latin typeface="微软雅黑" panose="020B0503020204020204" pitchFamily="34" charset="-122"/>
                <a:ea typeface="微软雅黑" panose="020B0503020204020204" pitchFamily="34" charset="-122"/>
              </a:rPr>
              <a:t> TokenizerMapper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990033"/>
                </a:solidFill>
                <a:latin typeface="微软雅黑" panose="020B0503020204020204" pitchFamily="34" charset="-122"/>
                <a:ea typeface="微软雅黑" panose="020B0503020204020204" pitchFamily="34" charset="-122"/>
              </a:rPr>
              <a:t>extends</a:t>
            </a:r>
            <a:r>
              <a:rPr lang="en-US" altLang="zh-CN" sz="2000">
                <a:latin typeface="微软雅黑" panose="020B0503020204020204" pitchFamily="34" charset="-122"/>
                <a:ea typeface="微软雅黑" panose="020B0503020204020204" pitchFamily="34" charset="-122"/>
              </a:rPr>
              <a:t> Mapper&lt;Object, Text, Text, IntWritable&gt;</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990033"/>
                </a:solidFill>
                <a:latin typeface="微软雅黑" panose="020B0503020204020204" pitchFamily="34" charset="-122"/>
                <a:ea typeface="微软雅黑" panose="020B0503020204020204" pitchFamily="34" charset="-122"/>
              </a:rPr>
              <a:t>private final static</a:t>
            </a:r>
            <a:r>
              <a:rPr lang="en-US" altLang="zh-CN" sz="2000">
                <a:latin typeface="微软雅黑" panose="020B0503020204020204" pitchFamily="34" charset="-122"/>
                <a:ea typeface="微软雅黑" panose="020B0503020204020204" pitchFamily="34" charset="-122"/>
              </a:rPr>
              <a:t> IntWritable </a:t>
            </a:r>
            <a:r>
              <a:rPr lang="en-US" altLang="zh-CN" sz="2000">
                <a:solidFill>
                  <a:srgbClr val="0000CC"/>
                </a:solidFill>
                <a:latin typeface="微软雅黑" panose="020B0503020204020204" pitchFamily="34" charset="-122"/>
                <a:ea typeface="微软雅黑" panose="020B0503020204020204" pitchFamily="34" charset="-122"/>
              </a:rPr>
              <a:t>one</a:t>
            </a:r>
            <a:r>
              <a:rPr lang="en-US" altLang="zh-CN" sz="2000">
                <a:latin typeface="微软雅黑" panose="020B0503020204020204" pitchFamily="34" charset="-122"/>
                <a:ea typeface="微软雅黑" panose="020B0503020204020204" pitchFamily="34" charset="-122"/>
              </a:rPr>
              <a:t> = </a:t>
            </a:r>
            <a:r>
              <a:rPr lang="en-US" altLang="zh-CN" sz="2000">
                <a:solidFill>
                  <a:srgbClr val="990033"/>
                </a:solidFill>
                <a:latin typeface="微软雅黑" panose="020B0503020204020204" pitchFamily="34" charset="-122"/>
                <a:ea typeface="微软雅黑" panose="020B0503020204020204" pitchFamily="34" charset="-122"/>
              </a:rPr>
              <a:t>new</a:t>
            </a:r>
            <a:r>
              <a:rPr lang="en-US" altLang="zh-CN" sz="2000">
                <a:latin typeface="微软雅黑" panose="020B0503020204020204" pitchFamily="34" charset="-122"/>
                <a:ea typeface="微软雅黑" panose="020B0503020204020204" pitchFamily="34" charset="-122"/>
              </a:rPr>
              <a:t> IntWritable(1);</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990033"/>
                </a:solidFill>
                <a:latin typeface="微软雅黑" panose="020B0503020204020204" pitchFamily="34" charset="-122"/>
                <a:ea typeface="微软雅黑" panose="020B0503020204020204" pitchFamily="34" charset="-122"/>
              </a:rPr>
              <a:t>private</a:t>
            </a:r>
            <a:r>
              <a:rPr lang="en-US" altLang="zh-CN" sz="2000">
                <a:latin typeface="微软雅黑" panose="020B0503020204020204" pitchFamily="34" charset="-122"/>
                <a:ea typeface="微软雅黑" panose="020B0503020204020204" pitchFamily="34" charset="-122"/>
              </a:rPr>
              <a:t> Text </a:t>
            </a:r>
            <a:r>
              <a:rPr lang="en-US" altLang="zh-CN" sz="2000">
                <a:solidFill>
                  <a:srgbClr val="0000CC"/>
                </a:solidFill>
                <a:latin typeface="微软雅黑" panose="020B0503020204020204" pitchFamily="34" charset="-122"/>
                <a:ea typeface="微软雅黑" panose="020B0503020204020204" pitchFamily="34" charset="-122"/>
              </a:rPr>
              <a:t>word</a:t>
            </a:r>
            <a:r>
              <a:rPr lang="en-US" altLang="zh-CN" sz="2000">
                <a:latin typeface="微软雅黑" panose="020B0503020204020204" pitchFamily="34" charset="-122"/>
                <a:ea typeface="微软雅黑" panose="020B0503020204020204" pitchFamily="34" charset="-122"/>
              </a:rPr>
              <a:t> = </a:t>
            </a:r>
            <a:r>
              <a:rPr lang="en-US" altLang="zh-CN" sz="2000">
                <a:solidFill>
                  <a:srgbClr val="990033"/>
                </a:solidFill>
                <a:latin typeface="微软雅黑" panose="020B0503020204020204" pitchFamily="34" charset="-122"/>
                <a:ea typeface="微软雅黑" panose="020B0503020204020204" pitchFamily="34" charset="-122"/>
              </a:rPr>
              <a:t>new</a:t>
            </a:r>
            <a:r>
              <a:rPr lang="en-US" altLang="zh-CN" sz="2000">
                <a:latin typeface="微软雅黑" panose="020B0503020204020204" pitchFamily="34" charset="-122"/>
                <a:ea typeface="微软雅黑" panose="020B0503020204020204" pitchFamily="34" charset="-122"/>
              </a:rPr>
              <a:t> Text();</a:t>
            </a:r>
          </a:p>
          <a:p>
            <a:pPr eaLnBrk="1" hangingPunct="1">
              <a:lnSpc>
                <a:spcPct val="80000"/>
              </a:lnSpc>
              <a:buFontTx/>
              <a:buNone/>
            </a:pPr>
            <a:endParaRPr lang="en-US" altLang="zh-CN" sz="2000">
              <a:latin typeface="微软雅黑" panose="020B0503020204020204" pitchFamily="34" charset="-122"/>
              <a:ea typeface="微软雅黑" panose="020B0503020204020204" pitchFamily="34" charset="-122"/>
            </a:endParaRP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990033"/>
                </a:solidFill>
                <a:latin typeface="微软雅黑" panose="020B0503020204020204" pitchFamily="34" charset="-122"/>
                <a:ea typeface="微软雅黑" panose="020B0503020204020204" pitchFamily="34" charset="-122"/>
              </a:rPr>
              <a:t>public void</a:t>
            </a:r>
            <a:r>
              <a:rPr lang="en-US" altLang="zh-CN" sz="2000">
                <a:latin typeface="微软雅黑" panose="020B0503020204020204" pitchFamily="34" charset="-122"/>
                <a:ea typeface="微软雅黑" panose="020B0503020204020204" pitchFamily="34" charset="-122"/>
              </a:rPr>
              <a:t> map(Object key, Text value, Context context)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990033"/>
                </a:solidFill>
                <a:latin typeface="微软雅黑" panose="020B0503020204020204" pitchFamily="34" charset="-122"/>
                <a:ea typeface="微软雅黑" panose="020B0503020204020204" pitchFamily="34" charset="-122"/>
              </a:rPr>
              <a:t>throws</a:t>
            </a:r>
            <a:r>
              <a:rPr lang="en-US" altLang="zh-CN" sz="2000">
                <a:latin typeface="微软雅黑" panose="020B0503020204020204" pitchFamily="34" charset="-122"/>
                <a:ea typeface="微软雅黑" panose="020B0503020204020204" pitchFamily="34" charset="-122"/>
              </a:rPr>
              <a:t> IOException, InterruptedException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StringTokenizer itr = </a:t>
            </a:r>
            <a:r>
              <a:rPr lang="en-US" altLang="zh-CN" sz="2000">
                <a:solidFill>
                  <a:srgbClr val="990033"/>
                </a:solidFill>
                <a:latin typeface="微软雅黑" panose="020B0503020204020204" pitchFamily="34" charset="-122"/>
                <a:ea typeface="微软雅黑" panose="020B0503020204020204" pitchFamily="34" charset="-122"/>
              </a:rPr>
              <a:t>new</a:t>
            </a:r>
            <a:r>
              <a:rPr lang="en-US" altLang="zh-CN" sz="2000">
                <a:latin typeface="微软雅黑" panose="020B0503020204020204" pitchFamily="34" charset="-122"/>
                <a:ea typeface="微软雅黑" panose="020B0503020204020204" pitchFamily="34" charset="-122"/>
              </a:rPr>
              <a:t> StringTokenizer(value.toString());</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990033"/>
                </a:solidFill>
                <a:latin typeface="微软雅黑" panose="020B0503020204020204" pitchFamily="34" charset="-122"/>
                <a:ea typeface="微软雅黑" panose="020B0503020204020204" pitchFamily="34" charset="-122"/>
              </a:rPr>
              <a:t>while</a:t>
            </a:r>
            <a:r>
              <a:rPr lang="en-US" altLang="zh-CN" sz="2000">
                <a:latin typeface="微软雅黑" panose="020B0503020204020204" pitchFamily="34" charset="-122"/>
                <a:ea typeface="微软雅黑" panose="020B0503020204020204" pitchFamily="34" charset="-122"/>
              </a:rPr>
              <a:t> (itr.hasMoreTokens())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r>
              <a:rPr lang="en-US" altLang="zh-CN" sz="2000">
                <a:solidFill>
                  <a:srgbClr val="0000CC"/>
                </a:solidFill>
                <a:latin typeface="微软雅黑" panose="020B0503020204020204" pitchFamily="34" charset="-122"/>
                <a:ea typeface="微软雅黑" panose="020B0503020204020204" pitchFamily="34" charset="-122"/>
              </a:rPr>
              <a:t>word</a:t>
            </a:r>
            <a:r>
              <a:rPr lang="en-US" altLang="zh-CN" sz="2000">
                <a:latin typeface="微软雅黑" panose="020B0503020204020204" pitchFamily="34" charset="-122"/>
                <a:ea typeface="微软雅黑" panose="020B0503020204020204" pitchFamily="34" charset="-122"/>
              </a:rPr>
              <a:t>.set(itr.nextToken());</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context.write(</a:t>
            </a:r>
            <a:r>
              <a:rPr lang="en-US" altLang="zh-CN" sz="2000">
                <a:solidFill>
                  <a:srgbClr val="0000CC"/>
                </a:solidFill>
                <a:latin typeface="微软雅黑" panose="020B0503020204020204" pitchFamily="34" charset="-122"/>
                <a:ea typeface="微软雅黑" panose="020B0503020204020204" pitchFamily="34" charset="-122"/>
              </a:rPr>
              <a:t>word</a:t>
            </a:r>
            <a:r>
              <a:rPr lang="en-US" altLang="zh-CN" sz="2000">
                <a:latin typeface="微软雅黑" panose="020B0503020204020204" pitchFamily="34" charset="-122"/>
                <a:ea typeface="微软雅黑" panose="020B0503020204020204" pitchFamily="34" charset="-122"/>
              </a:rPr>
              <a:t>, </a:t>
            </a:r>
            <a:r>
              <a:rPr lang="en-US" altLang="zh-CN" sz="2000">
                <a:solidFill>
                  <a:srgbClr val="0000CC"/>
                </a:solidFill>
                <a:latin typeface="微软雅黑" panose="020B0503020204020204" pitchFamily="34" charset="-122"/>
                <a:ea typeface="微软雅黑" panose="020B0503020204020204" pitchFamily="34" charset="-122"/>
              </a:rPr>
              <a:t>one</a:t>
            </a:r>
            <a:r>
              <a:rPr lang="en-US" altLang="zh-CN" sz="200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85838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56412" y="381001"/>
            <a:ext cx="8431174" cy="685800"/>
          </a:xfrm>
        </p:spPr>
        <p:txBody>
          <a:bodyPr anchor="b"/>
          <a:lstStyle/>
          <a:p>
            <a:pPr eaLnBrk="1" hangingPunct="1"/>
            <a:r>
              <a:rPr lang="en-US" altLang="zh-CN" sz="3800" b="1" dirty="0">
                <a:solidFill>
                  <a:schemeClr val="tx1"/>
                </a:solidFill>
                <a:latin typeface="微软雅黑" panose="020B0503020204020204" pitchFamily="34" charset="-122"/>
                <a:ea typeface="微软雅黑" panose="020B0503020204020204" pitchFamily="34" charset="-122"/>
              </a:rPr>
              <a:t>Reducer</a:t>
            </a:r>
            <a:r>
              <a:rPr lang="zh-CN" altLang="en-US" sz="3800" b="1" dirty="0">
                <a:solidFill>
                  <a:schemeClr val="tx1"/>
                </a:solidFill>
                <a:latin typeface="微软雅黑" panose="020B0503020204020204" pitchFamily="34" charset="-122"/>
                <a:ea typeface="微软雅黑" panose="020B0503020204020204" pitchFamily="34" charset="-122"/>
              </a:rPr>
              <a:t>函数类</a:t>
            </a:r>
          </a:p>
        </p:txBody>
      </p:sp>
      <p:sp>
        <p:nvSpPr>
          <p:cNvPr id="17411" name="Rectangle 3"/>
          <p:cNvSpPr>
            <a:spLocks noGrp="1" noChangeArrowheads="1"/>
          </p:cNvSpPr>
          <p:nvPr>
            <p:ph type="body" idx="1"/>
          </p:nvPr>
        </p:nvSpPr>
        <p:spPr/>
        <p:txBody>
          <a:bodyPr/>
          <a:lstStyle/>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class </a:t>
            </a:r>
            <a:r>
              <a:rPr lang="en-US" altLang="zh-CN" sz="2000" dirty="0" err="1">
                <a:latin typeface="微软雅黑" panose="020B0503020204020204" pitchFamily="34" charset="-122"/>
                <a:ea typeface="微软雅黑" panose="020B0503020204020204" pitchFamily="34" charset="-122"/>
              </a:rPr>
              <a:t>IntSumReducer</a:t>
            </a:r>
            <a:r>
              <a:rPr lang="en-US" altLang="zh-CN" sz="2000" dirty="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extends Reducer&lt;</a:t>
            </a:r>
            <a:r>
              <a:rPr lang="en-US" altLang="zh-CN" sz="2000" dirty="0" err="1">
                <a:latin typeface="微软雅黑" panose="020B0503020204020204" pitchFamily="34" charset="-122"/>
                <a:ea typeface="微软雅黑" panose="020B0503020204020204" pitchFamily="34" charset="-122"/>
              </a:rPr>
              <a:t>Text,IntWritable,Text,IntWritable</a:t>
            </a:r>
            <a:r>
              <a:rPr lang="en-US" altLang="zh-CN" sz="2000" dirty="0">
                <a:latin typeface="微软雅黑" panose="020B0503020204020204" pitchFamily="34" charset="-122"/>
                <a:ea typeface="微软雅黑" panose="020B0503020204020204" pitchFamily="34" charset="-122"/>
              </a:rPr>
              <a:t>&gt;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private </a:t>
            </a:r>
            <a:r>
              <a:rPr lang="en-US" altLang="zh-CN" sz="2000" dirty="0" err="1">
                <a:latin typeface="微软雅黑" panose="020B0503020204020204" pitchFamily="34" charset="-122"/>
                <a:ea typeface="微软雅黑" panose="020B0503020204020204" pitchFamily="34" charset="-122"/>
              </a:rPr>
              <a:t>IntWritable</a:t>
            </a:r>
            <a:r>
              <a:rPr lang="en-US" altLang="zh-CN" sz="2000" dirty="0">
                <a:latin typeface="微软雅黑" panose="020B0503020204020204" pitchFamily="34" charset="-122"/>
                <a:ea typeface="微软雅黑" panose="020B0503020204020204" pitchFamily="34" charset="-122"/>
              </a:rPr>
              <a:t> result = new </a:t>
            </a:r>
            <a:r>
              <a:rPr lang="en-US" altLang="zh-CN" sz="2000" dirty="0" err="1">
                <a:latin typeface="微软雅黑" panose="020B0503020204020204" pitchFamily="34" charset="-122"/>
                <a:ea typeface="微软雅黑" panose="020B0503020204020204" pitchFamily="34" charset="-122"/>
              </a:rPr>
              <a:t>IntWritable</a:t>
            </a:r>
            <a:r>
              <a:rPr lang="en-US" altLang="zh-CN" sz="2000" dirty="0">
                <a:latin typeface="微软雅黑" panose="020B0503020204020204" pitchFamily="34" charset="-122"/>
                <a:ea typeface="微软雅黑" panose="020B0503020204020204" pitchFamily="34" charset="-122"/>
              </a:rPr>
              <a:t>();</a:t>
            </a:r>
          </a:p>
          <a:p>
            <a:pPr eaLnBrk="1" hangingPunct="1">
              <a:lnSpc>
                <a:spcPct val="80000"/>
              </a:lnSpc>
              <a:buFontTx/>
              <a:buNone/>
            </a:pPr>
            <a:endParaRPr lang="en-US" altLang="zh-CN" sz="2000" dirty="0">
              <a:latin typeface="微软雅黑" panose="020B0503020204020204" pitchFamily="34" charset="-122"/>
              <a:ea typeface="微软雅黑" panose="020B0503020204020204" pitchFamily="34" charset="-122"/>
            </a:endParaRP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public void reduce(Text key, </a:t>
            </a:r>
            <a:r>
              <a:rPr lang="en-US" altLang="zh-CN" sz="2000" dirty="0" err="1">
                <a:latin typeface="微软雅黑" panose="020B0503020204020204" pitchFamily="34" charset="-122"/>
                <a:ea typeface="微软雅黑" panose="020B0503020204020204" pitchFamily="34" charset="-122"/>
              </a:rPr>
              <a:t>Iterable</a:t>
            </a:r>
            <a:r>
              <a:rPr lang="en-US" altLang="zh-CN" sz="2000" dirty="0">
                <a:latin typeface="微软雅黑" panose="020B0503020204020204" pitchFamily="34" charset="-122"/>
                <a:ea typeface="微软雅黑" panose="020B0503020204020204" pitchFamily="34" charset="-122"/>
              </a:rPr>
              <a:t>&lt;</a:t>
            </a:r>
            <a:r>
              <a:rPr lang="en-US" altLang="zh-CN" sz="2000" dirty="0" err="1">
                <a:latin typeface="微软雅黑" panose="020B0503020204020204" pitchFamily="34" charset="-122"/>
                <a:ea typeface="微软雅黑" panose="020B0503020204020204" pitchFamily="34" charset="-122"/>
              </a:rPr>
              <a:t>IntWritable</a:t>
            </a:r>
            <a:r>
              <a:rPr lang="en-US" altLang="zh-CN" sz="2000" dirty="0">
                <a:latin typeface="微软雅黑" panose="020B0503020204020204" pitchFamily="34" charset="-122"/>
                <a:ea typeface="微软雅黑" panose="020B0503020204020204" pitchFamily="34" charset="-122"/>
              </a:rPr>
              <a:t>&gt; values, Context context)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throws </a:t>
            </a:r>
            <a:r>
              <a:rPr lang="en-US" altLang="zh-CN" sz="2000" dirty="0" err="1">
                <a:latin typeface="微软雅黑" panose="020B0503020204020204" pitchFamily="34" charset="-122"/>
                <a:ea typeface="微软雅黑" panose="020B0503020204020204" pitchFamily="34" charset="-122"/>
              </a:rPr>
              <a:t>IOException</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InterruptedException</a:t>
            </a:r>
            <a:r>
              <a:rPr lang="en-US" altLang="zh-CN" sz="2000" dirty="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int</a:t>
            </a:r>
            <a:r>
              <a:rPr lang="en-US" altLang="zh-CN" sz="2000" dirty="0">
                <a:latin typeface="微软雅黑" panose="020B0503020204020204" pitchFamily="34" charset="-122"/>
                <a:ea typeface="微软雅黑" panose="020B0503020204020204" pitchFamily="34" charset="-122"/>
              </a:rPr>
              <a:t> sum = 0;</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for (</a:t>
            </a:r>
            <a:r>
              <a:rPr lang="en-US" altLang="zh-CN" sz="2000" dirty="0" err="1">
                <a:latin typeface="微软雅黑" panose="020B0503020204020204" pitchFamily="34" charset="-122"/>
                <a:ea typeface="微软雅黑" panose="020B0503020204020204" pitchFamily="34" charset="-122"/>
              </a:rPr>
              <a:t>IntWritable</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val</a:t>
            </a:r>
            <a:r>
              <a:rPr lang="en-US" altLang="zh-CN" sz="2000" dirty="0">
                <a:latin typeface="微软雅黑" panose="020B0503020204020204" pitchFamily="34" charset="-122"/>
                <a:ea typeface="微软雅黑" panose="020B0503020204020204" pitchFamily="34" charset="-122"/>
              </a:rPr>
              <a:t> : values)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sum += </a:t>
            </a:r>
            <a:r>
              <a:rPr lang="en-US" altLang="zh-CN" sz="2000" dirty="0" err="1">
                <a:latin typeface="微软雅黑" panose="020B0503020204020204" pitchFamily="34" charset="-122"/>
                <a:ea typeface="微软雅黑" panose="020B0503020204020204" pitchFamily="34" charset="-122"/>
              </a:rPr>
              <a:t>val.get</a:t>
            </a:r>
            <a:r>
              <a:rPr lang="en-US" altLang="zh-CN" sz="2000" dirty="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result.set</a:t>
            </a:r>
            <a:r>
              <a:rPr lang="en-US" altLang="zh-CN" sz="2000" dirty="0">
                <a:latin typeface="微软雅黑" panose="020B0503020204020204" pitchFamily="34" charset="-122"/>
                <a:ea typeface="微软雅黑" panose="020B0503020204020204" pitchFamily="34" charset="-122"/>
              </a:rPr>
              <a:t>(sum);</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context.write</a:t>
            </a:r>
            <a:r>
              <a:rPr lang="en-US" altLang="zh-CN" sz="2000" dirty="0">
                <a:latin typeface="微软雅黑" panose="020B0503020204020204" pitchFamily="34" charset="-122"/>
                <a:ea typeface="微软雅黑" panose="020B0503020204020204" pitchFamily="34" charset="-122"/>
              </a:rPr>
              <a:t>(key, result);</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	}</a:t>
            </a:r>
          </a:p>
          <a:p>
            <a:pPr eaLnBrk="1" hangingPunct="1">
              <a:lnSpc>
                <a:spcPct val="80000"/>
              </a:lnSpc>
              <a:buFontTx/>
              <a:buNone/>
            </a:pPr>
            <a:r>
              <a:rPr lang="en-US" altLang="zh-CN" sz="2000" dirty="0">
                <a:latin typeface="微软雅黑" panose="020B0503020204020204" pitchFamily="34" charset="-122"/>
                <a:ea typeface="微软雅黑" panose="020B0503020204020204" pitchFamily="34" charset="-122"/>
              </a:rPr>
              <a:t>}</a:t>
            </a:r>
          </a:p>
          <a:p>
            <a:pPr eaLnBrk="1" hangingPunct="1">
              <a:lnSpc>
                <a:spcPct val="80000"/>
              </a:lnSpc>
              <a:buFontTx/>
              <a:buNone/>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9301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56412" y="381000"/>
            <a:ext cx="8431174" cy="685801"/>
          </a:xfrm>
        </p:spPr>
        <p:txBody>
          <a:bodyPr anchor="b"/>
          <a:lstStyle/>
          <a:p>
            <a:pPr eaLnBrk="1" hangingPunct="1"/>
            <a:r>
              <a:rPr lang="en-US" altLang="zh-CN" sz="3800" b="1">
                <a:solidFill>
                  <a:schemeClr val="tx1"/>
                </a:solidFill>
                <a:latin typeface="微软雅黑" panose="020B0503020204020204" pitchFamily="34" charset="-122"/>
                <a:ea typeface="微软雅黑" panose="020B0503020204020204" pitchFamily="34" charset="-122"/>
              </a:rPr>
              <a:t>Java</a:t>
            </a:r>
            <a:r>
              <a:rPr lang="zh-CN" altLang="en-US" sz="3800" b="1">
                <a:solidFill>
                  <a:schemeClr val="tx1"/>
                </a:solidFill>
                <a:latin typeface="微软雅黑" panose="020B0503020204020204" pitchFamily="34" charset="-122"/>
                <a:ea typeface="微软雅黑" panose="020B0503020204020204" pitchFamily="34" charset="-122"/>
              </a:rPr>
              <a:t>代码简要分析</a:t>
            </a:r>
          </a:p>
        </p:txBody>
      </p:sp>
      <p:sp>
        <p:nvSpPr>
          <p:cNvPr id="18435" name="Rectangle 3"/>
          <p:cNvSpPr>
            <a:spLocks noGrp="1" noChangeArrowheads="1"/>
          </p:cNvSpPr>
          <p:nvPr>
            <p:ph type="body" idx="1"/>
          </p:nvPr>
        </p:nvSpPr>
        <p:spPr/>
        <p:txBody>
          <a:bodyPr/>
          <a:lstStyle/>
          <a:p>
            <a:pPr eaLnBrk="1" hangingPunct="1">
              <a:lnSpc>
                <a:spcPct val="90000"/>
              </a:lnSpc>
            </a:pPr>
            <a:r>
              <a:rPr lang="en-US" altLang="zh-CN" sz="2400">
                <a:solidFill>
                  <a:srgbClr val="0000CC"/>
                </a:solidFill>
                <a:latin typeface="微软雅黑" panose="020B0503020204020204" pitchFamily="34" charset="-122"/>
                <a:ea typeface="微软雅黑" panose="020B0503020204020204" pitchFamily="34" charset="-122"/>
              </a:rPr>
              <a:t>Job job = new Job(conf, "word count");</a:t>
            </a:r>
          </a:p>
          <a:p>
            <a:pPr eaLnBrk="1" hangingPunct="1">
              <a:lnSpc>
                <a:spcPct val="90000"/>
              </a:lnSpc>
              <a:buFont typeface="Wingdings" panose="05000000000000000000" pitchFamily="2" charset="2"/>
              <a:buChar char="Ø"/>
            </a:pPr>
            <a:r>
              <a:rPr lang="zh-CN" altLang="en-US" sz="2400">
                <a:latin typeface="微软雅黑" panose="020B0503020204020204" pitchFamily="34" charset="-122"/>
                <a:ea typeface="微软雅黑" panose="020B0503020204020204" pitchFamily="34" charset="-122"/>
              </a:rPr>
              <a:t>原型：</a:t>
            </a:r>
            <a:r>
              <a:rPr lang="en-US" altLang="zh-CN" sz="2400">
                <a:latin typeface="微软雅黑" panose="020B0503020204020204" pitchFamily="34" charset="-122"/>
                <a:ea typeface="微软雅黑" panose="020B0503020204020204" pitchFamily="34" charset="-122"/>
              </a:rPr>
              <a:t>Job(Configuration conf,  String jobName) </a:t>
            </a:r>
            <a:r>
              <a:rPr lang="zh-CN" altLang="en-US" sz="2400">
                <a:latin typeface="微软雅黑" panose="020B0503020204020204" pitchFamily="34" charset="-122"/>
                <a:ea typeface="微软雅黑" panose="020B0503020204020204" pitchFamily="34" charset="-122"/>
              </a:rPr>
              <a:t>；</a:t>
            </a:r>
          </a:p>
          <a:p>
            <a:pPr eaLnBrk="1" hangingPunct="1">
              <a:lnSpc>
                <a:spcPct val="90000"/>
              </a:lnSpc>
            </a:pPr>
            <a:endParaRPr lang="zh-CN" altLang="en-US" sz="2400">
              <a:latin typeface="微软雅黑" panose="020B0503020204020204" pitchFamily="34" charset="-122"/>
              <a:ea typeface="微软雅黑" panose="020B0503020204020204" pitchFamily="34" charset="-122"/>
            </a:endParaRPr>
          </a:p>
          <a:p>
            <a:pPr eaLnBrk="1" hangingPunct="1">
              <a:lnSpc>
                <a:spcPct val="90000"/>
              </a:lnSpc>
            </a:pPr>
            <a:r>
              <a:rPr lang="en-US" altLang="zh-CN" sz="2400">
                <a:solidFill>
                  <a:srgbClr val="0000CC"/>
                </a:solidFill>
                <a:latin typeface="微软雅黑" panose="020B0503020204020204" pitchFamily="34" charset="-122"/>
                <a:ea typeface="微软雅黑" panose="020B0503020204020204" pitchFamily="34" charset="-122"/>
              </a:rPr>
              <a:t>job.setJarByClass(WordCount.class);</a:t>
            </a:r>
          </a:p>
          <a:p>
            <a:pPr eaLnBrk="1" hangingPunct="1">
              <a:lnSpc>
                <a:spcPct val="90000"/>
              </a:lnSpc>
              <a:buFont typeface="Wingdings" panose="05000000000000000000" pitchFamily="2" charset="2"/>
              <a:buChar char="Ø"/>
            </a:pPr>
            <a:r>
              <a:rPr lang="en-US" altLang="zh-CN" sz="2400">
                <a:latin typeface="微软雅黑" panose="020B0503020204020204" pitchFamily="34" charset="-122"/>
                <a:ea typeface="微软雅黑" panose="020B0503020204020204" pitchFamily="34" charset="-122"/>
              </a:rPr>
              <a:t>Set the Jar by finding where a given class came from </a:t>
            </a:r>
          </a:p>
          <a:p>
            <a:pPr eaLnBrk="1" hangingPunct="1">
              <a:lnSpc>
                <a:spcPct val="90000"/>
              </a:lnSpc>
            </a:pPr>
            <a:endParaRPr lang="en-US" altLang="zh-CN" sz="2400">
              <a:latin typeface="微软雅黑" panose="020B0503020204020204" pitchFamily="34" charset="-122"/>
              <a:ea typeface="微软雅黑" panose="020B0503020204020204" pitchFamily="34" charset="-122"/>
            </a:endParaRPr>
          </a:p>
          <a:p>
            <a:pPr eaLnBrk="1" hangingPunct="1">
              <a:lnSpc>
                <a:spcPct val="90000"/>
              </a:lnSpc>
            </a:pPr>
            <a:r>
              <a:rPr lang="en-US" altLang="zh-CN" sz="2400">
                <a:solidFill>
                  <a:srgbClr val="0000CC"/>
                </a:solidFill>
                <a:latin typeface="微软雅黑" panose="020B0503020204020204" pitchFamily="34" charset="-122"/>
                <a:ea typeface="微软雅黑" panose="020B0503020204020204" pitchFamily="34" charset="-122"/>
              </a:rPr>
              <a:t>job.setMapperClass(TokenizerMapper.class);</a:t>
            </a:r>
          </a:p>
          <a:p>
            <a:pPr eaLnBrk="1" hangingPunct="1">
              <a:lnSpc>
                <a:spcPct val="90000"/>
              </a:lnSpc>
              <a:buFont typeface="Wingdings" panose="05000000000000000000" pitchFamily="2" charset="2"/>
              <a:buChar char="Ø"/>
            </a:pPr>
            <a:r>
              <a:rPr lang="en-US" altLang="zh-CN" sz="2400">
                <a:latin typeface="微软雅黑" panose="020B0503020204020204" pitchFamily="34" charset="-122"/>
                <a:ea typeface="微软雅黑" panose="020B0503020204020204" pitchFamily="34" charset="-122"/>
              </a:rPr>
              <a:t>Set the </a:t>
            </a:r>
            <a:r>
              <a:rPr lang="en-US" altLang="zh-CN" sz="2400">
                <a:latin typeface="微软雅黑" panose="020B0503020204020204" pitchFamily="34" charset="-122"/>
                <a:ea typeface="微软雅黑" panose="020B0503020204020204" pitchFamily="34" charset="-122"/>
                <a:hlinkClick r:id="rId2" tooltip="class in org.apache.hadoop.mapreduce"/>
              </a:rPr>
              <a:t>Mapper</a:t>
            </a:r>
            <a:r>
              <a:rPr lang="en-US" altLang="zh-CN" sz="2400">
                <a:latin typeface="微软雅黑" panose="020B0503020204020204" pitchFamily="34" charset="-122"/>
                <a:ea typeface="微软雅黑" panose="020B0503020204020204" pitchFamily="34" charset="-122"/>
              </a:rPr>
              <a:t> for the job </a:t>
            </a:r>
          </a:p>
          <a:p>
            <a:pPr eaLnBrk="1" hangingPunct="1">
              <a:lnSpc>
                <a:spcPct val="90000"/>
              </a:lnSpc>
              <a:buFont typeface="Wingdings" panose="05000000000000000000" pitchFamily="2" charset="2"/>
              <a:buChar char="Ø"/>
            </a:pPr>
            <a:endParaRPr lang="en-US" altLang="zh-CN" sz="2400">
              <a:latin typeface="微软雅黑" panose="020B0503020204020204" pitchFamily="34" charset="-122"/>
              <a:ea typeface="微软雅黑" panose="020B0503020204020204" pitchFamily="34" charset="-122"/>
            </a:endParaRPr>
          </a:p>
          <a:p>
            <a:pPr eaLnBrk="1" hangingPunct="1">
              <a:lnSpc>
                <a:spcPct val="90000"/>
              </a:lnSpc>
            </a:pPr>
            <a:r>
              <a:rPr lang="en-US" altLang="zh-CN" sz="2400">
                <a:solidFill>
                  <a:srgbClr val="0000CC"/>
                </a:solidFill>
                <a:latin typeface="微软雅黑" panose="020B0503020204020204" pitchFamily="34" charset="-122"/>
                <a:ea typeface="微软雅黑" panose="020B0503020204020204" pitchFamily="34" charset="-122"/>
              </a:rPr>
              <a:t>job.setCombinerClass(IntSumReducer.class);</a:t>
            </a:r>
          </a:p>
          <a:p>
            <a:pPr eaLnBrk="1" hangingPunct="1">
              <a:lnSpc>
                <a:spcPct val="90000"/>
              </a:lnSpc>
              <a:buFont typeface="Wingdings" panose="05000000000000000000" pitchFamily="2" charset="2"/>
              <a:buChar char="Ø"/>
            </a:pPr>
            <a:r>
              <a:rPr lang="en-US" altLang="zh-CN" sz="2400">
                <a:latin typeface="微软雅黑" panose="020B0503020204020204" pitchFamily="34" charset="-122"/>
                <a:ea typeface="微软雅黑" panose="020B0503020204020204" pitchFamily="34" charset="-122"/>
              </a:rPr>
              <a:t>Set the combiner class for the job </a:t>
            </a:r>
          </a:p>
        </p:txBody>
      </p:sp>
    </p:spTree>
    <p:extLst>
      <p:ext uri="{BB962C8B-B14F-4D97-AF65-F5344CB8AC3E}">
        <p14:creationId xmlns:p14="http://schemas.microsoft.com/office/powerpoint/2010/main" val="2378127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56412" y="228601"/>
            <a:ext cx="8431174" cy="685800"/>
          </a:xfrm>
        </p:spPr>
        <p:txBody>
          <a:bodyPr anchor="b"/>
          <a:lstStyle/>
          <a:p>
            <a:pPr eaLnBrk="1" hangingPunct="1"/>
            <a:r>
              <a:rPr lang="en-US" altLang="zh-CN" sz="3800" b="1">
                <a:solidFill>
                  <a:schemeClr val="tx1"/>
                </a:solidFill>
                <a:latin typeface="微软雅黑" panose="020B0503020204020204" pitchFamily="34" charset="-122"/>
                <a:ea typeface="微软雅黑" panose="020B0503020204020204" pitchFamily="34" charset="-122"/>
              </a:rPr>
              <a:t>Java</a:t>
            </a:r>
            <a:r>
              <a:rPr lang="zh-CN" altLang="en-US" sz="3800" b="1">
                <a:solidFill>
                  <a:schemeClr val="tx1"/>
                </a:solidFill>
                <a:latin typeface="微软雅黑" panose="020B0503020204020204" pitchFamily="34" charset="-122"/>
                <a:ea typeface="微软雅黑" panose="020B0503020204020204" pitchFamily="34" charset="-122"/>
              </a:rPr>
              <a:t>代码简要分析</a:t>
            </a:r>
          </a:p>
        </p:txBody>
      </p:sp>
      <p:sp>
        <p:nvSpPr>
          <p:cNvPr id="19459" name="Rectangle 3"/>
          <p:cNvSpPr>
            <a:spLocks noGrp="1" noChangeArrowheads="1"/>
          </p:cNvSpPr>
          <p:nvPr>
            <p:ph type="body" idx="1"/>
          </p:nvPr>
        </p:nvSpPr>
        <p:spPr/>
        <p:txBody>
          <a:bodyPr/>
          <a:lstStyle/>
          <a:p>
            <a:pPr eaLnBrk="1" hangingPunct="1"/>
            <a:r>
              <a:rPr lang="en-US" altLang="zh-CN" sz="2000">
                <a:solidFill>
                  <a:srgbClr val="0000CC"/>
                </a:solidFill>
                <a:latin typeface="微软雅黑" panose="020B0503020204020204" pitchFamily="34" charset="-122"/>
                <a:ea typeface="微软雅黑" panose="020B0503020204020204" pitchFamily="34" charset="-122"/>
              </a:rPr>
              <a:t>job.setReducerClass(IntSumReducer.class);</a:t>
            </a:r>
          </a:p>
          <a:p>
            <a:pPr eaLnBrk="1" hangingPunct="1">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Set the Reducer for the job. </a:t>
            </a:r>
          </a:p>
          <a:p>
            <a:pPr eaLnBrk="1" hangingPunct="1"/>
            <a:endParaRPr lang="en-US" altLang="zh-CN" sz="2000">
              <a:latin typeface="微软雅黑" panose="020B0503020204020204" pitchFamily="34" charset="-122"/>
              <a:ea typeface="微软雅黑" panose="020B0503020204020204" pitchFamily="34" charset="-122"/>
            </a:endParaRPr>
          </a:p>
          <a:p>
            <a:pPr eaLnBrk="1" hangingPunct="1"/>
            <a:r>
              <a:rPr lang="en-US" altLang="zh-CN" sz="2000">
                <a:solidFill>
                  <a:srgbClr val="0000CC"/>
                </a:solidFill>
                <a:latin typeface="微软雅黑" panose="020B0503020204020204" pitchFamily="34" charset="-122"/>
                <a:ea typeface="微软雅黑" panose="020B0503020204020204" pitchFamily="34" charset="-122"/>
              </a:rPr>
              <a:t>job.setOutputKeyClass(Text.class);</a:t>
            </a:r>
          </a:p>
          <a:p>
            <a:pPr eaLnBrk="1" hangingPunct="1">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Set the key class for the job output data. </a:t>
            </a:r>
          </a:p>
          <a:p>
            <a:pPr eaLnBrk="1" hangingPunct="1"/>
            <a:endParaRPr lang="en-US" altLang="zh-CN" sz="2000">
              <a:latin typeface="微软雅黑" panose="020B0503020204020204" pitchFamily="34" charset="-122"/>
              <a:ea typeface="微软雅黑" panose="020B0503020204020204" pitchFamily="34" charset="-122"/>
            </a:endParaRPr>
          </a:p>
          <a:p>
            <a:pPr eaLnBrk="1" hangingPunct="1"/>
            <a:r>
              <a:rPr lang="en-US" altLang="zh-CN" sz="2000">
                <a:solidFill>
                  <a:srgbClr val="0000CC"/>
                </a:solidFill>
                <a:latin typeface="微软雅黑" panose="020B0503020204020204" pitchFamily="34" charset="-122"/>
                <a:ea typeface="微软雅黑" panose="020B0503020204020204" pitchFamily="34" charset="-122"/>
              </a:rPr>
              <a:t>job.setOutputValueClass(IntWritable.class);</a:t>
            </a:r>
          </a:p>
          <a:p>
            <a:pPr eaLnBrk="1" hangingPunct="1">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Set the value class for job outputs. </a:t>
            </a:r>
          </a:p>
          <a:p>
            <a:pPr eaLnBrk="1" hangingPunct="1"/>
            <a:endParaRPr lang="en-US" altLang="zh-CN" sz="2000">
              <a:latin typeface="微软雅黑" panose="020B0503020204020204" pitchFamily="34" charset="-122"/>
              <a:ea typeface="微软雅黑" panose="020B0503020204020204" pitchFamily="34" charset="-122"/>
            </a:endParaRPr>
          </a:p>
          <a:p>
            <a:pPr eaLnBrk="1" hangingPunct="1"/>
            <a:r>
              <a:rPr lang="en-US" altLang="zh-CN" sz="2000">
                <a:solidFill>
                  <a:srgbClr val="0000CC"/>
                </a:solidFill>
                <a:latin typeface="微软雅黑" panose="020B0503020204020204" pitchFamily="34" charset="-122"/>
                <a:ea typeface="微软雅黑" panose="020B0503020204020204" pitchFamily="34" charset="-122"/>
              </a:rPr>
              <a:t>FileInputFormat.addInputPath(job, new Path(otherArgs[0]));</a:t>
            </a:r>
          </a:p>
          <a:p>
            <a:pPr eaLnBrk="1" hangingPunct="1">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原型：</a:t>
            </a:r>
            <a:r>
              <a:rPr lang="en-US" altLang="zh-CN" sz="2000">
                <a:latin typeface="微软雅黑" panose="020B0503020204020204" pitchFamily="34" charset="-122"/>
                <a:ea typeface="微软雅黑" panose="020B0503020204020204" pitchFamily="34" charset="-122"/>
              </a:rPr>
              <a:t>static void addInputPath(JobConf conf, Path path);</a:t>
            </a:r>
          </a:p>
          <a:p>
            <a:pPr eaLnBrk="1" hangingPunct="1">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Add a Path to the list of inputs for the map-reduce job. </a:t>
            </a:r>
          </a:p>
          <a:p>
            <a:pPr eaLnBrk="1" hangingPunct="1">
              <a:buFont typeface="Wingdings" panose="05000000000000000000" pitchFamily="2" charset="2"/>
              <a:buChar char="Ø"/>
            </a:pPr>
            <a:endParaRPr lang="en-US" altLang="zh-CN" sz="2200">
              <a:latin typeface="微软雅黑" panose="020B0503020204020204" pitchFamily="34" charset="-122"/>
              <a:ea typeface="微软雅黑" panose="020B0503020204020204" pitchFamily="34" charset="-122"/>
            </a:endParaRPr>
          </a:p>
          <a:p>
            <a:pPr eaLnBrk="1" hangingPunct="1">
              <a:lnSpc>
                <a:spcPct val="90000"/>
              </a:lnSpc>
            </a:pPr>
            <a:endParaRPr lang="en-US" altLang="zh-CN"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6829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36879" y="457200"/>
            <a:ext cx="8431174" cy="477968"/>
          </a:xfrm>
        </p:spPr>
        <p:txBody>
          <a:bodyPr anchor="b"/>
          <a:lstStyle/>
          <a:p>
            <a:pPr eaLnBrk="1" hangingPunct="1"/>
            <a:r>
              <a:rPr lang="en-US" altLang="zh-CN" sz="3800" b="1">
                <a:solidFill>
                  <a:schemeClr val="tx1"/>
                </a:solidFill>
                <a:latin typeface="微软雅黑" panose="020B0503020204020204" pitchFamily="34" charset="-122"/>
                <a:ea typeface="微软雅黑" panose="020B0503020204020204" pitchFamily="34" charset="-122"/>
              </a:rPr>
              <a:t>Java</a:t>
            </a:r>
            <a:r>
              <a:rPr lang="zh-CN" altLang="en-US" sz="3800" b="1">
                <a:solidFill>
                  <a:schemeClr val="tx1"/>
                </a:solidFill>
                <a:latin typeface="微软雅黑" panose="020B0503020204020204" pitchFamily="34" charset="-122"/>
                <a:ea typeface="微软雅黑" panose="020B0503020204020204" pitchFamily="34" charset="-122"/>
              </a:rPr>
              <a:t>代码简要分析</a:t>
            </a:r>
          </a:p>
        </p:txBody>
      </p:sp>
      <p:sp>
        <p:nvSpPr>
          <p:cNvPr id="20483" name="Rectangle 3"/>
          <p:cNvSpPr>
            <a:spLocks noGrp="1" noChangeArrowheads="1"/>
          </p:cNvSpPr>
          <p:nvPr>
            <p:ph type="body" idx="1"/>
          </p:nvPr>
        </p:nvSpPr>
        <p:spPr/>
        <p:txBody>
          <a:bodyPr/>
          <a:lstStyle/>
          <a:p>
            <a:pPr eaLnBrk="1" hangingPunct="1">
              <a:defRPr/>
            </a:pPr>
            <a:r>
              <a:rPr lang="en-US" altLang="zh-CN" sz="2400" dirty="0" err="1">
                <a:solidFill>
                  <a:srgbClr val="0000CC"/>
                </a:solidFill>
                <a:latin typeface="微软雅黑" panose="020B0503020204020204" pitchFamily="34" charset="-122"/>
                <a:ea typeface="微软雅黑" panose="020B0503020204020204" pitchFamily="34" charset="-122"/>
              </a:rPr>
              <a:t>FileOutputFormat.setOutputPath</a:t>
            </a:r>
            <a:r>
              <a:rPr lang="en-US" altLang="zh-CN" sz="2400" dirty="0">
                <a:solidFill>
                  <a:srgbClr val="0000CC"/>
                </a:solidFill>
                <a:latin typeface="微软雅黑" panose="020B0503020204020204" pitchFamily="34" charset="-122"/>
                <a:ea typeface="微软雅黑" panose="020B0503020204020204" pitchFamily="34" charset="-122"/>
              </a:rPr>
              <a:t>(job, new Path(</a:t>
            </a:r>
            <a:r>
              <a:rPr lang="en-US" altLang="zh-CN" sz="2400" dirty="0" err="1">
                <a:solidFill>
                  <a:srgbClr val="0000CC"/>
                </a:solidFill>
                <a:latin typeface="微软雅黑" panose="020B0503020204020204" pitchFamily="34" charset="-122"/>
                <a:ea typeface="微软雅黑" panose="020B0503020204020204" pitchFamily="34" charset="-122"/>
              </a:rPr>
              <a:t>otherArgs</a:t>
            </a:r>
            <a:r>
              <a:rPr lang="en-US" altLang="zh-CN" sz="2400" dirty="0">
                <a:solidFill>
                  <a:srgbClr val="0000CC"/>
                </a:solidFill>
                <a:latin typeface="微软雅黑" panose="020B0503020204020204" pitchFamily="34" charset="-122"/>
                <a:ea typeface="微软雅黑" panose="020B0503020204020204" pitchFamily="34" charset="-122"/>
              </a:rPr>
              <a:t>[1]));</a:t>
            </a:r>
          </a:p>
          <a:p>
            <a:pPr eaLnBrk="1" hangingPunct="1">
              <a:buFont typeface="Wingdings" pitchFamily="2" charset="2"/>
              <a:buChar char="Ø"/>
              <a:defRPr/>
            </a:pPr>
            <a:r>
              <a:rPr lang="zh-CN" altLang="en-US" sz="2400" dirty="0">
                <a:latin typeface="微软雅黑" panose="020B0503020204020204" pitchFamily="34" charset="-122"/>
                <a:ea typeface="微软雅黑" panose="020B0503020204020204" pitchFamily="34" charset="-122"/>
              </a:rPr>
              <a:t>原型：</a:t>
            </a:r>
            <a:r>
              <a:rPr lang="en-US" altLang="zh-CN" sz="2400" dirty="0">
                <a:latin typeface="微软雅黑" panose="020B0503020204020204" pitchFamily="34" charset="-122"/>
                <a:ea typeface="微软雅黑" panose="020B0503020204020204" pitchFamily="34" charset="-122"/>
              </a:rPr>
              <a:t>static void </a:t>
            </a:r>
            <a:r>
              <a:rPr lang="en-US" altLang="zh-CN" sz="2400" dirty="0" err="1">
                <a:latin typeface="微软雅黑" panose="020B0503020204020204" pitchFamily="34" charset="-122"/>
                <a:ea typeface="微软雅黑" panose="020B0503020204020204" pitchFamily="34" charset="-122"/>
              </a:rPr>
              <a:t>setOutputPath</a:t>
            </a:r>
            <a:r>
              <a:rPr lang="en-US" altLang="zh-CN" sz="2400" b="1"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JobConf</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conf</a:t>
            </a:r>
            <a:r>
              <a:rPr lang="en-US" altLang="zh-CN" sz="2400" dirty="0">
                <a:latin typeface="微软雅黑" panose="020B0503020204020204" pitchFamily="34" charset="-122"/>
                <a:ea typeface="微软雅黑" panose="020B0503020204020204" pitchFamily="34" charset="-122"/>
              </a:rPr>
              <a:t>, Path </a:t>
            </a:r>
            <a:r>
              <a:rPr lang="en-US" altLang="zh-CN" sz="2400" dirty="0" err="1">
                <a:latin typeface="微软雅黑" panose="020B0503020204020204" pitchFamily="34" charset="-122"/>
                <a:ea typeface="微软雅黑" panose="020B0503020204020204" pitchFamily="34" charset="-122"/>
              </a:rPr>
              <a:t>outputDir</a:t>
            </a:r>
            <a:r>
              <a:rPr lang="en-US" altLang="zh-CN" sz="2400" dirty="0">
                <a:latin typeface="微软雅黑" panose="020B0503020204020204" pitchFamily="34" charset="-122"/>
                <a:ea typeface="微软雅黑" panose="020B0503020204020204" pitchFamily="34" charset="-122"/>
              </a:rPr>
              <a:t>)</a:t>
            </a:r>
          </a:p>
          <a:p>
            <a:pPr eaLnBrk="1" hangingPunct="1">
              <a:buFont typeface="Wingdings" pitchFamily="2" charset="2"/>
              <a:buChar char="Ø"/>
              <a:defRPr/>
            </a:pPr>
            <a:r>
              <a:rPr lang="en-US" altLang="zh-CN" sz="2400" dirty="0">
                <a:latin typeface="微软雅黑" panose="020B0503020204020204" pitchFamily="34" charset="-122"/>
                <a:ea typeface="微软雅黑" panose="020B0503020204020204" pitchFamily="34" charset="-122"/>
              </a:rPr>
              <a:t> Set the </a:t>
            </a:r>
            <a:r>
              <a:rPr lang="en-US" altLang="zh-CN" sz="2400" dirty="0">
                <a:latin typeface="微软雅黑" panose="020B0503020204020204" pitchFamily="34" charset="-122"/>
                <a:ea typeface="微软雅黑" panose="020B0503020204020204" pitchFamily="34" charset="-122"/>
                <a:hlinkClick r:id="rId2" tooltip="class in org.apache.hadoop.fs"/>
              </a:rPr>
              <a:t>Path</a:t>
            </a:r>
            <a:r>
              <a:rPr lang="en-US" altLang="zh-CN" sz="2400" dirty="0">
                <a:latin typeface="微软雅黑" panose="020B0503020204020204" pitchFamily="34" charset="-122"/>
                <a:ea typeface="微软雅黑" panose="020B0503020204020204" pitchFamily="34" charset="-122"/>
              </a:rPr>
              <a:t> of the output directory for the map-reduce job. </a:t>
            </a:r>
          </a:p>
          <a:p>
            <a:pPr marL="0" indent="0" eaLnBrk="1" hangingPunct="1">
              <a:buFontTx/>
              <a:buNone/>
              <a:defRPr/>
            </a:pPr>
            <a:endParaRPr lang="en-US" altLang="zh-CN" sz="2400" dirty="0">
              <a:latin typeface="微软雅黑" panose="020B0503020204020204" pitchFamily="34" charset="-122"/>
              <a:ea typeface="微软雅黑" panose="020B0503020204020204" pitchFamily="34" charset="-122"/>
            </a:endParaRPr>
          </a:p>
          <a:p>
            <a:pPr eaLnBrk="1" hangingPunct="1">
              <a:defRPr/>
            </a:pPr>
            <a:r>
              <a:rPr lang="en-US" altLang="zh-CN" sz="2400" dirty="0" err="1">
                <a:solidFill>
                  <a:srgbClr val="0000CC"/>
                </a:solidFill>
                <a:latin typeface="微软雅黑" panose="020B0503020204020204" pitchFamily="34" charset="-122"/>
                <a:ea typeface="微软雅黑" panose="020B0503020204020204" pitchFamily="34" charset="-122"/>
              </a:rPr>
              <a:t>System.exit</a:t>
            </a:r>
            <a:r>
              <a:rPr lang="en-US" altLang="zh-CN" sz="2400" dirty="0">
                <a:solidFill>
                  <a:srgbClr val="0000CC"/>
                </a:solidFill>
                <a:latin typeface="微软雅黑" panose="020B0503020204020204" pitchFamily="34" charset="-122"/>
                <a:ea typeface="微软雅黑" panose="020B0503020204020204" pitchFamily="34" charset="-122"/>
              </a:rPr>
              <a:t>(</a:t>
            </a:r>
            <a:r>
              <a:rPr lang="en-US" altLang="zh-CN" sz="2400" dirty="0" err="1">
                <a:solidFill>
                  <a:srgbClr val="0000CC"/>
                </a:solidFill>
                <a:latin typeface="微软雅黑" panose="020B0503020204020204" pitchFamily="34" charset="-122"/>
                <a:ea typeface="微软雅黑" panose="020B0503020204020204" pitchFamily="34" charset="-122"/>
              </a:rPr>
              <a:t>job.waitForCompletion</a:t>
            </a:r>
            <a:r>
              <a:rPr lang="en-US" altLang="zh-CN" sz="2400" dirty="0">
                <a:solidFill>
                  <a:srgbClr val="0000CC"/>
                </a:solidFill>
                <a:latin typeface="微软雅黑" panose="020B0503020204020204" pitchFamily="34" charset="-122"/>
                <a:ea typeface="微软雅黑" panose="020B0503020204020204" pitchFamily="34" charset="-122"/>
              </a:rPr>
              <a:t>(true) ? 0 : 1);</a:t>
            </a:r>
          </a:p>
          <a:p>
            <a:pPr eaLnBrk="1" hangingPunct="1">
              <a:buFont typeface="Wingdings" pitchFamily="2" charset="2"/>
              <a:buChar char="Ø"/>
              <a:defRPr/>
            </a:pPr>
            <a:r>
              <a:rPr lang="en-US" altLang="zh-CN" sz="2400" dirty="0">
                <a:latin typeface="微软雅黑" panose="020B0503020204020204" pitchFamily="34" charset="-122"/>
                <a:ea typeface="微软雅黑" panose="020B0503020204020204" pitchFamily="34" charset="-122"/>
              </a:rPr>
              <a:t>Submit the job to the cluster and wait for it to finish. </a:t>
            </a:r>
          </a:p>
          <a:p>
            <a:pPr eaLnBrk="1" hangingPunct="1">
              <a:defRPr/>
            </a:pP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8828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56412" y="665033"/>
            <a:ext cx="8431174" cy="477968"/>
          </a:xfrm>
        </p:spPr>
        <p:txBody>
          <a:bodyPr anchor="b"/>
          <a:lstStyle/>
          <a:p>
            <a:pPr eaLnBrk="1" hangingPunct="1"/>
            <a:r>
              <a:rPr lang="en-US" altLang="zh-CN" sz="3800" b="1">
                <a:solidFill>
                  <a:schemeClr val="tx1"/>
                </a:solidFill>
                <a:latin typeface="微软雅黑" panose="020B0503020204020204" pitchFamily="34" charset="-122"/>
                <a:ea typeface="微软雅黑" panose="020B0503020204020204" pitchFamily="34" charset="-122"/>
              </a:rPr>
              <a:t>Java</a:t>
            </a:r>
            <a:r>
              <a:rPr lang="zh-CN" altLang="en-US" sz="3800" b="1">
                <a:solidFill>
                  <a:schemeClr val="tx1"/>
                </a:solidFill>
                <a:latin typeface="微软雅黑" panose="020B0503020204020204" pitchFamily="34" charset="-122"/>
                <a:ea typeface="微软雅黑" panose="020B0503020204020204" pitchFamily="34" charset="-122"/>
              </a:rPr>
              <a:t>代码简要分析</a:t>
            </a:r>
          </a:p>
        </p:txBody>
      </p:sp>
      <p:sp>
        <p:nvSpPr>
          <p:cNvPr id="21507" name="Rectangle 3"/>
          <p:cNvSpPr>
            <a:spLocks noGrp="1" noChangeArrowheads="1"/>
          </p:cNvSpPr>
          <p:nvPr>
            <p:ph type="body" idx="1"/>
          </p:nvPr>
        </p:nvSpPr>
        <p:spPr/>
        <p:txBody>
          <a:bodyPr/>
          <a:lstStyle/>
          <a:p>
            <a:pPr eaLnBrk="1" hangingPunct="1">
              <a:buFontTx/>
              <a:buNone/>
            </a:pPr>
            <a:r>
              <a:rPr lang="en-US" altLang="zh-CN" sz="2600" dirty="0">
                <a:solidFill>
                  <a:srgbClr val="0000CC"/>
                </a:solidFill>
                <a:latin typeface="微软雅黑" panose="020B0503020204020204" pitchFamily="34" charset="-122"/>
                <a:ea typeface="微软雅黑" panose="020B0503020204020204" pitchFamily="34" charset="-122"/>
              </a:rPr>
              <a:t>1.	 </a:t>
            </a:r>
            <a:r>
              <a:rPr lang="en-US" altLang="zh-CN" sz="2600" dirty="0" err="1">
                <a:solidFill>
                  <a:srgbClr val="0000CC"/>
                </a:solidFill>
                <a:latin typeface="微软雅黑" panose="020B0503020204020204" pitchFamily="34" charset="-122"/>
                <a:ea typeface="微软雅黑" panose="020B0503020204020204" pitchFamily="34" charset="-122"/>
              </a:rPr>
              <a:t>TokenizerMapper</a:t>
            </a:r>
            <a:r>
              <a:rPr lang="zh-CN" altLang="en-US" sz="2600" dirty="0">
                <a:solidFill>
                  <a:srgbClr val="0000CC"/>
                </a:solidFill>
                <a:latin typeface="微软雅黑" panose="020B0503020204020204" pitchFamily="34" charset="-122"/>
                <a:ea typeface="微软雅黑" panose="020B0503020204020204" pitchFamily="34" charset="-122"/>
              </a:rPr>
              <a:t>类的定义</a:t>
            </a:r>
          </a:p>
          <a:p>
            <a:pPr eaLnBrk="1" hangingPunct="1">
              <a:buFontTx/>
              <a:buNone/>
            </a:pPr>
            <a:r>
              <a:rPr lang="zh-CN" altLang="en-US" sz="2600" dirty="0">
                <a:solidFill>
                  <a:srgbClr val="990033"/>
                </a:solidFill>
                <a:latin typeface="微软雅黑" panose="020B0503020204020204" pitchFamily="34" charset="-122"/>
                <a:ea typeface="微软雅黑" panose="020B0503020204020204" pitchFamily="34" charset="-122"/>
              </a:rPr>
              <a:t>	</a:t>
            </a:r>
            <a:r>
              <a:rPr lang="en-US" altLang="zh-CN" sz="2600" dirty="0">
                <a:solidFill>
                  <a:srgbClr val="990033"/>
                </a:solidFill>
                <a:latin typeface="微软雅黑" panose="020B0503020204020204" pitchFamily="34" charset="-122"/>
                <a:ea typeface="微软雅黑" panose="020B0503020204020204" pitchFamily="34" charset="-122"/>
              </a:rPr>
              <a:t>class</a:t>
            </a:r>
            <a:r>
              <a:rPr lang="en-US" altLang="zh-CN" sz="2600" dirty="0">
                <a:latin typeface="微软雅黑" panose="020B0503020204020204" pitchFamily="34" charset="-122"/>
                <a:ea typeface="微软雅黑" panose="020B0503020204020204" pitchFamily="34" charset="-122"/>
              </a:rPr>
              <a:t> </a:t>
            </a:r>
            <a:r>
              <a:rPr lang="en-US" altLang="zh-CN" sz="2600" dirty="0" err="1">
                <a:latin typeface="微软雅黑" panose="020B0503020204020204" pitchFamily="34" charset="-122"/>
                <a:ea typeface="微软雅黑" panose="020B0503020204020204" pitchFamily="34" charset="-122"/>
              </a:rPr>
              <a:t>TokenizerMapper</a:t>
            </a:r>
            <a:r>
              <a:rPr lang="en-US" altLang="zh-CN" sz="2600" dirty="0">
                <a:latin typeface="微软雅黑" panose="020B0503020204020204" pitchFamily="34" charset="-122"/>
                <a:ea typeface="微软雅黑" panose="020B0503020204020204" pitchFamily="34" charset="-122"/>
              </a:rPr>
              <a:t> </a:t>
            </a:r>
          </a:p>
          <a:p>
            <a:pPr eaLnBrk="1" hangingPunct="1">
              <a:buFontTx/>
              <a:buNone/>
            </a:pPr>
            <a:r>
              <a:rPr lang="en-US" altLang="zh-CN" sz="2600" dirty="0">
                <a:latin typeface="微软雅黑" panose="020B0503020204020204" pitchFamily="34" charset="-122"/>
                <a:ea typeface="微软雅黑" panose="020B0503020204020204" pitchFamily="34" charset="-122"/>
              </a:rPr>
              <a:t>		</a:t>
            </a:r>
            <a:r>
              <a:rPr lang="en-US" altLang="zh-CN" sz="2600" dirty="0">
                <a:solidFill>
                  <a:srgbClr val="990033"/>
                </a:solidFill>
                <a:latin typeface="微软雅黑" panose="020B0503020204020204" pitchFamily="34" charset="-122"/>
                <a:ea typeface="微软雅黑" panose="020B0503020204020204" pitchFamily="34" charset="-122"/>
              </a:rPr>
              <a:t>extends</a:t>
            </a:r>
            <a:r>
              <a:rPr lang="en-US" altLang="zh-CN" sz="2600" dirty="0">
                <a:latin typeface="微软雅黑" panose="020B0503020204020204" pitchFamily="34" charset="-122"/>
                <a:ea typeface="微软雅黑" panose="020B0503020204020204" pitchFamily="34" charset="-122"/>
              </a:rPr>
              <a:t> Mapper&lt;Object, Text, Text, </a:t>
            </a:r>
            <a:r>
              <a:rPr lang="en-US" altLang="zh-CN" sz="2600" dirty="0" err="1">
                <a:latin typeface="微软雅黑" panose="020B0503020204020204" pitchFamily="34" charset="-122"/>
                <a:ea typeface="微软雅黑" panose="020B0503020204020204" pitchFamily="34" charset="-122"/>
              </a:rPr>
              <a:t>IntWritable</a:t>
            </a:r>
            <a:r>
              <a:rPr lang="en-US" altLang="zh-CN" sz="2600" dirty="0">
                <a:latin typeface="微软雅黑" panose="020B0503020204020204" pitchFamily="34" charset="-122"/>
                <a:ea typeface="微软雅黑" panose="020B0503020204020204" pitchFamily="34" charset="-122"/>
              </a:rPr>
              <a:t>&gt; </a:t>
            </a:r>
            <a:r>
              <a:rPr lang="zh-CN" altLang="en-US" sz="26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Char char="Ø"/>
            </a:pPr>
            <a:r>
              <a:rPr lang="zh-CN" altLang="en-US" sz="2600" dirty="0">
                <a:latin typeface="微软雅黑" panose="020B0503020204020204" pitchFamily="34" charset="-122"/>
                <a:ea typeface="微软雅黑" panose="020B0503020204020204" pitchFamily="34" charset="-122"/>
              </a:rPr>
              <a:t>所有的</a:t>
            </a:r>
            <a:r>
              <a:rPr lang="en-US" altLang="zh-CN" sz="2600" dirty="0">
                <a:latin typeface="微软雅黑" panose="020B0503020204020204" pitchFamily="34" charset="-122"/>
                <a:ea typeface="微软雅黑" panose="020B0503020204020204" pitchFamily="34" charset="-122"/>
              </a:rPr>
              <a:t>mapper</a:t>
            </a:r>
            <a:r>
              <a:rPr lang="zh-CN" altLang="en-US" sz="2600" dirty="0">
                <a:latin typeface="微软雅黑" panose="020B0503020204020204" pitchFamily="34" charset="-122"/>
                <a:ea typeface="微软雅黑" panose="020B0503020204020204" pitchFamily="34" charset="-122"/>
              </a:rPr>
              <a:t>类都必须实现接口</a:t>
            </a:r>
            <a:r>
              <a:rPr lang="en-US" altLang="zh-CN" sz="2600" dirty="0">
                <a:latin typeface="微软雅黑" panose="020B0503020204020204" pitchFamily="34" charset="-122"/>
                <a:ea typeface="微软雅黑" panose="020B0503020204020204" pitchFamily="34" charset="-122"/>
              </a:rPr>
              <a:t>Mapper</a:t>
            </a:r>
            <a:r>
              <a:rPr lang="zh-CN" altLang="en-US" sz="2600" dirty="0">
                <a:latin typeface="微软雅黑" panose="020B0503020204020204" pitchFamily="34" charset="-122"/>
                <a:ea typeface="微软雅黑" panose="020B0503020204020204" pitchFamily="34" charset="-122"/>
              </a:rPr>
              <a:t>，该接口有</a:t>
            </a:r>
            <a:r>
              <a:rPr lang="en-US" altLang="zh-CN" sz="26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个类型参数，分别是：</a:t>
            </a:r>
          </a:p>
          <a:p>
            <a:pPr eaLnBrk="1" hangingPunct="1">
              <a:buFont typeface="Wingdings" panose="05000000000000000000" pitchFamily="2" charset="2"/>
              <a:buChar char="Ø"/>
            </a:pPr>
            <a:r>
              <a:rPr lang="en-US" altLang="zh-CN" sz="2600" dirty="0">
                <a:solidFill>
                  <a:srgbClr val="0000CC"/>
                </a:solidFill>
                <a:latin typeface="微软雅黑" panose="020B0503020204020204" pitchFamily="34" charset="-122"/>
                <a:ea typeface="微软雅黑" panose="020B0503020204020204" pitchFamily="34" charset="-122"/>
              </a:rPr>
              <a:t>Object</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Input Key Type</a:t>
            </a:r>
          </a:p>
          <a:p>
            <a:pPr eaLnBrk="1" hangingPunct="1">
              <a:buFont typeface="Wingdings" panose="05000000000000000000" pitchFamily="2" charset="2"/>
              <a:buChar char="Ø"/>
            </a:pPr>
            <a:r>
              <a:rPr lang="en-US" altLang="zh-CN" sz="2600" dirty="0">
                <a:solidFill>
                  <a:srgbClr val="0000CC"/>
                </a:solidFill>
                <a:latin typeface="微软雅黑" panose="020B0503020204020204" pitchFamily="34" charset="-122"/>
                <a:ea typeface="微软雅黑" panose="020B0503020204020204" pitchFamily="34" charset="-122"/>
              </a:rPr>
              <a:t>Text</a:t>
            </a:r>
            <a:r>
              <a:rPr lang="en-US" altLang="zh-CN" sz="2600" dirty="0">
                <a:latin typeface="微软雅黑" panose="020B0503020204020204" pitchFamily="34" charset="-122"/>
                <a:ea typeface="微软雅黑" panose="020B0503020204020204" pitchFamily="34" charset="-122"/>
              </a:rPr>
              <a:t>: 	      Input Value Type</a:t>
            </a:r>
          </a:p>
          <a:p>
            <a:pPr eaLnBrk="1" hangingPunct="1">
              <a:buFont typeface="Wingdings" panose="05000000000000000000" pitchFamily="2" charset="2"/>
              <a:buChar char="Ø"/>
            </a:pPr>
            <a:r>
              <a:rPr lang="en-US" altLang="zh-CN" sz="2600" dirty="0">
                <a:solidFill>
                  <a:srgbClr val="0000CC"/>
                </a:solidFill>
                <a:latin typeface="微软雅黑" panose="020B0503020204020204" pitchFamily="34" charset="-122"/>
                <a:ea typeface="微软雅黑" panose="020B0503020204020204" pitchFamily="34" charset="-122"/>
              </a:rPr>
              <a:t>Text</a:t>
            </a:r>
            <a:r>
              <a:rPr lang="en-US" altLang="zh-CN" sz="2600" dirty="0">
                <a:latin typeface="微软雅黑" panose="020B0503020204020204" pitchFamily="34" charset="-122"/>
                <a:ea typeface="微软雅黑" panose="020B0503020204020204" pitchFamily="34" charset="-122"/>
              </a:rPr>
              <a:t>: 	      Output Key Type</a:t>
            </a:r>
          </a:p>
          <a:p>
            <a:pPr eaLnBrk="1" hangingPunct="1">
              <a:buFont typeface="Wingdings" panose="05000000000000000000" pitchFamily="2" charset="2"/>
              <a:buChar char="Ø"/>
            </a:pPr>
            <a:r>
              <a:rPr lang="en-US" altLang="zh-CN" sz="2600" dirty="0" err="1">
                <a:solidFill>
                  <a:srgbClr val="0000CC"/>
                </a:solidFill>
                <a:latin typeface="微软雅黑" panose="020B0503020204020204" pitchFamily="34" charset="-122"/>
                <a:ea typeface="微软雅黑" panose="020B0503020204020204" pitchFamily="34" charset="-122"/>
              </a:rPr>
              <a:t>IntWritable</a:t>
            </a:r>
            <a:r>
              <a:rPr lang="en-US" altLang="zh-CN" sz="2600" dirty="0">
                <a:latin typeface="微软雅黑" panose="020B0503020204020204" pitchFamily="34" charset="-122"/>
                <a:ea typeface="微软雅黑" panose="020B0503020204020204" pitchFamily="34" charset="-122"/>
              </a:rPr>
              <a:t>: Output Value Type</a:t>
            </a:r>
          </a:p>
        </p:txBody>
      </p:sp>
    </p:spTree>
    <p:extLst>
      <p:ext uri="{BB962C8B-B14F-4D97-AF65-F5344CB8AC3E}">
        <p14:creationId xmlns:p14="http://schemas.microsoft.com/office/powerpoint/2010/main" val="1603766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56412" y="665033"/>
            <a:ext cx="8431174" cy="554168"/>
          </a:xfrm>
        </p:spPr>
        <p:txBody>
          <a:bodyPr anchor="b"/>
          <a:lstStyle/>
          <a:p>
            <a:pPr eaLnBrk="1" hangingPunct="1"/>
            <a:r>
              <a:rPr lang="en-US" altLang="zh-CN" sz="3800" b="1">
                <a:solidFill>
                  <a:schemeClr val="tx1"/>
                </a:solidFill>
                <a:latin typeface="微软雅黑" panose="020B0503020204020204" pitchFamily="34" charset="-122"/>
                <a:ea typeface="微软雅黑" panose="020B0503020204020204" pitchFamily="34" charset="-122"/>
              </a:rPr>
              <a:t>Java</a:t>
            </a:r>
            <a:r>
              <a:rPr lang="zh-CN" altLang="en-US" sz="3800" b="1">
                <a:solidFill>
                  <a:schemeClr val="tx1"/>
                </a:solidFill>
                <a:latin typeface="微软雅黑" panose="020B0503020204020204" pitchFamily="34" charset="-122"/>
                <a:ea typeface="微软雅黑" panose="020B0503020204020204" pitchFamily="34" charset="-122"/>
              </a:rPr>
              <a:t>代码简要分析</a:t>
            </a:r>
          </a:p>
        </p:txBody>
      </p:sp>
      <p:sp>
        <p:nvSpPr>
          <p:cNvPr id="22531" name="Rectangle 3"/>
          <p:cNvSpPr>
            <a:spLocks noGrp="1" noChangeArrowheads="1"/>
          </p:cNvSpPr>
          <p:nvPr>
            <p:ph type="body" idx="1"/>
          </p:nvPr>
        </p:nvSpPr>
        <p:spPr/>
        <p:txBody>
          <a:bodyPr/>
          <a:lstStyle/>
          <a:p>
            <a:pPr eaLnBrk="1" hangingPunct="1"/>
            <a:r>
              <a:rPr lang="zh-CN" altLang="en-US" sz="2200">
                <a:latin typeface="微软雅黑" panose="020B0503020204020204" pitchFamily="34" charset="-122"/>
                <a:ea typeface="微软雅黑" panose="020B0503020204020204" pitchFamily="34" charset="-122"/>
              </a:rPr>
              <a:t>因为所有的</a:t>
            </a:r>
            <a:r>
              <a:rPr lang="en-US" altLang="zh-CN" sz="2200">
                <a:latin typeface="微软雅黑" panose="020B0503020204020204" pitchFamily="34" charset="-122"/>
                <a:ea typeface="微软雅黑" panose="020B0503020204020204" pitchFamily="34" charset="-122"/>
              </a:rPr>
              <a:t>mapper</a:t>
            </a:r>
            <a:r>
              <a:rPr lang="zh-CN" altLang="en-US" sz="2200">
                <a:latin typeface="微软雅黑" panose="020B0503020204020204" pitchFamily="34" charset="-122"/>
                <a:ea typeface="微软雅黑" panose="020B0503020204020204" pitchFamily="34" charset="-122"/>
              </a:rPr>
              <a:t>类都必须实现接口</a:t>
            </a:r>
            <a:r>
              <a:rPr lang="en-US" altLang="zh-CN" sz="2200">
                <a:latin typeface="微软雅黑" panose="020B0503020204020204" pitchFamily="34" charset="-122"/>
                <a:ea typeface="微软雅黑" panose="020B0503020204020204" pitchFamily="34" charset="-122"/>
              </a:rPr>
              <a:t>Mapper</a:t>
            </a:r>
            <a:r>
              <a:rPr lang="zh-CN" altLang="en-US" sz="2200">
                <a:latin typeface="微软雅黑" panose="020B0503020204020204" pitchFamily="34" charset="-122"/>
                <a:ea typeface="微软雅黑" panose="020B0503020204020204" pitchFamily="34" charset="-122"/>
              </a:rPr>
              <a:t>，即必须实</a:t>
            </a:r>
          </a:p>
          <a:p>
            <a:pPr eaLnBrk="1" hangingPunct="1">
              <a:buFontTx/>
              <a:buNone/>
            </a:pPr>
            <a:r>
              <a:rPr lang="zh-CN" altLang="en-US" sz="2200">
                <a:latin typeface="微软雅黑" panose="020B0503020204020204" pitchFamily="34" charset="-122"/>
                <a:ea typeface="微软雅黑" panose="020B0503020204020204" pitchFamily="34" charset="-122"/>
              </a:rPr>
              <a:t>	现</a:t>
            </a:r>
            <a:r>
              <a:rPr lang="en-US" altLang="zh-CN" sz="2200">
                <a:latin typeface="微软雅黑" panose="020B0503020204020204" pitchFamily="34" charset="-122"/>
                <a:ea typeface="微软雅黑" panose="020B0503020204020204" pitchFamily="34" charset="-122"/>
              </a:rPr>
              <a:t>Mapper</a:t>
            </a:r>
            <a:r>
              <a:rPr lang="zh-CN" altLang="en-US" sz="2200">
                <a:latin typeface="微软雅黑" panose="020B0503020204020204" pitchFamily="34" charset="-122"/>
                <a:ea typeface="微软雅黑" panose="020B0503020204020204" pitchFamily="34" charset="-122"/>
              </a:rPr>
              <a:t>中的</a:t>
            </a:r>
            <a:r>
              <a:rPr lang="en-US" altLang="zh-CN" sz="2200">
                <a:latin typeface="微软雅黑" panose="020B0503020204020204" pitchFamily="34" charset="-122"/>
                <a:ea typeface="微软雅黑" panose="020B0503020204020204" pitchFamily="34" charset="-122"/>
              </a:rPr>
              <a:t>map</a:t>
            </a:r>
            <a:r>
              <a:rPr lang="zh-CN" altLang="en-US" sz="2200">
                <a:latin typeface="微软雅黑" panose="020B0503020204020204" pitchFamily="34" charset="-122"/>
                <a:ea typeface="微软雅黑" panose="020B0503020204020204" pitchFamily="34" charset="-122"/>
              </a:rPr>
              <a:t>函数</a:t>
            </a:r>
          </a:p>
          <a:p>
            <a:pPr eaLnBrk="1" hangingPunct="1">
              <a:buFontTx/>
              <a:buNone/>
            </a:pPr>
            <a:r>
              <a:rPr lang="en-US" altLang="zh-CN" sz="2200">
                <a:solidFill>
                  <a:srgbClr val="990033"/>
                </a:solidFill>
                <a:latin typeface="微软雅黑" panose="020B0503020204020204" pitchFamily="34" charset="-122"/>
                <a:ea typeface="微软雅黑" panose="020B0503020204020204" pitchFamily="34" charset="-122"/>
              </a:rPr>
              <a:t>public void</a:t>
            </a:r>
            <a:r>
              <a:rPr lang="en-US" altLang="zh-CN" sz="2200">
                <a:latin typeface="微软雅黑" panose="020B0503020204020204" pitchFamily="34" charset="-122"/>
                <a:ea typeface="微软雅黑" panose="020B0503020204020204" pitchFamily="34" charset="-122"/>
              </a:rPr>
              <a:t> map(Object key, Text value, Context context) </a:t>
            </a:r>
          </a:p>
          <a:p>
            <a:pPr eaLnBrk="1" hangingPunct="1">
              <a:buFontTx/>
              <a:buNone/>
            </a:pPr>
            <a:r>
              <a:rPr lang="en-US" altLang="zh-CN" sz="2200">
                <a:latin typeface="微软雅黑" panose="020B0503020204020204" pitchFamily="34" charset="-122"/>
                <a:ea typeface="微软雅黑" panose="020B0503020204020204" pitchFamily="34" charset="-122"/>
              </a:rPr>
              <a:t>		</a:t>
            </a:r>
            <a:r>
              <a:rPr lang="en-US" altLang="zh-CN" sz="2200">
                <a:solidFill>
                  <a:srgbClr val="990033"/>
                </a:solidFill>
                <a:latin typeface="微软雅黑" panose="020B0503020204020204" pitchFamily="34" charset="-122"/>
                <a:ea typeface="微软雅黑" panose="020B0503020204020204" pitchFamily="34" charset="-122"/>
              </a:rPr>
              <a:t>throws</a:t>
            </a:r>
            <a:r>
              <a:rPr lang="en-US" altLang="zh-CN" sz="2200">
                <a:latin typeface="微软雅黑" panose="020B0503020204020204" pitchFamily="34" charset="-122"/>
                <a:ea typeface="微软雅黑" panose="020B0503020204020204" pitchFamily="34" charset="-122"/>
              </a:rPr>
              <a:t> IOException, InterruptedException </a:t>
            </a:r>
          </a:p>
          <a:p>
            <a:pPr eaLnBrk="1" hangingPunct="1">
              <a:buFontTx/>
              <a:buNone/>
            </a:pPr>
            <a:r>
              <a:rPr lang="en-US" altLang="zh-CN" sz="2200">
                <a:latin typeface="微软雅黑" panose="020B0503020204020204" pitchFamily="34" charset="-122"/>
                <a:ea typeface="微软雅黑" panose="020B0503020204020204" pitchFamily="34" charset="-122"/>
              </a:rPr>
              <a:t>	{</a:t>
            </a:r>
          </a:p>
          <a:p>
            <a:pPr eaLnBrk="1" hangingPunct="1">
              <a:buFontTx/>
              <a:buNone/>
            </a:pPr>
            <a:r>
              <a:rPr lang="en-US" altLang="zh-CN" sz="2200">
                <a:latin typeface="微软雅黑" panose="020B0503020204020204" pitchFamily="34" charset="-122"/>
                <a:ea typeface="微软雅黑" panose="020B0503020204020204" pitchFamily="34" charset="-122"/>
              </a:rPr>
              <a:t>		StringTokenizer itr = </a:t>
            </a:r>
            <a:r>
              <a:rPr lang="en-US" altLang="zh-CN" sz="2200">
                <a:solidFill>
                  <a:srgbClr val="990033"/>
                </a:solidFill>
                <a:latin typeface="微软雅黑" panose="020B0503020204020204" pitchFamily="34" charset="-122"/>
                <a:ea typeface="微软雅黑" panose="020B0503020204020204" pitchFamily="34" charset="-122"/>
              </a:rPr>
              <a:t>new</a:t>
            </a:r>
            <a:r>
              <a:rPr lang="en-US" altLang="zh-CN" sz="2200">
                <a:latin typeface="微软雅黑" panose="020B0503020204020204" pitchFamily="34" charset="-122"/>
                <a:ea typeface="微软雅黑" panose="020B0503020204020204" pitchFamily="34" charset="-122"/>
              </a:rPr>
              <a:t> StringTokenizer(value.toString());</a:t>
            </a:r>
          </a:p>
          <a:p>
            <a:pPr eaLnBrk="1" hangingPunct="1">
              <a:buFontTx/>
              <a:buNone/>
            </a:pPr>
            <a:r>
              <a:rPr lang="en-US" altLang="zh-CN" sz="2200">
                <a:latin typeface="微软雅黑" panose="020B0503020204020204" pitchFamily="34" charset="-122"/>
                <a:ea typeface="微软雅黑" panose="020B0503020204020204" pitchFamily="34" charset="-122"/>
              </a:rPr>
              <a:t>		</a:t>
            </a:r>
          </a:p>
          <a:p>
            <a:pPr eaLnBrk="1" hangingPunct="1">
              <a:buFontTx/>
              <a:buNone/>
            </a:pPr>
            <a:r>
              <a:rPr lang="en-US" altLang="zh-CN" sz="2200">
                <a:latin typeface="微软雅黑" panose="020B0503020204020204" pitchFamily="34" charset="-122"/>
                <a:ea typeface="微软雅黑" panose="020B0503020204020204" pitchFamily="34" charset="-122"/>
              </a:rPr>
              <a:t>		</a:t>
            </a:r>
            <a:r>
              <a:rPr lang="en-US" altLang="zh-CN" sz="2200">
                <a:solidFill>
                  <a:srgbClr val="990033"/>
                </a:solidFill>
                <a:latin typeface="微软雅黑" panose="020B0503020204020204" pitchFamily="34" charset="-122"/>
                <a:ea typeface="微软雅黑" panose="020B0503020204020204" pitchFamily="34" charset="-122"/>
              </a:rPr>
              <a:t>while</a:t>
            </a:r>
            <a:r>
              <a:rPr lang="en-US" altLang="zh-CN" sz="2200">
                <a:latin typeface="微软雅黑" panose="020B0503020204020204" pitchFamily="34" charset="-122"/>
                <a:ea typeface="微软雅黑" panose="020B0503020204020204" pitchFamily="34" charset="-122"/>
              </a:rPr>
              <a:t> (itr.hasMoreTokens()) {</a:t>
            </a:r>
          </a:p>
          <a:p>
            <a:pPr eaLnBrk="1" hangingPunct="1">
              <a:buFontTx/>
              <a:buNone/>
            </a:pPr>
            <a:r>
              <a:rPr lang="en-US" altLang="zh-CN" sz="2200">
                <a:latin typeface="微软雅黑" panose="020B0503020204020204" pitchFamily="34" charset="-122"/>
                <a:ea typeface="微软雅黑" panose="020B0503020204020204" pitchFamily="34" charset="-122"/>
              </a:rPr>
              <a:t>			</a:t>
            </a:r>
            <a:r>
              <a:rPr lang="en-US" altLang="zh-CN" sz="2200">
                <a:solidFill>
                  <a:srgbClr val="0000CC"/>
                </a:solidFill>
                <a:latin typeface="微软雅黑" panose="020B0503020204020204" pitchFamily="34" charset="-122"/>
                <a:ea typeface="微软雅黑" panose="020B0503020204020204" pitchFamily="34" charset="-122"/>
              </a:rPr>
              <a:t>word</a:t>
            </a:r>
            <a:r>
              <a:rPr lang="en-US" altLang="zh-CN" sz="2200">
                <a:latin typeface="微软雅黑" panose="020B0503020204020204" pitchFamily="34" charset="-122"/>
                <a:ea typeface="微软雅黑" panose="020B0503020204020204" pitchFamily="34" charset="-122"/>
              </a:rPr>
              <a:t>.set(itr.nextToken());</a:t>
            </a:r>
          </a:p>
          <a:p>
            <a:pPr eaLnBrk="1" hangingPunct="1">
              <a:buFontTx/>
              <a:buNone/>
            </a:pPr>
            <a:r>
              <a:rPr lang="en-US" altLang="zh-CN" sz="2200">
                <a:latin typeface="微软雅黑" panose="020B0503020204020204" pitchFamily="34" charset="-122"/>
                <a:ea typeface="微软雅黑" panose="020B0503020204020204" pitchFamily="34" charset="-122"/>
              </a:rPr>
              <a:t>			context.write(</a:t>
            </a:r>
            <a:r>
              <a:rPr lang="en-US" altLang="zh-CN" sz="2200">
                <a:solidFill>
                  <a:srgbClr val="0000CC"/>
                </a:solidFill>
                <a:latin typeface="微软雅黑" panose="020B0503020204020204" pitchFamily="34" charset="-122"/>
                <a:ea typeface="微软雅黑" panose="020B0503020204020204" pitchFamily="34" charset="-122"/>
              </a:rPr>
              <a:t>word</a:t>
            </a:r>
            <a:r>
              <a:rPr lang="en-US" altLang="zh-CN" sz="2200">
                <a:latin typeface="微软雅黑" panose="020B0503020204020204" pitchFamily="34" charset="-122"/>
                <a:ea typeface="微软雅黑" panose="020B0503020204020204" pitchFamily="34" charset="-122"/>
              </a:rPr>
              <a:t>, </a:t>
            </a:r>
            <a:r>
              <a:rPr lang="en-US" altLang="zh-CN" sz="2200">
                <a:solidFill>
                  <a:srgbClr val="0000CC"/>
                </a:solidFill>
                <a:latin typeface="微软雅黑" panose="020B0503020204020204" pitchFamily="34" charset="-122"/>
                <a:ea typeface="微软雅黑" panose="020B0503020204020204" pitchFamily="34" charset="-122"/>
              </a:rPr>
              <a:t>one</a:t>
            </a:r>
            <a:r>
              <a:rPr lang="en-US" altLang="zh-CN" sz="2200">
                <a:latin typeface="微软雅黑" panose="020B0503020204020204" pitchFamily="34" charset="-122"/>
                <a:ea typeface="微软雅黑" panose="020B0503020204020204" pitchFamily="34" charset="-122"/>
              </a:rPr>
              <a:t>);</a:t>
            </a:r>
          </a:p>
          <a:p>
            <a:pPr eaLnBrk="1" hangingPunct="1">
              <a:buFontTx/>
              <a:buNone/>
            </a:pPr>
            <a:r>
              <a:rPr lang="en-US" altLang="zh-CN" sz="2200">
                <a:latin typeface="微软雅黑" panose="020B0503020204020204" pitchFamily="34" charset="-122"/>
                <a:ea typeface="微软雅黑" panose="020B0503020204020204" pitchFamily="34" charset="-122"/>
              </a:rPr>
              <a:t>		}</a:t>
            </a:r>
          </a:p>
          <a:p>
            <a:pPr eaLnBrk="1" hangingPunct="1">
              <a:buFontTx/>
              <a:buNone/>
            </a:pPr>
            <a:r>
              <a:rPr lang="en-US" altLang="zh-CN" sz="2200">
                <a:latin typeface="微软雅黑" panose="020B0503020204020204" pitchFamily="34" charset="-122"/>
                <a:ea typeface="微软雅黑" panose="020B0503020204020204" pitchFamily="34" charset="-122"/>
              </a:rPr>
              <a:t>	}</a:t>
            </a:r>
          </a:p>
          <a:p>
            <a:pPr eaLnBrk="1" hangingPunct="1">
              <a:buFontTx/>
              <a:buNone/>
            </a:pPr>
            <a:endParaRPr lang="en-US" altLang="zh-CN" sz="20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3650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17001" y="485544"/>
            <a:ext cx="8431174" cy="584775"/>
          </a:xfrm>
        </p:spPr>
        <p:txBody>
          <a:bodyPr anchor="b"/>
          <a:lstStyle/>
          <a:p>
            <a:pPr eaLnBrk="1" hangingPunct="1"/>
            <a:r>
              <a:rPr lang="zh-CN" altLang="en-US" sz="3800" b="1" dirty="0">
                <a:solidFill>
                  <a:schemeClr val="tx1"/>
                </a:solidFill>
                <a:latin typeface="微软雅黑" panose="020B0503020204020204" pitchFamily="34" charset="-122"/>
                <a:ea typeface="微软雅黑" panose="020B0503020204020204" pitchFamily="34" charset="-122"/>
              </a:rPr>
              <a:t>WordCount 总结</a:t>
            </a:r>
          </a:p>
        </p:txBody>
      </p:sp>
      <p:sp>
        <p:nvSpPr>
          <p:cNvPr id="23555" name="Rectangle 3"/>
          <p:cNvSpPr>
            <a:spLocks noGrp="1" noChangeArrowheads="1"/>
          </p:cNvSpPr>
          <p:nvPr>
            <p:ph type="body" idx="1"/>
          </p:nvPr>
        </p:nvSpPr>
        <p:spPr>
          <a:xfrm>
            <a:off x="436879" y="1368805"/>
            <a:ext cx="8270240" cy="1194173"/>
          </a:xfrm>
        </p:spPr>
        <p:txBody>
          <a:bodyPr/>
          <a:lstStyle/>
          <a:p>
            <a:pPr eaLnBrk="1" hangingPunct="1">
              <a:lnSpc>
                <a:spcPct val="120000"/>
              </a:lnSpc>
            </a:pPr>
            <a:r>
              <a:rPr lang="zh-CN" altLang="en-US" sz="2400" dirty="0">
                <a:latin typeface="微软雅黑" panose="020B0503020204020204" pitchFamily="34" charset="-122"/>
                <a:ea typeface="微软雅黑" panose="020B0503020204020204" pitchFamily="34" charset="-122"/>
              </a:rPr>
              <a:t>API对比</a:t>
            </a:r>
          </a:p>
          <a:p>
            <a:pPr eaLnBrk="1" hangingPunct="1">
              <a:lnSpc>
                <a:spcPct val="120000"/>
              </a:lnSpc>
            </a:pPr>
            <a:r>
              <a:rPr lang="zh-CN" altLang="en-US" sz="2400" dirty="0">
                <a:latin typeface="微软雅黑" panose="020B0503020204020204" pitchFamily="34" charset="-122"/>
                <a:ea typeface="微软雅黑" panose="020B0503020204020204" pitchFamily="34" charset="-122"/>
              </a:rPr>
              <a:t>实现差异对比</a:t>
            </a:r>
            <a:endParaRPr lang="en-US" altLang="zh-CN" sz="2400" dirty="0">
              <a:latin typeface="微软雅黑" panose="020B0503020204020204" pitchFamily="34" charset="-122"/>
              <a:ea typeface="微软雅黑" panose="020B0503020204020204" pitchFamily="34" charset="-122"/>
            </a:endParaRPr>
          </a:p>
          <a:p>
            <a:pPr eaLnBrk="1" hangingPunct="1">
              <a:buFontTx/>
              <a:buNone/>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2399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6133" y="2471115"/>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56412" y="592454"/>
            <a:ext cx="3009900" cy="389890"/>
          </a:xfrm>
          <a:prstGeom prst="rect">
            <a:avLst/>
          </a:prstGeom>
        </p:spPr>
        <p:txBody>
          <a:bodyPr vert="horz" wrap="square" lIns="0" tIns="0" rIns="0" bIns="0" rtlCol="0">
            <a:spAutoFit/>
          </a:bodyPr>
          <a:lstStyle/>
          <a:p>
            <a:pPr marL="12700">
              <a:lnSpc>
                <a:spcPts val="3065"/>
              </a:lnSpc>
            </a:pPr>
            <a:r>
              <a:rPr sz="2600" b="1" spc="-20" dirty="0">
                <a:solidFill>
                  <a:srgbClr val="00AF50"/>
                </a:solidFill>
                <a:latin typeface="黑体"/>
                <a:cs typeface="黑体"/>
              </a:rPr>
              <a:t>大数据</a:t>
            </a:r>
            <a:r>
              <a:rPr sz="2600" b="1" spc="-30" dirty="0">
                <a:solidFill>
                  <a:srgbClr val="00AF50"/>
                </a:solidFill>
                <a:latin typeface="黑体"/>
                <a:cs typeface="黑体"/>
              </a:rPr>
              <a:t>的</a:t>
            </a:r>
            <a:r>
              <a:rPr sz="2600" b="1" spc="-20" dirty="0">
                <a:solidFill>
                  <a:srgbClr val="00AF50"/>
                </a:solidFill>
                <a:latin typeface="黑体"/>
                <a:cs typeface="黑体"/>
              </a:rPr>
              <a:t>并行化</a:t>
            </a:r>
            <a:r>
              <a:rPr sz="2600" b="1" spc="-30" dirty="0">
                <a:solidFill>
                  <a:srgbClr val="00AF50"/>
                </a:solidFill>
                <a:latin typeface="黑体"/>
                <a:cs typeface="黑体"/>
              </a:rPr>
              <a:t>计算</a:t>
            </a:r>
            <a:endParaRPr sz="2600">
              <a:latin typeface="黑体"/>
              <a:cs typeface="黑体"/>
            </a:endParaRPr>
          </a:p>
        </p:txBody>
      </p:sp>
      <p:sp>
        <p:nvSpPr>
          <p:cNvPr id="4" name="object 4"/>
          <p:cNvSpPr/>
          <p:nvPr/>
        </p:nvSpPr>
        <p:spPr>
          <a:xfrm>
            <a:off x="4024884" y="120395"/>
            <a:ext cx="4985004" cy="720851"/>
          </a:xfrm>
          <a:prstGeom prst="rect">
            <a:avLst/>
          </a:prstGeom>
          <a:blipFill>
            <a:blip r:embed="rId3" cstate="print"/>
            <a:stretch>
              <a:fillRect/>
            </a:stretch>
          </a:blipFill>
        </p:spPr>
        <p:txBody>
          <a:bodyPr wrap="square" lIns="0" tIns="0" rIns="0" bIns="0" rtlCol="0">
            <a:spAutoFit/>
          </a:bodyPr>
          <a:lstStyle/>
          <a:p>
            <a:endParaRPr/>
          </a:p>
        </p:txBody>
      </p:sp>
      <p:sp>
        <p:nvSpPr>
          <p:cNvPr id="14" name="object 14"/>
          <p:cNvSpPr/>
          <p:nvPr/>
        </p:nvSpPr>
        <p:spPr>
          <a:xfrm>
            <a:off x="4550283" y="2884677"/>
            <a:ext cx="1262633" cy="751205"/>
          </a:xfrm>
          <a:custGeom>
            <a:avLst/>
            <a:gdLst/>
            <a:ahLst/>
            <a:cxnLst/>
            <a:rect l="l" t="t" r="r" b="b"/>
            <a:pathLst>
              <a:path w="1262633" h="751204">
                <a:moveTo>
                  <a:pt x="887094" y="0"/>
                </a:moveTo>
                <a:lnTo>
                  <a:pt x="887094" y="187833"/>
                </a:lnTo>
                <a:lnTo>
                  <a:pt x="0" y="187833"/>
                </a:lnTo>
                <a:lnTo>
                  <a:pt x="187705" y="375538"/>
                </a:lnTo>
                <a:lnTo>
                  <a:pt x="0" y="563372"/>
                </a:lnTo>
                <a:lnTo>
                  <a:pt x="887094" y="563372"/>
                </a:lnTo>
                <a:lnTo>
                  <a:pt x="887094" y="751205"/>
                </a:lnTo>
                <a:lnTo>
                  <a:pt x="1262633" y="375538"/>
                </a:lnTo>
                <a:lnTo>
                  <a:pt x="887094" y="0"/>
                </a:lnTo>
                <a:close/>
              </a:path>
            </a:pathLst>
          </a:custGeom>
          <a:solidFill>
            <a:srgbClr val="D24717"/>
          </a:solidFill>
        </p:spPr>
        <p:txBody>
          <a:bodyPr wrap="square" lIns="0" tIns="0" rIns="0" bIns="0" rtlCol="0">
            <a:spAutoFit/>
          </a:bodyPr>
          <a:lstStyle/>
          <a:p>
            <a:endParaRPr/>
          </a:p>
        </p:txBody>
      </p:sp>
      <p:sp>
        <p:nvSpPr>
          <p:cNvPr id="15" name="object 15"/>
          <p:cNvSpPr/>
          <p:nvPr/>
        </p:nvSpPr>
        <p:spPr>
          <a:xfrm>
            <a:off x="4550283" y="2884677"/>
            <a:ext cx="1262633" cy="751205"/>
          </a:xfrm>
          <a:custGeom>
            <a:avLst/>
            <a:gdLst/>
            <a:ahLst/>
            <a:cxnLst/>
            <a:rect l="l" t="t" r="r" b="b"/>
            <a:pathLst>
              <a:path w="1262633" h="751204">
                <a:moveTo>
                  <a:pt x="0" y="187833"/>
                </a:moveTo>
                <a:lnTo>
                  <a:pt x="887094" y="187833"/>
                </a:lnTo>
                <a:lnTo>
                  <a:pt x="887094" y="0"/>
                </a:lnTo>
                <a:lnTo>
                  <a:pt x="1262633" y="375538"/>
                </a:lnTo>
                <a:lnTo>
                  <a:pt x="887094" y="751205"/>
                </a:lnTo>
                <a:lnTo>
                  <a:pt x="887094" y="563372"/>
                </a:lnTo>
                <a:lnTo>
                  <a:pt x="0" y="563372"/>
                </a:lnTo>
                <a:lnTo>
                  <a:pt x="187705" y="375538"/>
                </a:lnTo>
                <a:lnTo>
                  <a:pt x="0" y="187833"/>
                </a:lnTo>
                <a:close/>
              </a:path>
            </a:pathLst>
          </a:custGeom>
          <a:ln w="12699">
            <a:solidFill>
              <a:srgbClr val="9B310D"/>
            </a:solidFill>
          </a:ln>
        </p:spPr>
        <p:txBody>
          <a:bodyPr wrap="square" lIns="0" tIns="0" rIns="0" bIns="0" rtlCol="0">
            <a:spAutoFit/>
          </a:bodyPr>
          <a:lstStyle/>
          <a:p>
            <a:endParaRPr/>
          </a:p>
        </p:txBody>
      </p:sp>
      <p:sp>
        <p:nvSpPr>
          <p:cNvPr id="16" name="object 16"/>
          <p:cNvSpPr txBox="1"/>
          <p:nvPr/>
        </p:nvSpPr>
        <p:spPr>
          <a:xfrm>
            <a:off x="4941570" y="3131565"/>
            <a:ext cx="483234" cy="273685"/>
          </a:xfrm>
          <a:prstGeom prst="rect">
            <a:avLst/>
          </a:prstGeom>
        </p:spPr>
        <p:txBody>
          <a:bodyPr vert="horz" wrap="square" lIns="0" tIns="0" rIns="0" bIns="0" rtlCol="0">
            <a:spAutoFit/>
          </a:bodyPr>
          <a:lstStyle/>
          <a:p>
            <a:pPr marL="12700">
              <a:lnSpc>
                <a:spcPts val="2155"/>
              </a:lnSpc>
            </a:pPr>
            <a:r>
              <a:rPr sz="1800" dirty="0">
                <a:solidFill>
                  <a:srgbClr val="FFFFFF"/>
                </a:solidFill>
                <a:latin typeface="宋体"/>
                <a:cs typeface="宋体"/>
              </a:rPr>
              <a:t>合并</a:t>
            </a:r>
            <a:endParaRPr sz="1800">
              <a:latin typeface="宋体"/>
              <a:cs typeface="宋体"/>
            </a:endParaRPr>
          </a:p>
        </p:txBody>
      </p:sp>
      <p:sp>
        <p:nvSpPr>
          <p:cNvPr id="17" name="object 17"/>
          <p:cNvSpPr/>
          <p:nvPr/>
        </p:nvSpPr>
        <p:spPr>
          <a:xfrm>
            <a:off x="2193289" y="2318715"/>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18" name="object 18"/>
          <p:cNvSpPr/>
          <p:nvPr/>
        </p:nvSpPr>
        <p:spPr>
          <a:xfrm>
            <a:off x="2726689" y="2950032"/>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19" name="object 19"/>
          <p:cNvSpPr/>
          <p:nvPr/>
        </p:nvSpPr>
        <p:spPr>
          <a:xfrm>
            <a:off x="1910333" y="2492832"/>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20" name="object 20"/>
          <p:cNvSpPr/>
          <p:nvPr/>
        </p:nvSpPr>
        <p:spPr>
          <a:xfrm>
            <a:off x="1790573" y="2906471"/>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21" name="object 21"/>
          <p:cNvSpPr/>
          <p:nvPr/>
        </p:nvSpPr>
        <p:spPr>
          <a:xfrm>
            <a:off x="2683129" y="3450793"/>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22" name="object 22"/>
          <p:cNvSpPr/>
          <p:nvPr/>
        </p:nvSpPr>
        <p:spPr>
          <a:xfrm>
            <a:off x="1844929" y="3320110"/>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23" name="object 23"/>
          <p:cNvSpPr/>
          <p:nvPr/>
        </p:nvSpPr>
        <p:spPr>
          <a:xfrm>
            <a:off x="2432811" y="3646754"/>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24" name="object 24"/>
          <p:cNvSpPr/>
          <p:nvPr/>
        </p:nvSpPr>
        <p:spPr>
          <a:xfrm>
            <a:off x="2318639" y="1850517"/>
            <a:ext cx="106044" cy="468122"/>
          </a:xfrm>
          <a:custGeom>
            <a:avLst/>
            <a:gdLst/>
            <a:ahLst/>
            <a:cxnLst/>
            <a:rect l="l" t="t" r="r" b="b"/>
            <a:pathLst>
              <a:path w="106044" h="468122">
                <a:moveTo>
                  <a:pt x="0" y="0"/>
                </a:moveTo>
                <a:lnTo>
                  <a:pt x="106044" y="468122"/>
                </a:lnTo>
              </a:path>
            </a:pathLst>
          </a:custGeom>
          <a:ln w="9525">
            <a:solidFill>
              <a:srgbClr val="AE3408"/>
            </a:solidFill>
          </a:ln>
        </p:spPr>
        <p:txBody>
          <a:bodyPr wrap="square" lIns="0" tIns="0" rIns="0" bIns="0" rtlCol="0">
            <a:spAutoFit/>
          </a:bodyPr>
          <a:lstStyle/>
          <a:p>
            <a:endParaRPr/>
          </a:p>
        </p:txBody>
      </p:sp>
      <p:sp>
        <p:nvSpPr>
          <p:cNvPr id="25" name="object 25"/>
          <p:cNvSpPr/>
          <p:nvPr/>
        </p:nvSpPr>
        <p:spPr>
          <a:xfrm>
            <a:off x="3048000" y="2286000"/>
            <a:ext cx="511683" cy="283083"/>
          </a:xfrm>
          <a:custGeom>
            <a:avLst/>
            <a:gdLst/>
            <a:ahLst/>
            <a:cxnLst/>
            <a:rect l="l" t="t" r="r" b="b"/>
            <a:pathLst>
              <a:path w="511683" h="283083">
                <a:moveTo>
                  <a:pt x="511683" y="0"/>
                </a:moveTo>
                <a:lnTo>
                  <a:pt x="0" y="283083"/>
                </a:lnTo>
              </a:path>
            </a:pathLst>
          </a:custGeom>
          <a:ln w="9525">
            <a:solidFill>
              <a:srgbClr val="AE3408"/>
            </a:solidFill>
          </a:ln>
        </p:spPr>
        <p:txBody>
          <a:bodyPr wrap="square" lIns="0" tIns="0" rIns="0" bIns="0" rtlCol="0">
            <a:spAutoFit/>
          </a:bodyPr>
          <a:lstStyle/>
          <a:p>
            <a:endParaRPr/>
          </a:p>
        </p:txBody>
      </p:sp>
      <p:sp>
        <p:nvSpPr>
          <p:cNvPr id="26" name="object 26"/>
          <p:cNvSpPr/>
          <p:nvPr/>
        </p:nvSpPr>
        <p:spPr>
          <a:xfrm>
            <a:off x="3124200" y="3173222"/>
            <a:ext cx="424561" cy="130555"/>
          </a:xfrm>
          <a:custGeom>
            <a:avLst/>
            <a:gdLst/>
            <a:ahLst/>
            <a:cxnLst/>
            <a:rect l="l" t="t" r="r" b="b"/>
            <a:pathLst>
              <a:path w="424561" h="130555">
                <a:moveTo>
                  <a:pt x="0" y="130555"/>
                </a:moveTo>
                <a:lnTo>
                  <a:pt x="424561" y="0"/>
                </a:lnTo>
              </a:path>
            </a:pathLst>
          </a:custGeom>
          <a:ln w="9524">
            <a:solidFill>
              <a:srgbClr val="AE3408"/>
            </a:solidFill>
          </a:ln>
        </p:spPr>
        <p:txBody>
          <a:bodyPr wrap="square" lIns="0" tIns="0" rIns="0" bIns="0" rtlCol="0">
            <a:spAutoFit/>
          </a:bodyPr>
          <a:lstStyle/>
          <a:p>
            <a:endParaRPr/>
          </a:p>
        </p:txBody>
      </p:sp>
      <p:sp>
        <p:nvSpPr>
          <p:cNvPr id="27" name="object 27"/>
          <p:cNvSpPr/>
          <p:nvPr/>
        </p:nvSpPr>
        <p:spPr>
          <a:xfrm>
            <a:off x="3113277" y="3804539"/>
            <a:ext cx="326644" cy="353822"/>
          </a:xfrm>
          <a:custGeom>
            <a:avLst/>
            <a:gdLst/>
            <a:ahLst/>
            <a:cxnLst/>
            <a:rect l="l" t="t" r="r" b="b"/>
            <a:pathLst>
              <a:path w="326644" h="353822">
                <a:moveTo>
                  <a:pt x="0" y="0"/>
                </a:moveTo>
                <a:lnTo>
                  <a:pt x="326644" y="353822"/>
                </a:lnTo>
              </a:path>
            </a:pathLst>
          </a:custGeom>
          <a:ln w="9525">
            <a:solidFill>
              <a:srgbClr val="AE3408"/>
            </a:solidFill>
          </a:ln>
        </p:spPr>
        <p:txBody>
          <a:bodyPr wrap="square" lIns="0" tIns="0" rIns="0" bIns="0" rtlCol="0">
            <a:spAutoFit/>
          </a:bodyPr>
          <a:lstStyle/>
          <a:p>
            <a:endParaRPr/>
          </a:p>
        </p:txBody>
      </p:sp>
      <p:sp>
        <p:nvSpPr>
          <p:cNvPr id="28" name="object 28"/>
          <p:cNvSpPr/>
          <p:nvPr/>
        </p:nvSpPr>
        <p:spPr>
          <a:xfrm>
            <a:off x="2696845" y="4332478"/>
            <a:ext cx="253237" cy="675005"/>
          </a:xfrm>
          <a:custGeom>
            <a:avLst/>
            <a:gdLst/>
            <a:ahLst/>
            <a:cxnLst/>
            <a:rect l="l" t="t" r="r" b="b"/>
            <a:pathLst>
              <a:path w="253237" h="675004">
                <a:moveTo>
                  <a:pt x="0" y="0"/>
                </a:moveTo>
                <a:lnTo>
                  <a:pt x="253237" y="675005"/>
                </a:lnTo>
              </a:path>
            </a:pathLst>
          </a:custGeom>
          <a:ln w="9525">
            <a:solidFill>
              <a:srgbClr val="AE3408"/>
            </a:solidFill>
          </a:ln>
        </p:spPr>
        <p:txBody>
          <a:bodyPr wrap="square" lIns="0" tIns="0" rIns="0" bIns="0" rtlCol="0">
            <a:spAutoFit/>
          </a:bodyPr>
          <a:lstStyle/>
          <a:p>
            <a:endParaRPr/>
          </a:p>
        </p:txBody>
      </p:sp>
      <p:sp>
        <p:nvSpPr>
          <p:cNvPr id="29" name="object 29"/>
          <p:cNvSpPr/>
          <p:nvPr/>
        </p:nvSpPr>
        <p:spPr>
          <a:xfrm>
            <a:off x="1905000" y="4147439"/>
            <a:ext cx="272161" cy="827278"/>
          </a:xfrm>
          <a:custGeom>
            <a:avLst/>
            <a:gdLst/>
            <a:ahLst/>
            <a:cxnLst/>
            <a:rect l="l" t="t" r="r" b="b"/>
            <a:pathLst>
              <a:path w="272161" h="827277">
                <a:moveTo>
                  <a:pt x="272161" y="0"/>
                </a:moveTo>
                <a:lnTo>
                  <a:pt x="0" y="827278"/>
                </a:lnTo>
              </a:path>
            </a:pathLst>
          </a:custGeom>
          <a:ln w="9525">
            <a:solidFill>
              <a:srgbClr val="AE3408"/>
            </a:solidFill>
          </a:ln>
        </p:spPr>
        <p:txBody>
          <a:bodyPr wrap="square" lIns="0" tIns="0" rIns="0" bIns="0" rtlCol="0">
            <a:spAutoFit/>
          </a:bodyPr>
          <a:lstStyle/>
          <a:p>
            <a:endParaRPr/>
          </a:p>
        </p:txBody>
      </p:sp>
      <p:sp>
        <p:nvSpPr>
          <p:cNvPr id="30" name="object 30"/>
          <p:cNvSpPr/>
          <p:nvPr/>
        </p:nvSpPr>
        <p:spPr>
          <a:xfrm>
            <a:off x="1371600" y="3663060"/>
            <a:ext cx="495173" cy="397256"/>
          </a:xfrm>
          <a:custGeom>
            <a:avLst/>
            <a:gdLst/>
            <a:ahLst/>
            <a:cxnLst/>
            <a:rect l="l" t="t" r="r" b="b"/>
            <a:pathLst>
              <a:path w="495173" h="397255">
                <a:moveTo>
                  <a:pt x="495173" y="0"/>
                </a:moveTo>
                <a:lnTo>
                  <a:pt x="0" y="397256"/>
                </a:lnTo>
              </a:path>
            </a:pathLst>
          </a:custGeom>
          <a:ln w="9525">
            <a:solidFill>
              <a:srgbClr val="AE3408"/>
            </a:solidFill>
          </a:ln>
        </p:spPr>
        <p:txBody>
          <a:bodyPr wrap="square" lIns="0" tIns="0" rIns="0" bIns="0" rtlCol="0">
            <a:spAutoFit/>
          </a:bodyPr>
          <a:lstStyle/>
          <a:p>
            <a:endParaRPr/>
          </a:p>
        </p:txBody>
      </p:sp>
      <p:sp>
        <p:nvSpPr>
          <p:cNvPr id="31" name="object 31"/>
          <p:cNvSpPr/>
          <p:nvPr/>
        </p:nvSpPr>
        <p:spPr>
          <a:xfrm>
            <a:off x="1186586" y="3124200"/>
            <a:ext cx="631291" cy="38100"/>
          </a:xfrm>
          <a:custGeom>
            <a:avLst/>
            <a:gdLst/>
            <a:ahLst/>
            <a:cxnLst/>
            <a:rect l="l" t="t" r="r" b="b"/>
            <a:pathLst>
              <a:path w="631291" h="38100">
                <a:moveTo>
                  <a:pt x="631291" y="0"/>
                </a:moveTo>
                <a:lnTo>
                  <a:pt x="0" y="38100"/>
                </a:lnTo>
              </a:path>
            </a:pathLst>
          </a:custGeom>
          <a:ln w="9525">
            <a:solidFill>
              <a:srgbClr val="AE3408"/>
            </a:solidFill>
          </a:ln>
        </p:spPr>
        <p:txBody>
          <a:bodyPr wrap="square" lIns="0" tIns="0" rIns="0" bIns="0" rtlCol="0">
            <a:spAutoFit/>
          </a:bodyPr>
          <a:lstStyle/>
          <a:p>
            <a:endParaRPr/>
          </a:p>
        </p:txBody>
      </p:sp>
      <p:sp>
        <p:nvSpPr>
          <p:cNvPr id="32" name="object 32"/>
          <p:cNvSpPr/>
          <p:nvPr/>
        </p:nvSpPr>
        <p:spPr>
          <a:xfrm>
            <a:off x="1556638" y="2220722"/>
            <a:ext cx="381000" cy="315594"/>
          </a:xfrm>
          <a:custGeom>
            <a:avLst/>
            <a:gdLst/>
            <a:ahLst/>
            <a:cxnLst/>
            <a:rect l="l" t="t" r="r" b="b"/>
            <a:pathLst>
              <a:path w="381000" h="315594">
                <a:moveTo>
                  <a:pt x="381000" y="315594"/>
                </a:moveTo>
                <a:lnTo>
                  <a:pt x="0" y="0"/>
                </a:lnTo>
              </a:path>
            </a:pathLst>
          </a:custGeom>
          <a:ln w="9525">
            <a:solidFill>
              <a:srgbClr val="AE3408"/>
            </a:solidFill>
          </a:ln>
        </p:spPr>
        <p:txBody>
          <a:bodyPr wrap="square" lIns="0" tIns="0" rIns="0" bIns="0" rtlCol="0">
            <a:spAutoFit/>
          </a:bodyPr>
          <a:lstStyle/>
          <a:p>
            <a:endParaRPr/>
          </a:p>
        </p:txBody>
      </p:sp>
      <p:sp>
        <p:nvSpPr>
          <p:cNvPr id="34" name="object 34"/>
          <p:cNvSpPr/>
          <p:nvPr/>
        </p:nvSpPr>
        <p:spPr>
          <a:xfrm>
            <a:off x="2236851" y="2906483"/>
            <a:ext cx="541134" cy="827316"/>
          </a:xfrm>
          <a:prstGeom prst="rect">
            <a:avLst/>
          </a:prstGeom>
          <a:blipFill>
            <a:blip r:embed="rId4" cstate="print"/>
            <a:stretch>
              <a:fillRect/>
            </a:stretch>
          </a:blipFill>
        </p:spPr>
        <p:txBody>
          <a:bodyPr wrap="square" lIns="0" tIns="0" rIns="0" bIns="0" rtlCol="0">
            <a:spAutoFit/>
          </a:bodyPr>
          <a:lstStyle/>
          <a:p>
            <a:endParaRPr/>
          </a:p>
        </p:txBody>
      </p:sp>
      <p:sp>
        <p:nvSpPr>
          <p:cNvPr id="35" name="object 35"/>
          <p:cNvSpPr/>
          <p:nvPr/>
        </p:nvSpPr>
        <p:spPr>
          <a:xfrm>
            <a:off x="2084451" y="3614115"/>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36" name="object 36"/>
          <p:cNvSpPr/>
          <p:nvPr/>
        </p:nvSpPr>
        <p:spPr>
          <a:xfrm>
            <a:off x="4468367" y="4931219"/>
            <a:ext cx="541134" cy="827316"/>
          </a:xfrm>
          <a:prstGeom prst="rect">
            <a:avLst/>
          </a:prstGeom>
          <a:blipFill>
            <a:blip r:embed="rId4" cstate="print"/>
            <a:stretch>
              <a:fillRect/>
            </a:stretch>
          </a:blipFill>
        </p:spPr>
        <p:txBody>
          <a:bodyPr wrap="square" lIns="0" tIns="0" rIns="0" bIns="0" rtlCol="0">
            <a:spAutoFit/>
          </a:bodyPr>
          <a:lstStyle/>
          <a:p>
            <a:endParaRPr/>
          </a:p>
        </p:txBody>
      </p:sp>
      <p:sp>
        <p:nvSpPr>
          <p:cNvPr id="37" name="object 37"/>
          <p:cNvSpPr/>
          <p:nvPr/>
        </p:nvSpPr>
        <p:spPr>
          <a:xfrm>
            <a:off x="4544567" y="5932716"/>
            <a:ext cx="462813" cy="707567"/>
          </a:xfrm>
          <a:prstGeom prst="rect">
            <a:avLst/>
          </a:prstGeom>
          <a:blipFill>
            <a:blip r:embed="rId2" cstate="print"/>
            <a:stretch>
              <a:fillRect/>
            </a:stretch>
          </a:blipFill>
        </p:spPr>
        <p:txBody>
          <a:bodyPr wrap="square" lIns="0" tIns="0" rIns="0" bIns="0" rtlCol="0">
            <a:spAutoFit/>
          </a:bodyPr>
          <a:lstStyle/>
          <a:p>
            <a:endParaRPr/>
          </a:p>
        </p:txBody>
      </p:sp>
      <p:sp>
        <p:nvSpPr>
          <p:cNvPr id="38" name="object 38"/>
          <p:cNvSpPr txBox="1"/>
          <p:nvPr/>
        </p:nvSpPr>
        <p:spPr>
          <a:xfrm>
            <a:off x="5272278" y="5269229"/>
            <a:ext cx="3343910" cy="1064895"/>
          </a:xfrm>
          <a:prstGeom prst="rect">
            <a:avLst/>
          </a:prstGeom>
        </p:spPr>
        <p:txBody>
          <a:bodyPr vert="horz" wrap="square" lIns="0" tIns="0" rIns="0" bIns="0" rtlCol="0">
            <a:spAutoFit/>
          </a:bodyPr>
          <a:lstStyle/>
          <a:p>
            <a:pPr marL="22860">
              <a:lnSpc>
                <a:spcPct val="100000"/>
              </a:lnSpc>
            </a:pPr>
            <a:r>
              <a:rPr sz="2000" spc="5" dirty="0">
                <a:latin typeface="宋体"/>
                <a:cs typeface="宋体"/>
              </a:rPr>
              <a:t>Maste</a:t>
            </a:r>
            <a:r>
              <a:rPr sz="2000" spc="-5" dirty="0">
                <a:latin typeface="宋体"/>
                <a:cs typeface="宋体"/>
              </a:rPr>
              <a:t>r</a:t>
            </a:r>
            <a:r>
              <a:rPr sz="2000" spc="0" dirty="0">
                <a:latin typeface="宋体"/>
                <a:cs typeface="宋体"/>
              </a:rPr>
              <a:t>：</a:t>
            </a:r>
            <a:r>
              <a:rPr sz="2000" spc="-15" dirty="0">
                <a:latin typeface="宋体"/>
                <a:cs typeface="宋体"/>
              </a:rPr>
              <a:t>负</a:t>
            </a:r>
            <a:r>
              <a:rPr sz="2000" spc="0" dirty="0">
                <a:latin typeface="宋体"/>
                <a:cs typeface="宋体"/>
              </a:rPr>
              <a:t>责划</a:t>
            </a:r>
            <a:r>
              <a:rPr sz="2000" spc="-15" dirty="0">
                <a:latin typeface="宋体"/>
                <a:cs typeface="宋体"/>
              </a:rPr>
              <a:t>分</a:t>
            </a:r>
            <a:r>
              <a:rPr sz="2000" spc="0" dirty="0">
                <a:latin typeface="宋体"/>
                <a:cs typeface="宋体"/>
              </a:rPr>
              <a:t>和分</a:t>
            </a:r>
            <a:r>
              <a:rPr sz="2000" spc="-15" dirty="0">
                <a:latin typeface="宋体"/>
                <a:cs typeface="宋体"/>
              </a:rPr>
              <a:t>配</a:t>
            </a:r>
            <a:r>
              <a:rPr sz="2000" spc="0" dirty="0">
                <a:latin typeface="宋体"/>
                <a:cs typeface="宋体"/>
              </a:rPr>
              <a:t>任务</a:t>
            </a:r>
            <a:endParaRPr sz="2000">
              <a:latin typeface="宋体"/>
              <a:cs typeface="宋体"/>
            </a:endParaRPr>
          </a:p>
          <a:p>
            <a:pPr>
              <a:lnSpc>
                <a:spcPts val="1600"/>
              </a:lnSpc>
              <a:spcBef>
                <a:spcPts val="0"/>
              </a:spcBef>
            </a:pPr>
            <a:endParaRPr sz="1600"/>
          </a:p>
          <a:p>
            <a:pPr>
              <a:lnSpc>
                <a:spcPts val="2000"/>
              </a:lnSpc>
            </a:pPr>
            <a:endParaRPr sz="2000"/>
          </a:p>
          <a:p>
            <a:pPr marL="12700">
              <a:lnSpc>
                <a:spcPts val="2380"/>
              </a:lnSpc>
            </a:pPr>
            <a:r>
              <a:rPr sz="2000" dirty="0">
                <a:latin typeface="宋体"/>
                <a:cs typeface="宋体"/>
              </a:rPr>
              <a:t>W</a:t>
            </a:r>
            <a:r>
              <a:rPr sz="2000" spc="10" dirty="0">
                <a:latin typeface="宋体"/>
                <a:cs typeface="宋体"/>
              </a:rPr>
              <a:t>o</a:t>
            </a:r>
            <a:r>
              <a:rPr sz="2000" spc="0" dirty="0">
                <a:latin typeface="宋体"/>
                <a:cs typeface="宋体"/>
              </a:rPr>
              <a:t>r</a:t>
            </a:r>
            <a:r>
              <a:rPr sz="2000" spc="10" dirty="0">
                <a:latin typeface="宋体"/>
                <a:cs typeface="宋体"/>
              </a:rPr>
              <a:t>k</a:t>
            </a:r>
            <a:r>
              <a:rPr sz="2000" spc="0" dirty="0">
                <a:latin typeface="宋体"/>
                <a:cs typeface="宋体"/>
              </a:rPr>
              <a:t>de</a:t>
            </a:r>
            <a:r>
              <a:rPr sz="2000" spc="-5" dirty="0">
                <a:latin typeface="宋体"/>
                <a:cs typeface="宋体"/>
              </a:rPr>
              <a:t>r</a:t>
            </a:r>
            <a:r>
              <a:rPr sz="2000" spc="0" dirty="0">
                <a:latin typeface="宋体"/>
                <a:cs typeface="宋体"/>
              </a:rPr>
              <a:t>：负</a:t>
            </a:r>
            <a:r>
              <a:rPr sz="2000" spc="-15" dirty="0">
                <a:latin typeface="宋体"/>
                <a:cs typeface="宋体"/>
              </a:rPr>
              <a:t>责</a:t>
            </a:r>
            <a:r>
              <a:rPr sz="2000" spc="0" dirty="0">
                <a:latin typeface="宋体"/>
                <a:cs typeface="宋体"/>
              </a:rPr>
              <a:t>数据</a:t>
            </a:r>
            <a:r>
              <a:rPr sz="2000" spc="-15" dirty="0">
                <a:latin typeface="宋体"/>
                <a:cs typeface="宋体"/>
              </a:rPr>
              <a:t>块</a:t>
            </a:r>
            <a:r>
              <a:rPr sz="2000" spc="0" dirty="0">
                <a:latin typeface="宋体"/>
                <a:cs typeface="宋体"/>
              </a:rPr>
              <a:t>计算</a:t>
            </a:r>
            <a:endParaRPr sz="2000">
              <a:latin typeface="宋体"/>
              <a:cs typeface="宋体"/>
            </a:endParaRPr>
          </a:p>
        </p:txBody>
      </p:sp>
      <p:sp>
        <p:nvSpPr>
          <p:cNvPr id="39" name="object 39"/>
          <p:cNvSpPr/>
          <p:nvPr/>
        </p:nvSpPr>
        <p:spPr>
          <a:xfrm>
            <a:off x="1698117" y="2198877"/>
            <a:ext cx="1534921" cy="2231644"/>
          </a:xfrm>
          <a:custGeom>
            <a:avLst/>
            <a:gdLst/>
            <a:ahLst/>
            <a:cxnLst/>
            <a:rect l="l" t="t" r="r" b="b"/>
            <a:pathLst>
              <a:path w="1534921" h="2231644">
                <a:moveTo>
                  <a:pt x="0" y="771017"/>
                </a:moveTo>
                <a:lnTo>
                  <a:pt x="212216" y="557911"/>
                </a:lnTo>
                <a:lnTo>
                  <a:pt x="293243" y="213106"/>
                </a:lnTo>
                <a:lnTo>
                  <a:pt x="555370" y="213106"/>
                </a:lnTo>
                <a:lnTo>
                  <a:pt x="767460" y="0"/>
                </a:lnTo>
                <a:lnTo>
                  <a:pt x="979677" y="213106"/>
                </a:lnTo>
                <a:lnTo>
                  <a:pt x="1241806" y="213106"/>
                </a:lnTo>
                <a:lnTo>
                  <a:pt x="1322832" y="557911"/>
                </a:lnTo>
                <a:lnTo>
                  <a:pt x="1534921" y="771017"/>
                </a:lnTo>
                <a:lnTo>
                  <a:pt x="1453895" y="1115822"/>
                </a:lnTo>
                <a:lnTo>
                  <a:pt x="1534921" y="1460627"/>
                </a:lnTo>
                <a:lnTo>
                  <a:pt x="1322832" y="1673733"/>
                </a:lnTo>
                <a:lnTo>
                  <a:pt x="1241806" y="2018538"/>
                </a:lnTo>
                <a:lnTo>
                  <a:pt x="979677" y="2018538"/>
                </a:lnTo>
                <a:lnTo>
                  <a:pt x="767460" y="2231644"/>
                </a:lnTo>
                <a:lnTo>
                  <a:pt x="555370" y="2018538"/>
                </a:lnTo>
                <a:lnTo>
                  <a:pt x="293243" y="2018538"/>
                </a:lnTo>
                <a:lnTo>
                  <a:pt x="212216" y="1673733"/>
                </a:lnTo>
                <a:lnTo>
                  <a:pt x="0" y="1460627"/>
                </a:lnTo>
                <a:lnTo>
                  <a:pt x="81025" y="1115822"/>
                </a:lnTo>
                <a:lnTo>
                  <a:pt x="0" y="771017"/>
                </a:lnTo>
                <a:close/>
              </a:path>
            </a:pathLst>
          </a:custGeom>
          <a:ln w="12700">
            <a:solidFill>
              <a:srgbClr val="5F5F5F"/>
            </a:solidFill>
          </a:ln>
        </p:spPr>
        <p:txBody>
          <a:bodyPr wrap="square" lIns="0" tIns="0" rIns="0" bIns="0" rtlCol="0">
            <a:spAutoFit/>
          </a:bodyPr>
          <a:lstStyle/>
          <a:p>
            <a:endParaRPr/>
          </a:p>
        </p:txBody>
      </p:sp>
      <p:graphicFrame>
        <p:nvGraphicFramePr>
          <p:cNvPr id="5" name="object 5"/>
          <p:cNvGraphicFramePr>
            <a:graphicFrameLocks noGrp="1"/>
          </p:cNvGraphicFramePr>
          <p:nvPr/>
        </p:nvGraphicFramePr>
        <p:xfrm>
          <a:off x="864552" y="1572056"/>
          <a:ext cx="696683"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458">
                  <a:extLst>
                    <a:ext uri="{9D8B030D-6E8A-4147-A177-3AD203B41FA5}">
                      <a16:colId xmlns:a16="http://schemas.microsoft.com/office/drawing/2014/main" val="20001"/>
                    </a:ext>
                  </a:extLst>
                </a:gridCol>
                <a:gridCol w="228625">
                  <a:extLst>
                    <a:ext uri="{9D8B030D-6E8A-4147-A177-3AD203B41FA5}">
                      <a16:colId xmlns:a16="http://schemas.microsoft.com/office/drawing/2014/main" val="20002"/>
                    </a:ext>
                  </a:extLst>
                </a:gridCol>
              </a:tblGrid>
              <a:tr h="223215">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00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00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0000"/>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00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00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0000"/>
                    </a:solidFill>
                  </a:tcPr>
                </a:tc>
                <a:extLst>
                  <a:ext uri="{0D108BD9-81ED-4DB2-BD59-A6C34878D82A}">
                    <a16:rowId xmlns:a16="http://schemas.microsoft.com/office/drawing/2014/main" val="10001"/>
                  </a:ext>
                </a:extLst>
              </a:tr>
              <a:tr h="212216">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00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00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FF0000"/>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964054" y="1180134"/>
          <a:ext cx="696682"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394">
                  <a:extLst>
                    <a:ext uri="{9D8B030D-6E8A-4147-A177-3AD203B41FA5}">
                      <a16:colId xmlns:a16="http://schemas.microsoft.com/office/drawing/2014/main" val="20001"/>
                    </a:ext>
                  </a:extLst>
                </a:gridCol>
                <a:gridCol w="228688">
                  <a:extLst>
                    <a:ext uri="{9D8B030D-6E8A-4147-A177-3AD203B41FA5}">
                      <a16:colId xmlns:a16="http://schemas.microsoft.com/office/drawing/2014/main" val="20002"/>
                    </a:ext>
                  </a:extLst>
                </a:gridCol>
              </a:tblGrid>
              <a:tr h="223215">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99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9900"/>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99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9900"/>
                    </a:solidFill>
                  </a:tcPr>
                </a:tc>
                <a:extLst>
                  <a:ext uri="{0D108BD9-81ED-4DB2-BD59-A6C34878D82A}">
                    <a16:rowId xmlns:a16="http://schemas.microsoft.com/office/drawing/2014/main" val="10001"/>
                  </a:ext>
                </a:extLst>
              </a:tr>
              <a:tr h="212216">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99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FF9900"/>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3183254" y="1604695"/>
          <a:ext cx="696682" cy="1188720"/>
        </p:xfrm>
        <a:graphic>
          <a:graphicData uri="http://schemas.openxmlformats.org/drawingml/2006/table">
            <a:tbl>
              <a:tblPr firstRow="1" bandRow="1">
                <a:tableStyleId>{2D5ABB26-0587-4C30-8999-92F81FD0307C}</a:tableStyleId>
              </a:tblPr>
              <a:tblGrid>
                <a:gridCol w="228599">
                  <a:extLst>
                    <a:ext uri="{9D8B030D-6E8A-4147-A177-3AD203B41FA5}">
                      <a16:colId xmlns:a16="http://schemas.microsoft.com/office/drawing/2014/main" val="20000"/>
                    </a:ext>
                  </a:extLst>
                </a:gridCol>
                <a:gridCol w="239395">
                  <a:extLst>
                    <a:ext uri="{9D8B030D-6E8A-4147-A177-3AD203B41FA5}">
                      <a16:colId xmlns:a16="http://schemas.microsoft.com/office/drawing/2014/main" val="20001"/>
                    </a:ext>
                  </a:extLst>
                </a:gridCol>
                <a:gridCol w="228688">
                  <a:extLst>
                    <a:ext uri="{9D8B030D-6E8A-4147-A177-3AD203B41FA5}">
                      <a16:colId xmlns:a16="http://schemas.microsoft.com/office/drawing/2014/main" val="20002"/>
                    </a:ext>
                  </a:extLst>
                </a:gridCol>
              </a:tblGrid>
              <a:tr h="223215">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FF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FFFF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FFFF00"/>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FF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FFFF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FFFF00"/>
                    </a:solidFill>
                  </a:tcPr>
                </a:tc>
                <a:extLst>
                  <a:ext uri="{0D108BD9-81ED-4DB2-BD59-A6C34878D82A}">
                    <a16:rowId xmlns:a16="http://schemas.microsoft.com/office/drawing/2014/main" val="10001"/>
                  </a:ext>
                </a:extLst>
              </a:tr>
              <a:tr h="212216">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FF00"/>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FFFF00"/>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FFFF00"/>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505320" y="2823895"/>
          <a:ext cx="696683"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490">
                  <a:extLst>
                    <a:ext uri="{9D8B030D-6E8A-4147-A177-3AD203B41FA5}">
                      <a16:colId xmlns:a16="http://schemas.microsoft.com/office/drawing/2014/main" val="20001"/>
                    </a:ext>
                  </a:extLst>
                </a:gridCol>
                <a:gridCol w="228593">
                  <a:extLst>
                    <a:ext uri="{9D8B030D-6E8A-4147-A177-3AD203B41FA5}">
                      <a16:colId xmlns:a16="http://schemas.microsoft.com/office/drawing/2014/main" val="20002"/>
                    </a:ext>
                  </a:extLst>
                </a:gridCol>
              </a:tblGrid>
              <a:tr h="223215">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33CC33"/>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33CC33"/>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33CC33"/>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33CC33"/>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33CC33"/>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33CC33"/>
                    </a:solidFill>
                  </a:tcPr>
                </a:tc>
                <a:extLst>
                  <a:ext uri="{0D108BD9-81ED-4DB2-BD59-A6C34878D82A}">
                    <a16:rowId xmlns:a16="http://schemas.microsoft.com/office/drawing/2014/main" val="10001"/>
                  </a:ext>
                </a:extLst>
              </a:tr>
              <a:tr h="212216">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33CC33"/>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33CC33"/>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33CC33"/>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2606294" y="5001069"/>
          <a:ext cx="696683"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522">
                  <a:extLst>
                    <a:ext uri="{9D8B030D-6E8A-4147-A177-3AD203B41FA5}">
                      <a16:colId xmlns:a16="http://schemas.microsoft.com/office/drawing/2014/main" val="20001"/>
                    </a:ext>
                  </a:extLst>
                </a:gridCol>
                <a:gridCol w="228561">
                  <a:extLst>
                    <a:ext uri="{9D8B030D-6E8A-4147-A177-3AD203B41FA5}">
                      <a16:colId xmlns:a16="http://schemas.microsoft.com/office/drawing/2014/main" val="20002"/>
                    </a:ext>
                  </a:extLst>
                </a:gridCol>
              </a:tblGrid>
              <a:tr h="223202">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FFF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FFF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00FFFF"/>
                    </a:solidFill>
                  </a:tcPr>
                </a:tc>
                <a:extLst>
                  <a:ext uri="{0D108BD9-81ED-4DB2-BD59-A6C34878D82A}">
                    <a16:rowId xmlns:a16="http://schemas.microsoft.com/office/drawing/2014/main" val="10000"/>
                  </a:ext>
                </a:extLst>
              </a:tr>
              <a:tr h="228599">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FFF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FFF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00FFFF"/>
                    </a:solidFill>
                  </a:tcPr>
                </a:tc>
                <a:extLst>
                  <a:ext uri="{0D108BD9-81ED-4DB2-BD59-A6C34878D82A}">
                    <a16:rowId xmlns:a16="http://schemas.microsoft.com/office/drawing/2014/main" val="10001"/>
                  </a:ext>
                </a:extLst>
              </a:tr>
              <a:tr h="212229">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00FFF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00FFF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00FFFF"/>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3542410" y="2834817"/>
          <a:ext cx="696683"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522">
                  <a:extLst>
                    <a:ext uri="{9D8B030D-6E8A-4147-A177-3AD203B41FA5}">
                      <a16:colId xmlns:a16="http://schemas.microsoft.com/office/drawing/2014/main" val="20001"/>
                    </a:ext>
                  </a:extLst>
                </a:gridCol>
                <a:gridCol w="228561">
                  <a:extLst>
                    <a:ext uri="{9D8B030D-6E8A-4147-A177-3AD203B41FA5}">
                      <a16:colId xmlns:a16="http://schemas.microsoft.com/office/drawing/2014/main" val="20002"/>
                    </a:ext>
                  </a:extLst>
                </a:gridCol>
              </a:tblGrid>
              <a:tr h="223215">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66F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0066F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0066FF"/>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66F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0066F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0066FF"/>
                    </a:solidFill>
                  </a:tcPr>
                </a:tc>
                <a:extLst>
                  <a:ext uri="{0D108BD9-81ED-4DB2-BD59-A6C34878D82A}">
                    <a16:rowId xmlns:a16="http://schemas.microsoft.com/office/drawing/2014/main" val="10001"/>
                  </a:ext>
                </a:extLst>
              </a:tr>
              <a:tr h="212216">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0066F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0066F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0066FF"/>
                    </a:solidFill>
                  </a:tcPr>
                </a:tc>
                <a:extLst>
                  <a:ext uri="{0D108BD9-81ED-4DB2-BD59-A6C34878D82A}">
                    <a16:rowId xmlns:a16="http://schemas.microsoft.com/office/drawing/2014/main" val="10002"/>
                  </a:ext>
                </a:extLst>
              </a:tr>
            </a:tbl>
          </a:graphicData>
        </a:graphic>
      </p:graphicFrame>
      <p:graphicFrame>
        <p:nvGraphicFramePr>
          <p:cNvPr id="11" name="object 11"/>
          <p:cNvGraphicFramePr>
            <a:graphicFrameLocks noGrp="1"/>
          </p:cNvGraphicFramePr>
          <p:nvPr/>
        </p:nvGraphicFramePr>
        <p:xfrm>
          <a:off x="3422777" y="4075861"/>
          <a:ext cx="696683"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395">
                  <a:extLst>
                    <a:ext uri="{9D8B030D-6E8A-4147-A177-3AD203B41FA5}">
                      <a16:colId xmlns:a16="http://schemas.microsoft.com/office/drawing/2014/main" val="20001"/>
                    </a:ext>
                  </a:extLst>
                </a:gridCol>
                <a:gridCol w="228688">
                  <a:extLst>
                    <a:ext uri="{9D8B030D-6E8A-4147-A177-3AD203B41FA5}">
                      <a16:colId xmlns:a16="http://schemas.microsoft.com/office/drawing/2014/main" val="20002"/>
                    </a:ext>
                  </a:extLst>
                </a:gridCol>
              </a:tblGrid>
              <a:tr h="223088">
                <a:tc>
                  <a:txBody>
                    <a:bodyPr/>
                    <a:lstStyle/>
                    <a:p>
                      <a:endParaRPr sz="2600">
                        <a:latin typeface="黑体"/>
                        <a:cs typeface="黑体"/>
                      </a:endParaRPr>
                    </a:p>
                  </a:txBody>
                  <a:tcPr marL="0" marR="0" marT="0" marB="0">
                    <a:lnL w="12699">
                      <a:solidFill>
                        <a:srgbClr val="9B310D"/>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946151"/>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699">
                      <a:solidFill>
                        <a:srgbClr val="9B310D"/>
                      </a:solidFill>
                      <a:prstDash val="solid"/>
                    </a:lnT>
                    <a:lnB w="9525">
                      <a:solidFill>
                        <a:srgbClr val="AE3408"/>
                      </a:solidFill>
                      <a:prstDash val="solid"/>
                    </a:lnB>
                    <a:solidFill>
                      <a:srgbClr val="946151"/>
                    </a:solidFill>
                  </a:tcPr>
                </a:tc>
                <a:tc>
                  <a:txBody>
                    <a:bodyPr/>
                    <a:lstStyle/>
                    <a:p>
                      <a:endParaRPr sz="2600">
                        <a:latin typeface="黑体"/>
                        <a:cs typeface="黑体"/>
                      </a:endParaRPr>
                    </a:p>
                  </a:txBody>
                  <a:tcPr marL="0" marR="0" marT="0" marB="0">
                    <a:lnL w="9525">
                      <a:solidFill>
                        <a:srgbClr val="AE3408"/>
                      </a:solidFill>
                      <a:prstDash val="solid"/>
                    </a:lnL>
                    <a:lnR w="12699">
                      <a:solidFill>
                        <a:srgbClr val="9B310D"/>
                      </a:solidFill>
                      <a:prstDash val="solid"/>
                    </a:lnR>
                    <a:lnT w="12699">
                      <a:solidFill>
                        <a:srgbClr val="9B310D"/>
                      </a:solidFill>
                      <a:prstDash val="solid"/>
                    </a:lnT>
                    <a:lnB w="9525">
                      <a:solidFill>
                        <a:srgbClr val="AE3408"/>
                      </a:solidFill>
                      <a:prstDash val="solid"/>
                    </a:lnB>
                    <a:solidFill>
                      <a:srgbClr val="946151"/>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946151"/>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946151"/>
                    </a:solidFill>
                  </a:tcPr>
                </a:tc>
                <a:tc>
                  <a:txBody>
                    <a:bodyPr/>
                    <a:lstStyle/>
                    <a:p>
                      <a:endParaRPr sz="26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9525">
                      <a:solidFill>
                        <a:srgbClr val="AE3408"/>
                      </a:solidFill>
                      <a:prstDash val="solid"/>
                    </a:lnB>
                    <a:solidFill>
                      <a:srgbClr val="946151"/>
                    </a:solidFill>
                  </a:tcPr>
                </a:tc>
                <a:extLst>
                  <a:ext uri="{0D108BD9-81ED-4DB2-BD59-A6C34878D82A}">
                    <a16:rowId xmlns:a16="http://schemas.microsoft.com/office/drawing/2014/main" val="10001"/>
                  </a:ext>
                </a:extLst>
              </a:tr>
              <a:tr h="212344">
                <a:tc>
                  <a:txBody>
                    <a:bodyPr/>
                    <a:lstStyle/>
                    <a:p>
                      <a:endParaRPr sz="2600">
                        <a:latin typeface="黑体"/>
                        <a:cs typeface="黑体"/>
                      </a:endParaRPr>
                    </a:p>
                  </a:txBody>
                  <a:tcPr marL="0" marR="0" marT="0" marB="0">
                    <a:lnL w="12699">
                      <a:solidFill>
                        <a:srgbClr val="9B310D"/>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946151"/>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699">
                      <a:solidFill>
                        <a:srgbClr val="9B310D"/>
                      </a:solidFill>
                      <a:prstDash val="solid"/>
                    </a:lnB>
                    <a:solidFill>
                      <a:srgbClr val="946151"/>
                    </a:solidFill>
                  </a:tcPr>
                </a:tc>
                <a:tc>
                  <a:txBody>
                    <a:bodyPr/>
                    <a:lstStyle/>
                    <a:p>
                      <a:endParaRPr sz="2600">
                        <a:latin typeface="黑体"/>
                        <a:cs typeface="黑体"/>
                      </a:endParaRPr>
                    </a:p>
                  </a:txBody>
                  <a:tcPr marL="0" marR="0" marT="0" marB="0">
                    <a:lnL w="9525">
                      <a:solidFill>
                        <a:srgbClr val="AE3408"/>
                      </a:solidFill>
                      <a:prstDash val="solid"/>
                    </a:lnL>
                    <a:lnR w="12699">
                      <a:solidFill>
                        <a:srgbClr val="9B310D"/>
                      </a:solidFill>
                      <a:prstDash val="solid"/>
                    </a:lnR>
                    <a:lnT w="9525">
                      <a:solidFill>
                        <a:srgbClr val="AE3408"/>
                      </a:solidFill>
                      <a:prstDash val="solid"/>
                    </a:lnT>
                    <a:lnB w="12699">
                      <a:solidFill>
                        <a:srgbClr val="9B310D"/>
                      </a:solidFill>
                      <a:prstDash val="solid"/>
                    </a:lnB>
                    <a:solidFill>
                      <a:srgbClr val="946151"/>
                    </a:solidFill>
                  </a:tcPr>
                </a:tc>
                <a:extLst>
                  <a:ext uri="{0D108BD9-81ED-4DB2-BD59-A6C34878D82A}">
                    <a16:rowId xmlns:a16="http://schemas.microsoft.com/office/drawing/2014/main" val="10002"/>
                  </a:ext>
                </a:extLst>
              </a:tr>
            </a:tbl>
          </a:graphicData>
        </a:graphic>
      </p:graphicFrame>
      <p:graphicFrame>
        <p:nvGraphicFramePr>
          <p:cNvPr id="12" name="object 12"/>
          <p:cNvGraphicFramePr>
            <a:graphicFrameLocks noGrp="1"/>
          </p:cNvGraphicFramePr>
          <p:nvPr/>
        </p:nvGraphicFramePr>
        <p:xfrm>
          <a:off x="1539494" y="4990198"/>
          <a:ext cx="696683" cy="1188720"/>
        </p:xfrm>
        <a:graphic>
          <a:graphicData uri="http://schemas.openxmlformats.org/drawingml/2006/table">
            <a:tbl>
              <a:tblPr firstRow="1" bandRow="1">
                <a:tableStyleId>{2D5ABB26-0587-4C30-8999-92F81FD0307C}</a:tableStyleId>
              </a:tblPr>
              <a:tblGrid>
                <a:gridCol w="228600">
                  <a:extLst>
                    <a:ext uri="{9D8B030D-6E8A-4147-A177-3AD203B41FA5}">
                      <a16:colId xmlns:a16="http://schemas.microsoft.com/office/drawing/2014/main" val="20000"/>
                    </a:ext>
                  </a:extLst>
                </a:gridCol>
                <a:gridCol w="239522">
                  <a:extLst>
                    <a:ext uri="{9D8B030D-6E8A-4147-A177-3AD203B41FA5}">
                      <a16:colId xmlns:a16="http://schemas.microsoft.com/office/drawing/2014/main" val="20001"/>
                    </a:ext>
                  </a:extLst>
                </a:gridCol>
                <a:gridCol w="228561">
                  <a:extLst>
                    <a:ext uri="{9D8B030D-6E8A-4147-A177-3AD203B41FA5}">
                      <a16:colId xmlns:a16="http://schemas.microsoft.com/office/drawing/2014/main" val="20002"/>
                    </a:ext>
                  </a:extLst>
                </a:gridCol>
              </a:tblGrid>
              <a:tr h="223151">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7E7E7E"/>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7E7E7E"/>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7E7E7E"/>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7E7E7E"/>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7E7E7E"/>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7E7E7E"/>
                    </a:solidFill>
                  </a:tcPr>
                </a:tc>
                <a:extLst>
                  <a:ext uri="{0D108BD9-81ED-4DB2-BD59-A6C34878D82A}">
                    <a16:rowId xmlns:a16="http://schemas.microsoft.com/office/drawing/2014/main" val="10001"/>
                  </a:ext>
                </a:extLst>
              </a:tr>
              <a:tr h="21228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7E7E7E"/>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7E7E7E"/>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7E7E7E"/>
                    </a:solidFill>
                  </a:tcPr>
                </a:tc>
                <a:extLst>
                  <a:ext uri="{0D108BD9-81ED-4DB2-BD59-A6C34878D82A}">
                    <a16:rowId xmlns:a16="http://schemas.microsoft.com/office/drawing/2014/main" val="10002"/>
                  </a:ext>
                </a:extLst>
              </a:tr>
            </a:tbl>
          </a:graphicData>
        </a:graphic>
      </p:graphicFrame>
      <p:graphicFrame>
        <p:nvGraphicFramePr>
          <p:cNvPr id="13" name="object 13"/>
          <p:cNvGraphicFramePr>
            <a:graphicFrameLocks noGrp="1"/>
          </p:cNvGraphicFramePr>
          <p:nvPr/>
        </p:nvGraphicFramePr>
        <p:xfrm>
          <a:off x="668642" y="4054017"/>
          <a:ext cx="696683" cy="1188720"/>
        </p:xfrm>
        <a:graphic>
          <a:graphicData uri="http://schemas.openxmlformats.org/drawingml/2006/table">
            <a:tbl>
              <a:tblPr firstRow="1" bandRow="1">
                <a:tableStyleId>{2D5ABB26-0587-4C30-8999-92F81FD0307C}</a:tableStyleId>
              </a:tblPr>
              <a:tblGrid>
                <a:gridCol w="228587">
                  <a:extLst>
                    <a:ext uri="{9D8B030D-6E8A-4147-A177-3AD203B41FA5}">
                      <a16:colId xmlns:a16="http://schemas.microsoft.com/office/drawing/2014/main" val="20000"/>
                    </a:ext>
                  </a:extLst>
                </a:gridCol>
                <a:gridCol w="239496">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tblGrid>
              <a:tr h="223215">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6F2F9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12700">
                      <a:solidFill>
                        <a:srgbClr val="9B310D"/>
                      </a:solidFill>
                      <a:prstDash val="solid"/>
                    </a:lnT>
                    <a:lnB w="9525">
                      <a:solidFill>
                        <a:srgbClr val="AE3408"/>
                      </a:solidFill>
                      <a:prstDash val="solid"/>
                    </a:lnB>
                    <a:solidFill>
                      <a:srgbClr val="6F2F9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12700">
                      <a:solidFill>
                        <a:srgbClr val="9B310D"/>
                      </a:solidFill>
                      <a:prstDash val="solid"/>
                    </a:lnT>
                    <a:lnB w="9525">
                      <a:solidFill>
                        <a:srgbClr val="AE3408"/>
                      </a:solidFill>
                      <a:prstDash val="solid"/>
                    </a:lnB>
                    <a:solidFill>
                      <a:srgbClr val="6F2F9F"/>
                    </a:solidFill>
                  </a:tcPr>
                </a:tc>
                <a:extLst>
                  <a:ext uri="{0D108BD9-81ED-4DB2-BD59-A6C34878D82A}">
                    <a16:rowId xmlns:a16="http://schemas.microsoft.com/office/drawing/2014/main" val="10000"/>
                  </a:ext>
                </a:extLst>
              </a:tr>
              <a:tr h="228600">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6F2F9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9525">
                      <a:solidFill>
                        <a:srgbClr val="AE3408"/>
                      </a:solidFill>
                      <a:prstDash val="solid"/>
                    </a:lnB>
                    <a:solidFill>
                      <a:srgbClr val="6F2F9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9525">
                      <a:solidFill>
                        <a:srgbClr val="AE3408"/>
                      </a:solidFill>
                      <a:prstDash val="solid"/>
                    </a:lnB>
                    <a:solidFill>
                      <a:srgbClr val="6F2F9F"/>
                    </a:solidFill>
                  </a:tcPr>
                </a:tc>
                <a:extLst>
                  <a:ext uri="{0D108BD9-81ED-4DB2-BD59-A6C34878D82A}">
                    <a16:rowId xmlns:a16="http://schemas.microsoft.com/office/drawing/2014/main" val="10001"/>
                  </a:ext>
                </a:extLst>
              </a:tr>
              <a:tr h="212217">
                <a:tc>
                  <a:txBody>
                    <a:bodyPr/>
                    <a:lstStyle/>
                    <a:p>
                      <a:endParaRPr sz="2600">
                        <a:latin typeface="黑体"/>
                        <a:cs typeface="黑体"/>
                      </a:endParaRPr>
                    </a:p>
                  </a:txBody>
                  <a:tcPr marL="0" marR="0" marT="0" marB="0">
                    <a:lnL w="12700">
                      <a:solidFill>
                        <a:srgbClr val="9B310D"/>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6F2F9F"/>
                    </a:solidFill>
                  </a:tcPr>
                </a:tc>
                <a:tc>
                  <a:txBody>
                    <a:bodyPr/>
                    <a:lstStyle/>
                    <a:p>
                      <a:endParaRPr sz="2600">
                        <a:latin typeface="黑体"/>
                        <a:cs typeface="黑体"/>
                      </a:endParaRPr>
                    </a:p>
                  </a:txBody>
                  <a:tcPr marL="0" marR="0" marT="0" marB="0">
                    <a:lnL w="9525">
                      <a:solidFill>
                        <a:srgbClr val="AE3408"/>
                      </a:solidFill>
                      <a:prstDash val="solid"/>
                    </a:lnL>
                    <a:lnR w="9525">
                      <a:solidFill>
                        <a:srgbClr val="AE3408"/>
                      </a:solidFill>
                      <a:prstDash val="solid"/>
                    </a:lnR>
                    <a:lnT w="9525">
                      <a:solidFill>
                        <a:srgbClr val="AE3408"/>
                      </a:solidFill>
                      <a:prstDash val="solid"/>
                    </a:lnT>
                    <a:lnB w="12700">
                      <a:solidFill>
                        <a:srgbClr val="9B310D"/>
                      </a:solidFill>
                      <a:prstDash val="solid"/>
                    </a:lnB>
                    <a:solidFill>
                      <a:srgbClr val="6F2F9F"/>
                    </a:solidFill>
                  </a:tcPr>
                </a:tc>
                <a:tc>
                  <a:txBody>
                    <a:bodyPr/>
                    <a:lstStyle/>
                    <a:p>
                      <a:endParaRPr sz="2600">
                        <a:latin typeface="黑体"/>
                        <a:cs typeface="黑体"/>
                      </a:endParaRPr>
                    </a:p>
                  </a:txBody>
                  <a:tcPr marL="0" marR="0" marT="0" marB="0">
                    <a:lnL w="9525">
                      <a:solidFill>
                        <a:srgbClr val="AE3408"/>
                      </a:solidFill>
                      <a:prstDash val="solid"/>
                    </a:lnL>
                    <a:lnR w="12700">
                      <a:solidFill>
                        <a:srgbClr val="9B310D"/>
                      </a:solidFill>
                      <a:prstDash val="solid"/>
                    </a:lnR>
                    <a:lnT w="9525">
                      <a:solidFill>
                        <a:srgbClr val="AE3408"/>
                      </a:solidFill>
                      <a:prstDash val="solid"/>
                    </a:lnT>
                    <a:lnB w="12700">
                      <a:solidFill>
                        <a:srgbClr val="9B310D"/>
                      </a:solidFill>
                      <a:prstDash val="solid"/>
                    </a:lnB>
                    <a:solidFill>
                      <a:srgbClr val="6F2F9F"/>
                    </a:solidFill>
                  </a:tcPr>
                </a:tc>
                <a:extLst>
                  <a:ext uri="{0D108BD9-81ED-4DB2-BD59-A6C34878D82A}">
                    <a16:rowId xmlns:a16="http://schemas.microsoft.com/office/drawing/2014/main" val="10002"/>
                  </a:ext>
                </a:extLst>
              </a:tr>
            </a:tbl>
          </a:graphicData>
        </a:graphic>
      </p:graphicFrame>
      <p:graphicFrame>
        <p:nvGraphicFramePr>
          <p:cNvPr id="33" name="object 33"/>
          <p:cNvGraphicFramePr>
            <a:graphicFrameLocks noGrp="1"/>
          </p:cNvGraphicFramePr>
          <p:nvPr/>
        </p:nvGraphicFramePr>
        <p:xfrm>
          <a:off x="6122415" y="2203500"/>
          <a:ext cx="2089997" cy="2468880"/>
        </p:xfrm>
        <a:graphic>
          <a:graphicData uri="http://schemas.openxmlformats.org/drawingml/2006/table">
            <a:tbl>
              <a:tblPr firstRow="1" bandRow="1">
                <a:tableStyleId>{2D5ABB26-0587-4C30-8999-92F81FD0307C}</a:tableStyleId>
              </a:tblPr>
              <a:tblGrid>
                <a:gridCol w="228568">
                  <a:extLst>
                    <a:ext uri="{9D8B030D-6E8A-4147-A177-3AD203B41FA5}">
                      <a16:colId xmlns:a16="http://schemas.microsoft.com/office/drawing/2014/main" val="20000"/>
                    </a:ext>
                  </a:extLst>
                </a:gridCol>
                <a:gridCol w="239426">
                  <a:extLst>
                    <a:ext uri="{9D8B030D-6E8A-4147-A177-3AD203B41FA5}">
                      <a16:colId xmlns:a16="http://schemas.microsoft.com/office/drawing/2014/main" val="20001"/>
                    </a:ext>
                  </a:extLst>
                </a:gridCol>
                <a:gridCol w="228644">
                  <a:extLst>
                    <a:ext uri="{9D8B030D-6E8A-4147-A177-3AD203B41FA5}">
                      <a16:colId xmlns:a16="http://schemas.microsoft.com/office/drawing/2014/main" val="20002"/>
                    </a:ext>
                  </a:extLst>
                </a:gridCol>
                <a:gridCol w="228555">
                  <a:extLst>
                    <a:ext uri="{9D8B030D-6E8A-4147-A177-3AD203B41FA5}">
                      <a16:colId xmlns:a16="http://schemas.microsoft.com/office/drawing/2014/main" val="20003"/>
                    </a:ext>
                  </a:extLst>
                </a:gridCol>
                <a:gridCol w="239522">
                  <a:extLst>
                    <a:ext uri="{9D8B030D-6E8A-4147-A177-3AD203B41FA5}">
                      <a16:colId xmlns:a16="http://schemas.microsoft.com/office/drawing/2014/main" val="20004"/>
                    </a:ext>
                  </a:extLst>
                </a:gridCol>
                <a:gridCol w="228580">
                  <a:extLst>
                    <a:ext uri="{9D8B030D-6E8A-4147-A177-3AD203B41FA5}">
                      <a16:colId xmlns:a16="http://schemas.microsoft.com/office/drawing/2014/main" val="20005"/>
                    </a:ext>
                  </a:extLst>
                </a:gridCol>
                <a:gridCol w="228619">
                  <a:extLst>
                    <a:ext uri="{9D8B030D-6E8A-4147-A177-3AD203B41FA5}">
                      <a16:colId xmlns:a16="http://schemas.microsoft.com/office/drawing/2014/main" val="20006"/>
                    </a:ext>
                  </a:extLst>
                </a:gridCol>
                <a:gridCol w="239522">
                  <a:extLst>
                    <a:ext uri="{9D8B030D-6E8A-4147-A177-3AD203B41FA5}">
                      <a16:colId xmlns:a16="http://schemas.microsoft.com/office/drawing/2014/main" val="20007"/>
                    </a:ext>
                  </a:extLst>
                </a:gridCol>
                <a:gridCol w="228561">
                  <a:extLst>
                    <a:ext uri="{9D8B030D-6E8A-4147-A177-3AD203B41FA5}">
                      <a16:colId xmlns:a16="http://schemas.microsoft.com/office/drawing/2014/main" val="20008"/>
                    </a:ext>
                  </a:extLst>
                </a:gridCol>
              </a:tblGrid>
              <a:tr h="223088">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12700">
                      <a:solidFill>
                        <a:srgbClr val="000000"/>
                      </a:solidFill>
                      <a:prstDash val="solid"/>
                    </a:lnT>
                    <a:lnB w="9525">
                      <a:solidFill>
                        <a:srgbClr val="000000"/>
                      </a:solidFill>
                      <a:prstDash val="solid"/>
                    </a:lnB>
                    <a:solidFill>
                      <a:srgbClr val="FF0000"/>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FF00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700">
                      <a:solidFill>
                        <a:srgbClr val="000000"/>
                      </a:solidFill>
                      <a:prstDash val="solid"/>
                    </a:lnT>
                    <a:lnB w="9525">
                      <a:solidFill>
                        <a:srgbClr val="000000"/>
                      </a:solidFill>
                      <a:prstDash val="solid"/>
                    </a:lnB>
                    <a:solidFill>
                      <a:srgbClr val="FF0000"/>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FF9900"/>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FF99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699">
                      <a:solidFill>
                        <a:srgbClr val="000000"/>
                      </a:solidFill>
                      <a:prstDash val="solid"/>
                    </a:lnT>
                    <a:lnB w="9525">
                      <a:solidFill>
                        <a:srgbClr val="000000"/>
                      </a:solidFill>
                      <a:prstDash val="solid"/>
                    </a:lnB>
                    <a:solidFill>
                      <a:srgbClr val="FF9900"/>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FFFF00"/>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FFFF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699">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0"/>
                  </a:ext>
                </a:extLst>
              </a:tr>
              <a:tr h="228600">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FF0000"/>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00"/>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99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FF9900"/>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FFFF00"/>
                    </a:solidFill>
                  </a:tcPr>
                </a:tc>
                <a:extLst>
                  <a:ext uri="{0D108BD9-81ED-4DB2-BD59-A6C34878D82A}">
                    <a16:rowId xmlns:a16="http://schemas.microsoft.com/office/drawing/2014/main" val="10001"/>
                  </a:ext>
                </a:extLst>
              </a:tr>
              <a:tr h="212305">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9525">
                      <a:solidFill>
                        <a:srgbClr val="000000"/>
                      </a:solidFill>
                      <a:prstDash val="solid"/>
                    </a:lnT>
                    <a:lnB w="12700">
                      <a:solidFill>
                        <a:srgbClr val="000000"/>
                      </a:solidFill>
                      <a:prstDash val="solid"/>
                    </a:lnB>
                    <a:solidFill>
                      <a:srgbClr val="FF0000"/>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FF00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700">
                      <a:solidFill>
                        <a:srgbClr val="000000"/>
                      </a:solidFill>
                      <a:prstDash val="solid"/>
                    </a:lnB>
                    <a:solidFill>
                      <a:srgbClr val="FF0000"/>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FF9900"/>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FF99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699">
                      <a:solidFill>
                        <a:srgbClr val="000000"/>
                      </a:solidFill>
                      <a:prstDash val="solid"/>
                    </a:lnB>
                    <a:solidFill>
                      <a:srgbClr val="FF9900"/>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FFFF00"/>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FFFF00"/>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699">
                      <a:solidFill>
                        <a:srgbClr val="000000"/>
                      </a:solidFill>
                      <a:prstDash val="solid"/>
                    </a:lnB>
                    <a:solidFill>
                      <a:srgbClr val="FFFF00"/>
                    </a:solidFill>
                  </a:tcPr>
                </a:tc>
                <a:extLst>
                  <a:ext uri="{0D108BD9-81ED-4DB2-BD59-A6C34878D82A}">
                    <a16:rowId xmlns:a16="http://schemas.microsoft.com/office/drawing/2014/main" val="10002"/>
                  </a:ext>
                </a:extLst>
              </a:tr>
              <a:tr h="223177">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12700">
                      <a:solidFill>
                        <a:srgbClr val="000000"/>
                      </a:solidFill>
                      <a:prstDash val="solid"/>
                    </a:lnT>
                    <a:lnB w="9525">
                      <a:solidFill>
                        <a:srgbClr val="000000"/>
                      </a:solidFill>
                      <a:prstDash val="solid"/>
                    </a:lnB>
                    <a:solidFill>
                      <a:srgbClr val="33CC33"/>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33CC33"/>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700">
                      <a:solidFill>
                        <a:srgbClr val="000000"/>
                      </a:solidFill>
                      <a:prstDash val="solid"/>
                    </a:lnT>
                    <a:lnB w="9525">
                      <a:solidFill>
                        <a:srgbClr val="000000"/>
                      </a:solidFill>
                      <a:prstDash val="solid"/>
                    </a:lnB>
                    <a:solidFill>
                      <a:srgbClr val="33CC33"/>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00FFFF"/>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00FFFF"/>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699">
                      <a:solidFill>
                        <a:srgbClr val="000000"/>
                      </a:solidFill>
                      <a:prstDash val="solid"/>
                    </a:lnT>
                    <a:lnB w="9525">
                      <a:solidFill>
                        <a:srgbClr val="000000"/>
                      </a:solidFill>
                      <a:prstDash val="solid"/>
                    </a:lnB>
                    <a:solidFill>
                      <a:srgbClr val="00FFFF"/>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0066FF"/>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0066FF"/>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699">
                      <a:solidFill>
                        <a:srgbClr val="000000"/>
                      </a:solidFill>
                      <a:prstDash val="solid"/>
                    </a:lnT>
                    <a:lnB w="9525">
                      <a:solidFill>
                        <a:srgbClr val="000000"/>
                      </a:solidFill>
                      <a:prstDash val="solid"/>
                    </a:lnB>
                    <a:solidFill>
                      <a:srgbClr val="0066FF"/>
                    </a:solidFill>
                  </a:tcPr>
                </a:tc>
                <a:extLst>
                  <a:ext uri="{0D108BD9-81ED-4DB2-BD59-A6C34878D82A}">
                    <a16:rowId xmlns:a16="http://schemas.microsoft.com/office/drawing/2014/main" val="10003"/>
                  </a:ext>
                </a:extLst>
              </a:tr>
              <a:tr h="228600">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9525">
                      <a:solidFill>
                        <a:srgbClr val="000000"/>
                      </a:solidFill>
                      <a:prstDash val="solid"/>
                    </a:lnT>
                    <a:lnB w="9525">
                      <a:solidFill>
                        <a:srgbClr val="000000"/>
                      </a:solidFill>
                      <a:prstDash val="solid"/>
                    </a:lnB>
                    <a:solidFill>
                      <a:srgbClr val="33CC33"/>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CC33"/>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33CC33"/>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FFFF"/>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FFFF"/>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00FFFF"/>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66FF"/>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66FF"/>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0066FF"/>
                    </a:solidFill>
                  </a:tcPr>
                </a:tc>
                <a:extLst>
                  <a:ext uri="{0D108BD9-81ED-4DB2-BD59-A6C34878D82A}">
                    <a16:rowId xmlns:a16="http://schemas.microsoft.com/office/drawing/2014/main" val="10004"/>
                  </a:ext>
                </a:extLst>
              </a:tr>
              <a:tr h="212242">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9525">
                      <a:solidFill>
                        <a:srgbClr val="000000"/>
                      </a:solidFill>
                      <a:prstDash val="solid"/>
                    </a:lnT>
                    <a:lnB w="12700">
                      <a:solidFill>
                        <a:srgbClr val="000000"/>
                      </a:solidFill>
                      <a:prstDash val="solid"/>
                    </a:lnB>
                    <a:solidFill>
                      <a:srgbClr val="33CC33"/>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33CC33"/>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700">
                      <a:solidFill>
                        <a:srgbClr val="000000"/>
                      </a:solidFill>
                      <a:prstDash val="solid"/>
                    </a:lnB>
                    <a:solidFill>
                      <a:srgbClr val="33CC33"/>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00FFFF"/>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00FFFF"/>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699">
                      <a:solidFill>
                        <a:srgbClr val="000000"/>
                      </a:solidFill>
                      <a:prstDash val="solid"/>
                    </a:lnB>
                    <a:solidFill>
                      <a:srgbClr val="00FFFF"/>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0066FF"/>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0066FF"/>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699">
                      <a:solidFill>
                        <a:srgbClr val="000000"/>
                      </a:solidFill>
                      <a:prstDash val="solid"/>
                    </a:lnB>
                    <a:solidFill>
                      <a:srgbClr val="0066FF"/>
                    </a:solidFill>
                  </a:tcPr>
                </a:tc>
                <a:extLst>
                  <a:ext uri="{0D108BD9-81ED-4DB2-BD59-A6C34878D82A}">
                    <a16:rowId xmlns:a16="http://schemas.microsoft.com/office/drawing/2014/main" val="10005"/>
                  </a:ext>
                </a:extLst>
              </a:tr>
              <a:tr h="223113">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12700">
                      <a:solidFill>
                        <a:srgbClr val="000000"/>
                      </a:solidFill>
                      <a:prstDash val="solid"/>
                    </a:lnT>
                    <a:lnB w="9525">
                      <a:solidFill>
                        <a:srgbClr val="000000"/>
                      </a:solidFill>
                      <a:prstDash val="solid"/>
                    </a:lnB>
                    <a:solidFill>
                      <a:srgbClr val="6F2F9F"/>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12700">
                      <a:solidFill>
                        <a:srgbClr val="000000"/>
                      </a:solidFill>
                      <a:prstDash val="solid"/>
                    </a:lnT>
                    <a:lnB w="9525">
                      <a:solidFill>
                        <a:srgbClr val="000000"/>
                      </a:solidFill>
                      <a:prstDash val="solid"/>
                    </a:lnB>
                    <a:solidFill>
                      <a:srgbClr val="6F2F9F"/>
                    </a:solidFill>
                  </a:tcPr>
                </a:tc>
                <a:tc>
                  <a:txBody>
                    <a:bodyPr/>
                    <a:lstStyle/>
                    <a:p>
                      <a:endParaRPr sz="1800">
                        <a:latin typeface="宋体"/>
                        <a:cs typeface="宋体"/>
                      </a:endParaRPr>
                    </a:p>
                  </a:txBody>
                  <a:tcPr marL="0" marR="0" marT="0" marB="0">
                    <a:lnL w="9525">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solidFill>
                      <a:srgbClr val="6F2F9F"/>
                    </a:solidFill>
                  </a:tcPr>
                </a:tc>
                <a:tc>
                  <a:txBody>
                    <a:bodyPr/>
                    <a:lstStyle/>
                    <a:p>
                      <a:endParaRPr sz="1800">
                        <a:latin typeface="宋体"/>
                        <a:cs typeface="宋体"/>
                      </a:endParaRPr>
                    </a:p>
                  </a:txBody>
                  <a:tcPr marL="0" marR="0" marT="0" marB="0">
                    <a:lnL w="12700">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7E7E7E"/>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7E7E7E"/>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699">
                      <a:solidFill>
                        <a:srgbClr val="000000"/>
                      </a:solidFill>
                      <a:prstDash val="solid"/>
                    </a:lnT>
                    <a:lnB w="9525">
                      <a:solidFill>
                        <a:srgbClr val="000000"/>
                      </a:solidFill>
                      <a:prstDash val="solid"/>
                    </a:lnB>
                    <a:solidFill>
                      <a:srgbClr val="7E7E7E"/>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946151"/>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12699">
                      <a:solidFill>
                        <a:srgbClr val="000000"/>
                      </a:solidFill>
                      <a:prstDash val="solid"/>
                    </a:lnT>
                    <a:lnB w="9525">
                      <a:solidFill>
                        <a:srgbClr val="000000"/>
                      </a:solidFill>
                      <a:prstDash val="solid"/>
                    </a:lnB>
                    <a:solidFill>
                      <a:srgbClr val="946151"/>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12699">
                      <a:solidFill>
                        <a:srgbClr val="000000"/>
                      </a:solidFill>
                      <a:prstDash val="solid"/>
                    </a:lnT>
                    <a:lnB w="9525">
                      <a:solidFill>
                        <a:srgbClr val="000000"/>
                      </a:solidFill>
                      <a:prstDash val="solid"/>
                    </a:lnB>
                    <a:solidFill>
                      <a:srgbClr val="946151"/>
                    </a:solidFill>
                  </a:tcPr>
                </a:tc>
                <a:extLst>
                  <a:ext uri="{0D108BD9-81ED-4DB2-BD59-A6C34878D82A}">
                    <a16:rowId xmlns:a16="http://schemas.microsoft.com/office/drawing/2014/main" val="10006"/>
                  </a:ext>
                </a:extLst>
              </a:tr>
              <a:tr h="228600">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9525">
                      <a:solidFill>
                        <a:srgbClr val="000000"/>
                      </a:solidFill>
                      <a:prstDash val="solid"/>
                    </a:lnT>
                    <a:lnB w="9525">
                      <a:solidFill>
                        <a:srgbClr val="000000"/>
                      </a:solidFill>
                      <a:prstDash val="solid"/>
                    </a:lnB>
                    <a:solidFill>
                      <a:srgbClr val="6F2F9F"/>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6F2F9F"/>
                    </a:solidFill>
                  </a:tcPr>
                </a:tc>
                <a:tc>
                  <a:txBody>
                    <a:bodyPr/>
                    <a:lstStyle/>
                    <a:p>
                      <a:endParaRPr sz="1800">
                        <a:latin typeface="宋体"/>
                        <a:cs typeface="宋体"/>
                      </a:endParaRPr>
                    </a:p>
                  </a:txBody>
                  <a:tcPr marL="0" marR="0" marT="0" marB="0">
                    <a:lnL w="9525">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solidFill>
                      <a:srgbClr val="6F2F9F"/>
                    </a:solidFill>
                  </a:tcPr>
                </a:tc>
                <a:tc>
                  <a:txBody>
                    <a:bodyPr/>
                    <a:lstStyle/>
                    <a:p>
                      <a:endParaRPr sz="1800">
                        <a:latin typeface="宋体"/>
                        <a:cs typeface="宋体"/>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E7E7E"/>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7E7E7E"/>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7E7E7E"/>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46151"/>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46151"/>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9525">
                      <a:solidFill>
                        <a:srgbClr val="000000"/>
                      </a:solidFill>
                      <a:prstDash val="solid"/>
                    </a:lnB>
                    <a:solidFill>
                      <a:srgbClr val="946151"/>
                    </a:solidFill>
                  </a:tcPr>
                </a:tc>
                <a:extLst>
                  <a:ext uri="{0D108BD9-81ED-4DB2-BD59-A6C34878D82A}">
                    <a16:rowId xmlns:a16="http://schemas.microsoft.com/office/drawing/2014/main" val="10007"/>
                  </a:ext>
                </a:extLst>
              </a:tr>
              <a:tr h="212344">
                <a:tc>
                  <a:txBody>
                    <a:bodyPr/>
                    <a:lstStyle/>
                    <a:p>
                      <a:endParaRPr sz="1800">
                        <a:latin typeface="宋体"/>
                        <a:cs typeface="宋体"/>
                      </a:endParaRPr>
                    </a:p>
                  </a:txBody>
                  <a:tcPr marL="0" marR="0" marT="0" marB="0">
                    <a:lnL w="12700">
                      <a:solidFill>
                        <a:srgbClr val="000000"/>
                      </a:solidFill>
                      <a:prstDash val="solid"/>
                    </a:lnL>
                    <a:lnR w="9588">
                      <a:solidFill>
                        <a:srgbClr val="000000"/>
                      </a:solidFill>
                      <a:prstDash val="solid"/>
                    </a:lnR>
                    <a:lnT w="9525">
                      <a:solidFill>
                        <a:srgbClr val="000000"/>
                      </a:solidFill>
                      <a:prstDash val="solid"/>
                    </a:lnT>
                    <a:lnB w="12700">
                      <a:solidFill>
                        <a:srgbClr val="000000"/>
                      </a:solidFill>
                      <a:prstDash val="solid"/>
                    </a:lnB>
                    <a:solidFill>
                      <a:srgbClr val="6F2F9F"/>
                    </a:solidFill>
                  </a:tcPr>
                </a:tc>
                <a:tc>
                  <a:txBody>
                    <a:bodyPr/>
                    <a:lstStyle/>
                    <a:p>
                      <a:endParaRPr sz="1800">
                        <a:latin typeface="宋体"/>
                        <a:cs typeface="宋体"/>
                      </a:endParaRPr>
                    </a:p>
                  </a:txBody>
                  <a:tcPr marL="0" marR="0" marT="0" marB="0">
                    <a:lnL w="9588">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solidFill>
                      <a:srgbClr val="6F2F9F"/>
                    </a:solidFill>
                  </a:tcPr>
                </a:tc>
                <a:tc>
                  <a:txBody>
                    <a:bodyPr/>
                    <a:lstStyle/>
                    <a:p>
                      <a:endParaRPr sz="1800">
                        <a:latin typeface="宋体"/>
                        <a:cs typeface="宋体"/>
                      </a:endParaRPr>
                    </a:p>
                  </a:txBody>
                  <a:tcPr marL="0" marR="0" marT="0" marB="0">
                    <a:lnL w="9525">
                      <a:solidFill>
                        <a:srgbClr val="000000"/>
                      </a:solidFill>
                      <a:prstDash val="solid"/>
                    </a:lnL>
                    <a:lnR w="12700">
                      <a:solidFill>
                        <a:srgbClr val="000000"/>
                      </a:solidFill>
                      <a:prstDash val="solid"/>
                    </a:lnR>
                    <a:lnT w="9525">
                      <a:solidFill>
                        <a:srgbClr val="000000"/>
                      </a:solidFill>
                      <a:prstDash val="solid"/>
                    </a:lnT>
                    <a:lnB w="12700">
                      <a:solidFill>
                        <a:srgbClr val="000000"/>
                      </a:solidFill>
                      <a:prstDash val="solid"/>
                    </a:lnB>
                    <a:solidFill>
                      <a:srgbClr val="6F2F9F"/>
                    </a:solidFill>
                  </a:tcPr>
                </a:tc>
                <a:tc>
                  <a:txBody>
                    <a:bodyPr/>
                    <a:lstStyle/>
                    <a:p>
                      <a:endParaRPr sz="1800">
                        <a:latin typeface="宋体"/>
                        <a:cs typeface="宋体"/>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7E7E7E"/>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7E7E7E"/>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699">
                      <a:solidFill>
                        <a:srgbClr val="000000"/>
                      </a:solidFill>
                      <a:prstDash val="solid"/>
                    </a:lnB>
                    <a:solidFill>
                      <a:srgbClr val="7E7E7E"/>
                    </a:solidFill>
                  </a:tcPr>
                </a:tc>
                <a:tc>
                  <a:txBody>
                    <a:bodyPr/>
                    <a:lstStyle/>
                    <a:p>
                      <a:endParaRPr sz="1800">
                        <a:latin typeface="宋体"/>
                        <a:cs typeface="宋体"/>
                      </a:endParaRPr>
                    </a:p>
                  </a:txBody>
                  <a:tcPr marL="0" marR="0" marT="0" marB="0">
                    <a:lnL w="12699">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946151"/>
                    </a:solidFill>
                  </a:tcPr>
                </a:tc>
                <a:tc>
                  <a:txBody>
                    <a:bodyPr/>
                    <a:lstStyle/>
                    <a:p>
                      <a:endParaRPr sz="1800">
                        <a:latin typeface="宋体"/>
                        <a:cs typeface="宋体"/>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2699">
                      <a:solidFill>
                        <a:srgbClr val="000000"/>
                      </a:solidFill>
                      <a:prstDash val="solid"/>
                    </a:lnB>
                    <a:solidFill>
                      <a:srgbClr val="946151"/>
                    </a:solidFill>
                  </a:tcPr>
                </a:tc>
                <a:tc>
                  <a:txBody>
                    <a:bodyPr/>
                    <a:lstStyle/>
                    <a:p>
                      <a:endParaRPr sz="1800">
                        <a:latin typeface="宋体"/>
                        <a:cs typeface="宋体"/>
                      </a:endParaRPr>
                    </a:p>
                  </a:txBody>
                  <a:tcPr marL="0" marR="0" marT="0" marB="0">
                    <a:lnL w="9525">
                      <a:solidFill>
                        <a:srgbClr val="000000"/>
                      </a:solidFill>
                      <a:prstDash val="solid"/>
                    </a:lnL>
                    <a:lnR w="12699">
                      <a:solidFill>
                        <a:srgbClr val="000000"/>
                      </a:solidFill>
                      <a:prstDash val="solid"/>
                    </a:lnR>
                    <a:lnT w="9525">
                      <a:solidFill>
                        <a:srgbClr val="000000"/>
                      </a:solidFill>
                      <a:prstDash val="solid"/>
                    </a:lnT>
                    <a:lnB w="12699">
                      <a:solidFill>
                        <a:srgbClr val="000000"/>
                      </a:solidFill>
                      <a:prstDash val="solid"/>
                    </a:lnB>
                    <a:solidFill>
                      <a:srgbClr val="94615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04800" y="762000"/>
            <a:ext cx="8431174" cy="1679919"/>
          </a:xfrm>
          <a:prstGeom prst="rect">
            <a:avLst/>
          </a:prstGeom>
        </p:spPr>
        <p:txBody>
          <a:bodyPr vert="horz" wrap="square" lIns="0" tIns="232349" rIns="0" bIns="0" rtlCol="0">
            <a:spAutoFit/>
          </a:bodyPr>
          <a:lstStyle/>
          <a:p>
            <a:pPr marL="549910">
              <a:lnSpc>
                <a:spcPts val="4740"/>
              </a:lnSpc>
            </a:pPr>
            <a:r>
              <a:rPr sz="4000" b="1" spc="-25" dirty="0">
                <a:solidFill>
                  <a:srgbClr val="00AF50"/>
                </a:solidFill>
                <a:latin typeface="黑体"/>
                <a:cs typeface="黑体"/>
              </a:rPr>
              <a:t>基</a:t>
            </a:r>
            <a:r>
              <a:rPr sz="4000" b="1" spc="-20" dirty="0">
                <a:solidFill>
                  <a:srgbClr val="00AF50"/>
                </a:solidFill>
                <a:latin typeface="黑体"/>
                <a:cs typeface="黑体"/>
              </a:rPr>
              <a:t>本</a:t>
            </a:r>
            <a:r>
              <a:rPr sz="4000" b="1" spc="-30" dirty="0">
                <a:solidFill>
                  <a:srgbClr val="00AF50"/>
                </a:solidFill>
                <a:latin typeface="Arial Narrow"/>
                <a:cs typeface="Arial Narrow"/>
              </a:rPr>
              <a:t>MapReduc</a:t>
            </a:r>
            <a:r>
              <a:rPr sz="4000" b="1" spc="-10" dirty="0">
                <a:solidFill>
                  <a:srgbClr val="00AF50"/>
                </a:solidFill>
                <a:latin typeface="Arial Narrow"/>
                <a:cs typeface="Arial Narrow"/>
              </a:rPr>
              <a:t>e</a:t>
            </a:r>
            <a:r>
              <a:rPr sz="4000" b="1" spc="-25" dirty="0">
                <a:solidFill>
                  <a:srgbClr val="00AF50"/>
                </a:solidFill>
                <a:latin typeface="黑体"/>
                <a:cs typeface="黑体"/>
              </a:rPr>
              <a:t>并行算法</a:t>
            </a:r>
            <a:r>
              <a:rPr sz="4000" b="1" spc="-40" dirty="0">
                <a:solidFill>
                  <a:srgbClr val="00AF50"/>
                </a:solidFill>
                <a:latin typeface="黑体"/>
                <a:cs typeface="黑体"/>
              </a:rPr>
              <a:t>设</a:t>
            </a:r>
            <a:r>
              <a:rPr sz="4000" b="1" spc="-45" dirty="0">
                <a:solidFill>
                  <a:srgbClr val="00AF50"/>
                </a:solidFill>
                <a:latin typeface="黑体"/>
                <a:cs typeface="黑体"/>
              </a:rPr>
              <a:t>计</a:t>
            </a:r>
            <a:endParaRPr sz="4000" dirty="0">
              <a:latin typeface="黑体"/>
              <a:cs typeface="黑体"/>
            </a:endParaRPr>
          </a:p>
        </p:txBody>
      </p:sp>
      <p:sp>
        <p:nvSpPr>
          <p:cNvPr id="17" name="object 17"/>
          <p:cNvSpPr/>
          <p:nvPr/>
        </p:nvSpPr>
        <p:spPr>
          <a:xfrm>
            <a:off x="1027175" y="5039867"/>
            <a:ext cx="678180" cy="944880"/>
          </a:xfrm>
          <a:prstGeom prst="rect">
            <a:avLst/>
          </a:prstGeom>
          <a:blipFill>
            <a:blip r:embed="rId2" cstate="print"/>
            <a:stretch>
              <a:fillRect/>
            </a:stretch>
          </a:blipFill>
        </p:spPr>
        <p:txBody>
          <a:bodyPr wrap="square" lIns="0" tIns="0" rIns="0" bIns="0" rtlCol="0">
            <a:spAutoFit/>
          </a:bodyPr>
          <a:lstStyle/>
          <a:p>
            <a:endParaRPr/>
          </a:p>
        </p:txBody>
      </p:sp>
      <p:sp>
        <p:nvSpPr>
          <p:cNvPr id="18" name="object 18"/>
          <p:cNvSpPr txBox="1"/>
          <p:nvPr/>
        </p:nvSpPr>
        <p:spPr>
          <a:xfrm>
            <a:off x="1678851" y="2080704"/>
            <a:ext cx="4170679" cy="3247492"/>
          </a:xfrm>
          <a:prstGeom prst="rect">
            <a:avLst/>
          </a:prstGeom>
        </p:spPr>
        <p:txBody>
          <a:bodyPr vert="horz" wrap="square" lIns="0" tIns="0" rIns="0" bIns="0" rtlCol="0">
            <a:spAutoFit/>
          </a:bodyPr>
          <a:lstStyle/>
          <a:p>
            <a:pPr marL="12700" marR="6350">
              <a:lnSpc>
                <a:spcPct val="165700"/>
              </a:lnSpc>
            </a:pPr>
            <a:r>
              <a:rPr sz="3200" b="1" spc="25" dirty="0" err="1">
                <a:solidFill>
                  <a:srgbClr val="C00000"/>
                </a:solidFill>
                <a:latin typeface="黑体"/>
                <a:cs typeface="黑体"/>
              </a:rPr>
              <a:t>单词同现矩阵算法</a:t>
            </a:r>
            <a:r>
              <a:rPr sz="3200" b="1" spc="25" dirty="0">
                <a:solidFill>
                  <a:srgbClr val="C00000"/>
                </a:solidFill>
                <a:latin typeface="黑体"/>
                <a:cs typeface="黑体"/>
              </a:rPr>
              <a:t> </a:t>
            </a:r>
            <a:endParaRPr lang="en-US" sz="3200" b="1" spc="25" dirty="0">
              <a:solidFill>
                <a:srgbClr val="C00000"/>
              </a:solidFill>
              <a:latin typeface="黑体"/>
              <a:cs typeface="黑体"/>
            </a:endParaRPr>
          </a:p>
          <a:p>
            <a:pPr marL="12700" marR="6350">
              <a:lnSpc>
                <a:spcPct val="165700"/>
              </a:lnSpc>
            </a:pPr>
            <a:r>
              <a:rPr sz="3200" b="1" spc="25" dirty="0" err="1">
                <a:solidFill>
                  <a:srgbClr val="C00000"/>
                </a:solidFill>
                <a:latin typeface="黑体"/>
                <a:cs typeface="黑体"/>
              </a:rPr>
              <a:t>专利文献分析算法</a:t>
            </a:r>
            <a:r>
              <a:rPr sz="3200" b="1" spc="25" dirty="0">
                <a:solidFill>
                  <a:srgbClr val="C00000"/>
                </a:solidFill>
                <a:latin typeface="黑体"/>
                <a:cs typeface="黑体"/>
              </a:rPr>
              <a:t> </a:t>
            </a:r>
            <a:endParaRPr lang="en-US" sz="3200" b="1" spc="25" dirty="0">
              <a:solidFill>
                <a:srgbClr val="C00000"/>
              </a:solidFill>
              <a:latin typeface="黑体"/>
              <a:cs typeface="黑体"/>
            </a:endParaRPr>
          </a:p>
          <a:p>
            <a:pPr marL="12700" marR="6350">
              <a:lnSpc>
                <a:spcPct val="165700"/>
              </a:lnSpc>
            </a:pPr>
            <a:r>
              <a:rPr sz="3200" b="1" spc="25" dirty="0" err="1">
                <a:solidFill>
                  <a:srgbClr val="C00000"/>
                </a:solidFill>
                <a:latin typeface="黑体"/>
                <a:cs typeface="黑体"/>
              </a:rPr>
              <a:t>搜索引擎文档倒排算法</a:t>
            </a:r>
            <a:endParaRPr sz="3200" dirty="0">
              <a:latin typeface="黑体"/>
              <a:cs typeface="黑体"/>
            </a:endParaRPr>
          </a:p>
          <a:p>
            <a:pPr marL="12700">
              <a:lnSpc>
                <a:spcPts val="3650"/>
              </a:lnSpc>
              <a:spcBef>
                <a:spcPts val="2520"/>
              </a:spcBef>
            </a:pPr>
            <a:r>
              <a:rPr sz="3200" b="1" spc="25" dirty="0">
                <a:solidFill>
                  <a:srgbClr val="C00000"/>
                </a:solidFill>
                <a:latin typeface="黑体"/>
                <a:cs typeface="黑体"/>
              </a:rPr>
              <a:t>网页排名算法</a:t>
            </a:r>
            <a:endParaRPr sz="3200" dirty="0">
              <a:latin typeface="黑体"/>
              <a:cs typeface="黑体"/>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673" rIns="0" bIns="0" rtlCol="0">
            <a:spAutoFit/>
          </a:bodyPr>
          <a:lstStyle/>
          <a:p>
            <a:pPr marL="401320">
              <a:lnSpc>
                <a:spcPts val="2845"/>
              </a:lnSpc>
            </a:pPr>
            <a:r>
              <a:rPr sz="2400" spc="-5" dirty="0">
                <a:latin typeface="黑体"/>
                <a:cs typeface="黑体"/>
              </a:rPr>
              <a:t>自</a:t>
            </a:r>
            <a:r>
              <a:rPr sz="2400" spc="-5" dirty="0">
                <a:latin typeface="Arial Narrow"/>
                <a:cs typeface="Arial Narrow"/>
              </a:rPr>
              <a:t>Map</a:t>
            </a:r>
            <a:r>
              <a:rPr sz="2400" spc="-10" dirty="0">
                <a:latin typeface="Arial Narrow"/>
                <a:cs typeface="Arial Narrow"/>
              </a:rPr>
              <a:t>R</a:t>
            </a:r>
            <a:r>
              <a:rPr sz="2400" spc="-5" dirty="0">
                <a:latin typeface="Arial Narrow"/>
                <a:cs typeface="Arial Narrow"/>
              </a:rPr>
              <a:t>ed</a:t>
            </a:r>
            <a:r>
              <a:rPr sz="2400" spc="-10" dirty="0">
                <a:latin typeface="Arial Narrow"/>
                <a:cs typeface="Arial Narrow"/>
              </a:rPr>
              <a:t>u</a:t>
            </a:r>
            <a:r>
              <a:rPr sz="2400" spc="-5" dirty="0">
                <a:latin typeface="Arial Narrow"/>
                <a:cs typeface="Arial Narrow"/>
              </a:rPr>
              <a:t>ce</a:t>
            </a:r>
            <a:r>
              <a:rPr sz="2400" spc="-5" dirty="0">
                <a:latin typeface="黑体"/>
                <a:cs typeface="黑体"/>
              </a:rPr>
              <a:t>发明后</a:t>
            </a:r>
            <a:r>
              <a:rPr sz="2400" spc="0" dirty="0">
                <a:latin typeface="Arial Narrow"/>
                <a:cs typeface="Arial Narrow"/>
              </a:rPr>
              <a:t>,G</a:t>
            </a:r>
            <a:r>
              <a:rPr sz="2400" spc="5" dirty="0">
                <a:latin typeface="Arial Narrow"/>
                <a:cs typeface="Arial Narrow"/>
              </a:rPr>
              <a:t>oo</a:t>
            </a:r>
            <a:r>
              <a:rPr sz="2400" spc="-5" dirty="0">
                <a:latin typeface="Arial Narrow"/>
                <a:cs typeface="Arial Narrow"/>
              </a:rPr>
              <a:t>gl</a:t>
            </a:r>
            <a:r>
              <a:rPr sz="2400" spc="0" dirty="0">
                <a:latin typeface="Arial Narrow"/>
                <a:cs typeface="Arial Narrow"/>
              </a:rPr>
              <a:t>e</a:t>
            </a:r>
            <a:r>
              <a:rPr sz="2400" spc="-5" dirty="0">
                <a:latin typeface="黑体"/>
                <a:cs typeface="黑体"/>
              </a:rPr>
              <a:t>大量用于各种海量数据处</a:t>
            </a:r>
            <a:r>
              <a:rPr sz="2400" spc="0" dirty="0">
                <a:latin typeface="黑体"/>
                <a:cs typeface="黑体"/>
              </a:rPr>
              <a:t>理</a:t>
            </a:r>
            <a:r>
              <a:rPr sz="2400" spc="0" dirty="0">
                <a:latin typeface="Arial Narrow"/>
                <a:cs typeface="Arial Narrow"/>
              </a:rPr>
              <a:t>,</a:t>
            </a:r>
            <a:r>
              <a:rPr sz="2400" spc="-5" dirty="0">
                <a:latin typeface="黑体"/>
                <a:cs typeface="黑体"/>
              </a:rPr>
              <a:t>目前</a:t>
            </a:r>
            <a:endParaRPr sz="2400">
              <a:latin typeface="黑体"/>
              <a:cs typeface="黑体"/>
            </a:endParaRPr>
          </a:p>
        </p:txBody>
      </p:sp>
      <p:sp>
        <p:nvSpPr>
          <p:cNvPr id="3" name="object 3"/>
          <p:cNvSpPr txBox="1">
            <a:spLocks noGrp="1"/>
          </p:cNvSpPr>
          <p:nvPr>
            <p:ph type="body" idx="1"/>
          </p:nvPr>
        </p:nvSpPr>
        <p:spPr>
          <a:prstGeom prst="rect">
            <a:avLst/>
          </a:prstGeom>
        </p:spPr>
        <p:txBody>
          <a:bodyPr vert="horz" wrap="square" lIns="0" tIns="200659" rIns="0" bIns="0" rtlCol="0">
            <a:spAutoFit/>
          </a:bodyPr>
          <a:lstStyle/>
          <a:p>
            <a:pPr marL="309880" marR="6350">
              <a:lnSpc>
                <a:spcPct val="100000"/>
              </a:lnSpc>
            </a:pPr>
            <a:r>
              <a:rPr sz="2400" spc="-5" dirty="0">
                <a:latin typeface="Arial Narrow"/>
                <a:cs typeface="Arial Narrow"/>
              </a:rPr>
              <a:t>Googl</a:t>
            </a:r>
            <a:r>
              <a:rPr sz="2400" spc="-10" dirty="0">
                <a:latin typeface="Arial Narrow"/>
                <a:cs typeface="Arial Narrow"/>
              </a:rPr>
              <a:t>e</a:t>
            </a:r>
            <a:r>
              <a:rPr sz="2400" spc="0" dirty="0">
                <a:latin typeface="黑体"/>
                <a:cs typeface="黑体"/>
              </a:rPr>
              <a:t>内部有</a:t>
            </a:r>
            <a:r>
              <a:rPr sz="2400" spc="-5" dirty="0">
                <a:latin typeface="Arial Narrow"/>
                <a:cs typeface="Arial Narrow"/>
              </a:rPr>
              <a:t>7</a:t>
            </a:r>
            <a:r>
              <a:rPr sz="2400" spc="0" dirty="0">
                <a:latin typeface="黑体"/>
                <a:cs typeface="黑体"/>
              </a:rPr>
              <a:t>千以上的程序基</a:t>
            </a:r>
            <a:r>
              <a:rPr sz="2400" spc="5" dirty="0">
                <a:latin typeface="黑体"/>
                <a:cs typeface="黑体"/>
              </a:rPr>
              <a:t>于</a:t>
            </a:r>
            <a:r>
              <a:rPr sz="2400" spc="-5" dirty="0">
                <a:latin typeface="Arial Narrow"/>
                <a:cs typeface="Arial Narrow"/>
              </a:rPr>
              <a:t>Map</a:t>
            </a:r>
            <a:r>
              <a:rPr sz="2400" spc="5" dirty="0">
                <a:latin typeface="Arial Narrow"/>
                <a:cs typeface="Arial Narrow"/>
              </a:rPr>
              <a:t>Re</a:t>
            </a:r>
            <a:r>
              <a:rPr sz="2400" spc="-5" dirty="0">
                <a:latin typeface="Arial Narrow"/>
                <a:cs typeface="Arial Narrow"/>
              </a:rPr>
              <a:t>d</a:t>
            </a:r>
            <a:r>
              <a:rPr sz="2400" spc="0" dirty="0">
                <a:latin typeface="Arial Narrow"/>
                <a:cs typeface="Arial Narrow"/>
              </a:rPr>
              <a:t>u</a:t>
            </a:r>
            <a:r>
              <a:rPr sz="2400" spc="-5" dirty="0">
                <a:latin typeface="Arial Narrow"/>
                <a:cs typeface="Arial Narrow"/>
              </a:rPr>
              <a:t>c</a:t>
            </a:r>
            <a:r>
              <a:rPr sz="2400" spc="0" dirty="0">
                <a:latin typeface="Arial Narrow"/>
                <a:cs typeface="Arial Narrow"/>
              </a:rPr>
              <a:t>e</a:t>
            </a:r>
            <a:r>
              <a:rPr sz="2400" spc="0" dirty="0">
                <a:latin typeface="黑体"/>
                <a:cs typeface="黑体"/>
              </a:rPr>
              <a:t>实现。</a:t>
            </a:r>
            <a:r>
              <a:rPr sz="2400" spc="10" dirty="0">
                <a:latin typeface="Arial Narrow"/>
                <a:cs typeface="Arial Narrow"/>
              </a:rPr>
              <a:t>M</a:t>
            </a:r>
            <a:r>
              <a:rPr sz="2400" spc="-5" dirty="0">
                <a:latin typeface="Arial Narrow"/>
                <a:cs typeface="Arial Narrow"/>
              </a:rPr>
              <a:t>a</a:t>
            </a:r>
            <a:r>
              <a:rPr sz="2400" spc="0" dirty="0">
                <a:latin typeface="Arial Narrow"/>
                <a:cs typeface="Arial Narrow"/>
              </a:rPr>
              <a:t>p</a:t>
            </a:r>
            <a:r>
              <a:rPr sz="2400" spc="-15" dirty="0">
                <a:latin typeface="Arial Narrow"/>
                <a:cs typeface="Arial Narrow"/>
              </a:rPr>
              <a:t>Re</a:t>
            </a:r>
            <a:r>
              <a:rPr sz="2400" spc="-5" dirty="0">
                <a:latin typeface="Arial Narrow"/>
                <a:cs typeface="Arial Narrow"/>
              </a:rPr>
              <a:t>du</a:t>
            </a:r>
            <a:r>
              <a:rPr sz="2400" spc="5" dirty="0">
                <a:latin typeface="Arial Narrow"/>
                <a:cs typeface="Arial Narrow"/>
              </a:rPr>
              <a:t>c</a:t>
            </a:r>
            <a:r>
              <a:rPr sz="2400" spc="0" dirty="0">
                <a:latin typeface="Arial Narrow"/>
                <a:cs typeface="Arial Narrow"/>
              </a:rPr>
              <a:t>e </a:t>
            </a:r>
            <a:r>
              <a:rPr sz="2400" spc="0" dirty="0">
                <a:latin typeface="黑体"/>
                <a:cs typeface="黑体"/>
              </a:rPr>
              <a:t>可广泛应用于搜索引擎（文档倒排索引，网页链接图分析与 页面排序等）、</a:t>
            </a:r>
            <a:r>
              <a:rPr sz="2400" spc="-55" dirty="0">
                <a:latin typeface="Arial Narrow"/>
                <a:cs typeface="Arial Narrow"/>
              </a:rPr>
              <a:t>W</a:t>
            </a:r>
            <a:r>
              <a:rPr sz="2400" spc="-5" dirty="0">
                <a:latin typeface="Arial Narrow"/>
                <a:cs typeface="Arial Narrow"/>
              </a:rPr>
              <a:t>eb</a:t>
            </a:r>
            <a:r>
              <a:rPr sz="2400" spc="0" dirty="0">
                <a:latin typeface="黑体"/>
                <a:cs typeface="黑体"/>
              </a:rPr>
              <a:t>日志分析、文档分析处理、机器学习、 </a:t>
            </a:r>
            <a:r>
              <a:rPr sz="2400" spc="-5" dirty="0">
                <a:latin typeface="黑体"/>
                <a:cs typeface="黑体"/>
              </a:rPr>
              <a:t>机器翻译等</a:t>
            </a:r>
            <a:endParaRPr sz="2400">
              <a:latin typeface="黑体"/>
              <a:cs typeface="黑体"/>
            </a:endParaRPr>
          </a:p>
          <a:p>
            <a:pPr marL="250190" marR="6466205">
              <a:lnSpc>
                <a:spcPct val="100000"/>
              </a:lnSpc>
            </a:pPr>
            <a:r>
              <a:rPr sz="2400" dirty="0">
                <a:latin typeface="黑体"/>
                <a:cs typeface="黑体"/>
              </a:rPr>
              <a:t>各种大规模 数据并行计</a:t>
            </a:r>
            <a:endParaRPr sz="2400">
              <a:latin typeface="黑体"/>
              <a:cs typeface="黑体"/>
            </a:endParaRPr>
          </a:p>
        </p:txBody>
      </p:sp>
      <p:sp>
        <p:nvSpPr>
          <p:cNvPr id="4" name="object 4"/>
          <p:cNvSpPr txBox="1"/>
          <p:nvPr/>
        </p:nvSpPr>
        <p:spPr>
          <a:xfrm>
            <a:off x="674928" y="3763914"/>
            <a:ext cx="1549400" cy="1487805"/>
          </a:xfrm>
          <a:prstGeom prst="rect">
            <a:avLst/>
          </a:prstGeom>
        </p:spPr>
        <p:txBody>
          <a:bodyPr vert="horz" wrap="square" lIns="0" tIns="0" rIns="0" bIns="0" rtlCol="0">
            <a:spAutoFit/>
          </a:bodyPr>
          <a:lstStyle/>
          <a:p>
            <a:pPr marL="12700" marR="6350" algn="just">
              <a:lnSpc>
                <a:spcPct val="100099"/>
              </a:lnSpc>
            </a:pPr>
            <a:r>
              <a:rPr sz="2400" dirty="0">
                <a:latin typeface="黑体"/>
                <a:cs typeface="黑体"/>
              </a:rPr>
              <a:t>算应用领域 各类大规模 数据并行处 理算法</a:t>
            </a:r>
            <a:r>
              <a:rPr sz="2600" dirty="0">
                <a:latin typeface="黑体"/>
                <a:cs typeface="黑体"/>
              </a:rPr>
              <a:t>。</a:t>
            </a:r>
            <a:endParaRPr sz="2600">
              <a:latin typeface="黑体"/>
              <a:cs typeface="黑体"/>
            </a:endParaRPr>
          </a:p>
        </p:txBody>
      </p:sp>
      <p:sp>
        <p:nvSpPr>
          <p:cNvPr id="5" name="object 5"/>
          <p:cNvSpPr/>
          <p:nvPr/>
        </p:nvSpPr>
        <p:spPr>
          <a:xfrm>
            <a:off x="164592" y="309372"/>
            <a:ext cx="6841235" cy="950976"/>
          </a:xfrm>
          <a:prstGeom prst="rect">
            <a:avLst/>
          </a:prstGeom>
          <a:blipFill>
            <a:blip r:embed="rId2" cstate="print"/>
            <a:stretch>
              <a:fillRect/>
            </a:stretch>
          </a:blipFill>
        </p:spPr>
        <p:txBody>
          <a:bodyPr wrap="square" lIns="0" tIns="0" rIns="0" bIns="0" rtlCol="0">
            <a:spAutoFit/>
          </a:bodyPr>
          <a:lstStyle/>
          <a:p>
            <a:endParaRPr/>
          </a:p>
        </p:txBody>
      </p:sp>
      <p:sp>
        <p:nvSpPr>
          <p:cNvPr id="6" name="object 6"/>
          <p:cNvSpPr/>
          <p:nvPr/>
        </p:nvSpPr>
        <p:spPr>
          <a:xfrm>
            <a:off x="2559050" y="3181350"/>
            <a:ext cx="5929249" cy="3067050"/>
          </a:xfrm>
          <a:prstGeom prst="rect">
            <a:avLst/>
          </a:prstGeom>
          <a:blipFill>
            <a:blip r:embed="rId3" cstate="print"/>
            <a:stretch>
              <a:fillRect/>
            </a:stretch>
          </a:blipFill>
        </p:spPr>
        <p:txBody>
          <a:bodyPr wrap="square" lIns="0" tIns="0" rIns="0" bIns="0" rtlCol="0">
            <a:spAutoFit/>
          </a:bodyPr>
          <a:lstStyle/>
          <a:p>
            <a:endParaRPr/>
          </a:p>
        </p:txBody>
      </p:sp>
      <p:sp>
        <p:nvSpPr>
          <p:cNvPr id="7" name="object 7"/>
          <p:cNvSpPr/>
          <p:nvPr/>
        </p:nvSpPr>
        <p:spPr>
          <a:xfrm>
            <a:off x="3113151" y="3822636"/>
            <a:ext cx="1597025" cy="261937"/>
          </a:xfrm>
          <a:custGeom>
            <a:avLst/>
            <a:gdLst/>
            <a:ahLst/>
            <a:cxnLst/>
            <a:rect l="l" t="t" r="r" b="b"/>
            <a:pathLst>
              <a:path w="1597025" h="261937">
                <a:moveTo>
                  <a:pt x="0" y="261937"/>
                </a:moveTo>
                <a:lnTo>
                  <a:pt x="1597025" y="261937"/>
                </a:lnTo>
                <a:lnTo>
                  <a:pt x="1597025" y="0"/>
                </a:lnTo>
                <a:lnTo>
                  <a:pt x="0" y="0"/>
                </a:lnTo>
                <a:lnTo>
                  <a:pt x="0" y="261937"/>
                </a:lnTo>
                <a:close/>
              </a:path>
            </a:pathLst>
          </a:custGeom>
          <a:solidFill>
            <a:srgbClr val="FFFFFF"/>
          </a:solidFill>
        </p:spPr>
        <p:txBody>
          <a:bodyPr wrap="square" lIns="0" tIns="0" rIns="0" bIns="0" rtlCol="0">
            <a:spAutoFit/>
          </a:bodyPr>
          <a:lstStyle/>
          <a:p>
            <a:endParaRPr/>
          </a:p>
        </p:txBody>
      </p:sp>
      <p:sp>
        <p:nvSpPr>
          <p:cNvPr id="8" name="object 8"/>
          <p:cNvSpPr txBox="1"/>
          <p:nvPr/>
        </p:nvSpPr>
        <p:spPr>
          <a:xfrm>
            <a:off x="3192272" y="3868166"/>
            <a:ext cx="1212215" cy="177165"/>
          </a:xfrm>
          <a:prstGeom prst="rect">
            <a:avLst/>
          </a:prstGeom>
        </p:spPr>
        <p:txBody>
          <a:bodyPr vert="horz" wrap="square" lIns="0" tIns="0" rIns="0" bIns="0" rtlCol="0">
            <a:spAutoFit/>
          </a:bodyPr>
          <a:lstStyle/>
          <a:p>
            <a:pPr marL="12700">
              <a:lnSpc>
                <a:spcPct val="100000"/>
              </a:lnSpc>
            </a:pPr>
            <a:r>
              <a:rPr sz="1100" spc="-5" dirty="0">
                <a:latin typeface="Verdana"/>
                <a:cs typeface="Verdana"/>
              </a:rPr>
              <a:t>C</a:t>
            </a:r>
            <a:r>
              <a:rPr sz="1100" spc="-20" dirty="0">
                <a:latin typeface="Verdana"/>
                <a:cs typeface="Verdana"/>
              </a:rPr>
              <a:t>i</a:t>
            </a:r>
            <a:r>
              <a:rPr sz="1100" spc="0" dirty="0">
                <a:latin typeface="Verdana"/>
                <a:cs typeface="Verdana"/>
              </a:rPr>
              <a:t>te</a:t>
            </a:r>
            <a:r>
              <a:rPr sz="1100" spc="-5" dirty="0">
                <a:latin typeface="Verdana"/>
                <a:cs typeface="Verdana"/>
              </a:rPr>
              <a:t> fr</a:t>
            </a:r>
            <a:r>
              <a:rPr sz="1100" spc="0" dirty="0">
                <a:latin typeface="Verdana"/>
                <a:cs typeface="Verdana"/>
              </a:rPr>
              <a:t>om </a:t>
            </a:r>
            <a:r>
              <a:rPr sz="1100" spc="-5" dirty="0">
                <a:latin typeface="Verdana"/>
                <a:cs typeface="Verdana"/>
              </a:rPr>
              <a:t>G</a:t>
            </a:r>
            <a:r>
              <a:rPr sz="1100" spc="0" dirty="0">
                <a:latin typeface="Verdana"/>
                <a:cs typeface="Verdana"/>
              </a:rPr>
              <a:t>oo</a:t>
            </a:r>
            <a:r>
              <a:rPr sz="1100" spc="-5" dirty="0">
                <a:latin typeface="Verdana"/>
                <a:cs typeface="Verdana"/>
              </a:rPr>
              <a:t>g</a:t>
            </a:r>
            <a:r>
              <a:rPr sz="1100" spc="-15" dirty="0">
                <a:latin typeface="Verdana"/>
                <a:cs typeface="Verdana"/>
              </a:rPr>
              <a:t>l</a:t>
            </a:r>
            <a:r>
              <a:rPr sz="1100" spc="0" dirty="0">
                <a:latin typeface="Verdana"/>
                <a:cs typeface="Verdana"/>
              </a:rPr>
              <a:t>e</a:t>
            </a:r>
            <a:endParaRPr sz="1100">
              <a:latin typeface="Verdana"/>
              <a:cs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37378" rIns="0" bIns="0" rtlCol="0">
            <a:spAutoFit/>
          </a:bodyPr>
          <a:lstStyle/>
          <a:p>
            <a:pPr marL="131445">
              <a:lnSpc>
                <a:spcPts val="2965"/>
              </a:lnSpc>
            </a:pPr>
            <a:r>
              <a:rPr sz="2600" b="1" spc="-20" dirty="0">
                <a:solidFill>
                  <a:srgbClr val="00AF50"/>
                </a:solidFill>
                <a:latin typeface="黑体"/>
                <a:cs typeface="黑体"/>
              </a:rPr>
              <a:t>基本算法</a:t>
            </a:r>
            <a:endParaRPr sz="2600">
              <a:latin typeface="黑体"/>
              <a:cs typeface="黑体"/>
            </a:endParaRPr>
          </a:p>
        </p:txBody>
      </p:sp>
      <p:sp>
        <p:nvSpPr>
          <p:cNvPr id="3" name="object 3"/>
          <p:cNvSpPr txBox="1"/>
          <p:nvPr/>
        </p:nvSpPr>
        <p:spPr>
          <a:xfrm>
            <a:off x="475589" y="1588642"/>
            <a:ext cx="8232775" cy="4779010"/>
          </a:xfrm>
          <a:prstGeom prst="rect">
            <a:avLst/>
          </a:prstGeom>
        </p:spPr>
        <p:txBody>
          <a:bodyPr vert="horz" wrap="square" lIns="0" tIns="0" rIns="0" bIns="0" rtlCol="0">
            <a:spAutoFit/>
          </a:bodyPr>
          <a:lstStyle/>
          <a:p>
            <a:pPr marL="12700">
              <a:lnSpc>
                <a:spcPct val="100000"/>
              </a:lnSpc>
            </a:pPr>
            <a:r>
              <a:rPr sz="2400" dirty="0">
                <a:latin typeface="黑体"/>
                <a:cs typeface="黑体"/>
              </a:rPr>
              <a:t>各种全局数据相关性小、能适当划分数据的计算任务，如：</a:t>
            </a:r>
            <a:endParaRPr sz="2400">
              <a:latin typeface="黑体"/>
              <a:cs typeface="黑体"/>
            </a:endParaRPr>
          </a:p>
          <a:p>
            <a:pPr marL="12700">
              <a:lnSpc>
                <a:spcPct val="100000"/>
              </a:lnSpc>
              <a:spcBef>
                <a:spcPts val="600"/>
              </a:spcBef>
              <a:tabLst>
                <a:tab pos="287020"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分布式排序</a:t>
            </a:r>
            <a:endParaRPr sz="2400">
              <a:latin typeface="黑体"/>
              <a:cs typeface="黑体"/>
            </a:endParaRPr>
          </a:p>
          <a:p>
            <a:pPr marL="12700">
              <a:lnSpc>
                <a:spcPct val="100000"/>
              </a:lnSpc>
              <a:spcBef>
                <a:spcPts val="600"/>
              </a:spcBef>
              <a:tabLst>
                <a:tab pos="287020"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分布</a:t>
            </a:r>
            <a:r>
              <a:rPr sz="2400" spc="-10" dirty="0">
                <a:solidFill>
                  <a:srgbClr val="0066FF"/>
                </a:solidFill>
                <a:latin typeface="黑体"/>
                <a:cs typeface="黑体"/>
              </a:rPr>
              <a:t>式</a:t>
            </a:r>
            <a:r>
              <a:rPr sz="2400" spc="-5" dirty="0">
                <a:solidFill>
                  <a:srgbClr val="0066FF"/>
                </a:solidFill>
                <a:latin typeface="Arial Narrow"/>
                <a:cs typeface="Arial Narrow"/>
              </a:rPr>
              <a:t>GR</a:t>
            </a:r>
            <a:r>
              <a:rPr sz="2400" spc="-10" dirty="0">
                <a:solidFill>
                  <a:srgbClr val="0066FF"/>
                </a:solidFill>
                <a:latin typeface="Arial Narrow"/>
                <a:cs typeface="Arial Narrow"/>
              </a:rPr>
              <a:t>E</a:t>
            </a:r>
            <a:r>
              <a:rPr sz="2400" spc="0" dirty="0">
                <a:solidFill>
                  <a:srgbClr val="0066FF"/>
                </a:solidFill>
                <a:latin typeface="Arial Narrow"/>
                <a:cs typeface="Arial Narrow"/>
              </a:rPr>
              <a:t>P</a:t>
            </a:r>
            <a:r>
              <a:rPr sz="2400" spc="-5" dirty="0">
                <a:solidFill>
                  <a:srgbClr val="0066FF"/>
                </a:solidFill>
                <a:latin typeface="Arial Narrow"/>
                <a:cs typeface="Arial Narrow"/>
              </a:rPr>
              <a:t>(</a:t>
            </a:r>
            <a:r>
              <a:rPr sz="2400" spc="0" dirty="0">
                <a:solidFill>
                  <a:srgbClr val="0066FF"/>
                </a:solidFill>
                <a:latin typeface="黑体"/>
                <a:cs typeface="黑体"/>
              </a:rPr>
              <a:t>文本匹配查</a:t>
            </a:r>
            <a:r>
              <a:rPr sz="2400" spc="-15" dirty="0">
                <a:solidFill>
                  <a:srgbClr val="0066FF"/>
                </a:solidFill>
                <a:latin typeface="黑体"/>
                <a:cs typeface="黑体"/>
              </a:rPr>
              <a:t>找</a:t>
            </a:r>
            <a:r>
              <a:rPr sz="2400" spc="0" dirty="0">
                <a:solidFill>
                  <a:srgbClr val="0066FF"/>
                </a:solidFill>
                <a:latin typeface="Arial Narrow"/>
                <a:cs typeface="Arial Narrow"/>
              </a:rPr>
              <a:t>)</a:t>
            </a:r>
            <a:endParaRPr sz="2400">
              <a:latin typeface="Arial Narrow"/>
              <a:cs typeface="Arial Narrow"/>
            </a:endParaRPr>
          </a:p>
          <a:p>
            <a:pPr marL="12700">
              <a:lnSpc>
                <a:spcPct val="100000"/>
              </a:lnSpc>
              <a:spcBef>
                <a:spcPts val="600"/>
              </a:spcBef>
              <a:tabLst>
                <a:tab pos="287020"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关系代数操作</a:t>
            </a:r>
            <a:endParaRPr sz="2400">
              <a:latin typeface="黑体"/>
              <a:cs typeface="黑体"/>
            </a:endParaRPr>
          </a:p>
          <a:p>
            <a:pPr marL="287020">
              <a:lnSpc>
                <a:spcPct val="100000"/>
              </a:lnSpc>
              <a:spcBef>
                <a:spcPts val="600"/>
              </a:spcBef>
            </a:pPr>
            <a:r>
              <a:rPr sz="2400" dirty="0">
                <a:latin typeface="黑体"/>
                <a:cs typeface="黑体"/>
              </a:rPr>
              <a:t>如：选择，投影，求交集、并集，连接，成组，聚</a:t>
            </a:r>
            <a:r>
              <a:rPr sz="2400" spc="-50" dirty="0">
                <a:latin typeface="黑体"/>
                <a:cs typeface="黑体"/>
              </a:rPr>
              <a:t>合</a:t>
            </a:r>
            <a:r>
              <a:rPr sz="2400" spc="0" dirty="0">
                <a:latin typeface="Arial Narrow"/>
                <a:cs typeface="Arial Narrow"/>
              </a:rPr>
              <a:t>…</a:t>
            </a:r>
            <a:endParaRPr sz="2400">
              <a:latin typeface="Arial Narrow"/>
              <a:cs typeface="Arial Narrow"/>
            </a:endParaRPr>
          </a:p>
          <a:p>
            <a:pPr marL="12700">
              <a:lnSpc>
                <a:spcPct val="100000"/>
              </a:lnSpc>
              <a:spcBef>
                <a:spcPts val="600"/>
              </a:spcBef>
              <a:tabLst>
                <a:tab pos="287020" algn="l"/>
              </a:tabLst>
            </a:pPr>
            <a:r>
              <a:rPr sz="2000" spc="20" dirty="0">
                <a:solidFill>
                  <a:srgbClr val="D24717"/>
                </a:solidFill>
                <a:latin typeface="Wingdings 2"/>
                <a:cs typeface="Wingdings 2"/>
              </a:rPr>
              <a:t></a:t>
            </a:r>
            <a:r>
              <a:rPr sz="2000" spc="20" dirty="0">
                <a:solidFill>
                  <a:srgbClr val="D24717"/>
                </a:solidFill>
                <a:latin typeface="Times New Roman"/>
                <a:cs typeface="Times New Roman"/>
              </a:rPr>
              <a:t>	</a:t>
            </a:r>
            <a:r>
              <a:rPr sz="2400" spc="20" dirty="0">
                <a:solidFill>
                  <a:srgbClr val="0066FF"/>
                </a:solidFill>
                <a:latin typeface="黑体"/>
                <a:cs typeface="黑体"/>
              </a:rPr>
              <a:t>矩阵向量相乘、矩阵相乘</a:t>
            </a:r>
            <a:endParaRPr sz="2400">
              <a:latin typeface="黑体"/>
              <a:cs typeface="黑体"/>
            </a:endParaRPr>
          </a:p>
          <a:p>
            <a:pPr marL="12700">
              <a:lnSpc>
                <a:spcPct val="100000"/>
              </a:lnSpc>
              <a:spcBef>
                <a:spcPts val="600"/>
              </a:spcBef>
              <a:tabLst>
                <a:tab pos="287020"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词频统</a:t>
            </a:r>
            <a:r>
              <a:rPr sz="2400" spc="-10" dirty="0">
                <a:solidFill>
                  <a:srgbClr val="0066FF"/>
                </a:solidFill>
                <a:latin typeface="黑体"/>
                <a:cs typeface="黑体"/>
              </a:rPr>
              <a:t>计</a:t>
            </a:r>
            <a:r>
              <a:rPr sz="2400" spc="-10" dirty="0">
                <a:solidFill>
                  <a:srgbClr val="0066FF"/>
                </a:solidFill>
                <a:latin typeface="Arial Narrow"/>
                <a:cs typeface="Arial Narrow"/>
              </a:rPr>
              <a:t>(word</a:t>
            </a:r>
            <a:r>
              <a:rPr sz="2400" spc="-5" dirty="0">
                <a:solidFill>
                  <a:srgbClr val="0066FF"/>
                </a:solidFill>
                <a:latin typeface="Arial Narrow"/>
                <a:cs typeface="Arial Narrow"/>
              </a:rPr>
              <a:t> count</a:t>
            </a:r>
            <a:r>
              <a:rPr sz="2400" spc="10" dirty="0">
                <a:solidFill>
                  <a:srgbClr val="0066FF"/>
                </a:solidFill>
                <a:latin typeface="Arial Narrow"/>
                <a:cs typeface="Arial Narrow"/>
              </a:rPr>
              <a:t>)</a:t>
            </a:r>
            <a:r>
              <a:rPr sz="2400" spc="0" dirty="0">
                <a:solidFill>
                  <a:srgbClr val="0066FF"/>
                </a:solidFill>
                <a:latin typeface="黑体"/>
                <a:cs typeface="黑体"/>
              </a:rPr>
              <a:t>，词频重要性分</a:t>
            </a:r>
            <a:r>
              <a:rPr sz="2400" spc="-15" dirty="0">
                <a:solidFill>
                  <a:srgbClr val="0066FF"/>
                </a:solidFill>
                <a:latin typeface="黑体"/>
                <a:cs typeface="黑体"/>
              </a:rPr>
              <a:t>析</a:t>
            </a:r>
            <a:r>
              <a:rPr sz="2400" spc="-15" dirty="0">
                <a:solidFill>
                  <a:srgbClr val="0066FF"/>
                </a:solidFill>
                <a:latin typeface="Arial Narrow"/>
                <a:cs typeface="Arial Narrow"/>
              </a:rPr>
              <a:t>(TF</a:t>
            </a:r>
            <a:r>
              <a:rPr sz="2400" spc="-5" dirty="0">
                <a:solidFill>
                  <a:srgbClr val="0066FF"/>
                </a:solidFill>
                <a:latin typeface="Arial Narrow"/>
                <a:cs typeface="Arial Narrow"/>
              </a:rPr>
              <a:t>-</a:t>
            </a:r>
            <a:r>
              <a:rPr sz="2400" spc="-10" dirty="0">
                <a:solidFill>
                  <a:srgbClr val="0066FF"/>
                </a:solidFill>
                <a:latin typeface="Arial Narrow"/>
                <a:cs typeface="Arial Narrow"/>
              </a:rPr>
              <a:t>IDF)</a:t>
            </a:r>
            <a:endParaRPr sz="2400">
              <a:latin typeface="Arial Narrow"/>
              <a:cs typeface="Arial Narrow"/>
            </a:endParaRPr>
          </a:p>
          <a:p>
            <a:pPr marL="12700">
              <a:lnSpc>
                <a:spcPct val="100000"/>
              </a:lnSpc>
              <a:spcBef>
                <a:spcPts val="600"/>
              </a:spcBef>
              <a:tabLst>
                <a:tab pos="287020"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单词同现关系分析</a:t>
            </a:r>
            <a:endParaRPr sz="2400">
              <a:latin typeface="黑体"/>
              <a:cs typeface="黑体"/>
            </a:endParaRPr>
          </a:p>
          <a:p>
            <a:pPr marL="287020">
              <a:lnSpc>
                <a:spcPct val="100000"/>
              </a:lnSpc>
              <a:spcBef>
                <a:spcPts val="600"/>
              </a:spcBef>
            </a:pPr>
            <a:r>
              <a:rPr sz="2400" dirty="0">
                <a:latin typeface="黑体"/>
                <a:cs typeface="黑体"/>
              </a:rPr>
              <a:t>典型的应用如从生物医学文献中自动挖掘基因交互作用关系</a:t>
            </a:r>
            <a:endParaRPr sz="2400">
              <a:latin typeface="黑体"/>
              <a:cs typeface="黑体"/>
            </a:endParaRPr>
          </a:p>
          <a:p>
            <a:pPr marL="12700">
              <a:lnSpc>
                <a:spcPct val="100000"/>
              </a:lnSpc>
              <a:spcBef>
                <a:spcPts val="600"/>
              </a:spcBef>
              <a:tabLst>
                <a:tab pos="287020"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文档倒排索引</a:t>
            </a:r>
            <a:endParaRPr sz="2400">
              <a:latin typeface="黑体"/>
              <a:cs typeface="黑体"/>
            </a:endParaRPr>
          </a:p>
          <a:p>
            <a:pPr marL="12700">
              <a:lnSpc>
                <a:spcPts val="2845"/>
              </a:lnSpc>
              <a:spcBef>
                <a:spcPts val="575"/>
              </a:spcBef>
              <a:tabLst>
                <a:tab pos="287020"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solidFill>
                  <a:srgbClr val="0066FF"/>
                </a:solidFill>
                <a:latin typeface="Arial Narrow"/>
                <a:cs typeface="Arial Narrow"/>
              </a:rPr>
              <a:t>……</a:t>
            </a:r>
            <a:endParaRPr sz="2400">
              <a:latin typeface="Arial Narrow"/>
              <a:cs typeface="Arial Narrow"/>
            </a:endParaRPr>
          </a:p>
        </p:txBody>
      </p:sp>
      <p:sp>
        <p:nvSpPr>
          <p:cNvPr id="4" name="object 4"/>
          <p:cNvSpPr/>
          <p:nvPr/>
        </p:nvSpPr>
        <p:spPr>
          <a:xfrm>
            <a:off x="137160" y="124968"/>
            <a:ext cx="6841235" cy="9494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71544" y="158495"/>
            <a:ext cx="5172455"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109286" rIns="0" bIns="0" rtlCol="0">
            <a:spAutoFit/>
          </a:bodyPr>
          <a:lstStyle/>
          <a:p>
            <a:pPr marL="190500">
              <a:lnSpc>
                <a:spcPts val="3195"/>
              </a:lnSpc>
            </a:pPr>
            <a:r>
              <a:rPr sz="2800" b="1" spc="-10" dirty="0">
                <a:solidFill>
                  <a:srgbClr val="00AF50"/>
                </a:solidFill>
                <a:latin typeface="黑体"/>
                <a:cs typeface="黑体"/>
              </a:rPr>
              <a:t>复</a:t>
            </a:r>
            <a:r>
              <a:rPr sz="2800" b="1" spc="-25" dirty="0">
                <a:solidFill>
                  <a:srgbClr val="00AF50"/>
                </a:solidFill>
                <a:latin typeface="黑体"/>
                <a:cs typeface="黑体"/>
              </a:rPr>
              <a:t>杂算法</a:t>
            </a:r>
            <a:r>
              <a:rPr sz="2800" b="1" spc="-10" dirty="0">
                <a:solidFill>
                  <a:srgbClr val="00AF50"/>
                </a:solidFill>
                <a:latin typeface="黑体"/>
                <a:cs typeface="黑体"/>
              </a:rPr>
              <a:t>或</a:t>
            </a:r>
            <a:r>
              <a:rPr sz="2800" b="1" spc="-25" dirty="0">
                <a:solidFill>
                  <a:srgbClr val="00AF50"/>
                </a:solidFill>
                <a:latin typeface="黑体"/>
                <a:cs typeface="黑体"/>
              </a:rPr>
              <a:t>应</a:t>
            </a:r>
            <a:r>
              <a:rPr sz="2800" b="1" spc="-30" dirty="0">
                <a:solidFill>
                  <a:srgbClr val="00AF50"/>
                </a:solidFill>
                <a:latin typeface="黑体"/>
                <a:cs typeface="黑体"/>
              </a:rPr>
              <a:t>用</a:t>
            </a:r>
            <a:endParaRPr sz="2800">
              <a:latin typeface="黑体"/>
              <a:cs typeface="黑体"/>
            </a:endParaRPr>
          </a:p>
        </p:txBody>
      </p:sp>
      <p:sp>
        <p:nvSpPr>
          <p:cNvPr id="4" name="object 4"/>
          <p:cNvSpPr txBox="1"/>
          <p:nvPr/>
        </p:nvSpPr>
        <p:spPr>
          <a:xfrm>
            <a:off x="534416" y="1358519"/>
            <a:ext cx="8227695" cy="5060950"/>
          </a:xfrm>
          <a:prstGeom prst="rect">
            <a:avLst/>
          </a:prstGeom>
        </p:spPr>
        <p:txBody>
          <a:bodyPr vert="horz" wrap="square" lIns="0" tIns="0" rIns="0" bIns="0" rtlCol="0">
            <a:spAutoFit/>
          </a:bodyPr>
          <a:lstStyle/>
          <a:p>
            <a:pPr marL="287020" indent="-274320">
              <a:lnSpc>
                <a:spcPct val="100000"/>
              </a:lnSpc>
              <a:buClr>
                <a:srgbClr val="D24717"/>
              </a:buClr>
              <a:buSzPct val="85416"/>
              <a:buFont typeface="Wingdings 2"/>
              <a:buChar char=""/>
              <a:tabLst>
                <a:tab pos="287020" algn="l"/>
              </a:tabLst>
            </a:pPr>
            <a:r>
              <a:rPr sz="2400" spc="-55" dirty="0">
                <a:solidFill>
                  <a:srgbClr val="0066FF"/>
                </a:solidFill>
                <a:latin typeface="Arial Narrow"/>
                <a:cs typeface="Arial Narrow"/>
              </a:rPr>
              <a:t>W</a:t>
            </a:r>
            <a:r>
              <a:rPr sz="2400" spc="-5" dirty="0">
                <a:solidFill>
                  <a:srgbClr val="0066FF"/>
                </a:solidFill>
                <a:latin typeface="Arial Narrow"/>
                <a:cs typeface="Arial Narrow"/>
              </a:rPr>
              <a:t>eb</a:t>
            </a:r>
            <a:r>
              <a:rPr sz="2400" spc="0" dirty="0">
                <a:solidFill>
                  <a:srgbClr val="0066FF"/>
                </a:solidFill>
                <a:latin typeface="黑体"/>
                <a:cs typeface="黑体"/>
              </a:rPr>
              <a:t>搜索</a:t>
            </a:r>
            <a:endParaRPr sz="2400">
              <a:latin typeface="黑体"/>
              <a:cs typeface="黑体"/>
            </a:endParaRPr>
          </a:p>
          <a:p>
            <a:pPr marL="287020">
              <a:lnSpc>
                <a:spcPct val="100000"/>
              </a:lnSpc>
              <a:spcBef>
                <a:spcPts val="310"/>
              </a:spcBef>
            </a:pPr>
            <a:r>
              <a:rPr sz="2400" dirty="0">
                <a:latin typeface="黑体"/>
                <a:cs typeface="黑体"/>
              </a:rPr>
              <a:t>网页爬取、倒排索引、网页排序、搜索算法</a:t>
            </a:r>
            <a:endParaRPr sz="2400">
              <a:latin typeface="黑体"/>
              <a:cs typeface="黑体"/>
            </a:endParaRPr>
          </a:p>
          <a:p>
            <a:pPr marL="12700">
              <a:lnSpc>
                <a:spcPct val="100000"/>
              </a:lnSpc>
              <a:spcBef>
                <a:spcPts val="31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55" dirty="0">
                <a:solidFill>
                  <a:srgbClr val="0066FF"/>
                </a:solidFill>
                <a:latin typeface="Arial Narrow"/>
                <a:cs typeface="Arial Narrow"/>
              </a:rPr>
              <a:t>W</a:t>
            </a:r>
            <a:r>
              <a:rPr sz="2400" spc="-5" dirty="0">
                <a:solidFill>
                  <a:srgbClr val="0066FF"/>
                </a:solidFill>
                <a:latin typeface="Arial Narrow"/>
                <a:cs typeface="Arial Narrow"/>
              </a:rPr>
              <a:t>eb</a:t>
            </a:r>
            <a:r>
              <a:rPr sz="2400" spc="0" dirty="0">
                <a:solidFill>
                  <a:srgbClr val="0066FF"/>
                </a:solidFill>
                <a:latin typeface="黑体"/>
                <a:cs typeface="黑体"/>
              </a:rPr>
              <a:t>访问日志分析</a:t>
            </a:r>
            <a:endParaRPr sz="2400">
              <a:latin typeface="黑体"/>
              <a:cs typeface="黑体"/>
            </a:endParaRPr>
          </a:p>
          <a:p>
            <a:pPr marL="287020" marR="108585">
              <a:lnSpc>
                <a:spcPts val="2590"/>
              </a:lnSpc>
              <a:spcBef>
                <a:spcPts val="640"/>
              </a:spcBef>
            </a:pPr>
            <a:r>
              <a:rPr sz="2400" dirty="0">
                <a:latin typeface="黑体"/>
                <a:cs typeface="黑体"/>
              </a:rPr>
              <a:t>分析和挖掘用户</a:t>
            </a:r>
            <a:r>
              <a:rPr sz="2400" spc="5" dirty="0">
                <a:latin typeface="黑体"/>
                <a:cs typeface="黑体"/>
              </a:rPr>
              <a:t>在</a:t>
            </a:r>
            <a:r>
              <a:rPr sz="2400" spc="-55" dirty="0">
                <a:latin typeface="Arial Narrow"/>
                <a:cs typeface="Arial Narrow"/>
              </a:rPr>
              <a:t>W</a:t>
            </a:r>
            <a:r>
              <a:rPr sz="2400" spc="-5" dirty="0">
                <a:latin typeface="Arial Narrow"/>
                <a:cs typeface="Arial Narrow"/>
              </a:rPr>
              <a:t>eb</a:t>
            </a:r>
            <a:r>
              <a:rPr sz="2400" spc="0" dirty="0">
                <a:latin typeface="黑体"/>
                <a:cs typeface="黑体"/>
              </a:rPr>
              <a:t>上的访问、购物行为特征、以定制个 性化用户界面或投放用户感兴趣的产品广告</a:t>
            </a:r>
            <a:endParaRPr sz="2400">
              <a:latin typeface="黑体"/>
              <a:cs typeface="黑体"/>
            </a:endParaRPr>
          </a:p>
          <a:p>
            <a:pPr marL="12700">
              <a:lnSpc>
                <a:spcPct val="100000"/>
              </a:lnSpc>
              <a:spcBef>
                <a:spcPts val="27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solidFill>
                  <a:srgbClr val="0066FF"/>
                </a:solidFill>
                <a:latin typeface="黑体"/>
                <a:cs typeface="黑体"/>
              </a:rPr>
              <a:t>数据</a:t>
            </a:r>
            <a:r>
              <a:rPr sz="2400" spc="10" dirty="0">
                <a:solidFill>
                  <a:srgbClr val="0066FF"/>
                </a:solidFill>
                <a:latin typeface="Arial Narrow"/>
                <a:cs typeface="Arial Narrow"/>
              </a:rPr>
              <a:t>/</a:t>
            </a:r>
            <a:r>
              <a:rPr sz="2400" spc="10" dirty="0">
                <a:solidFill>
                  <a:srgbClr val="0066FF"/>
                </a:solidFill>
                <a:latin typeface="黑体"/>
                <a:cs typeface="黑体"/>
              </a:rPr>
              <a:t>文本统计分析</a:t>
            </a:r>
            <a:endParaRPr sz="2400">
              <a:latin typeface="黑体"/>
              <a:cs typeface="黑体"/>
            </a:endParaRPr>
          </a:p>
          <a:p>
            <a:pPr marL="287020">
              <a:lnSpc>
                <a:spcPct val="100000"/>
              </a:lnSpc>
              <a:spcBef>
                <a:spcPts val="315"/>
              </a:spcBef>
            </a:pPr>
            <a:r>
              <a:rPr sz="2400" dirty="0">
                <a:latin typeface="黑体"/>
                <a:cs typeface="黑体"/>
              </a:rPr>
              <a:t>如科技文献引用关系分析和统计、专利文献引用分析和统计</a:t>
            </a:r>
            <a:endParaRPr sz="2400">
              <a:latin typeface="黑体"/>
              <a:cs typeface="黑体"/>
            </a:endParaRPr>
          </a:p>
          <a:p>
            <a:pPr marL="12700">
              <a:lnSpc>
                <a:spcPct val="100000"/>
              </a:lnSpc>
              <a:spcBef>
                <a:spcPts val="31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图算法</a:t>
            </a:r>
            <a:endParaRPr sz="2400">
              <a:latin typeface="黑体"/>
              <a:cs typeface="黑体"/>
            </a:endParaRPr>
          </a:p>
          <a:p>
            <a:pPr marL="287020">
              <a:lnSpc>
                <a:spcPts val="2735"/>
              </a:lnSpc>
              <a:spcBef>
                <a:spcPts val="310"/>
              </a:spcBef>
            </a:pPr>
            <a:r>
              <a:rPr sz="2400" dirty="0">
                <a:latin typeface="黑体"/>
                <a:cs typeface="黑体"/>
              </a:rPr>
              <a:t>并行化宽度优先搜</a:t>
            </a:r>
            <a:r>
              <a:rPr sz="2400" spc="5" dirty="0">
                <a:latin typeface="黑体"/>
                <a:cs typeface="黑体"/>
              </a:rPr>
              <a:t>索</a:t>
            </a:r>
            <a:r>
              <a:rPr sz="2400" spc="-5" dirty="0">
                <a:latin typeface="Arial Narrow"/>
                <a:cs typeface="Arial Narrow"/>
              </a:rPr>
              <a:t>(</a:t>
            </a:r>
            <a:r>
              <a:rPr sz="2400" spc="0" dirty="0">
                <a:latin typeface="黑体"/>
                <a:cs typeface="黑体"/>
              </a:rPr>
              <a:t>最短路径问题，可克服</a:t>
            </a:r>
            <a:r>
              <a:rPr sz="2400" spc="-15" dirty="0">
                <a:latin typeface="Arial Narrow"/>
                <a:cs typeface="Arial Narrow"/>
              </a:rPr>
              <a:t>Di</a:t>
            </a:r>
            <a:r>
              <a:rPr sz="2400" spc="-5" dirty="0">
                <a:latin typeface="Arial Narrow"/>
                <a:cs typeface="Arial Narrow"/>
              </a:rPr>
              <a:t>jkstr</a:t>
            </a:r>
            <a:r>
              <a:rPr sz="2400" spc="5" dirty="0">
                <a:latin typeface="Arial Narrow"/>
                <a:cs typeface="Arial Narrow"/>
              </a:rPr>
              <a:t>a</a:t>
            </a:r>
            <a:r>
              <a:rPr sz="2400" spc="0" dirty="0">
                <a:latin typeface="黑体"/>
                <a:cs typeface="黑体"/>
              </a:rPr>
              <a:t>串行算法</a:t>
            </a:r>
            <a:endParaRPr sz="2400">
              <a:latin typeface="黑体"/>
              <a:cs typeface="黑体"/>
            </a:endParaRPr>
          </a:p>
          <a:p>
            <a:pPr marL="287020">
              <a:lnSpc>
                <a:spcPts val="2735"/>
              </a:lnSpc>
            </a:pPr>
            <a:r>
              <a:rPr sz="2400" spc="-5" dirty="0">
                <a:latin typeface="黑体"/>
                <a:cs typeface="黑体"/>
              </a:rPr>
              <a:t>的不足</a:t>
            </a:r>
            <a:r>
              <a:rPr sz="2400" spc="0" dirty="0">
                <a:latin typeface="Arial Narrow"/>
                <a:cs typeface="Arial Narrow"/>
              </a:rPr>
              <a:t>)</a:t>
            </a:r>
            <a:r>
              <a:rPr sz="2400" spc="-5" dirty="0">
                <a:latin typeface="黑体"/>
                <a:cs typeface="黑体"/>
              </a:rPr>
              <a:t>，最小生成树，子树搜索、比对</a:t>
            </a:r>
            <a:endParaRPr sz="2400">
              <a:latin typeface="黑体"/>
              <a:cs typeface="黑体"/>
            </a:endParaRPr>
          </a:p>
          <a:p>
            <a:pPr marL="291465">
              <a:lnSpc>
                <a:spcPct val="100000"/>
              </a:lnSpc>
              <a:spcBef>
                <a:spcPts val="310"/>
              </a:spcBef>
            </a:pPr>
            <a:r>
              <a:rPr sz="2400" spc="-55" dirty="0">
                <a:latin typeface="Arial Narrow"/>
                <a:cs typeface="Arial Narrow"/>
              </a:rPr>
              <a:t>W</a:t>
            </a:r>
            <a:r>
              <a:rPr sz="2400" spc="-5" dirty="0">
                <a:latin typeface="Arial Narrow"/>
                <a:cs typeface="Arial Narrow"/>
              </a:rPr>
              <a:t>eb</a:t>
            </a:r>
            <a:r>
              <a:rPr sz="2400" spc="0" dirty="0">
                <a:latin typeface="黑体"/>
                <a:cs typeface="黑体"/>
              </a:rPr>
              <a:t>链接图分析算</a:t>
            </a:r>
            <a:r>
              <a:rPr sz="2400" spc="5" dirty="0">
                <a:latin typeface="黑体"/>
                <a:cs typeface="黑体"/>
              </a:rPr>
              <a:t>法</a:t>
            </a:r>
            <a:r>
              <a:rPr sz="2400" spc="-15" dirty="0">
                <a:latin typeface="Arial Narrow"/>
                <a:cs typeface="Arial Narrow"/>
              </a:rPr>
              <a:t>P</a:t>
            </a:r>
            <a:r>
              <a:rPr sz="2400" spc="-25" dirty="0">
                <a:latin typeface="Arial Narrow"/>
                <a:cs typeface="Arial Narrow"/>
              </a:rPr>
              <a:t>a</a:t>
            </a:r>
            <a:r>
              <a:rPr sz="2400" spc="-20" dirty="0">
                <a:latin typeface="Arial Narrow"/>
                <a:cs typeface="Arial Narrow"/>
              </a:rPr>
              <a:t>geR</a:t>
            </a:r>
            <a:r>
              <a:rPr sz="2400" spc="-5" dirty="0">
                <a:latin typeface="Arial Narrow"/>
                <a:cs typeface="Arial Narrow"/>
              </a:rPr>
              <a:t>ank</a:t>
            </a:r>
            <a:r>
              <a:rPr sz="2400" spc="0" dirty="0">
                <a:latin typeface="黑体"/>
                <a:cs typeface="黑体"/>
              </a:rPr>
              <a:t>，垃圾邮件连接分析</a:t>
            </a:r>
            <a:endParaRPr sz="2400">
              <a:latin typeface="黑体"/>
              <a:cs typeface="黑体"/>
            </a:endParaRPr>
          </a:p>
          <a:p>
            <a:pPr marL="287020" indent="-274320">
              <a:lnSpc>
                <a:spcPct val="100000"/>
              </a:lnSpc>
              <a:spcBef>
                <a:spcPts val="310"/>
              </a:spcBef>
              <a:buClr>
                <a:srgbClr val="D24717"/>
              </a:buClr>
              <a:buSzPct val="85416"/>
              <a:buFont typeface="Wingdings 2"/>
              <a:buChar char=""/>
              <a:tabLst>
                <a:tab pos="287020" algn="l"/>
              </a:tabLst>
            </a:pPr>
            <a:r>
              <a:rPr sz="2400" dirty="0">
                <a:solidFill>
                  <a:srgbClr val="0066FF"/>
                </a:solidFill>
                <a:latin typeface="黑体"/>
                <a:cs typeface="黑体"/>
              </a:rPr>
              <a:t>聚类</a:t>
            </a:r>
            <a:r>
              <a:rPr sz="2400" spc="-5" dirty="0">
                <a:solidFill>
                  <a:srgbClr val="0066FF"/>
                </a:solidFill>
                <a:latin typeface="Arial Narrow"/>
                <a:cs typeface="Arial Narrow"/>
              </a:rPr>
              <a:t>(clustrin</a:t>
            </a:r>
            <a:r>
              <a:rPr sz="2400" spc="-10" dirty="0">
                <a:solidFill>
                  <a:srgbClr val="0066FF"/>
                </a:solidFill>
                <a:latin typeface="Arial Narrow"/>
                <a:cs typeface="Arial Narrow"/>
              </a:rPr>
              <a:t>g)</a:t>
            </a:r>
            <a:endParaRPr sz="2400">
              <a:latin typeface="Arial Narrow"/>
              <a:cs typeface="Arial Narrow"/>
            </a:endParaRPr>
          </a:p>
          <a:p>
            <a:pPr marL="287020">
              <a:lnSpc>
                <a:spcPts val="2735"/>
              </a:lnSpc>
              <a:spcBef>
                <a:spcPts val="310"/>
              </a:spcBef>
            </a:pPr>
            <a:r>
              <a:rPr sz="2400" dirty="0">
                <a:latin typeface="黑体"/>
                <a:cs typeface="黑体"/>
              </a:rPr>
              <a:t>文档聚类、图聚类、其它数据集聚类</a:t>
            </a:r>
            <a:endParaRPr sz="2400">
              <a:latin typeface="黑体"/>
              <a:cs typeface="黑体"/>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71544" y="158495"/>
            <a:ext cx="5172455" cy="720851"/>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a:spLocks noGrp="1"/>
          </p:cNvSpPr>
          <p:nvPr>
            <p:ph type="title"/>
          </p:nvPr>
        </p:nvSpPr>
        <p:spPr>
          <a:prstGeom prst="rect">
            <a:avLst/>
          </a:prstGeom>
        </p:spPr>
        <p:txBody>
          <a:bodyPr vert="horz" wrap="square" lIns="0" tIns="109286" rIns="0" bIns="0" rtlCol="0">
            <a:spAutoFit/>
          </a:bodyPr>
          <a:lstStyle/>
          <a:p>
            <a:pPr marL="190500">
              <a:lnSpc>
                <a:spcPts val="3195"/>
              </a:lnSpc>
            </a:pPr>
            <a:r>
              <a:rPr sz="2800" b="1" spc="-10" dirty="0">
                <a:solidFill>
                  <a:srgbClr val="00AF50"/>
                </a:solidFill>
                <a:latin typeface="黑体"/>
                <a:cs typeface="黑体"/>
              </a:rPr>
              <a:t>复</a:t>
            </a:r>
            <a:r>
              <a:rPr sz="2800" b="1" spc="-25" dirty="0">
                <a:solidFill>
                  <a:srgbClr val="00AF50"/>
                </a:solidFill>
                <a:latin typeface="黑体"/>
                <a:cs typeface="黑体"/>
              </a:rPr>
              <a:t>杂算法</a:t>
            </a:r>
            <a:r>
              <a:rPr sz="2800" b="1" spc="-10" dirty="0">
                <a:solidFill>
                  <a:srgbClr val="00AF50"/>
                </a:solidFill>
                <a:latin typeface="黑体"/>
                <a:cs typeface="黑体"/>
              </a:rPr>
              <a:t>或</a:t>
            </a:r>
            <a:r>
              <a:rPr sz="2800" b="1" spc="-25" dirty="0">
                <a:solidFill>
                  <a:srgbClr val="00AF50"/>
                </a:solidFill>
                <a:latin typeface="黑体"/>
                <a:cs typeface="黑体"/>
              </a:rPr>
              <a:t>应</a:t>
            </a:r>
            <a:r>
              <a:rPr sz="2800" b="1" spc="-30" dirty="0">
                <a:solidFill>
                  <a:srgbClr val="00AF50"/>
                </a:solidFill>
                <a:latin typeface="黑体"/>
                <a:cs typeface="黑体"/>
              </a:rPr>
              <a:t>用</a:t>
            </a:r>
            <a:endParaRPr sz="2800">
              <a:latin typeface="黑体"/>
              <a:cs typeface="黑体"/>
            </a:endParaRPr>
          </a:p>
        </p:txBody>
      </p:sp>
      <p:sp>
        <p:nvSpPr>
          <p:cNvPr id="4" name="object 4"/>
          <p:cNvSpPr txBox="1"/>
          <p:nvPr/>
        </p:nvSpPr>
        <p:spPr>
          <a:xfrm>
            <a:off x="534416" y="1358519"/>
            <a:ext cx="7477125" cy="5224145"/>
          </a:xfrm>
          <a:prstGeom prst="rect">
            <a:avLst/>
          </a:prstGeom>
        </p:spPr>
        <p:txBody>
          <a:bodyPr vert="horz" wrap="square" lIns="0" tIns="0" rIns="0" bIns="0" rtlCol="0">
            <a:spAutoFit/>
          </a:bodyPr>
          <a:lstStyle/>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相似性比较分析算法</a:t>
            </a:r>
            <a:endParaRPr sz="2400" dirty="0">
              <a:latin typeface="黑体"/>
              <a:cs typeface="黑体"/>
            </a:endParaRPr>
          </a:p>
          <a:p>
            <a:pPr marL="287020">
              <a:lnSpc>
                <a:spcPct val="100000"/>
              </a:lnSpc>
              <a:spcBef>
                <a:spcPts val="310"/>
              </a:spcBef>
            </a:pPr>
            <a:r>
              <a:rPr sz="2400" dirty="0">
                <a:latin typeface="黑体"/>
                <a:cs typeface="黑体"/>
              </a:rPr>
              <a:t>字符序列、文档、图、数据集相似性比较分析</a:t>
            </a:r>
          </a:p>
          <a:p>
            <a:pPr marL="12700">
              <a:lnSpc>
                <a:spcPct val="100000"/>
              </a:lnSpc>
              <a:spcBef>
                <a:spcPts val="31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solidFill>
                  <a:srgbClr val="0066FF"/>
                </a:solidFill>
                <a:latin typeface="黑体"/>
                <a:cs typeface="黑体"/>
              </a:rPr>
              <a:t>基于统计的文本处理</a:t>
            </a:r>
            <a:endParaRPr sz="2400" dirty="0">
              <a:latin typeface="黑体"/>
              <a:cs typeface="黑体"/>
            </a:endParaRPr>
          </a:p>
          <a:p>
            <a:pPr marL="291465">
              <a:lnSpc>
                <a:spcPct val="100000"/>
              </a:lnSpc>
              <a:spcBef>
                <a:spcPts val="310"/>
              </a:spcBef>
            </a:pPr>
            <a:r>
              <a:rPr sz="2400" dirty="0">
                <a:latin typeface="黑体"/>
                <a:cs typeface="黑体"/>
              </a:rPr>
              <a:t>最大期望</a:t>
            </a:r>
            <a:r>
              <a:rPr sz="2400" spc="-15" dirty="0">
                <a:latin typeface="Arial Narrow"/>
                <a:cs typeface="Arial Narrow"/>
              </a:rPr>
              <a:t>(EM</a:t>
            </a:r>
            <a:r>
              <a:rPr sz="2400" spc="-5" dirty="0">
                <a:latin typeface="Arial Narrow"/>
                <a:cs typeface="Arial Narrow"/>
              </a:rPr>
              <a:t>)</a:t>
            </a:r>
            <a:r>
              <a:rPr sz="2400" spc="0" dirty="0">
                <a:latin typeface="黑体"/>
                <a:cs typeface="黑体"/>
              </a:rPr>
              <a:t>统计模型，隐马可夫模</a:t>
            </a:r>
            <a:r>
              <a:rPr sz="2400" spc="5" dirty="0">
                <a:latin typeface="黑体"/>
                <a:cs typeface="黑体"/>
              </a:rPr>
              <a:t>型</a:t>
            </a:r>
            <a:r>
              <a:rPr sz="2400" spc="-15" dirty="0">
                <a:latin typeface="Arial Narrow"/>
                <a:cs typeface="Arial Narrow"/>
              </a:rPr>
              <a:t>(HM</a:t>
            </a:r>
            <a:r>
              <a:rPr sz="2400" spc="-10" dirty="0">
                <a:latin typeface="Arial Narrow"/>
                <a:cs typeface="Arial Narrow"/>
              </a:rPr>
              <a:t>M)</a:t>
            </a:r>
            <a:r>
              <a:rPr sz="2400" spc="0" dirty="0">
                <a:latin typeface="黑体"/>
                <a:cs typeface="黑体"/>
              </a:rPr>
              <a:t>，</a:t>
            </a:r>
            <a:r>
              <a:rPr sz="2400" spc="-15" dirty="0">
                <a:latin typeface="Arial Narrow"/>
                <a:cs typeface="Arial Narrow"/>
              </a:rPr>
              <a:t>……</a:t>
            </a:r>
            <a:endParaRPr sz="2400" dirty="0">
              <a:latin typeface="Arial Narrow"/>
              <a:cs typeface="Arial Narrow"/>
            </a:endParaRPr>
          </a:p>
          <a:p>
            <a:pPr marL="12700">
              <a:lnSpc>
                <a:spcPct val="100000"/>
              </a:lnSpc>
              <a:spcBef>
                <a:spcPts val="31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机器学习</a:t>
            </a:r>
            <a:endParaRPr sz="2400" dirty="0">
              <a:latin typeface="黑体"/>
              <a:cs typeface="黑体"/>
            </a:endParaRPr>
          </a:p>
          <a:p>
            <a:pPr marL="287020">
              <a:lnSpc>
                <a:spcPct val="100000"/>
              </a:lnSpc>
              <a:spcBef>
                <a:spcPts val="315"/>
              </a:spcBef>
            </a:pPr>
            <a:r>
              <a:rPr sz="2400" spc="-5" dirty="0">
                <a:latin typeface="黑体"/>
                <a:cs typeface="黑体"/>
              </a:rPr>
              <a:t>监督学习、无监督学习、分类算法（决策树</a:t>
            </a:r>
            <a:r>
              <a:rPr sz="2400" spc="0" dirty="0">
                <a:latin typeface="黑体"/>
                <a:cs typeface="黑体"/>
              </a:rPr>
              <a:t>、</a:t>
            </a:r>
            <a:r>
              <a:rPr sz="2400" spc="0" dirty="0">
                <a:latin typeface="Arial Narrow"/>
                <a:cs typeface="Arial Narrow"/>
              </a:rPr>
              <a:t>S</a:t>
            </a:r>
            <a:r>
              <a:rPr sz="2400" spc="-15" dirty="0">
                <a:latin typeface="Arial Narrow"/>
                <a:cs typeface="Arial Narrow"/>
              </a:rPr>
              <a:t>V</a:t>
            </a:r>
            <a:r>
              <a:rPr sz="2400" spc="0" dirty="0">
                <a:latin typeface="Arial Narrow"/>
                <a:cs typeface="Arial Narrow"/>
              </a:rPr>
              <a:t>M…)</a:t>
            </a:r>
            <a:endParaRPr sz="2400" dirty="0">
              <a:latin typeface="Arial Narrow"/>
              <a:cs typeface="Arial Narrow"/>
            </a:endParaRPr>
          </a:p>
          <a:p>
            <a:pPr marL="12700">
              <a:lnSpc>
                <a:spcPct val="100000"/>
              </a:lnSpc>
              <a:spcBef>
                <a:spcPts val="31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solidFill>
                  <a:srgbClr val="0066FF"/>
                </a:solidFill>
                <a:latin typeface="黑体"/>
                <a:cs typeface="黑体"/>
              </a:rPr>
              <a:t>数据挖掘</a:t>
            </a:r>
            <a:endParaRPr sz="2400" dirty="0">
              <a:latin typeface="黑体"/>
              <a:cs typeface="黑体"/>
            </a:endParaRPr>
          </a:p>
          <a:p>
            <a:pPr marL="12700">
              <a:lnSpc>
                <a:spcPct val="100000"/>
              </a:lnSpc>
              <a:spcBef>
                <a:spcPts val="31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统计机器翻译</a:t>
            </a:r>
            <a:endParaRPr sz="2400" dirty="0">
              <a:latin typeface="黑体"/>
              <a:cs typeface="黑体"/>
            </a:endParaRPr>
          </a:p>
          <a:p>
            <a:pPr marL="287020" marR="6350" indent="-274320">
              <a:lnSpc>
                <a:spcPct val="1109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黑体"/>
                <a:cs typeface="黑体"/>
              </a:rPr>
              <a:t>生物信息处理 </a:t>
            </a:r>
            <a:r>
              <a:rPr sz="2400" spc="-10" dirty="0">
                <a:latin typeface="Arial Narrow"/>
                <a:cs typeface="Arial Narrow"/>
              </a:rPr>
              <a:t>DNA</a:t>
            </a:r>
            <a:r>
              <a:rPr sz="2400" spc="-5" dirty="0">
                <a:latin typeface="黑体"/>
                <a:cs typeface="黑体"/>
              </a:rPr>
              <a:t>序列分析比对算</a:t>
            </a:r>
            <a:r>
              <a:rPr sz="2400" spc="0" dirty="0">
                <a:latin typeface="黑体"/>
                <a:cs typeface="黑体"/>
              </a:rPr>
              <a:t>法</a:t>
            </a:r>
            <a:r>
              <a:rPr sz="2400" spc="0" dirty="0">
                <a:latin typeface="Arial Narrow"/>
                <a:cs typeface="Arial Narrow"/>
              </a:rPr>
              <a:t>B</a:t>
            </a:r>
            <a:r>
              <a:rPr sz="2400" spc="-15" dirty="0">
                <a:latin typeface="Arial Narrow"/>
                <a:cs typeface="Arial Narrow"/>
              </a:rPr>
              <a:t>l</a:t>
            </a:r>
            <a:r>
              <a:rPr sz="2400" spc="-5" dirty="0">
                <a:latin typeface="Arial Narrow"/>
                <a:cs typeface="Arial Narrow"/>
              </a:rPr>
              <a:t>as</a:t>
            </a:r>
            <a:r>
              <a:rPr sz="2400" spc="0" dirty="0">
                <a:latin typeface="Arial Narrow"/>
                <a:cs typeface="Arial Narrow"/>
              </a:rPr>
              <a:t>t</a:t>
            </a:r>
            <a:r>
              <a:rPr sz="2400" spc="-5" dirty="0">
                <a:latin typeface="黑体"/>
                <a:cs typeface="黑体"/>
              </a:rPr>
              <a:t>：双序列比对、多序列比对 </a:t>
            </a:r>
            <a:r>
              <a:rPr sz="2400" spc="0" dirty="0">
                <a:latin typeface="黑体"/>
                <a:cs typeface="黑体"/>
              </a:rPr>
              <a:t>生物网络功能模</a:t>
            </a:r>
            <a:r>
              <a:rPr sz="2400" spc="5" dirty="0">
                <a:latin typeface="黑体"/>
                <a:cs typeface="黑体"/>
              </a:rPr>
              <a:t>块</a:t>
            </a:r>
            <a:r>
              <a:rPr sz="2400" spc="0" dirty="0">
                <a:latin typeface="Arial Narrow"/>
                <a:cs typeface="Arial Narrow"/>
              </a:rPr>
              <a:t>(</a:t>
            </a:r>
            <a:r>
              <a:rPr sz="2400" spc="5" dirty="0">
                <a:latin typeface="Arial Narrow"/>
                <a:cs typeface="Arial Narrow"/>
              </a:rPr>
              <a:t>M</a:t>
            </a:r>
            <a:r>
              <a:rPr sz="2400" spc="-5" dirty="0">
                <a:latin typeface="Arial Narrow"/>
                <a:cs typeface="Arial Narrow"/>
              </a:rPr>
              <a:t>otif</a:t>
            </a:r>
            <a:r>
              <a:rPr sz="2400" spc="5" dirty="0">
                <a:latin typeface="Arial Narrow"/>
                <a:cs typeface="Arial Narrow"/>
              </a:rPr>
              <a:t>)</a:t>
            </a:r>
            <a:r>
              <a:rPr sz="2400" spc="0" dirty="0">
                <a:latin typeface="黑体"/>
                <a:cs typeface="黑体"/>
              </a:rPr>
              <a:t>查找和比对</a:t>
            </a:r>
            <a:endParaRPr sz="2400" dirty="0">
              <a:latin typeface="黑体"/>
              <a:cs typeface="黑体"/>
            </a:endParaRPr>
          </a:p>
          <a:p>
            <a:pPr marL="12700">
              <a:lnSpc>
                <a:spcPct val="100000"/>
              </a:lnSpc>
              <a:spcBef>
                <a:spcPts val="310"/>
              </a:spcBef>
              <a:tabLst>
                <a:tab pos="286385" algn="l"/>
              </a:tabLst>
            </a:pPr>
            <a:r>
              <a:rPr sz="2000" spc="20" dirty="0">
                <a:solidFill>
                  <a:srgbClr val="D24717"/>
                </a:solidFill>
                <a:latin typeface="Wingdings 2"/>
                <a:cs typeface="Wingdings 2"/>
              </a:rPr>
              <a:t></a:t>
            </a:r>
            <a:r>
              <a:rPr sz="2000" spc="20" dirty="0">
                <a:solidFill>
                  <a:srgbClr val="D24717"/>
                </a:solidFill>
                <a:latin typeface="Times New Roman"/>
                <a:cs typeface="Times New Roman"/>
              </a:rPr>
              <a:t>	</a:t>
            </a:r>
            <a:r>
              <a:rPr sz="2400" spc="20" dirty="0">
                <a:solidFill>
                  <a:srgbClr val="0066FF"/>
                </a:solidFill>
                <a:latin typeface="黑体"/>
                <a:cs typeface="黑体"/>
              </a:rPr>
              <a:t>广告推送与推荐系统</a:t>
            </a:r>
            <a:endParaRPr sz="2400" dirty="0">
              <a:latin typeface="黑体"/>
              <a:cs typeface="黑体"/>
            </a:endParaRPr>
          </a:p>
          <a:p>
            <a:pPr marL="12700">
              <a:lnSpc>
                <a:spcPts val="2845"/>
              </a:lnSpc>
              <a:spcBef>
                <a:spcPts val="285"/>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solidFill>
                  <a:srgbClr val="0066FF"/>
                </a:solidFill>
                <a:latin typeface="Arial Narrow"/>
                <a:cs typeface="Arial Narrow"/>
              </a:rPr>
              <a:t>……</a:t>
            </a:r>
            <a:endParaRPr sz="2400" dirty="0">
              <a:latin typeface="Arial Narrow"/>
              <a:cs typeface="Arial Narrow"/>
            </a:endParaRPr>
          </a:p>
        </p:txBody>
      </p:sp>
      <p:sp>
        <p:nvSpPr>
          <p:cNvPr id="6" name="动作按钮: 前进或下一项 5">
            <a:hlinkClick r:id="rId3" action="ppaction://hlinksldjump" highlightClick="1"/>
          </p:cNvPr>
          <p:cNvSpPr/>
          <p:nvPr/>
        </p:nvSpPr>
        <p:spPr>
          <a:xfrm>
            <a:off x="6934200" y="6096000"/>
            <a:ext cx="1676400" cy="48666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4325" rIns="0" bIns="0" rtlCol="0">
            <a:spAutoFit/>
          </a:bodyPr>
          <a:lstStyle/>
          <a:p>
            <a:pPr marL="128270">
              <a:lnSpc>
                <a:spcPts val="3080"/>
              </a:lnSpc>
            </a:pPr>
            <a:r>
              <a:rPr sz="2600" b="1" spc="-5" dirty="0">
                <a:solidFill>
                  <a:srgbClr val="00AF50"/>
                </a:solidFill>
                <a:latin typeface="Arial Narrow"/>
                <a:cs typeface="Arial Narrow"/>
              </a:rPr>
              <a:t>MapReduc</a:t>
            </a:r>
            <a:r>
              <a:rPr sz="2600" b="1" spc="5" dirty="0">
                <a:solidFill>
                  <a:srgbClr val="00AF50"/>
                </a:solidFill>
                <a:latin typeface="Arial Narrow"/>
                <a:cs typeface="Arial Narrow"/>
              </a:rPr>
              <a:t>e</a:t>
            </a:r>
            <a:r>
              <a:rPr sz="2600" b="1" spc="-20" dirty="0">
                <a:solidFill>
                  <a:srgbClr val="00AF50"/>
                </a:solidFill>
                <a:latin typeface="黑体"/>
                <a:cs typeface="黑体"/>
              </a:rPr>
              <a:t>应用算法</a:t>
            </a:r>
            <a:r>
              <a:rPr sz="2600" b="1" spc="-30" dirty="0">
                <a:solidFill>
                  <a:srgbClr val="00AF50"/>
                </a:solidFill>
                <a:latin typeface="黑体"/>
                <a:cs typeface="黑体"/>
              </a:rPr>
              <a:t>专著</a:t>
            </a:r>
            <a:endParaRPr sz="2600">
              <a:latin typeface="黑体"/>
              <a:cs typeface="黑体"/>
            </a:endParaRPr>
          </a:p>
        </p:txBody>
      </p:sp>
      <p:sp>
        <p:nvSpPr>
          <p:cNvPr id="3" name="object 3"/>
          <p:cNvSpPr/>
          <p:nvPr/>
        </p:nvSpPr>
        <p:spPr>
          <a:xfrm>
            <a:off x="3860291" y="185928"/>
            <a:ext cx="5177027"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472541" y="1430146"/>
            <a:ext cx="8357234" cy="4579620"/>
          </a:xfrm>
          <a:prstGeom prst="rect">
            <a:avLst/>
          </a:prstGeom>
        </p:spPr>
        <p:txBody>
          <a:bodyPr vert="horz" wrap="square" lIns="0" tIns="0" rIns="0" bIns="0" rtlCol="0">
            <a:spAutoFit/>
          </a:bodyPr>
          <a:lstStyle/>
          <a:p>
            <a:pPr marL="12700">
              <a:lnSpc>
                <a:spcPct val="100000"/>
              </a:lnSpc>
            </a:pPr>
            <a:r>
              <a:rPr sz="2400" b="1" spc="-5" dirty="0">
                <a:solidFill>
                  <a:srgbClr val="C00000"/>
                </a:solidFill>
                <a:latin typeface="Arial Narrow"/>
                <a:cs typeface="Arial Narrow"/>
              </a:rPr>
              <a:t>1.M</a:t>
            </a:r>
            <a:r>
              <a:rPr sz="2400" b="1" spc="0" dirty="0">
                <a:solidFill>
                  <a:srgbClr val="C00000"/>
                </a:solidFill>
                <a:latin typeface="Arial Narrow"/>
                <a:cs typeface="Arial Narrow"/>
              </a:rPr>
              <a:t>ining</a:t>
            </a:r>
            <a:r>
              <a:rPr sz="2400" b="1" spc="-15" dirty="0">
                <a:solidFill>
                  <a:srgbClr val="C00000"/>
                </a:solidFill>
                <a:latin typeface="Arial Narrow"/>
                <a:cs typeface="Arial Narrow"/>
              </a:rPr>
              <a:t> </a:t>
            </a:r>
            <a:r>
              <a:rPr sz="2400" b="1" spc="0" dirty="0">
                <a:solidFill>
                  <a:srgbClr val="C00000"/>
                </a:solidFill>
                <a:latin typeface="Arial Narrow"/>
                <a:cs typeface="Arial Narrow"/>
              </a:rPr>
              <a:t>of </a:t>
            </a:r>
            <a:r>
              <a:rPr sz="2400" b="1" spc="-5" dirty="0">
                <a:solidFill>
                  <a:srgbClr val="C00000"/>
                </a:solidFill>
                <a:latin typeface="Arial Narrow"/>
                <a:cs typeface="Arial Narrow"/>
              </a:rPr>
              <a:t>M</a:t>
            </a:r>
            <a:r>
              <a:rPr sz="2400" b="1" spc="-10" dirty="0">
                <a:solidFill>
                  <a:srgbClr val="C00000"/>
                </a:solidFill>
                <a:latin typeface="Arial Narrow"/>
                <a:cs typeface="Arial Narrow"/>
              </a:rPr>
              <a:t>a</a:t>
            </a:r>
            <a:r>
              <a:rPr sz="2400" b="1" spc="-5" dirty="0">
                <a:solidFill>
                  <a:srgbClr val="C00000"/>
                </a:solidFill>
                <a:latin typeface="Arial Narrow"/>
                <a:cs typeface="Arial Narrow"/>
              </a:rPr>
              <a:t>ssiv</a:t>
            </a:r>
            <a:r>
              <a:rPr sz="2400" b="1" spc="0" dirty="0">
                <a:solidFill>
                  <a:srgbClr val="C00000"/>
                </a:solidFill>
                <a:latin typeface="Arial Narrow"/>
                <a:cs typeface="Arial Narrow"/>
              </a:rPr>
              <a:t>e</a:t>
            </a:r>
            <a:r>
              <a:rPr sz="2400" b="1" spc="25" dirty="0">
                <a:solidFill>
                  <a:srgbClr val="C00000"/>
                </a:solidFill>
                <a:latin typeface="Arial Narrow"/>
                <a:cs typeface="Arial Narrow"/>
              </a:rPr>
              <a:t> </a:t>
            </a:r>
            <a:r>
              <a:rPr sz="2400" b="1" spc="0" dirty="0">
                <a:solidFill>
                  <a:srgbClr val="C00000"/>
                </a:solidFill>
                <a:latin typeface="Arial Narrow"/>
                <a:cs typeface="Arial Narrow"/>
              </a:rPr>
              <a:t>D</a:t>
            </a:r>
            <a:r>
              <a:rPr sz="2400" b="1" spc="-10" dirty="0">
                <a:solidFill>
                  <a:srgbClr val="C00000"/>
                </a:solidFill>
                <a:latin typeface="Arial Narrow"/>
                <a:cs typeface="Arial Narrow"/>
              </a:rPr>
              <a:t>a</a:t>
            </a:r>
            <a:r>
              <a:rPr sz="2400" b="1" spc="0" dirty="0">
                <a:solidFill>
                  <a:srgbClr val="C00000"/>
                </a:solidFill>
                <a:latin typeface="Arial Narrow"/>
                <a:cs typeface="Arial Narrow"/>
              </a:rPr>
              <a:t>tasets</a:t>
            </a:r>
            <a:endParaRPr sz="2400">
              <a:latin typeface="Arial Narrow"/>
              <a:cs typeface="Arial Narrow"/>
            </a:endParaRPr>
          </a:p>
          <a:p>
            <a:pPr marL="287020" marR="596265" indent="4445">
              <a:lnSpc>
                <a:spcPct val="107000"/>
              </a:lnSpc>
              <a:spcBef>
                <a:spcPts val="220"/>
              </a:spcBef>
            </a:pPr>
            <a:r>
              <a:rPr sz="2000" b="1" spc="-5" dirty="0">
                <a:latin typeface="Arial Narrow"/>
                <a:cs typeface="Arial Narrow"/>
              </a:rPr>
              <a:t>201</a:t>
            </a:r>
            <a:r>
              <a:rPr sz="2000" b="1" spc="-10" dirty="0">
                <a:latin typeface="Arial Narrow"/>
                <a:cs typeface="Arial Narrow"/>
              </a:rPr>
              <a:t>0</a:t>
            </a:r>
            <a:r>
              <a:rPr sz="2000" b="1" spc="0" dirty="0">
                <a:latin typeface="Arial Narrow"/>
                <a:cs typeface="Arial Narrow"/>
              </a:rPr>
              <a:t>,</a:t>
            </a:r>
            <a:r>
              <a:rPr sz="2000" b="1" spc="-65" dirty="0">
                <a:latin typeface="Arial Narrow"/>
                <a:cs typeface="Arial Narrow"/>
              </a:rPr>
              <a:t> </a:t>
            </a:r>
            <a:r>
              <a:rPr sz="2000" b="1" spc="0" dirty="0">
                <a:latin typeface="Arial Narrow"/>
                <a:cs typeface="Arial Narrow"/>
              </a:rPr>
              <a:t>Ana</a:t>
            </a:r>
            <a:r>
              <a:rPr sz="2000" b="1" spc="5" dirty="0">
                <a:latin typeface="Arial Narrow"/>
                <a:cs typeface="Arial Narrow"/>
              </a:rPr>
              <a:t>n</a:t>
            </a:r>
            <a:r>
              <a:rPr sz="2000" b="1" spc="0" dirty="0">
                <a:latin typeface="Arial Narrow"/>
                <a:cs typeface="Arial Narrow"/>
              </a:rPr>
              <a:t>d</a:t>
            </a:r>
            <a:r>
              <a:rPr sz="2000" b="1" spc="-35" dirty="0">
                <a:latin typeface="Arial Narrow"/>
                <a:cs typeface="Arial Narrow"/>
              </a:rPr>
              <a:t> </a:t>
            </a:r>
            <a:r>
              <a:rPr sz="2000" b="1" spc="0" dirty="0">
                <a:latin typeface="Arial Narrow"/>
                <a:cs typeface="Arial Narrow"/>
              </a:rPr>
              <a:t>Raja</a:t>
            </a:r>
            <a:r>
              <a:rPr sz="2000" b="1" spc="-10" dirty="0">
                <a:latin typeface="Arial Narrow"/>
                <a:cs typeface="Arial Narrow"/>
              </a:rPr>
              <a:t>r</a:t>
            </a:r>
            <a:r>
              <a:rPr sz="2000" b="1" spc="-5" dirty="0">
                <a:latin typeface="Arial Narrow"/>
                <a:cs typeface="Arial Narrow"/>
              </a:rPr>
              <a:t>aman</a:t>
            </a:r>
            <a:r>
              <a:rPr sz="2000" b="1" spc="5" dirty="0">
                <a:latin typeface="Arial Narrow"/>
                <a:cs typeface="Arial Narrow"/>
              </a:rPr>
              <a:t>(</a:t>
            </a:r>
            <a:r>
              <a:rPr sz="2000" b="1" spc="0" dirty="0">
                <a:latin typeface="Arial Narrow"/>
                <a:cs typeface="Arial Narrow"/>
              </a:rPr>
              <a:t>Kosm</a:t>
            </a:r>
            <a:r>
              <a:rPr sz="2000" b="1" spc="-5" dirty="0">
                <a:latin typeface="Arial Narrow"/>
                <a:cs typeface="Arial Narrow"/>
              </a:rPr>
              <a:t>ix</a:t>
            </a:r>
            <a:r>
              <a:rPr sz="2000" b="1" spc="0" dirty="0">
                <a:latin typeface="Arial Narrow"/>
                <a:cs typeface="Arial Narrow"/>
              </a:rPr>
              <a:t>,</a:t>
            </a:r>
            <a:r>
              <a:rPr sz="2000" b="1" spc="-40" dirty="0">
                <a:latin typeface="Arial Narrow"/>
                <a:cs typeface="Arial Narrow"/>
              </a:rPr>
              <a:t> </a:t>
            </a:r>
            <a:r>
              <a:rPr sz="2000" b="1" spc="0" dirty="0">
                <a:latin typeface="Arial Narrow"/>
                <a:cs typeface="Arial Narrow"/>
              </a:rPr>
              <a:t>Inc),</a:t>
            </a:r>
            <a:r>
              <a:rPr sz="2000" b="1" spc="-40" dirty="0">
                <a:latin typeface="Arial Narrow"/>
                <a:cs typeface="Arial Narrow"/>
              </a:rPr>
              <a:t> </a:t>
            </a:r>
            <a:r>
              <a:rPr sz="2000" b="1" spc="-5" dirty="0">
                <a:latin typeface="Arial Narrow"/>
                <a:cs typeface="Arial Narrow"/>
              </a:rPr>
              <a:t>Jef</a:t>
            </a:r>
            <a:r>
              <a:rPr sz="2000" b="1" spc="0" dirty="0">
                <a:latin typeface="Arial Narrow"/>
                <a:cs typeface="Arial Narrow"/>
              </a:rPr>
              <a:t>frey</a:t>
            </a:r>
            <a:r>
              <a:rPr sz="2000" b="1" spc="-10" dirty="0">
                <a:latin typeface="Arial Narrow"/>
                <a:cs typeface="Arial Narrow"/>
              </a:rPr>
              <a:t> </a:t>
            </a:r>
            <a:r>
              <a:rPr sz="2000" b="1" spc="0" dirty="0">
                <a:latin typeface="Arial Narrow"/>
                <a:cs typeface="Arial Narrow"/>
              </a:rPr>
              <a:t>D.</a:t>
            </a:r>
            <a:r>
              <a:rPr sz="2000" b="1" spc="-15" dirty="0">
                <a:latin typeface="Arial Narrow"/>
                <a:cs typeface="Arial Narrow"/>
              </a:rPr>
              <a:t> </a:t>
            </a:r>
            <a:r>
              <a:rPr sz="2000" b="1" spc="0" dirty="0">
                <a:latin typeface="Arial Narrow"/>
                <a:cs typeface="Arial Narrow"/>
              </a:rPr>
              <a:t>Ullman</a:t>
            </a:r>
            <a:r>
              <a:rPr sz="2000" b="1" spc="5" dirty="0">
                <a:latin typeface="Arial Narrow"/>
                <a:cs typeface="Arial Narrow"/>
              </a:rPr>
              <a:t>(</a:t>
            </a:r>
            <a:r>
              <a:rPr sz="2000" b="1" spc="0" dirty="0">
                <a:latin typeface="Arial Narrow"/>
                <a:cs typeface="Arial Narrow"/>
              </a:rPr>
              <a:t>Stan</a:t>
            </a:r>
            <a:r>
              <a:rPr sz="2000" b="1" spc="5" dirty="0">
                <a:latin typeface="Arial Narrow"/>
                <a:cs typeface="Arial Narrow"/>
              </a:rPr>
              <a:t>f</a:t>
            </a:r>
            <a:r>
              <a:rPr sz="2000" b="1" spc="0" dirty="0">
                <a:latin typeface="Arial Narrow"/>
                <a:cs typeface="Arial Narrow"/>
              </a:rPr>
              <a:t>ord</a:t>
            </a:r>
            <a:r>
              <a:rPr sz="2000" b="1" spc="-45" dirty="0">
                <a:latin typeface="Arial Narrow"/>
                <a:cs typeface="Arial Narrow"/>
              </a:rPr>
              <a:t> </a:t>
            </a:r>
            <a:r>
              <a:rPr sz="2000" b="1" spc="0" dirty="0">
                <a:latin typeface="Arial Narrow"/>
                <a:cs typeface="Arial Narrow"/>
              </a:rPr>
              <a:t>Uni</a:t>
            </a:r>
            <a:r>
              <a:rPr sz="2000" b="1" spc="-120" dirty="0">
                <a:latin typeface="Arial Narrow"/>
                <a:cs typeface="Arial Narrow"/>
              </a:rPr>
              <a:t>v</a:t>
            </a:r>
            <a:r>
              <a:rPr sz="2000" b="1" spc="0" dirty="0">
                <a:latin typeface="Arial Narrow"/>
                <a:cs typeface="Arial Narrow"/>
              </a:rPr>
              <a:t>.) </a:t>
            </a:r>
            <a:r>
              <a:rPr sz="2400" spc="0" dirty="0">
                <a:latin typeface="黑体"/>
                <a:cs typeface="黑体"/>
              </a:rPr>
              <a:t>主要介绍基于</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duce</a:t>
            </a:r>
            <a:r>
              <a:rPr sz="2400" spc="0" dirty="0">
                <a:latin typeface="黑体"/>
                <a:cs typeface="黑体"/>
              </a:rPr>
              <a:t>的大规模数据挖掘相关的技术和 算法，尤其是</a:t>
            </a:r>
            <a:r>
              <a:rPr sz="2400" spc="-55" dirty="0">
                <a:latin typeface="Arial Narrow"/>
                <a:cs typeface="Arial Narrow"/>
              </a:rPr>
              <a:t>W</a:t>
            </a:r>
            <a:r>
              <a:rPr sz="2400" spc="-5" dirty="0">
                <a:latin typeface="Arial Narrow"/>
                <a:cs typeface="Arial Narrow"/>
              </a:rPr>
              <a:t>eb</a:t>
            </a:r>
            <a:r>
              <a:rPr sz="2400" spc="0" dirty="0">
                <a:latin typeface="黑体"/>
                <a:cs typeface="黑体"/>
              </a:rPr>
              <a:t>或者从</a:t>
            </a:r>
            <a:r>
              <a:rPr sz="2400" spc="-55" dirty="0">
                <a:latin typeface="Arial Narrow"/>
                <a:cs typeface="Arial Narrow"/>
              </a:rPr>
              <a:t>W</a:t>
            </a:r>
            <a:r>
              <a:rPr sz="2400" spc="-5" dirty="0">
                <a:latin typeface="Arial Narrow"/>
                <a:cs typeface="Arial Narrow"/>
              </a:rPr>
              <a:t>eb</a:t>
            </a:r>
            <a:r>
              <a:rPr sz="2400" spc="0" dirty="0">
                <a:latin typeface="黑体"/>
                <a:cs typeface="黑体"/>
              </a:rPr>
              <a:t>导出的数据</a:t>
            </a:r>
            <a:endParaRPr sz="2400">
              <a:latin typeface="黑体"/>
              <a:cs typeface="黑体"/>
            </a:endParaRPr>
          </a:p>
          <a:p>
            <a:pPr>
              <a:lnSpc>
                <a:spcPts val="2600"/>
              </a:lnSpc>
              <a:spcBef>
                <a:spcPts val="9"/>
              </a:spcBef>
            </a:pPr>
            <a:endParaRPr sz="2600"/>
          </a:p>
          <a:p>
            <a:pPr marL="107950">
              <a:lnSpc>
                <a:spcPct val="100000"/>
              </a:lnSpc>
            </a:pPr>
            <a:r>
              <a:rPr sz="1800" spc="-10" dirty="0">
                <a:solidFill>
                  <a:srgbClr val="9B2C1F"/>
                </a:solidFill>
                <a:latin typeface="Arial Narrow"/>
                <a:cs typeface="Arial Narrow"/>
              </a:rPr>
              <a:t>Ch</a:t>
            </a:r>
            <a:r>
              <a:rPr sz="1800" spc="-20" dirty="0">
                <a:solidFill>
                  <a:srgbClr val="9B2C1F"/>
                </a:solidFill>
                <a:latin typeface="Arial Narrow"/>
                <a:cs typeface="Arial Narrow"/>
              </a:rPr>
              <a:t>3</a:t>
            </a:r>
            <a:r>
              <a:rPr sz="1800" spc="0" dirty="0">
                <a:solidFill>
                  <a:srgbClr val="9B2C1F"/>
                </a:solidFill>
                <a:latin typeface="Arial Narrow"/>
                <a:cs typeface="Arial Narrow"/>
              </a:rPr>
              <a:t>.</a:t>
            </a:r>
            <a:r>
              <a:rPr sz="1800" spc="15" dirty="0">
                <a:solidFill>
                  <a:srgbClr val="9B2C1F"/>
                </a:solidFill>
                <a:latin typeface="Arial Narrow"/>
                <a:cs typeface="Arial Narrow"/>
              </a:rPr>
              <a:t> </a:t>
            </a:r>
            <a:r>
              <a:rPr sz="1800" spc="0" dirty="0">
                <a:solidFill>
                  <a:srgbClr val="9B2C1F"/>
                </a:solidFill>
                <a:latin typeface="Arial Narrow"/>
                <a:cs typeface="Arial Narrow"/>
              </a:rPr>
              <a:t>Si</a:t>
            </a:r>
            <a:r>
              <a:rPr sz="1800" spc="-10" dirty="0">
                <a:solidFill>
                  <a:srgbClr val="9B2C1F"/>
                </a:solidFill>
                <a:latin typeface="Arial Narrow"/>
                <a:cs typeface="Arial Narrow"/>
              </a:rPr>
              <a:t>m</a:t>
            </a:r>
            <a:r>
              <a:rPr sz="1800" spc="-5" dirty="0">
                <a:solidFill>
                  <a:srgbClr val="9B2C1F"/>
                </a:solidFill>
                <a:latin typeface="Arial Narrow"/>
                <a:cs typeface="Arial Narrow"/>
              </a:rPr>
              <a:t>i</a:t>
            </a:r>
            <a:r>
              <a:rPr sz="1800" spc="-10" dirty="0">
                <a:solidFill>
                  <a:srgbClr val="9B2C1F"/>
                </a:solidFill>
                <a:latin typeface="Arial Narrow"/>
                <a:cs typeface="Arial Narrow"/>
              </a:rPr>
              <a:t>l</a:t>
            </a:r>
            <a:r>
              <a:rPr sz="1800" spc="0" dirty="0">
                <a:solidFill>
                  <a:srgbClr val="9B2C1F"/>
                </a:solidFill>
                <a:latin typeface="Arial Narrow"/>
                <a:cs typeface="Arial Narrow"/>
              </a:rPr>
              <a:t>ar</a:t>
            </a:r>
            <a:r>
              <a:rPr sz="1800" spc="-10" dirty="0">
                <a:solidFill>
                  <a:srgbClr val="9B2C1F"/>
                </a:solidFill>
                <a:latin typeface="Arial Narrow"/>
                <a:cs typeface="Arial Narrow"/>
              </a:rPr>
              <a:t>i</a:t>
            </a:r>
            <a:r>
              <a:rPr sz="1800" spc="0" dirty="0">
                <a:solidFill>
                  <a:srgbClr val="9B2C1F"/>
                </a:solidFill>
                <a:latin typeface="Arial Narrow"/>
                <a:cs typeface="Arial Narrow"/>
              </a:rPr>
              <a:t>ty</a:t>
            </a:r>
            <a:r>
              <a:rPr sz="1800" spc="10" dirty="0">
                <a:solidFill>
                  <a:srgbClr val="9B2C1F"/>
                </a:solidFill>
                <a:latin typeface="Arial Narrow"/>
                <a:cs typeface="Arial Narrow"/>
              </a:rPr>
              <a:t> </a:t>
            </a:r>
            <a:r>
              <a:rPr sz="1800" spc="0" dirty="0">
                <a:solidFill>
                  <a:srgbClr val="9B2C1F"/>
                </a:solidFill>
                <a:latin typeface="Arial Narrow"/>
                <a:cs typeface="Arial Narrow"/>
              </a:rPr>
              <a:t>se</a:t>
            </a:r>
            <a:r>
              <a:rPr sz="1800" spc="-10" dirty="0">
                <a:solidFill>
                  <a:srgbClr val="9B2C1F"/>
                </a:solidFill>
                <a:latin typeface="Arial Narrow"/>
                <a:cs typeface="Arial Narrow"/>
              </a:rPr>
              <a:t>a</a:t>
            </a:r>
            <a:r>
              <a:rPr sz="1800" spc="0" dirty="0">
                <a:solidFill>
                  <a:srgbClr val="9B2C1F"/>
                </a:solidFill>
                <a:latin typeface="Arial Narrow"/>
                <a:cs typeface="Arial Narrow"/>
              </a:rPr>
              <a:t>r</a:t>
            </a:r>
            <a:r>
              <a:rPr sz="1800" spc="5" dirty="0">
                <a:solidFill>
                  <a:srgbClr val="9B2C1F"/>
                </a:solidFill>
                <a:latin typeface="Arial Narrow"/>
                <a:cs typeface="Arial Narrow"/>
              </a:rPr>
              <a:t>c</a:t>
            </a:r>
            <a:r>
              <a:rPr sz="1800" spc="0" dirty="0">
                <a:solidFill>
                  <a:srgbClr val="9B2C1F"/>
                </a:solidFill>
                <a:latin typeface="Arial Narrow"/>
                <a:cs typeface="Arial Narrow"/>
              </a:rPr>
              <a:t>h,</a:t>
            </a:r>
            <a:r>
              <a:rPr sz="1800" spc="10" dirty="0">
                <a:solidFill>
                  <a:srgbClr val="9B2C1F"/>
                </a:solidFill>
                <a:latin typeface="Arial Narrow"/>
                <a:cs typeface="Arial Narrow"/>
              </a:rPr>
              <a:t> </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c</a:t>
            </a:r>
            <a:r>
              <a:rPr sz="1800" spc="-5" dirty="0">
                <a:solidFill>
                  <a:srgbClr val="9B2C1F"/>
                </a:solidFill>
                <a:latin typeface="Arial Narrow"/>
                <a:cs typeface="Arial Narrow"/>
              </a:rPr>
              <a:t>l</a:t>
            </a:r>
            <a:r>
              <a:rPr sz="1800" spc="-10" dirty="0">
                <a:solidFill>
                  <a:srgbClr val="9B2C1F"/>
                </a:solidFill>
                <a:latin typeface="Arial Narrow"/>
                <a:cs typeface="Arial Narrow"/>
              </a:rPr>
              <a:t>u</a:t>
            </a:r>
            <a:r>
              <a:rPr sz="1800" spc="0" dirty="0">
                <a:solidFill>
                  <a:srgbClr val="9B2C1F"/>
                </a:solidFill>
                <a:latin typeface="Arial Narrow"/>
                <a:cs typeface="Arial Narrow"/>
              </a:rPr>
              <a:t>d</a:t>
            </a:r>
            <a:r>
              <a:rPr sz="1800" spc="-10" dirty="0">
                <a:solidFill>
                  <a:srgbClr val="9B2C1F"/>
                </a:solidFill>
                <a:latin typeface="Arial Narrow"/>
                <a:cs typeface="Arial Narrow"/>
              </a:rPr>
              <a:t>i</a:t>
            </a:r>
            <a:r>
              <a:rPr sz="1800" spc="0" dirty="0">
                <a:solidFill>
                  <a:srgbClr val="9B2C1F"/>
                </a:solidFill>
                <a:latin typeface="Arial Narrow"/>
                <a:cs typeface="Arial Narrow"/>
              </a:rPr>
              <a:t>ng</a:t>
            </a:r>
            <a:r>
              <a:rPr sz="1800" spc="20" dirty="0">
                <a:solidFill>
                  <a:srgbClr val="9B2C1F"/>
                </a:solidFill>
                <a:latin typeface="Arial Narrow"/>
                <a:cs typeface="Arial Narrow"/>
              </a:rPr>
              <a:t> </a:t>
            </a:r>
            <a:r>
              <a:rPr sz="1800" spc="0" dirty="0">
                <a:solidFill>
                  <a:srgbClr val="9B2C1F"/>
                </a:solidFill>
                <a:latin typeface="Arial Narrow"/>
                <a:cs typeface="Arial Narrow"/>
              </a:rPr>
              <a:t>t</a:t>
            </a:r>
            <a:r>
              <a:rPr sz="1800" spc="-10" dirty="0">
                <a:solidFill>
                  <a:srgbClr val="9B2C1F"/>
                </a:solidFill>
                <a:latin typeface="Arial Narrow"/>
                <a:cs typeface="Arial Narrow"/>
              </a:rPr>
              <a:t>h</a:t>
            </a:r>
            <a:r>
              <a:rPr sz="1800" spc="0" dirty="0">
                <a:solidFill>
                  <a:srgbClr val="9B2C1F"/>
                </a:solidFill>
                <a:latin typeface="Arial Narrow"/>
                <a:cs typeface="Arial Narrow"/>
              </a:rPr>
              <a:t>e</a:t>
            </a:r>
            <a:r>
              <a:rPr sz="1800" spc="25" dirty="0">
                <a:solidFill>
                  <a:srgbClr val="9B2C1F"/>
                </a:solidFill>
                <a:latin typeface="Arial Narrow"/>
                <a:cs typeface="Arial Narrow"/>
              </a:rPr>
              <a:t> </a:t>
            </a:r>
            <a:r>
              <a:rPr sz="1800" spc="0" dirty="0">
                <a:solidFill>
                  <a:srgbClr val="9B2C1F"/>
                </a:solidFill>
                <a:latin typeface="Arial Narrow"/>
                <a:cs typeface="Arial Narrow"/>
              </a:rPr>
              <a:t>k</a:t>
            </a:r>
            <a:r>
              <a:rPr sz="1800" spc="-5" dirty="0">
                <a:solidFill>
                  <a:srgbClr val="9B2C1F"/>
                </a:solidFill>
                <a:latin typeface="Arial Narrow"/>
                <a:cs typeface="Arial Narrow"/>
              </a:rPr>
              <a:t>e</a:t>
            </a:r>
            <a:r>
              <a:rPr sz="1800" spc="0" dirty="0">
                <a:solidFill>
                  <a:srgbClr val="9B2C1F"/>
                </a:solidFill>
                <a:latin typeface="Arial Narrow"/>
                <a:cs typeface="Arial Narrow"/>
              </a:rPr>
              <a:t>y</a:t>
            </a:r>
            <a:r>
              <a:rPr sz="1800" spc="-5" dirty="0">
                <a:solidFill>
                  <a:srgbClr val="9B2C1F"/>
                </a:solidFill>
                <a:latin typeface="Arial Narrow"/>
                <a:cs typeface="Arial Narrow"/>
              </a:rPr>
              <a:t> </a:t>
            </a:r>
            <a:r>
              <a:rPr sz="1800" spc="0" dirty="0">
                <a:solidFill>
                  <a:srgbClr val="9B2C1F"/>
                </a:solidFill>
                <a:latin typeface="Arial Narrow"/>
                <a:cs typeface="Arial Narrow"/>
              </a:rPr>
              <a:t>t</a:t>
            </a:r>
            <a:r>
              <a:rPr sz="1800" spc="-10" dirty="0">
                <a:solidFill>
                  <a:srgbClr val="9B2C1F"/>
                </a:solidFill>
                <a:latin typeface="Arial Narrow"/>
                <a:cs typeface="Arial Narrow"/>
              </a:rPr>
              <a:t>e</a:t>
            </a:r>
            <a:r>
              <a:rPr sz="1800" spc="0" dirty="0">
                <a:solidFill>
                  <a:srgbClr val="9B2C1F"/>
                </a:solidFill>
                <a:latin typeface="Arial Narrow"/>
                <a:cs typeface="Arial Narrow"/>
              </a:rPr>
              <a:t>ch</a:t>
            </a:r>
            <a:r>
              <a:rPr sz="1800" spc="-10" dirty="0">
                <a:solidFill>
                  <a:srgbClr val="9B2C1F"/>
                </a:solidFill>
                <a:latin typeface="Arial Narrow"/>
                <a:cs typeface="Arial Narrow"/>
              </a:rPr>
              <a:t>n</a:t>
            </a:r>
            <a:r>
              <a:rPr sz="1800" spc="-5" dirty="0">
                <a:solidFill>
                  <a:srgbClr val="9B2C1F"/>
                </a:solidFill>
                <a:latin typeface="Arial Narrow"/>
                <a:cs typeface="Arial Narrow"/>
              </a:rPr>
              <a:t>i</a:t>
            </a:r>
            <a:r>
              <a:rPr sz="1800" spc="-10" dirty="0">
                <a:solidFill>
                  <a:srgbClr val="9B2C1F"/>
                </a:solidFill>
                <a:latin typeface="Arial Narrow"/>
                <a:cs typeface="Arial Narrow"/>
              </a:rPr>
              <a:t>q</a:t>
            </a:r>
            <a:r>
              <a:rPr sz="1800" spc="0" dirty="0">
                <a:solidFill>
                  <a:srgbClr val="9B2C1F"/>
                </a:solidFill>
                <a:latin typeface="Arial Narrow"/>
                <a:cs typeface="Arial Narrow"/>
              </a:rPr>
              <a:t>u</a:t>
            </a:r>
            <a:r>
              <a:rPr sz="1800" spc="-10" dirty="0">
                <a:solidFill>
                  <a:srgbClr val="9B2C1F"/>
                </a:solidFill>
                <a:latin typeface="Arial Narrow"/>
                <a:cs typeface="Arial Narrow"/>
              </a:rPr>
              <a:t>e</a:t>
            </a:r>
            <a:r>
              <a:rPr sz="1800" spc="0" dirty="0">
                <a:solidFill>
                  <a:srgbClr val="9B2C1F"/>
                </a:solidFill>
                <a:latin typeface="Arial Narrow"/>
                <a:cs typeface="Arial Narrow"/>
              </a:rPr>
              <a:t>s</a:t>
            </a:r>
            <a:r>
              <a:rPr sz="1800" spc="45" dirty="0">
                <a:solidFill>
                  <a:srgbClr val="9B2C1F"/>
                </a:solidFill>
                <a:latin typeface="Arial Narrow"/>
                <a:cs typeface="Arial Narrow"/>
              </a:rPr>
              <a:t> </a:t>
            </a:r>
            <a:r>
              <a:rPr sz="1800" spc="0" dirty="0">
                <a:solidFill>
                  <a:srgbClr val="9B2C1F"/>
                </a:solidFill>
                <a:latin typeface="Arial Narrow"/>
                <a:cs typeface="Arial Narrow"/>
              </a:rPr>
              <a:t>of</a:t>
            </a:r>
            <a:r>
              <a:rPr sz="1800" spc="10" dirty="0">
                <a:solidFill>
                  <a:srgbClr val="9B2C1F"/>
                </a:solidFill>
                <a:latin typeface="Arial Narrow"/>
                <a:cs typeface="Arial Narrow"/>
              </a:rPr>
              <a:t> </a:t>
            </a:r>
            <a:r>
              <a:rPr sz="1800" spc="-10" dirty="0">
                <a:solidFill>
                  <a:srgbClr val="9B2C1F"/>
                </a:solidFill>
                <a:latin typeface="Arial Narrow"/>
                <a:cs typeface="Arial Narrow"/>
              </a:rPr>
              <a:t>m</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h</a:t>
            </a:r>
            <a:r>
              <a:rPr sz="1800" spc="-10" dirty="0">
                <a:solidFill>
                  <a:srgbClr val="9B2C1F"/>
                </a:solidFill>
                <a:latin typeface="Arial Narrow"/>
                <a:cs typeface="Arial Narrow"/>
              </a:rPr>
              <a:t>a</a:t>
            </a:r>
            <a:r>
              <a:rPr sz="1800" spc="0" dirty="0">
                <a:solidFill>
                  <a:srgbClr val="9B2C1F"/>
                </a:solidFill>
                <a:latin typeface="Arial Narrow"/>
                <a:cs typeface="Arial Narrow"/>
              </a:rPr>
              <a:t>sh</a:t>
            </a:r>
            <a:r>
              <a:rPr sz="1800" spc="-10" dirty="0">
                <a:solidFill>
                  <a:srgbClr val="9B2C1F"/>
                </a:solidFill>
                <a:latin typeface="Arial Narrow"/>
                <a:cs typeface="Arial Narrow"/>
              </a:rPr>
              <a:t>i</a:t>
            </a:r>
            <a:r>
              <a:rPr sz="1800" spc="0" dirty="0">
                <a:solidFill>
                  <a:srgbClr val="9B2C1F"/>
                </a:solidFill>
                <a:latin typeface="Arial Narrow"/>
                <a:cs typeface="Arial Narrow"/>
              </a:rPr>
              <a:t>ng</a:t>
            </a:r>
            <a:r>
              <a:rPr sz="1800" spc="3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n</a:t>
            </a:r>
            <a:r>
              <a:rPr sz="1800" spc="0" dirty="0">
                <a:solidFill>
                  <a:srgbClr val="9B2C1F"/>
                </a:solidFill>
                <a:latin typeface="Arial Narrow"/>
                <a:cs typeface="Arial Narrow"/>
              </a:rPr>
              <a:t>d</a:t>
            </a:r>
            <a:r>
              <a:rPr sz="1800" spc="25" dirty="0">
                <a:solidFill>
                  <a:srgbClr val="9B2C1F"/>
                </a:solidFill>
                <a:latin typeface="Arial Narrow"/>
                <a:cs typeface="Arial Narrow"/>
              </a:rPr>
              <a:t> </a:t>
            </a:r>
            <a:r>
              <a:rPr sz="1800" spc="-5" dirty="0">
                <a:solidFill>
                  <a:srgbClr val="9B2C1F"/>
                </a:solidFill>
                <a:latin typeface="Arial Narrow"/>
                <a:cs typeface="Arial Narrow"/>
              </a:rPr>
              <a:t>l</a:t>
            </a:r>
            <a:r>
              <a:rPr sz="1800" spc="-10" dirty="0">
                <a:solidFill>
                  <a:srgbClr val="9B2C1F"/>
                </a:solidFill>
                <a:latin typeface="Arial Narrow"/>
                <a:cs typeface="Arial Narrow"/>
              </a:rPr>
              <a:t>o</a:t>
            </a:r>
            <a:r>
              <a:rPr sz="1800" spc="0" dirty="0">
                <a:solidFill>
                  <a:srgbClr val="9B2C1F"/>
                </a:solidFill>
                <a:latin typeface="Arial Narrow"/>
                <a:cs typeface="Arial Narrow"/>
              </a:rPr>
              <a:t>ca</a:t>
            </a:r>
            <a:r>
              <a:rPr sz="1800" spc="-10" dirty="0">
                <a:solidFill>
                  <a:srgbClr val="9B2C1F"/>
                </a:solidFill>
                <a:latin typeface="Arial Narrow"/>
                <a:cs typeface="Arial Narrow"/>
              </a:rPr>
              <a:t>l</a:t>
            </a:r>
            <a:r>
              <a:rPr sz="1800" spc="-5" dirty="0">
                <a:solidFill>
                  <a:srgbClr val="9B2C1F"/>
                </a:solidFill>
                <a:latin typeface="Arial Narrow"/>
                <a:cs typeface="Arial Narrow"/>
              </a:rPr>
              <a:t>i</a:t>
            </a:r>
            <a:r>
              <a:rPr sz="1800" spc="-10" dirty="0">
                <a:solidFill>
                  <a:srgbClr val="9B2C1F"/>
                </a:solidFill>
                <a:latin typeface="Arial Narrow"/>
                <a:cs typeface="Arial Narrow"/>
              </a:rPr>
              <a:t>t</a:t>
            </a:r>
            <a:r>
              <a:rPr sz="1800" spc="0" dirty="0">
                <a:solidFill>
                  <a:srgbClr val="9B2C1F"/>
                </a:solidFill>
                <a:latin typeface="Arial Narrow"/>
                <a:cs typeface="Arial Narrow"/>
              </a:rPr>
              <a:t>yse</a:t>
            </a:r>
            <a:r>
              <a:rPr sz="1800" spc="-10" dirty="0">
                <a:solidFill>
                  <a:srgbClr val="9B2C1F"/>
                </a:solidFill>
                <a:latin typeface="Arial Narrow"/>
                <a:cs typeface="Arial Narrow"/>
              </a:rPr>
              <a:t>n</a:t>
            </a:r>
            <a:r>
              <a:rPr sz="1800" spc="0" dirty="0">
                <a:solidFill>
                  <a:srgbClr val="9B2C1F"/>
                </a:solidFill>
                <a:latin typeface="Arial Narrow"/>
                <a:cs typeface="Arial Narrow"/>
              </a:rPr>
              <a:t>s</a:t>
            </a:r>
            <a:r>
              <a:rPr sz="1800" spc="-5" dirty="0">
                <a:solidFill>
                  <a:srgbClr val="9B2C1F"/>
                </a:solidFill>
                <a:latin typeface="Arial Narrow"/>
                <a:cs typeface="Arial Narrow"/>
              </a:rPr>
              <a:t>i</a:t>
            </a:r>
            <a:r>
              <a:rPr sz="1800" spc="-10" dirty="0">
                <a:solidFill>
                  <a:srgbClr val="9B2C1F"/>
                </a:solidFill>
                <a:latin typeface="Arial Narrow"/>
                <a:cs typeface="Arial Narrow"/>
              </a:rPr>
              <a:t>t</a:t>
            </a:r>
            <a:r>
              <a:rPr sz="1800" spc="-5" dirty="0">
                <a:solidFill>
                  <a:srgbClr val="9B2C1F"/>
                </a:solidFill>
                <a:latin typeface="Arial Narrow"/>
                <a:cs typeface="Arial Narrow"/>
              </a:rPr>
              <a:t>iv</a:t>
            </a:r>
            <a:r>
              <a:rPr sz="1800" spc="0" dirty="0">
                <a:solidFill>
                  <a:srgbClr val="9B2C1F"/>
                </a:solidFill>
                <a:latin typeface="Arial Narrow"/>
                <a:cs typeface="Arial Narrow"/>
              </a:rPr>
              <a:t>e</a:t>
            </a:r>
            <a:r>
              <a:rPr sz="1800" spc="15" dirty="0">
                <a:solidFill>
                  <a:srgbClr val="9B2C1F"/>
                </a:solidFill>
                <a:latin typeface="Arial Narrow"/>
                <a:cs typeface="Arial Narrow"/>
              </a:rPr>
              <a:t> </a:t>
            </a:r>
            <a:r>
              <a:rPr sz="1800" spc="0" dirty="0">
                <a:solidFill>
                  <a:srgbClr val="9B2C1F"/>
                </a:solidFill>
                <a:latin typeface="Arial Narrow"/>
                <a:cs typeface="Arial Narrow"/>
              </a:rPr>
              <a:t>h</a:t>
            </a:r>
            <a:r>
              <a:rPr sz="1800" spc="-10" dirty="0">
                <a:solidFill>
                  <a:srgbClr val="9B2C1F"/>
                </a:solidFill>
                <a:latin typeface="Arial Narrow"/>
                <a:cs typeface="Arial Narrow"/>
              </a:rPr>
              <a:t>a</a:t>
            </a:r>
            <a:r>
              <a:rPr sz="1800" spc="0" dirty="0">
                <a:solidFill>
                  <a:srgbClr val="9B2C1F"/>
                </a:solidFill>
                <a:latin typeface="Arial Narrow"/>
                <a:cs typeface="Arial Narrow"/>
              </a:rPr>
              <a:t>sh</a:t>
            </a:r>
            <a:r>
              <a:rPr sz="1800" spc="-10" dirty="0">
                <a:solidFill>
                  <a:srgbClr val="9B2C1F"/>
                </a:solidFill>
                <a:latin typeface="Arial Narrow"/>
                <a:cs typeface="Arial Narrow"/>
              </a:rPr>
              <a:t>i</a:t>
            </a:r>
            <a:r>
              <a:rPr sz="1800" spc="0" dirty="0">
                <a:solidFill>
                  <a:srgbClr val="9B2C1F"/>
                </a:solidFill>
                <a:latin typeface="Arial Narrow"/>
                <a:cs typeface="Arial Narrow"/>
              </a:rPr>
              <a:t>n</a:t>
            </a:r>
            <a:r>
              <a:rPr sz="1800" spc="-10" dirty="0">
                <a:solidFill>
                  <a:srgbClr val="9B2C1F"/>
                </a:solidFill>
                <a:latin typeface="Arial Narrow"/>
                <a:cs typeface="Arial Narrow"/>
              </a:rPr>
              <a:t>g</a:t>
            </a:r>
            <a:r>
              <a:rPr sz="1800" spc="0" dirty="0">
                <a:solidFill>
                  <a:srgbClr val="9B2C1F"/>
                </a:solidFill>
                <a:latin typeface="Arial Narrow"/>
                <a:cs typeface="Arial Narrow"/>
              </a:rPr>
              <a:t>.</a:t>
            </a:r>
            <a:endParaRPr sz="1800">
              <a:latin typeface="Arial Narrow"/>
              <a:cs typeface="Arial Narrow"/>
            </a:endParaRPr>
          </a:p>
          <a:p>
            <a:pPr marL="107950">
              <a:lnSpc>
                <a:spcPct val="100000"/>
              </a:lnSpc>
            </a:pPr>
            <a:r>
              <a:rPr sz="1800" spc="-10" dirty="0">
                <a:solidFill>
                  <a:srgbClr val="9B2C1F"/>
                </a:solidFill>
                <a:latin typeface="Arial Narrow"/>
                <a:cs typeface="Arial Narrow"/>
              </a:rPr>
              <a:t>Ch</a:t>
            </a:r>
            <a:r>
              <a:rPr sz="1800" spc="-20" dirty="0">
                <a:solidFill>
                  <a:srgbClr val="9B2C1F"/>
                </a:solidFill>
                <a:latin typeface="Arial Narrow"/>
                <a:cs typeface="Arial Narrow"/>
              </a:rPr>
              <a:t>4</a:t>
            </a:r>
            <a:r>
              <a:rPr sz="1800" spc="0" dirty="0">
                <a:solidFill>
                  <a:srgbClr val="9B2C1F"/>
                </a:solidFill>
                <a:latin typeface="Arial Narrow"/>
                <a:cs typeface="Arial Narrow"/>
              </a:rPr>
              <a:t>.</a:t>
            </a:r>
            <a:r>
              <a:rPr sz="1800" spc="15" dirty="0">
                <a:solidFill>
                  <a:srgbClr val="9B2C1F"/>
                </a:solidFill>
                <a:latin typeface="Arial Narrow"/>
                <a:cs typeface="Arial Narrow"/>
              </a:rPr>
              <a:t> </a:t>
            </a:r>
            <a:r>
              <a:rPr sz="1800" spc="-10" dirty="0">
                <a:solidFill>
                  <a:srgbClr val="9B2C1F"/>
                </a:solidFill>
                <a:latin typeface="Arial Narrow"/>
                <a:cs typeface="Arial Narrow"/>
              </a:rPr>
              <a:t>Dat</a:t>
            </a:r>
            <a:r>
              <a:rPr sz="1800" spc="-20" dirty="0">
                <a:solidFill>
                  <a:srgbClr val="9B2C1F"/>
                </a:solidFill>
                <a:latin typeface="Arial Narrow"/>
                <a:cs typeface="Arial Narrow"/>
              </a:rPr>
              <a:t>a</a:t>
            </a:r>
            <a:r>
              <a:rPr sz="1800" spc="-5" dirty="0">
                <a:solidFill>
                  <a:srgbClr val="9B2C1F"/>
                </a:solidFill>
                <a:latin typeface="Arial Narrow"/>
                <a:cs typeface="Arial Narrow"/>
              </a:rPr>
              <a:t>-</a:t>
            </a:r>
            <a:r>
              <a:rPr sz="1800" spc="0" dirty="0">
                <a:solidFill>
                  <a:srgbClr val="9B2C1F"/>
                </a:solidFill>
                <a:latin typeface="Arial Narrow"/>
                <a:cs typeface="Arial Narrow"/>
              </a:rPr>
              <a:t>str</a:t>
            </a:r>
            <a:r>
              <a:rPr sz="1800" spc="-10" dirty="0">
                <a:solidFill>
                  <a:srgbClr val="9B2C1F"/>
                </a:solidFill>
                <a:latin typeface="Arial Narrow"/>
                <a:cs typeface="Arial Narrow"/>
              </a:rPr>
              <a:t>e</a:t>
            </a:r>
            <a:r>
              <a:rPr sz="1800" spc="0" dirty="0">
                <a:solidFill>
                  <a:srgbClr val="9B2C1F"/>
                </a:solidFill>
                <a:latin typeface="Arial Narrow"/>
                <a:cs typeface="Arial Narrow"/>
              </a:rPr>
              <a:t>am</a:t>
            </a:r>
            <a:r>
              <a:rPr sz="1800" spc="5" dirty="0">
                <a:solidFill>
                  <a:srgbClr val="9B2C1F"/>
                </a:solidFill>
                <a:latin typeface="Arial Narrow"/>
                <a:cs typeface="Arial Narrow"/>
              </a:rPr>
              <a:t> </a:t>
            </a:r>
            <a:r>
              <a:rPr sz="1800" spc="0" dirty="0">
                <a:solidFill>
                  <a:srgbClr val="9B2C1F"/>
                </a:solidFill>
                <a:latin typeface="Arial Narrow"/>
                <a:cs typeface="Arial Narrow"/>
              </a:rPr>
              <a:t>pr</a:t>
            </a:r>
            <a:r>
              <a:rPr sz="1800" spc="-10" dirty="0">
                <a:solidFill>
                  <a:srgbClr val="9B2C1F"/>
                </a:solidFill>
                <a:latin typeface="Arial Narrow"/>
                <a:cs typeface="Arial Narrow"/>
              </a:rPr>
              <a:t>o</a:t>
            </a:r>
            <a:r>
              <a:rPr sz="1800" spc="0" dirty="0">
                <a:solidFill>
                  <a:srgbClr val="9B2C1F"/>
                </a:solidFill>
                <a:latin typeface="Arial Narrow"/>
                <a:cs typeface="Arial Narrow"/>
              </a:rPr>
              <a:t>ces</a:t>
            </a:r>
            <a:r>
              <a:rPr sz="1800" spc="5" dirty="0">
                <a:solidFill>
                  <a:srgbClr val="9B2C1F"/>
                </a:solidFill>
                <a:latin typeface="Arial Narrow"/>
                <a:cs typeface="Arial Narrow"/>
              </a:rPr>
              <a:t>s</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g</a:t>
            </a:r>
            <a:r>
              <a:rPr sz="1800" spc="1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n</a:t>
            </a:r>
            <a:r>
              <a:rPr sz="1800" spc="0" dirty="0">
                <a:solidFill>
                  <a:srgbClr val="9B2C1F"/>
                </a:solidFill>
                <a:latin typeface="Arial Narrow"/>
                <a:cs typeface="Arial Narrow"/>
              </a:rPr>
              <a:t>d</a:t>
            </a:r>
            <a:r>
              <a:rPr sz="1800" spc="25" dirty="0">
                <a:solidFill>
                  <a:srgbClr val="9B2C1F"/>
                </a:solidFill>
                <a:latin typeface="Arial Narrow"/>
                <a:cs typeface="Arial Narrow"/>
              </a:rPr>
              <a:t> </a:t>
            </a:r>
            <a:r>
              <a:rPr sz="1800" spc="0" dirty="0">
                <a:solidFill>
                  <a:srgbClr val="9B2C1F"/>
                </a:solidFill>
                <a:latin typeface="Arial Narrow"/>
                <a:cs typeface="Arial Narrow"/>
              </a:rPr>
              <a:t>sp</a:t>
            </a:r>
            <a:r>
              <a:rPr sz="1800" spc="-10" dirty="0">
                <a:solidFill>
                  <a:srgbClr val="9B2C1F"/>
                </a:solidFill>
                <a:latin typeface="Arial Narrow"/>
                <a:cs typeface="Arial Narrow"/>
              </a:rPr>
              <a:t>e</a:t>
            </a:r>
            <a:r>
              <a:rPr sz="1800" spc="0" dirty="0">
                <a:solidFill>
                  <a:srgbClr val="9B2C1F"/>
                </a:solidFill>
                <a:latin typeface="Arial Narrow"/>
                <a:cs typeface="Arial Narrow"/>
              </a:rPr>
              <a:t>c</a:t>
            </a:r>
            <a:r>
              <a:rPr sz="1800" spc="-5" dirty="0">
                <a:solidFill>
                  <a:srgbClr val="9B2C1F"/>
                </a:solidFill>
                <a:latin typeface="Arial Narrow"/>
                <a:cs typeface="Arial Narrow"/>
              </a:rPr>
              <a:t>i</a:t>
            </a:r>
            <a:r>
              <a:rPr sz="1800" spc="-10" dirty="0">
                <a:solidFill>
                  <a:srgbClr val="9B2C1F"/>
                </a:solidFill>
                <a:latin typeface="Arial Narrow"/>
                <a:cs typeface="Arial Narrow"/>
              </a:rPr>
              <a:t>a</a:t>
            </a:r>
            <a:r>
              <a:rPr sz="1800" spc="-5" dirty="0">
                <a:solidFill>
                  <a:srgbClr val="9B2C1F"/>
                </a:solidFill>
                <a:latin typeface="Arial Narrow"/>
                <a:cs typeface="Arial Narrow"/>
              </a:rPr>
              <a:t>l</a:t>
            </a:r>
            <a:r>
              <a:rPr sz="1800" spc="-10" dirty="0">
                <a:solidFill>
                  <a:srgbClr val="9B2C1F"/>
                </a:solidFill>
                <a:latin typeface="Arial Narrow"/>
                <a:cs typeface="Arial Narrow"/>
              </a:rPr>
              <a:t>i</a:t>
            </a:r>
            <a:r>
              <a:rPr sz="1800" spc="0" dirty="0">
                <a:solidFill>
                  <a:srgbClr val="9B2C1F"/>
                </a:solidFill>
                <a:latin typeface="Arial Narrow"/>
                <a:cs typeface="Arial Narrow"/>
              </a:rPr>
              <a:t>zed</a:t>
            </a:r>
            <a:r>
              <a:rPr sz="1800" spc="2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l</a:t>
            </a:r>
            <a:r>
              <a:rPr sz="1800" spc="0" dirty="0">
                <a:solidFill>
                  <a:srgbClr val="9B2C1F"/>
                </a:solidFill>
                <a:latin typeface="Arial Narrow"/>
                <a:cs typeface="Arial Narrow"/>
              </a:rPr>
              <a:t>g</a:t>
            </a:r>
            <a:r>
              <a:rPr sz="1800" spc="-10" dirty="0">
                <a:solidFill>
                  <a:srgbClr val="9B2C1F"/>
                </a:solidFill>
                <a:latin typeface="Arial Narrow"/>
                <a:cs typeface="Arial Narrow"/>
              </a:rPr>
              <a:t>o</a:t>
            </a:r>
            <a:r>
              <a:rPr sz="1800" spc="0" dirty="0">
                <a:solidFill>
                  <a:srgbClr val="9B2C1F"/>
                </a:solidFill>
                <a:latin typeface="Arial Narrow"/>
                <a:cs typeface="Arial Narrow"/>
              </a:rPr>
              <a:t>rit</a:t>
            </a:r>
            <a:r>
              <a:rPr sz="1800" spc="-15" dirty="0">
                <a:solidFill>
                  <a:srgbClr val="9B2C1F"/>
                </a:solidFill>
                <a:latin typeface="Arial Narrow"/>
                <a:cs typeface="Arial Narrow"/>
              </a:rPr>
              <a:t>h</a:t>
            </a:r>
            <a:r>
              <a:rPr sz="1800" spc="-10" dirty="0">
                <a:solidFill>
                  <a:srgbClr val="9B2C1F"/>
                </a:solidFill>
                <a:latin typeface="Arial Narrow"/>
                <a:cs typeface="Arial Narrow"/>
              </a:rPr>
              <a:t>m</a:t>
            </a:r>
            <a:r>
              <a:rPr sz="1800" spc="0" dirty="0">
                <a:solidFill>
                  <a:srgbClr val="9B2C1F"/>
                </a:solidFill>
                <a:latin typeface="Arial Narrow"/>
                <a:cs typeface="Arial Narrow"/>
              </a:rPr>
              <a:t>s</a:t>
            </a:r>
            <a:r>
              <a:rPr sz="1800" spc="35" dirty="0">
                <a:solidFill>
                  <a:srgbClr val="9B2C1F"/>
                </a:solidFill>
                <a:latin typeface="Arial Narrow"/>
                <a:cs typeface="Arial Narrow"/>
              </a:rPr>
              <a:t> </a:t>
            </a:r>
            <a:r>
              <a:rPr sz="1800" spc="0" dirty="0">
                <a:solidFill>
                  <a:srgbClr val="9B2C1F"/>
                </a:solidFill>
                <a:latin typeface="Arial Narrow"/>
                <a:cs typeface="Arial Narrow"/>
              </a:rPr>
              <a:t>f</a:t>
            </a:r>
            <a:r>
              <a:rPr sz="1800" spc="-10" dirty="0">
                <a:solidFill>
                  <a:srgbClr val="9B2C1F"/>
                </a:solidFill>
                <a:latin typeface="Arial Narrow"/>
                <a:cs typeface="Arial Narrow"/>
              </a:rPr>
              <a:t>o</a:t>
            </a:r>
            <a:r>
              <a:rPr sz="1800" spc="-5" dirty="0">
                <a:solidFill>
                  <a:srgbClr val="9B2C1F"/>
                </a:solidFill>
                <a:latin typeface="Arial Narrow"/>
                <a:cs typeface="Arial Narrow"/>
              </a:rPr>
              <a:t>r</a:t>
            </a:r>
            <a:r>
              <a:rPr sz="1800" spc="5" dirty="0">
                <a:solidFill>
                  <a:srgbClr val="9B2C1F"/>
                </a:solidFill>
                <a:latin typeface="Arial Narrow"/>
                <a:cs typeface="Arial Narrow"/>
              </a:rPr>
              <a:t> </a:t>
            </a:r>
            <a:r>
              <a:rPr sz="1800" spc="0" dirty="0">
                <a:solidFill>
                  <a:srgbClr val="9B2C1F"/>
                </a:solidFill>
                <a:latin typeface="Arial Narrow"/>
                <a:cs typeface="Arial Narrow"/>
              </a:rPr>
              <a:t>d</a:t>
            </a:r>
            <a:r>
              <a:rPr sz="1800" spc="-10" dirty="0">
                <a:solidFill>
                  <a:srgbClr val="9B2C1F"/>
                </a:solidFill>
                <a:latin typeface="Arial Narrow"/>
                <a:cs typeface="Arial Narrow"/>
              </a:rPr>
              <a:t>e</a:t>
            </a:r>
            <a:r>
              <a:rPr sz="1800" spc="0" dirty="0">
                <a:solidFill>
                  <a:srgbClr val="9B2C1F"/>
                </a:solidFill>
                <a:latin typeface="Arial Narrow"/>
                <a:cs typeface="Arial Narrow"/>
              </a:rPr>
              <a:t>a</a:t>
            </a:r>
            <a:r>
              <a:rPr sz="1800" spc="-10" dirty="0">
                <a:solidFill>
                  <a:srgbClr val="9B2C1F"/>
                </a:solidFill>
                <a:latin typeface="Arial Narrow"/>
                <a:cs typeface="Arial Narrow"/>
              </a:rPr>
              <a:t>l</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g</a:t>
            </a:r>
            <a:r>
              <a:rPr sz="1800" spc="35" dirty="0">
                <a:solidFill>
                  <a:srgbClr val="9B2C1F"/>
                </a:solidFill>
                <a:latin typeface="Arial Narrow"/>
                <a:cs typeface="Arial Narrow"/>
              </a:rPr>
              <a:t> </a:t>
            </a:r>
            <a:r>
              <a:rPr sz="1800" spc="0" dirty="0">
                <a:solidFill>
                  <a:srgbClr val="9B2C1F"/>
                </a:solidFill>
                <a:latin typeface="Arial Narrow"/>
                <a:cs typeface="Arial Narrow"/>
              </a:rPr>
              <a:t>with</a:t>
            </a:r>
            <a:r>
              <a:rPr sz="1800" spc="-5" dirty="0">
                <a:solidFill>
                  <a:srgbClr val="9B2C1F"/>
                </a:solidFill>
                <a:latin typeface="Arial Narrow"/>
                <a:cs typeface="Arial Narrow"/>
              </a:rPr>
              <a:t> </a:t>
            </a:r>
            <a:r>
              <a:rPr sz="1800" spc="0" dirty="0">
                <a:solidFill>
                  <a:srgbClr val="9B2C1F"/>
                </a:solidFill>
                <a:latin typeface="Arial Narrow"/>
                <a:cs typeface="Arial Narrow"/>
              </a:rPr>
              <a:t>d</a:t>
            </a:r>
            <a:r>
              <a:rPr sz="1800" spc="-10" dirty="0">
                <a:solidFill>
                  <a:srgbClr val="9B2C1F"/>
                </a:solidFill>
                <a:latin typeface="Arial Narrow"/>
                <a:cs typeface="Arial Narrow"/>
              </a:rPr>
              <a:t>a</a:t>
            </a:r>
            <a:r>
              <a:rPr sz="1800" spc="0" dirty="0">
                <a:solidFill>
                  <a:srgbClr val="9B2C1F"/>
                </a:solidFill>
                <a:latin typeface="Arial Narrow"/>
                <a:cs typeface="Arial Narrow"/>
              </a:rPr>
              <a:t>ta</a:t>
            </a:r>
            <a:r>
              <a:rPr sz="1800" spc="25" dirty="0">
                <a:solidFill>
                  <a:srgbClr val="9B2C1F"/>
                </a:solidFill>
                <a:latin typeface="Arial Narrow"/>
                <a:cs typeface="Arial Narrow"/>
              </a:rPr>
              <a:t> </a:t>
            </a:r>
            <a:r>
              <a:rPr sz="1800" spc="0" dirty="0">
                <a:solidFill>
                  <a:srgbClr val="9B2C1F"/>
                </a:solidFill>
                <a:latin typeface="Arial Narrow"/>
                <a:cs typeface="Arial Narrow"/>
              </a:rPr>
              <a:t>t</a:t>
            </a:r>
            <a:r>
              <a:rPr sz="1800" spc="-10" dirty="0">
                <a:solidFill>
                  <a:srgbClr val="9B2C1F"/>
                </a:solidFill>
                <a:latin typeface="Arial Narrow"/>
                <a:cs typeface="Arial Narrow"/>
              </a:rPr>
              <a:t>h</a:t>
            </a:r>
            <a:r>
              <a:rPr sz="1800" spc="0" dirty="0">
                <a:solidFill>
                  <a:srgbClr val="9B2C1F"/>
                </a:solidFill>
                <a:latin typeface="Arial Narrow"/>
                <a:cs typeface="Arial Narrow"/>
              </a:rPr>
              <a:t>at</a:t>
            </a:r>
            <a:r>
              <a:rPr sz="1800" spc="25" dirty="0">
                <a:solidFill>
                  <a:srgbClr val="9B2C1F"/>
                </a:solidFill>
                <a:latin typeface="Arial Narrow"/>
                <a:cs typeface="Arial Narrow"/>
              </a:rPr>
              <a:t> </a:t>
            </a:r>
            <a:r>
              <a:rPr sz="1800" spc="0" dirty="0">
                <a:solidFill>
                  <a:srgbClr val="9B2C1F"/>
                </a:solidFill>
                <a:latin typeface="Arial Narrow"/>
                <a:cs typeface="Arial Narrow"/>
              </a:rPr>
              <a:t>arr</a:t>
            </a:r>
            <a:r>
              <a:rPr sz="1800" spc="-10" dirty="0">
                <a:solidFill>
                  <a:srgbClr val="9B2C1F"/>
                </a:solidFill>
                <a:latin typeface="Arial Narrow"/>
                <a:cs typeface="Arial Narrow"/>
              </a:rPr>
              <a:t>i</a:t>
            </a:r>
            <a:r>
              <a:rPr sz="1800" spc="0" dirty="0">
                <a:solidFill>
                  <a:srgbClr val="9B2C1F"/>
                </a:solidFill>
                <a:latin typeface="Arial Narrow"/>
                <a:cs typeface="Arial Narrow"/>
              </a:rPr>
              <a:t>v</a:t>
            </a:r>
            <a:r>
              <a:rPr sz="1800" spc="-5" dirty="0">
                <a:solidFill>
                  <a:srgbClr val="9B2C1F"/>
                </a:solidFill>
                <a:latin typeface="Arial Narrow"/>
                <a:cs typeface="Arial Narrow"/>
              </a:rPr>
              <a:t>e</a:t>
            </a:r>
            <a:r>
              <a:rPr sz="1800" spc="0" dirty="0">
                <a:solidFill>
                  <a:srgbClr val="9B2C1F"/>
                </a:solidFill>
                <a:latin typeface="Arial Narrow"/>
                <a:cs typeface="Arial Narrow"/>
              </a:rPr>
              <a:t>s</a:t>
            </a:r>
            <a:r>
              <a:rPr sz="1800" spc="-5" dirty="0">
                <a:solidFill>
                  <a:srgbClr val="9B2C1F"/>
                </a:solidFill>
                <a:latin typeface="Arial Narrow"/>
                <a:cs typeface="Arial Narrow"/>
              </a:rPr>
              <a:t> s</a:t>
            </a:r>
            <a:r>
              <a:rPr sz="1800" spc="0" dirty="0">
                <a:solidFill>
                  <a:srgbClr val="9B2C1F"/>
                </a:solidFill>
                <a:latin typeface="Arial Narrow"/>
                <a:cs typeface="Arial Narrow"/>
              </a:rPr>
              <a:t>o</a:t>
            </a:r>
            <a:r>
              <a:rPr sz="1800" spc="5" dirty="0">
                <a:solidFill>
                  <a:srgbClr val="9B2C1F"/>
                </a:solidFill>
                <a:latin typeface="Arial Narrow"/>
                <a:cs typeface="Arial Narrow"/>
              </a:rPr>
              <a:t> </a:t>
            </a:r>
            <a:r>
              <a:rPr sz="1800" spc="0" dirty="0">
                <a:solidFill>
                  <a:srgbClr val="9B2C1F"/>
                </a:solidFill>
                <a:latin typeface="Arial Narrow"/>
                <a:cs typeface="Arial Narrow"/>
              </a:rPr>
              <a:t>f</a:t>
            </a:r>
            <a:r>
              <a:rPr sz="1800" spc="-10" dirty="0">
                <a:solidFill>
                  <a:srgbClr val="9B2C1F"/>
                </a:solidFill>
                <a:latin typeface="Arial Narrow"/>
                <a:cs typeface="Arial Narrow"/>
              </a:rPr>
              <a:t>a</a:t>
            </a:r>
            <a:r>
              <a:rPr sz="1800" spc="0" dirty="0">
                <a:solidFill>
                  <a:srgbClr val="9B2C1F"/>
                </a:solidFill>
                <a:latin typeface="Arial Narrow"/>
                <a:cs typeface="Arial Narrow"/>
              </a:rPr>
              <a:t>st</a:t>
            </a:r>
            <a:r>
              <a:rPr sz="1800" spc="5" dirty="0">
                <a:solidFill>
                  <a:srgbClr val="9B2C1F"/>
                </a:solidFill>
                <a:latin typeface="Arial Narrow"/>
                <a:cs typeface="Arial Narrow"/>
              </a:rPr>
              <a:t> </a:t>
            </a:r>
            <a:r>
              <a:rPr sz="1800" spc="-5" dirty="0">
                <a:solidFill>
                  <a:srgbClr val="9B2C1F"/>
                </a:solidFill>
                <a:latin typeface="Arial Narrow"/>
                <a:cs typeface="Arial Narrow"/>
              </a:rPr>
              <a:t>it</a:t>
            </a:r>
            <a:endParaRPr sz="1800">
              <a:latin typeface="Arial Narrow"/>
              <a:cs typeface="Arial Narrow"/>
            </a:endParaRPr>
          </a:p>
          <a:p>
            <a:pPr marL="551180">
              <a:lnSpc>
                <a:spcPct val="100000"/>
              </a:lnSpc>
            </a:pPr>
            <a:r>
              <a:rPr sz="1800" spc="-10" dirty="0">
                <a:solidFill>
                  <a:srgbClr val="9B2C1F"/>
                </a:solidFill>
                <a:latin typeface="Arial Narrow"/>
                <a:cs typeface="Arial Narrow"/>
              </a:rPr>
              <a:t>mu</a:t>
            </a:r>
            <a:r>
              <a:rPr sz="1800" spc="-5" dirty="0">
                <a:solidFill>
                  <a:srgbClr val="9B2C1F"/>
                </a:solidFill>
                <a:latin typeface="Arial Narrow"/>
                <a:cs typeface="Arial Narrow"/>
              </a:rPr>
              <a:t>s</a:t>
            </a:r>
            <a:r>
              <a:rPr sz="1800" spc="0" dirty="0">
                <a:solidFill>
                  <a:srgbClr val="9B2C1F"/>
                </a:solidFill>
                <a:latin typeface="Arial Narrow"/>
                <a:cs typeface="Arial Narrow"/>
              </a:rPr>
              <a:t>t</a:t>
            </a:r>
            <a:r>
              <a:rPr sz="1800" spc="5" dirty="0">
                <a:solidFill>
                  <a:srgbClr val="9B2C1F"/>
                </a:solidFill>
                <a:latin typeface="Arial Narrow"/>
                <a:cs typeface="Arial Narrow"/>
              </a:rPr>
              <a:t> </a:t>
            </a:r>
            <a:r>
              <a:rPr sz="1800" spc="-10" dirty="0">
                <a:solidFill>
                  <a:srgbClr val="9B2C1F"/>
                </a:solidFill>
                <a:latin typeface="Arial Narrow"/>
                <a:cs typeface="Arial Narrow"/>
              </a:rPr>
              <a:t>b</a:t>
            </a:r>
            <a:r>
              <a:rPr sz="1800" spc="0" dirty="0">
                <a:solidFill>
                  <a:srgbClr val="9B2C1F"/>
                </a:solidFill>
                <a:latin typeface="Arial Narrow"/>
                <a:cs typeface="Arial Narrow"/>
              </a:rPr>
              <a:t>e</a:t>
            </a:r>
            <a:r>
              <a:rPr sz="1800" spc="10" dirty="0">
                <a:solidFill>
                  <a:srgbClr val="9B2C1F"/>
                </a:solidFill>
                <a:latin typeface="Arial Narrow"/>
                <a:cs typeface="Arial Narrow"/>
              </a:rPr>
              <a:t> </a:t>
            </a:r>
            <a:r>
              <a:rPr sz="1800" spc="-10" dirty="0">
                <a:solidFill>
                  <a:srgbClr val="9B2C1F"/>
                </a:solidFill>
                <a:latin typeface="Arial Narrow"/>
                <a:cs typeface="Arial Narrow"/>
              </a:rPr>
              <a:t>p</a:t>
            </a:r>
            <a:r>
              <a:rPr sz="1800" spc="0" dirty="0">
                <a:solidFill>
                  <a:srgbClr val="9B2C1F"/>
                </a:solidFill>
                <a:latin typeface="Arial Narrow"/>
                <a:cs typeface="Arial Narrow"/>
              </a:rPr>
              <a:t>r</a:t>
            </a:r>
            <a:r>
              <a:rPr sz="1800" spc="-10" dirty="0">
                <a:solidFill>
                  <a:srgbClr val="9B2C1F"/>
                </a:solidFill>
                <a:latin typeface="Arial Narrow"/>
                <a:cs typeface="Arial Narrow"/>
              </a:rPr>
              <a:t>o</a:t>
            </a:r>
            <a:r>
              <a:rPr sz="1800" spc="-5" dirty="0">
                <a:solidFill>
                  <a:srgbClr val="9B2C1F"/>
                </a:solidFill>
                <a:latin typeface="Arial Narrow"/>
                <a:cs typeface="Arial Narrow"/>
              </a:rPr>
              <a:t>ces</a:t>
            </a:r>
            <a:r>
              <a:rPr sz="1800" spc="5" dirty="0">
                <a:solidFill>
                  <a:srgbClr val="9B2C1F"/>
                </a:solidFill>
                <a:latin typeface="Arial Narrow"/>
                <a:cs typeface="Arial Narrow"/>
              </a:rPr>
              <a:t>s</a:t>
            </a:r>
            <a:r>
              <a:rPr sz="1800" spc="-10" dirty="0">
                <a:solidFill>
                  <a:srgbClr val="9B2C1F"/>
                </a:solidFill>
                <a:latin typeface="Arial Narrow"/>
                <a:cs typeface="Arial Narrow"/>
              </a:rPr>
              <a:t>e</a:t>
            </a:r>
            <a:r>
              <a:rPr sz="1800" spc="0" dirty="0">
                <a:solidFill>
                  <a:srgbClr val="9B2C1F"/>
                </a:solidFill>
                <a:latin typeface="Arial Narrow"/>
                <a:cs typeface="Arial Narrow"/>
              </a:rPr>
              <a:t>d</a:t>
            </a:r>
            <a:r>
              <a:rPr sz="1800" spc="10" dirty="0">
                <a:solidFill>
                  <a:srgbClr val="9B2C1F"/>
                </a:solidFill>
                <a:latin typeface="Arial Narrow"/>
                <a:cs typeface="Arial Narrow"/>
              </a:rPr>
              <a:t> </a:t>
            </a:r>
            <a:r>
              <a:rPr sz="1800" spc="-5" dirty="0">
                <a:solidFill>
                  <a:srgbClr val="9B2C1F"/>
                </a:solidFill>
                <a:latin typeface="Arial Narrow"/>
                <a:cs typeface="Arial Narrow"/>
              </a:rPr>
              <a:t>i</a:t>
            </a:r>
            <a:r>
              <a:rPr sz="1800" spc="-15" dirty="0">
                <a:solidFill>
                  <a:srgbClr val="9B2C1F"/>
                </a:solidFill>
                <a:latin typeface="Arial Narrow"/>
                <a:cs typeface="Arial Narrow"/>
              </a:rPr>
              <a:t>m</a:t>
            </a:r>
            <a:r>
              <a:rPr sz="1800" spc="-10" dirty="0">
                <a:solidFill>
                  <a:srgbClr val="9B2C1F"/>
                </a:solidFill>
                <a:latin typeface="Arial Narrow"/>
                <a:cs typeface="Arial Narrow"/>
              </a:rPr>
              <a:t>med</a:t>
            </a:r>
            <a:r>
              <a:rPr sz="1800" spc="-5" dirty="0">
                <a:solidFill>
                  <a:srgbClr val="9B2C1F"/>
                </a:solidFill>
                <a:latin typeface="Arial Narrow"/>
                <a:cs typeface="Arial Narrow"/>
              </a:rPr>
              <a:t>i</a:t>
            </a:r>
            <a:r>
              <a:rPr sz="1800" spc="-15" dirty="0">
                <a:solidFill>
                  <a:srgbClr val="9B2C1F"/>
                </a:solidFill>
                <a:latin typeface="Arial Narrow"/>
                <a:cs typeface="Arial Narrow"/>
              </a:rPr>
              <a:t>a</a:t>
            </a:r>
            <a:r>
              <a:rPr sz="1800" spc="0" dirty="0">
                <a:solidFill>
                  <a:srgbClr val="9B2C1F"/>
                </a:solidFill>
                <a:latin typeface="Arial Narrow"/>
                <a:cs typeface="Arial Narrow"/>
              </a:rPr>
              <a:t>t</a:t>
            </a:r>
            <a:r>
              <a:rPr sz="1800" spc="-10" dirty="0">
                <a:solidFill>
                  <a:srgbClr val="9B2C1F"/>
                </a:solidFill>
                <a:latin typeface="Arial Narrow"/>
                <a:cs typeface="Arial Narrow"/>
              </a:rPr>
              <a:t>e</a:t>
            </a:r>
            <a:r>
              <a:rPr sz="1800" spc="-5" dirty="0">
                <a:solidFill>
                  <a:srgbClr val="9B2C1F"/>
                </a:solidFill>
                <a:latin typeface="Arial Narrow"/>
                <a:cs typeface="Arial Narrow"/>
              </a:rPr>
              <a:t>l</a:t>
            </a:r>
            <a:r>
              <a:rPr sz="1800" spc="0" dirty="0">
                <a:solidFill>
                  <a:srgbClr val="9B2C1F"/>
                </a:solidFill>
                <a:latin typeface="Arial Narrow"/>
                <a:cs typeface="Arial Narrow"/>
              </a:rPr>
              <a:t>y</a:t>
            </a:r>
            <a:r>
              <a:rPr sz="1800" spc="45" dirty="0">
                <a:solidFill>
                  <a:srgbClr val="9B2C1F"/>
                </a:solidFill>
                <a:latin typeface="Arial Narrow"/>
                <a:cs typeface="Arial Narrow"/>
              </a:rPr>
              <a:t> </a:t>
            </a:r>
            <a:r>
              <a:rPr sz="1800" spc="-10" dirty="0">
                <a:solidFill>
                  <a:srgbClr val="9B2C1F"/>
                </a:solidFill>
                <a:latin typeface="Arial Narrow"/>
                <a:cs typeface="Arial Narrow"/>
              </a:rPr>
              <a:t>o</a:t>
            </a:r>
            <a:r>
              <a:rPr sz="1800" spc="0" dirty="0">
                <a:solidFill>
                  <a:srgbClr val="9B2C1F"/>
                </a:solidFill>
                <a:latin typeface="Arial Narrow"/>
                <a:cs typeface="Arial Narrow"/>
              </a:rPr>
              <a:t>r </a:t>
            </a:r>
            <a:r>
              <a:rPr sz="1800" spc="-10" dirty="0">
                <a:solidFill>
                  <a:srgbClr val="9B2C1F"/>
                </a:solidFill>
                <a:latin typeface="Arial Narrow"/>
                <a:cs typeface="Arial Narrow"/>
              </a:rPr>
              <a:t>lo</a:t>
            </a:r>
            <a:r>
              <a:rPr sz="1800" spc="-5" dirty="0">
                <a:solidFill>
                  <a:srgbClr val="9B2C1F"/>
                </a:solidFill>
                <a:latin typeface="Arial Narrow"/>
                <a:cs typeface="Arial Narrow"/>
              </a:rPr>
              <a:t>st.</a:t>
            </a:r>
            <a:endParaRPr sz="1800">
              <a:latin typeface="Arial Narrow"/>
              <a:cs typeface="Arial Narrow"/>
            </a:endParaRPr>
          </a:p>
          <a:p>
            <a:pPr marL="551180" marR="6350" indent="-443865">
              <a:lnSpc>
                <a:spcPct val="100000"/>
              </a:lnSpc>
            </a:pPr>
            <a:r>
              <a:rPr sz="1800" dirty="0">
                <a:solidFill>
                  <a:srgbClr val="9B2C1F"/>
                </a:solidFill>
                <a:latin typeface="Arial Narrow"/>
                <a:cs typeface="Arial Narrow"/>
              </a:rPr>
              <a:t>Ch</a:t>
            </a:r>
            <a:r>
              <a:rPr sz="1800" spc="-10" dirty="0">
                <a:solidFill>
                  <a:srgbClr val="9B2C1F"/>
                </a:solidFill>
                <a:latin typeface="Arial Narrow"/>
                <a:cs typeface="Arial Narrow"/>
              </a:rPr>
              <a:t>5</a:t>
            </a:r>
            <a:r>
              <a:rPr sz="1800" spc="0" dirty="0">
                <a:solidFill>
                  <a:srgbClr val="9B2C1F"/>
                </a:solidFill>
                <a:latin typeface="Arial Narrow"/>
                <a:cs typeface="Arial Narrow"/>
              </a:rPr>
              <a:t>. </a:t>
            </a:r>
            <a:r>
              <a:rPr sz="1800" spc="-10" dirty="0">
                <a:solidFill>
                  <a:srgbClr val="9B2C1F"/>
                </a:solidFill>
                <a:latin typeface="Arial Narrow"/>
                <a:cs typeface="Arial Narrow"/>
              </a:rPr>
              <a:t>T</a:t>
            </a:r>
            <a:r>
              <a:rPr sz="1800" spc="0" dirty="0">
                <a:solidFill>
                  <a:srgbClr val="9B2C1F"/>
                </a:solidFill>
                <a:latin typeface="Arial Narrow"/>
                <a:cs typeface="Arial Narrow"/>
              </a:rPr>
              <a:t>he</a:t>
            </a:r>
            <a:r>
              <a:rPr sz="1800" spc="10" dirty="0">
                <a:solidFill>
                  <a:srgbClr val="9B2C1F"/>
                </a:solidFill>
                <a:latin typeface="Arial Narrow"/>
                <a:cs typeface="Arial Narrow"/>
              </a:rPr>
              <a:t> </a:t>
            </a:r>
            <a:r>
              <a:rPr sz="1800" spc="0" dirty="0">
                <a:solidFill>
                  <a:srgbClr val="9B2C1F"/>
                </a:solidFill>
                <a:latin typeface="Arial Narrow"/>
                <a:cs typeface="Arial Narrow"/>
              </a:rPr>
              <a:t>t</a:t>
            </a:r>
            <a:r>
              <a:rPr sz="1800" spc="-10" dirty="0">
                <a:solidFill>
                  <a:srgbClr val="9B2C1F"/>
                </a:solidFill>
                <a:latin typeface="Arial Narrow"/>
                <a:cs typeface="Arial Narrow"/>
              </a:rPr>
              <a:t>e</a:t>
            </a:r>
            <a:r>
              <a:rPr sz="1800" spc="0" dirty="0">
                <a:solidFill>
                  <a:srgbClr val="9B2C1F"/>
                </a:solidFill>
                <a:latin typeface="Arial Narrow"/>
                <a:cs typeface="Arial Narrow"/>
              </a:rPr>
              <a:t>ch</a:t>
            </a:r>
            <a:r>
              <a:rPr sz="1800" spc="-10" dirty="0">
                <a:solidFill>
                  <a:srgbClr val="9B2C1F"/>
                </a:solidFill>
                <a:latin typeface="Arial Narrow"/>
                <a:cs typeface="Arial Narrow"/>
              </a:rPr>
              <a:t>n</a:t>
            </a:r>
            <a:r>
              <a:rPr sz="1800" spc="0" dirty="0">
                <a:solidFill>
                  <a:srgbClr val="9B2C1F"/>
                </a:solidFill>
                <a:latin typeface="Arial Narrow"/>
                <a:cs typeface="Arial Narrow"/>
              </a:rPr>
              <a:t>o</a:t>
            </a:r>
            <a:r>
              <a:rPr sz="1800" spc="-10" dirty="0">
                <a:solidFill>
                  <a:srgbClr val="9B2C1F"/>
                </a:solidFill>
                <a:latin typeface="Arial Narrow"/>
                <a:cs typeface="Arial Narrow"/>
              </a:rPr>
              <a:t>l</a:t>
            </a:r>
            <a:r>
              <a:rPr sz="1800" spc="0" dirty="0">
                <a:solidFill>
                  <a:srgbClr val="9B2C1F"/>
                </a:solidFill>
                <a:latin typeface="Arial Narrow"/>
                <a:cs typeface="Arial Narrow"/>
              </a:rPr>
              <a:t>o</a:t>
            </a:r>
            <a:r>
              <a:rPr sz="1800" spc="-10" dirty="0">
                <a:solidFill>
                  <a:srgbClr val="9B2C1F"/>
                </a:solidFill>
                <a:latin typeface="Arial Narrow"/>
                <a:cs typeface="Arial Narrow"/>
              </a:rPr>
              <a:t>g</a:t>
            </a:r>
            <a:r>
              <a:rPr sz="1800" spc="0" dirty="0">
                <a:solidFill>
                  <a:srgbClr val="9B2C1F"/>
                </a:solidFill>
                <a:latin typeface="Arial Narrow"/>
                <a:cs typeface="Arial Narrow"/>
              </a:rPr>
              <a:t>y</a:t>
            </a:r>
            <a:r>
              <a:rPr sz="1800" spc="45" dirty="0">
                <a:solidFill>
                  <a:srgbClr val="9B2C1F"/>
                </a:solidFill>
                <a:latin typeface="Arial Narrow"/>
                <a:cs typeface="Arial Narrow"/>
              </a:rPr>
              <a:t> </a:t>
            </a:r>
            <a:r>
              <a:rPr sz="1800" spc="0" dirty="0">
                <a:solidFill>
                  <a:srgbClr val="9B2C1F"/>
                </a:solidFill>
                <a:latin typeface="Arial Narrow"/>
                <a:cs typeface="Arial Narrow"/>
              </a:rPr>
              <a:t>of se</a:t>
            </a:r>
            <a:r>
              <a:rPr sz="1800" spc="-10" dirty="0">
                <a:solidFill>
                  <a:srgbClr val="9B2C1F"/>
                </a:solidFill>
                <a:latin typeface="Arial Narrow"/>
                <a:cs typeface="Arial Narrow"/>
              </a:rPr>
              <a:t>a</a:t>
            </a:r>
            <a:r>
              <a:rPr sz="1800" spc="0" dirty="0">
                <a:solidFill>
                  <a:srgbClr val="9B2C1F"/>
                </a:solidFill>
                <a:latin typeface="Arial Narrow"/>
                <a:cs typeface="Arial Narrow"/>
              </a:rPr>
              <a:t>r</a:t>
            </a:r>
            <a:r>
              <a:rPr sz="1800" spc="5" dirty="0">
                <a:solidFill>
                  <a:srgbClr val="9B2C1F"/>
                </a:solidFill>
                <a:latin typeface="Arial Narrow"/>
                <a:cs typeface="Arial Narrow"/>
              </a:rPr>
              <a:t>c</a:t>
            </a:r>
            <a:r>
              <a:rPr sz="1800" spc="0" dirty="0">
                <a:solidFill>
                  <a:srgbClr val="9B2C1F"/>
                </a:solidFill>
                <a:latin typeface="Arial Narrow"/>
                <a:cs typeface="Arial Narrow"/>
              </a:rPr>
              <a:t>h en</a:t>
            </a:r>
            <a:r>
              <a:rPr sz="1800" spc="-10" dirty="0">
                <a:solidFill>
                  <a:srgbClr val="9B2C1F"/>
                </a:solidFill>
                <a:latin typeface="Arial Narrow"/>
                <a:cs typeface="Arial Narrow"/>
              </a:rPr>
              <a:t>g</a:t>
            </a:r>
            <a:r>
              <a:rPr sz="1800" spc="0"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es,</a:t>
            </a:r>
            <a:r>
              <a:rPr sz="1800" spc="50" dirty="0">
                <a:solidFill>
                  <a:srgbClr val="9B2C1F"/>
                </a:solidFill>
                <a:latin typeface="Arial Narrow"/>
                <a:cs typeface="Arial Narrow"/>
              </a:rPr>
              <a:t> </a:t>
            </a:r>
            <a:r>
              <a:rPr sz="1800" spc="0"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cl</a:t>
            </a:r>
            <a:r>
              <a:rPr sz="1800" spc="-10" dirty="0">
                <a:solidFill>
                  <a:srgbClr val="9B2C1F"/>
                </a:solidFill>
                <a:latin typeface="Arial Narrow"/>
                <a:cs typeface="Arial Narrow"/>
              </a:rPr>
              <a:t>u</a:t>
            </a:r>
            <a:r>
              <a:rPr sz="1800" spc="0" dirty="0">
                <a:solidFill>
                  <a:srgbClr val="9B2C1F"/>
                </a:solidFill>
                <a:latin typeface="Arial Narrow"/>
                <a:cs typeface="Arial Narrow"/>
              </a:rPr>
              <a:t>d</a:t>
            </a:r>
            <a:r>
              <a:rPr sz="1800" spc="-10" dirty="0">
                <a:solidFill>
                  <a:srgbClr val="9B2C1F"/>
                </a:solidFill>
                <a:latin typeface="Arial Narrow"/>
                <a:cs typeface="Arial Narrow"/>
              </a:rPr>
              <a:t>i</a:t>
            </a:r>
            <a:r>
              <a:rPr sz="1800" spc="0" dirty="0">
                <a:solidFill>
                  <a:srgbClr val="9B2C1F"/>
                </a:solidFill>
                <a:latin typeface="Arial Narrow"/>
                <a:cs typeface="Arial Narrow"/>
              </a:rPr>
              <a:t>ng</a:t>
            </a:r>
            <a:r>
              <a:rPr sz="1800" spc="20" dirty="0">
                <a:solidFill>
                  <a:srgbClr val="9B2C1F"/>
                </a:solidFill>
                <a:latin typeface="Arial Narrow"/>
                <a:cs typeface="Arial Narrow"/>
              </a:rPr>
              <a:t> </a:t>
            </a:r>
            <a:r>
              <a:rPr sz="1800" spc="0" dirty="0">
                <a:solidFill>
                  <a:srgbClr val="9B2C1F"/>
                </a:solidFill>
                <a:latin typeface="Arial Narrow"/>
                <a:cs typeface="Arial Narrow"/>
              </a:rPr>
              <a:t>Go</a:t>
            </a:r>
            <a:r>
              <a:rPr sz="1800" spc="-10" dirty="0">
                <a:solidFill>
                  <a:srgbClr val="9B2C1F"/>
                </a:solidFill>
                <a:latin typeface="Arial Narrow"/>
                <a:cs typeface="Arial Narrow"/>
              </a:rPr>
              <a:t>o</a:t>
            </a:r>
            <a:r>
              <a:rPr sz="1800" spc="0" dirty="0">
                <a:solidFill>
                  <a:srgbClr val="9B2C1F"/>
                </a:solidFill>
                <a:latin typeface="Arial Narrow"/>
                <a:cs typeface="Arial Narrow"/>
              </a:rPr>
              <a:t>g</a:t>
            </a:r>
            <a:r>
              <a:rPr sz="1800" spc="-10" dirty="0">
                <a:solidFill>
                  <a:srgbClr val="9B2C1F"/>
                </a:solidFill>
                <a:latin typeface="Arial Narrow"/>
                <a:cs typeface="Arial Narrow"/>
              </a:rPr>
              <a:t>l</a:t>
            </a:r>
            <a:r>
              <a:rPr sz="1800" spc="0" dirty="0">
                <a:solidFill>
                  <a:srgbClr val="9B2C1F"/>
                </a:solidFill>
                <a:latin typeface="Arial Narrow"/>
                <a:cs typeface="Arial Narrow"/>
              </a:rPr>
              <a:t>e</a:t>
            </a:r>
            <a:r>
              <a:rPr sz="1800" spc="-35" dirty="0">
                <a:solidFill>
                  <a:srgbClr val="9B2C1F"/>
                </a:solidFill>
                <a:latin typeface="Arial Narrow"/>
                <a:cs typeface="Arial Narrow"/>
              </a:rPr>
              <a:t>’</a:t>
            </a:r>
            <a:r>
              <a:rPr sz="1800" spc="0" dirty="0">
                <a:solidFill>
                  <a:srgbClr val="9B2C1F"/>
                </a:solidFill>
                <a:latin typeface="Arial Narrow"/>
                <a:cs typeface="Arial Narrow"/>
              </a:rPr>
              <a:t>s</a:t>
            </a:r>
            <a:r>
              <a:rPr sz="1800" spc="35" dirty="0">
                <a:solidFill>
                  <a:srgbClr val="9B2C1F"/>
                </a:solidFill>
                <a:latin typeface="Arial Narrow"/>
                <a:cs typeface="Arial Narrow"/>
              </a:rPr>
              <a:t> </a:t>
            </a:r>
            <a:r>
              <a:rPr sz="1800" spc="0" dirty="0">
                <a:solidFill>
                  <a:srgbClr val="9B2C1F"/>
                </a:solidFill>
                <a:latin typeface="Arial Narrow"/>
                <a:cs typeface="Arial Narrow"/>
              </a:rPr>
              <a:t>P</a:t>
            </a:r>
            <a:r>
              <a:rPr sz="1800" spc="-10" dirty="0">
                <a:solidFill>
                  <a:srgbClr val="9B2C1F"/>
                </a:solidFill>
                <a:latin typeface="Arial Narrow"/>
                <a:cs typeface="Arial Narrow"/>
              </a:rPr>
              <a:t>a</a:t>
            </a:r>
            <a:r>
              <a:rPr sz="1800" spc="0" dirty="0">
                <a:solidFill>
                  <a:srgbClr val="9B2C1F"/>
                </a:solidFill>
                <a:latin typeface="Arial Narrow"/>
                <a:cs typeface="Arial Narrow"/>
              </a:rPr>
              <a:t>g</a:t>
            </a:r>
            <a:r>
              <a:rPr sz="1800" spc="-10" dirty="0">
                <a:solidFill>
                  <a:srgbClr val="9B2C1F"/>
                </a:solidFill>
                <a:latin typeface="Arial Narrow"/>
                <a:cs typeface="Arial Narrow"/>
              </a:rPr>
              <a:t>e</a:t>
            </a:r>
            <a:r>
              <a:rPr sz="1800" spc="0" dirty="0">
                <a:solidFill>
                  <a:srgbClr val="9B2C1F"/>
                </a:solidFill>
                <a:latin typeface="Arial Narrow"/>
                <a:cs typeface="Arial Narrow"/>
              </a:rPr>
              <a:t>Ra</a:t>
            </a:r>
            <a:r>
              <a:rPr sz="1800" spc="-10" dirty="0">
                <a:solidFill>
                  <a:srgbClr val="9B2C1F"/>
                </a:solidFill>
                <a:latin typeface="Arial Narrow"/>
                <a:cs typeface="Arial Narrow"/>
              </a:rPr>
              <a:t>n</a:t>
            </a:r>
            <a:r>
              <a:rPr sz="1800" spc="0" dirty="0">
                <a:solidFill>
                  <a:srgbClr val="9B2C1F"/>
                </a:solidFill>
                <a:latin typeface="Arial Narrow"/>
                <a:cs typeface="Arial Narrow"/>
              </a:rPr>
              <a:t>k,</a:t>
            </a:r>
            <a:r>
              <a:rPr sz="1800" spc="40" dirty="0">
                <a:solidFill>
                  <a:srgbClr val="9B2C1F"/>
                </a:solidFill>
                <a:latin typeface="Arial Narrow"/>
                <a:cs typeface="Arial Narrow"/>
              </a:rPr>
              <a:t> </a:t>
            </a:r>
            <a:r>
              <a:rPr sz="1800" spc="0" dirty="0">
                <a:solidFill>
                  <a:srgbClr val="9B2C1F"/>
                </a:solidFill>
                <a:latin typeface="Arial Narrow"/>
                <a:cs typeface="Arial Narrow"/>
              </a:rPr>
              <a:t>l</a:t>
            </a:r>
            <a:r>
              <a:rPr sz="1800" spc="-10" dirty="0">
                <a:solidFill>
                  <a:srgbClr val="9B2C1F"/>
                </a:solidFill>
                <a:latin typeface="Arial Narrow"/>
                <a:cs typeface="Arial Narrow"/>
              </a:rPr>
              <a:t>i</a:t>
            </a:r>
            <a:r>
              <a:rPr sz="1800" spc="0" dirty="0">
                <a:solidFill>
                  <a:srgbClr val="9B2C1F"/>
                </a:solidFill>
                <a:latin typeface="Arial Narrow"/>
                <a:cs typeface="Arial Narrow"/>
              </a:rPr>
              <a:t>n</a:t>
            </a:r>
            <a:r>
              <a:rPr sz="1800" spc="35" dirty="0">
                <a:solidFill>
                  <a:srgbClr val="9B2C1F"/>
                </a:solidFill>
                <a:latin typeface="Arial Narrow"/>
                <a:cs typeface="Arial Narrow"/>
              </a:rPr>
              <a:t>k</a:t>
            </a:r>
            <a:r>
              <a:rPr sz="1800" spc="-5" dirty="0">
                <a:solidFill>
                  <a:srgbClr val="9B2C1F"/>
                </a:solidFill>
                <a:latin typeface="Arial Narrow"/>
                <a:cs typeface="Arial Narrow"/>
              </a:rPr>
              <a:t>-</a:t>
            </a:r>
            <a:r>
              <a:rPr sz="1800" spc="0" dirty="0">
                <a:solidFill>
                  <a:srgbClr val="9B2C1F"/>
                </a:solidFill>
                <a:latin typeface="Arial Narrow"/>
                <a:cs typeface="Arial Narrow"/>
              </a:rPr>
              <a:t>sp</a:t>
            </a:r>
            <a:r>
              <a:rPr sz="1800" spc="-10" dirty="0">
                <a:solidFill>
                  <a:srgbClr val="9B2C1F"/>
                </a:solidFill>
                <a:latin typeface="Arial Narrow"/>
                <a:cs typeface="Arial Narrow"/>
              </a:rPr>
              <a:t>a</a:t>
            </a:r>
            <a:r>
              <a:rPr sz="1800" spc="0" dirty="0">
                <a:solidFill>
                  <a:srgbClr val="9B2C1F"/>
                </a:solidFill>
                <a:latin typeface="Arial Narrow"/>
                <a:cs typeface="Arial Narrow"/>
              </a:rPr>
              <a:t>m d</a:t>
            </a:r>
            <a:r>
              <a:rPr sz="1800" spc="-10" dirty="0">
                <a:solidFill>
                  <a:srgbClr val="9B2C1F"/>
                </a:solidFill>
                <a:latin typeface="Arial Narrow"/>
                <a:cs typeface="Arial Narrow"/>
              </a:rPr>
              <a:t>e</a:t>
            </a:r>
            <a:r>
              <a:rPr sz="1800" spc="0" dirty="0">
                <a:solidFill>
                  <a:srgbClr val="9B2C1F"/>
                </a:solidFill>
                <a:latin typeface="Arial Narrow"/>
                <a:cs typeface="Arial Narrow"/>
              </a:rPr>
              <a:t>t</a:t>
            </a:r>
            <a:r>
              <a:rPr sz="1800" spc="-10" dirty="0">
                <a:solidFill>
                  <a:srgbClr val="9B2C1F"/>
                </a:solidFill>
                <a:latin typeface="Arial Narrow"/>
                <a:cs typeface="Arial Narrow"/>
              </a:rPr>
              <a:t>e</a:t>
            </a:r>
            <a:r>
              <a:rPr sz="1800" spc="0" dirty="0">
                <a:solidFill>
                  <a:srgbClr val="9B2C1F"/>
                </a:solidFill>
                <a:latin typeface="Arial Narrow"/>
                <a:cs typeface="Arial Narrow"/>
              </a:rPr>
              <a:t>ct</a:t>
            </a:r>
            <a:r>
              <a:rPr sz="1800" spc="-10" dirty="0">
                <a:solidFill>
                  <a:srgbClr val="9B2C1F"/>
                </a:solidFill>
                <a:latin typeface="Arial Narrow"/>
                <a:cs typeface="Arial Narrow"/>
              </a:rPr>
              <a:t>i</a:t>
            </a:r>
            <a:r>
              <a:rPr sz="1800" spc="0" dirty="0">
                <a:solidFill>
                  <a:srgbClr val="9B2C1F"/>
                </a:solidFill>
                <a:latin typeface="Arial Narrow"/>
                <a:cs typeface="Arial Narrow"/>
              </a:rPr>
              <a:t>o</a:t>
            </a:r>
            <a:r>
              <a:rPr sz="1800" spc="-10" dirty="0">
                <a:solidFill>
                  <a:srgbClr val="9B2C1F"/>
                </a:solidFill>
                <a:latin typeface="Arial Narrow"/>
                <a:cs typeface="Arial Narrow"/>
              </a:rPr>
              <a:t>n</a:t>
            </a:r>
            <a:r>
              <a:rPr sz="1800" spc="0" dirty="0">
                <a:solidFill>
                  <a:srgbClr val="9B2C1F"/>
                </a:solidFill>
                <a:latin typeface="Arial Narrow"/>
                <a:cs typeface="Arial Narrow"/>
              </a:rPr>
              <a:t>,</a:t>
            </a:r>
            <a:r>
              <a:rPr sz="1800" spc="5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n</a:t>
            </a:r>
            <a:r>
              <a:rPr sz="1800" spc="0" dirty="0">
                <a:solidFill>
                  <a:srgbClr val="9B2C1F"/>
                </a:solidFill>
                <a:latin typeface="Arial Narrow"/>
                <a:cs typeface="Arial Narrow"/>
              </a:rPr>
              <a:t>d t</a:t>
            </a:r>
            <a:r>
              <a:rPr sz="1800" spc="-10" dirty="0">
                <a:solidFill>
                  <a:srgbClr val="9B2C1F"/>
                </a:solidFill>
                <a:latin typeface="Arial Narrow"/>
                <a:cs typeface="Arial Narrow"/>
              </a:rPr>
              <a:t>h</a:t>
            </a:r>
            <a:r>
              <a:rPr sz="1800" spc="0" dirty="0">
                <a:solidFill>
                  <a:srgbClr val="9B2C1F"/>
                </a:solidFill>
                <a:latin typeface="Arial Narrow"/>
                <a:cs typeface="Arial Narrow"/>
              </a:rPr>
              <a:t>e</a:t>
            </a:r>
            <a:r>
              <a:rPr sz="1800" spc="10" dirty="0">
                <a:solidFill>
                  <a:srgbClr val="9B2C1F"/>
                </a:solidFill>
                <a:latin typeface="Arial Narrow"/>
                <a:cs typeface="Arial Narrow"/>
              </a:rPr>
              <a:t> </a:t>
            </a:r>
            <a:r>
              <a:rPr sz="1800" spc="0" dirty="0">
                <a:solidFill>
                  <a:srgbClr val="9B2C1F"/>
                </a:solidFill>
                <a:latin typeface="Arial Narrow"/>
                <a:cs typeface="Arial Narrow"/>
              </a:rPr>
              <a:t>h</a:t>
            </a:r>
            <a:r>
              <a:rPr sz="1800" spc="-10" dirty="0">
                <a:solidFill>
                  <a:srgbClr val="9B2C1F"/>
                </a:solidFill>
                <a:latin typeface="Arial Narrow"/>
                <a:cs typeface="Arial Narrow"/>
              </a:rPr>
              <a:t>u</a:t>
            </a:r>
            <a:r>
              <a:rPr sz="1800" spc="0" dirty="0">
                <a:solidFill>
                  <a:srgbClr val="9B2C1F"/>
                </a:solidFill>
                <a:latin typeface="Arial Narrow"/>
                <a:cs typeface="Arial Narrow"/>
              </a:rPr>
              <a:t>bs</a:t>
            </a:r>
            <a:r>
              <a:rPr sz="1800" spc="-5" dirty="0">
                <a:solidFill>
                  <a:srgbClr val="9B2C1F"/>
                </a:solidFill>
                <a:latin typeface="Arial Narrow"/>
                <a:cs typeface="Arial Narrow"/>
              </a:rPr>
              <a:t>-and-</a:t>
            </a:r>
            <a:r>
              <a:rPr sz="1800" spc="0" dirty="0">
                <a:solidFill>
                  <a:srgbClr val="9B2C1F"/>
                </a:solidFill>
                <a:latin typeface="Arial Narrow"/>
                <a:cs typeface="Arial Narrow"/>
              </a:rPr>
              <a:t>a</a:t>
            </a:r>
            <a:r>
              <a:rPr sz="1800" spc="-10" dirty="0">
                <a:solidFill>
                  <a:srgbClr val="9B2C1F"/>
                </a:solidFill>
                <a:latin typeface="Arial Narrow"/>
                <a:cs typeface="Arial Narrow"/>
              </a:rPr>
              <a:t>u</a:t>
            </a:r>
            <a:r>
              <a:rPr sz="1800" spc="5" dirty="0">
                <a:solidFill>
                  <a:srgbClr val="9B2C1F"/>
                </a:solidFill>
                <a:latin typeface="Arial Narrow"/>
                <a:cs typeface="Arial Narrow"/>
              </a:rPr>
              <a:t>th</a:t>
            </a:r>
            <a:r>
              <a:rPr sz="1800" spc="0" dirty="0">
                <a:solidFill>
                  <a:srgbClr val="9B2C1F"/>
                </a:solidFill>
                <a:latin typeface="Arial Narrow"/>
                <a:cs typeface="Arial Narrow"/>
              </a:rPr>
              <a:t>or</a:t>
            </a:r>
            <a:r>
              <a:rPr sz="1800" spc="-10" dirty="0">
                <a:solidFill>
                  <a:srgbClr val="9B2C1F"/>
                </a:solidFill>
                <a:latin typeface="Arial Narrow"/>
                <a:cs typeface="Arial Narrow"/>
              </a:rPr>
              <a:t>i</a:t>
            </a:r>
            <a:r>
              <a:rPr sz="1800" spc="0" dirty="0">
                <a:solidFill>
                  <a:srgbClr val="9B2C1F"/>
                </a:solidFill>
                <a:latin typeface="Arial Narrow"/>
                <a:cs typeface="Arial Narrow"/>
              </a:rPr>
              <a:t>ti</a:t>
            </a:r>
            <a:r>
              <a:rPr sz="1800" spc="-5" dirty="0">
                <a:solidFill>
                  <a:srgbClr val="9B2C1F"/>
                </a:solidFill>
                <a:latin typeface="Arial Narrow"/>
                <a:cs typeface="Arial Narrow"/>
              </a:rPr>
              <a:t>e</a:t>
            </a:r>
            <a:r>
              <a:rPr sz="1800" spc="0" dirty="0">
                <a:solidFill>
                  <a:srgbClr val="9B2C1F"/>
                </a:solidFill>
                <a:latin typeface="Arial Narrow"/>
                <a:cs typeface="Arial Narrow"/>
              </a:rPr>
              <a:t>s</a:t>
            </a:r>
            <a:r>
              <a:rPr sz="1800" spc="55"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p</a:t>
            </a:r>
            <a:r>
              <a:rPr sz="1800" spc="0" dirty="0">
                <a:solidFill>
                  <a:srgbClr val="9B2C1F"/>
                </a:solidFill>
                <a:latin typeface="Arial Narrow"/>
                <a:cs typeface="Arial Narrow"/>
              </a:rPr>
              <a:t>pr</a:t>
            </a:r>
            <a:r>
              <a:rPr sz="1800" spc="-10" dirty="0">
                <a:solidFill>
                  <a:srgbClr val="9B2C1F"/>
                </a:solidFill>
                <a:latin typeface="Arial Narrow"/>
                <a:cs typeface="Arial Narrow"/>
              </a:rPr>
              <a:t>o</a:t>
            </a:r>
            <a:r>
              <a:rPr sz="1800" spc="0" dirty="0">
                <a:solidFill>
                  <a:srgbClr val="9B2C1F"/>
                </a:solidFill>
                <a:latin typeface="Arial Narrow"/>
                <a:cs typeface="Arial Narrow"/>
              </a:rPr>
              <a:t>ach(a</a:t>
            </a:r>
            <a:r>
              <a:rPr sz="1800" spc="35" dirty="0">
                <a:solidFill>
                  <a:srgbClr val="9B2C1F"/>
                </a:solidFill>
                <a:latin typeface="Arial Narrow"/>
                <a:cs typeface="Arial Narrow"/>
              </a:rPr>
              <a:t> </a:t>
            </a:r>
            <a:r>
              <a:rPr sz="1800" spc="-5" dirty="0">
                <a:solidFill>
                  <a:srgbClr val="9B2C1F"/>
                </a:solidFill>
                <a:latin typeface="Arial Narrow"/>
                <a:cs typeface="Arial Narrow"/>
              </a:rPr>
              <a:t>l</a:t>
            </a:r>
            <a:r>
              <a:rPr sz="1800" spc="-10" dirty="0">
                <a:solidFill>
                  <a:srgbClr val="9B2C1F"/>
                </a:solidFill>
                <a:latin typeface="Arial Narrow"/>
                <a:cs typeface="Arial Narrow"/>
              </a:rPr>
              <a:t>i</a:t>
            </a:r>
            <a:r>
              <a:rPr sz="1800" spc="-5" dirty="0">
                <a:solidFill>
                  <a:srgbClr val="9B2C1F"/>
                </a:solidFill>
                <a:latin typeface="Arial Narrow"/>
                <a:cs typeface="Arial Narrow"/>
              </a:rPr>
              <a:t>n</a:t>
            </a:r>
            <a:r>
              <a:rPr sz="1800" spc="0" dirty="0">
                <a:solidFill>
                  <a:srgbClr val="9B2C1F"/>
                </a:solidFill>
                <a:latin typeface="Arial Narrow"/>
                <a:cs typeface="Arial Narrow"/>
              </a:rPr>
              <a:t>k</a:t>
            </a:r>
            <a:r>
              <a:rPr sz="1800" spc="5"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n</a:t>
            </a:r>
            <a:r>
              <a:rPr sz="1800" spc="0" dirty="0">
                <a:solidFill>
                  <a:srgbClr val="9B2C1F"/>
                </a:solidFill>
                <a:latin typeface="Arial Narrow"/>
                <a:cs typeface="Arial Narrow"/>
              </a:rPr>
              <a:t>a</a:t>
            </a:r>
            <a:r>
              <a:rPr sz="1800" spc="-10" dirty="0">
                <a:solidFill>
                  <a:srgbClr val="9B2C1F"/>
                </a:solidFill>
                <a:latin typeface="Arial Narrow"/>
                <a:cs typeface="Arial Narrow"/>
              </a:rPr>
              <a:t>l</a:t>
            </a:r>
            <a:r>
              <a:rPr sz="1800" spc="0" dirty="0">
                <a:solidFill>
                  <a:srgbClr val="9B2C1F"/>
                </a:solidFill>
                <a:latin typeface="Arial Narrow"/>
                <a:cs typeface="Arial Narrow"/>
              </a:rPr>
              <a:t>ys</a:t>
            </a:r>
            <a:r>
              <a:rPr sz="1800" spc="-5" dirty="0">
                <a:solidFill>
                  <a:srgbClr val="9B2C1F"/>
                </a:solidFill>
                <a:latin typeface="Arial Narrow"/>
                <a:cs typeface="Arial Narrow"/>
              </a:rPr>
              <a:t>i</a:t>
            </a:r>
            <a:r>
              <a:rPr sz="1800" spc="0" dirty="0">
                <a:solidFill>
                  <a:srgbClr val="9B2C1F"/>
                </a:solidFill>
                <a:latin typeface="Arial Narrow"/>
                <a:cs typeface="Arial Narrow"/>
              </a:rPr>
              <a:t>s</a:t>
            </a:r>
            <a:r>
              <a:rPr sz="1800" spc="1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l</a:t>
            </a:r>
            <a:r>
              <a:rPr sz="1800" spc="0" dirty="0">
                <a:solidFill>
                  <a:srgbClr val="9B2C1F"/>
                </a:solidFill>
                <a:latin typeface="Arial Narrow"/>
                <a:cs typeface="Arial Narrow"/>
              </a:rPr>
              <a:t>g</a:t>
            </a:r>
            <a:r>
              <a:rPr sz="1800" spc="-10" dirty="0">
                <a:solidFill>
                  <a:srgbClr val="9B2C1F"/>
                </a:solidFill>
                <a:latin typeface="Arial Narrow"/>
                <a:cs typeface="Arial Narrow"/>
              </a:rPr>
              <a:t>o</a:t>
            </a:r>
            <a:r>
              <a:rPr sz="1800" spc="0" dirty="0">
                <a:solidFill>
                  <a:srgbClr val="9B2C1F"/>
                </a:solidFill>
                <a:latin typeface="Arial Narrow"/>
                <a:cs typeface="Arial Narrow"/>
              </a:rPr>
              <a:t>rit</a:t>
            </a:r>
            <a:r>
              <a:rPr sz="1800" spc="-15" dirty="0">
                <a:solidFill>
                  <a:srgbClr val="9B2C1F"/>
                </a:solidFill>
                <a:latin typeface="Arial Narrow"/>
                <a:cs typeface="Arial Narrow"/>
              </a:rPr>
              <a:t>h</a:t>
            </a:r>
            <a:r>
              <a:rPr sz="1800" spc="15" dirty="0">
                <a:solidFill>
                  <a:srgbClr val="9B2C1F"/>
                </a:solidFill>
                <a:latin typeface="Arial Narrow"/>
                <a:cs typeface="Arial Narrow"/>
              </a:rPr>
              <a:t>m</a:t>
            </a:r>
            <a:r>
              <a:rPr sz="1800" spc="0" dirty="0">
                <a:solidFill>
                  <a:srgbClr val="9B2C1F"/>
                </a:solidFill>
                <a:latin typeface="宋体"/>
                <a:cs typeface="宋体"/>
              </a:rPr>
              <a:t>：</a:t>
            </a:r>
            <a:r>
              <a:rPr sz="1800" spc="-15" dirty="0">
                <a:solidFill>
                  <a:srgbClr val="9B2C1F"/>
                </a:solidFill>
                <a:latin typeface="Arial Narrow"/>
                <a:cs typeface="Arial Narrow"/>
              </a:rPr>
              <a:t>H</a:t>
            </a:r>
            <a:r>
              <a:rPr sz="1800" spc="-5" dirty="0">
                <a:solidFill>
                  <a:srgbClr val="9B2C1F"/>
                </a:solidFill>
                <a:latin typeface="Arial Narrow"/>
                <a:cs typeface="Arial Narrow"/>
              </a:rPr>
              <a:t>y</a:t>
            </a:r>
            <a:r>
              <a:rPr sz="1800" spc="0" dirty="0">
                <a:solidFill>
                  <a:srgbClr val="9B2C1F"/>
                </a:solidFill>
                <a:latin typeface="Arial Narrow"/>
                <a:cs typeface="Arial Narrow"/>
              </a:rPr>
              <a:t>p</a:t>
            </a:r>
            <a:r>
              <a:rPr sz="1800" spc="-10" dirty="0">
                <a:solidFill>
                  <a:srgbClr val="9B2C1F"/>
                </a:solidFill>
                <a:latin typeface="Arial Narrow"/>
                <a:cs typeface="Arial Narrow"/>
              </a:rPr>
              <a:t>e</a:t>
            </a:r>
            <a:r>
              <a:rPr sz="1800" spc="0" dirty="0">
                <a:solidFill>
                  <a:srgbClr val="9B2C1F"/>
                </a:solidFill>
                <a:latin typeface="Arial Narrow"/>
                <a:cs typeface="Arial Narrow"/>
              </a:rPr>
              <a:t>rl</a:t>
            </a:r>
            <a:r>
              <a:rPr sz="1800" spc="-10" dirty="0">
                <a:solidFill>
                  <a:srgbClr val="9B2C1F"/>
                </a:solidFill>
                <a:latin typeface="Arial Narrow"/>
                <a:cs typeface="Arial Narrow"/>
              </a:rPr>
              <a:t>i</a:t>
            </a:r>
            <a:r>
              <a:rPr sz="1800" spc="0" dirty="0">
                <a:solidFill>
                  <a:srgbClr val="9B2C1F"/>
                </a:solidFill>
                <a:latin typeface="Arial Narrow"/>
                <a:cs typeface="Arial Narrow"/>
              </a:rPr>
              <a:t>nk</a:t>
            </a:r>
            <a:r>
              <a:rPr sz="1800" spc="-5" dirty="0">
                <a:solidFill>
                  <a:srgbClr val="9B2C1F"/>
                </a:solidFill>
                <a:latin typeface="Arial Narrow"/>
                <a:cs typeface="Arial Narrow"/>
              </a:rPr>
              <a:t>-</a:t>
            </a:r>
            <a:r>
              <a:rPr sz="1800" spc="0" dirty="0">
                <a:solidFill>
                  <a:srgbClr val="9B2C1F"/>
                </a:solidFill>
                <a:latin typeface="Arial Narrow"/>
                <a:cs typeface="Arial Narrow"/>
              </a:rPr>
              <a:t>I</a:t>
            </a:r>
            <a:r>
              <a:rPr sz="1800" spc="-10" dirty="0">
                <a:solidFill>
                  <a:srgbClr val="9B2C1F"/>
                </a:solidFill>
                <a:latin typeface="Arial Narrow"/>
                <a:cs typeface="Arial Narrow"/>
              </a:rPr>
              <a:t>n</a:t>
            </a:r>
            <a:r>
              <a:rPr sz="1800" spc="5" dirty="0">
                <a:solidFill>
                  <a:srgbClr val="9B2C1F"/>
                </a:solidFill>
                <a:latin typeface="Arial Narrow"/>
                <a:cs typeface="Arial Narrow"/>
              </a:rPr>
              <a:t>d</a:t>
            </a:r>
            <a:r>
              <a:rPr sz="1800" spc="0" dirty="0">
                <a:solidFill>
                  <a:srgbClr val="9B2C1F"/>
                </a:solidFill>
                <a:latin typeface="Arial Narrow"/>
                <a:cs typeface="Arial Narrow"/>
              </a:rPr>
              <a:t>uc</a:t>
            </a:r>
            <a:r>
              <a:rPr sz="1800" spc="5" dirty="0">
                <a:solidFill>
                  <a:srgbClr val="9B2C1F"/>
                </a:solidFill>
                <a:latin typeface="Arial Narrow"/>
                <a:cs typeface="Arial Narrow"/>
              </a:rPr>
              <a:t>e</a:t>
            </a:r>
            <a:r>
              <a:rPr sz="1800" spc="0" dirty="0">
                <a:solidFill>
                  <a:srgbClr val="9B2C1F"/>
                </a:solidFill>
                <a:latin typeface="Arial Narrow"/>
                <a:cs typeface="Arial Narrow"/>
              </a:rPr>
              <a:t>d</a:t>
            </a:r>
            <a:r>
              <a:rPr sz="1800" spc="25" dirty="0">
                <a:solidFill>
                  <a:srgbClr val="9B2C1F"/>
                </a:solidFill>
                <a:latin typeface="Arial Narrow"/>
                <a:cs typeface="Arial Narrow"/>
              </a:rPr>
              <a:t> </a:t>
            </a:r>
            <a:r>
              <a:rPr sz="1800" spc="-180" dirty="0">
                <a:solidFill>
                  <a:srgbClr val="9B2C1F"/>
                </a:solidFill>
                <a:latin typeface="Arial Narrow"/>
                <a:cs typeface="Arial Narrow"/>
              </a:rPr>
              <a:t>T</a:t>
            </a:r>
            <a:r>
              <a:rPr sz="1800" spc="0" dirty="0">
                <a:solidFill>
                  <a:srgbClr val="9B2C1F"/>
                </a:solidFill>
                <a:latin typeface="Arial Narrow"/>
                <a:cs typeface="Arial Narrow"/>
              </a:rPr>
              <a:t>o</a:t>
            </a:r>
            <a:r>
              <a:rPr sz="1800" spc="-10" dirty="0">
                <a:solidFill>
                  <a:srgbClr val="9B2C1F"/>
                </a:solidFill>
                <a:latin typeface="Arial Narrow"/>
                <a:cs typeface="Arial Narrow"/>
              </a:rPr>
              <a:t>p</a:t>
            </a:r>
            <a:r>
              <a:rPr sz="1800" spc="-5" dirty="0">
                <a:solidFill>
                  <a:srgbClr val="9B2C1F"/>
                </a:solidFill>
                <a:latin typeface="Arial Narrow"/>
                <a:cs typeface="Arial Narrow"/>
              </a:rPr>
              <a:t>i</a:t>
            </a:r>
            <a:r>
              <a:rPr sz="1800" spc="0" dirty="0">
                <a:solidFill>
                  <a:srgbClr val="9B2C1F"/>
                </a:solidFill>
                <a:latin typeface="Arial Narrow"/>
                <a:cs typeface="Arial Narrow"/>
              </a:rPr>
              <a:t>c</a:t>
            </a:r>
            <a:r>
              <a:rPr sz="1800" spc="20" dirty="0">
                <a:solidFill>
                  <a:srgbClr val="9B2C1F"/>
                </a:solidFill>
                <a:latin typeface="Arial Narrow"/>
                <a:cs typeface="Arial Narrow"/>
              </a:rPr>
              <a:t> </a:t>
            </a:r>
            <a:r>
              <a:rPr sz="1800" spc="-10" dirty="0">
                <a:solidFill>
                  <a:srgbClr val="9B2C1F"/>
                </a:solidFill>
                <a:latin typeface="Arial Narrow"/>
                <a:cs typeface="Arial Narrow"/>
              </a:rPr>
              <a:t>S</a:t>
            </a:r>
            <a:r>
              <a:rPr sz="1800" spc="-20" dirty="0">
                <a:solidFill>
                  <a:srgbClr val="9B2C1F"/>
                </a:solidFill>
                <a:latin typeface="Arial Narrow"/>
                <a:cs typeface="Arial Narrow"/>
              </a:rPr>
              <a:t>e</a:t>
            </a:r>
            <a:r>
              <a:rPr sz="1800" spc="-5" dirty="0">
                <a:solidFill>
                  <a:srgbClr val="9B2C1F"/>
                </a:solidFill>
                <a:latin typeface="Arial Narrow"/>
                <a:cs typeface="Arial Narrow"/>
              </a:rPr>
              <a:t>arch </a:t>
            </a:r>
            <a:r>
              <a:rPr sz="1800" spc="-10" dirty="0">
                <a:solidFill>
                  <a:srgbClr val="9B2C1F"/>
                </a:solidFill>
                <a:latin typeface="Arial Narrow"/>
                <a:cs typeface="Arial Narrow"/>
              </a:rPr>
              <a:t>(HITS)).</a:t>
            </a:r>
            <a:endParaRPr sz="1800">
              <a:latin typeface="Arial Narrow"/>
              <a:cs typeface="Arial Narrow"/>
            </a:endParaRPr>
          </a:p>
          <a:p>
            <a:pPr marL="107950">
              <a:lnSpc>
                <a:spcPct val="100000"/>
              </a:lnSpc>
            </a:pPr>
            <a:r>
              <a:rPr sz="1800" spc="-10" dirty="0">
                <a:solidFill>
                  <a:srgbClr val="9B2C1F"/>
                </a:solidFill>
                <a:latin typeface="Arial Narrow"/>
                <a:cs typeface="Arial Narrow"/>
              </a:rPr>
              <a:t>Ch</a:t>
            </a:r>
            <a:r>
              <a:rPr sz="1800" spc="-20" dirty="0">
                <a:solidFill>
                  <a:srgbClr val="9B2C1F"/>
                </a:solidFill>
                <a:latin typeface="Arial Narrow"/>
                <a:cs typeface="Arial Narrow"/>
              </a:rPr>
              <a:t>6</a:t>
            </a:r>
            <a:r>
              <a:rPr sz="1800" spc="0" dirty="0">
                <a:solidFill>
                  <a:srgbClr val="9B2C1F"/>
                </a:solidFill>
                <a:latin typeface="Arial Narrow"/>
                <a:cs typeface="Arial Narrow"/>
              </a:rPr>
              <a:t>.</a:t>
            </a:r>
            <a:r>
              <a:rPr sz="1800" spc="15" dirty="0">
                <a:solidFill>
                  <a:srgbClr val="9B2C1F"/>
                </a:solidFill>
                <a:latin typeface="Arial Narrow"/>
                <a:cs typeface="Arial Narrow"/>
              </a:rPr>
              <a:t> </a:t>
            </a:r>
            <a:r>
              <a:rPr sz="1800" spc="-10" dirty="0">
                <a:solidFill>
                  <a:srgbClr val="9B2C1F"/>
                </a:solidFill>
                <a:latin typeface="Arial Narrow"/>
                <a:cs typeface="Arial Narrow"/>
              </a:rPr>
              <a:t>Fr</a:t>
            </a:r>
            <a:r>
              <a:rPr sz="1800" spc="-20" dirty="0">
                <a:solidFill>
                  <a:srgbClr val="9B2C1F"/>
                </a:solidFill>
                <a:latin typeface="Arial Narrow"/>
                <a:cs typeface="Arial Narrow"/>
              </a:rPr>
              <a:t>e</a:t>
            </a:r>
            <a:r>
              <a:rPr sz="1800" spc="0" dirty="0">
                <a:solidFill>
                  <a:srgbClr val="9B2C1F"/>
                </a:solidFill>
                <a:latin typeface="Arial Narrow"/>
                <a:cs typeface="Arial Narrow"/>
              </a:rPr>
              <a:t>q</a:t>
            </a:r>
            <a:r>
              <a:rPr sz="1800" spc="-10" dirty="0">
                <a:solidFill>
                  <a:srgbClr val="9B2C1F"/>
                </a:solidFill>
                <a:latin typeface="Arial Narrow"/>
                <a:cs typeface="Arial Narrow"/>
              </a:rPr>
              <a:t>u</a:t>
            </a:r>
            <a:r>
              <a:rPr sz="1800" spc="0" dirty="0">
                <a:solidFill>
                  <a:srgbClr val="9B2C1F"/>
                </a:solidFill>
                <a:latin typeface="Arial Narrow"/>
                <a:cs typeface="Arial Narrow"/>
              </a:rPr>
              <a:t>e</a:t>
            </a:r>
            <a:r>
              <a:rPr sz="1800" spc="-10" dirty="0">
                <a:solidFill>
                  <a:srgbClr val="9B2C1F"/>
                </a:solidFill>
                <a:latin typeface="Arial Narrow"/>
                <a:cs typeface="Arial Narrow"/>
              </a:rPr>
              <a:t>n</a:t>
            </a:r>
            <a:r>
              <a:rPr sz="1800" spc="-5" dirty="0">
                <a:solidFill>
                  <a:srgbClr val="9B2C1F"/>
                </a:solidFill>
                <a:latin typeface="Arial Narrow"/>
                <a:cs typeface="Arial Narrow"/>
              </a:rPr>
              <a:t>t-i</a:t>
            </a:r>
            <a:r>
              <a:rPr sz="1800" spc="-10" dirty="0">
                <a:solidFill>
                  <a:srgbClr val="9B2C1F"/>
                </a:solidFill>
                <a:latin typeface="Arial Narrow"/>
                <a:cs typeface="Arial Narrow"/>
              </a:rPr>
              <a:t>t</a:t>
            </a:r>
            <a:r>
              <a:rPr sz="1800" spc="0" dirty="0">
                <a:solidFill>
                  <a:srgbClr val="9B2C1F"/>
                </a:solidFill>
                <a:latin typeface="Arial Narrow"/>
                <a:cs typeface="Arial Narrow"/>
              </a:rPr>
              <a:t>e</a:t>
            </a:r>
            <a:r>
              <a:rPr sz="1800" spc="-15" dirty="0">
                <a:solidFill>
                  <a:srgbClr val="9B2C1F"/>
                </a:solidFill>
                <a:latin typeface="Arial Narrow"/>
                <a:cs typeface="Arial Narrow"/>
              </a:rPr>
              <a:t>m</a:t>
            </a:r>
            <a:r>
              <a:rPr sz="1800" spc="0" dirty="0">
                <a:solidFill>
                  <a:srgbClr val="9B2C1F"/>
                </a:solidFill>
                <a:latin typeface="Arial Narrow"/>
                <a:cs typeface="Arial Narrow"/>
              </a:rPr>
              <a:t>set</a:t>
            </a:r>
            <a:r>
              <a:rPr sz="1800" spc="45" dirty="0">
                <a:solidFill>
                  <a:srgbClr val="9B2C1F"/>
                </a:solidFill>
                <a:latin typeface="Arial Narrow"/>
                <a:cs typeface="Arial Narrow"/>
              </a:rPr>
              <a:t> </a:t>
            </a:r>
            <a:r>
              <a:rPr sz="1800" spc="-10" dirty="0">
                <a:solidFill>
                  <a:srgbClr val="9B2C1F"/>
                </a:solidFill>
                <a:latin typeface="Arial Narrow"/>
                <a:cs typeface="Arial Narrow"/>
              </a:rPr>
              <a:t>m</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g,</a:t>
            </a:r>
            <a:r>
              <a:rPr sz="1800" spc="35" dirty="0">
                <a:solidFill>
                  <a:srgbClr val="9B2C1F"/>
                </a:solidFill>
                <a:latin typeface="Arial Narrow"/>
                <a:cs typeface="Arial Narrow"/>
              </a:rPr>
              <a:t> </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c</a:t>
            </a:r>
            <a:r>
              <a:rPr sz="1800" spc="-5" dirty="0">
                <a:solidFill>
                  <a:srgbClr val="9B2C1F"/>
                </a:solidFill>
                <a:latin typeface="Arial Narrow"/>
                <a:cs typeface="Arial Narrow"/>
              </a:rPr>
              <a:t>l</a:t>
            </a:r>
            <a:r>
              <a:rPr sz="1800" spc="-10" dirty="0">
                <a:solidFill>
                  <a:srgbClr val="9B2C1F"/>
                </a:solidFill>
                <a:latin typeface="Arial Narrow"/>
                <a:cs typeface="Arial Narrow"/>
              </a:rPr>
              <a:t>u</a:t>
            </a:r>
            <a:r>
              <a:rPr sz="1800" spc="0" dirty="0">
                <a:solidFill>
                  <a:srgbClr val="9B2C1F"/>
                </a:solidFill>
                <a:latin typeface="Arial Narrow"/>
                <a:cs typeface="Arial Narrow"/>
              </a:rPr>
              <a:t>d</a:t>
            </a:r>
            <a:r>
              <a:rPr sz="1800" spc="-10" dirty="0">
                <a:solidFill>
                  <a:srgbClr val="9B2C1F"/>
                </a:solidFill>
                <a:latin typeface="Arial Narrow"/>
                <a:cs typeface="Arial Narrow"/>
              </a:rPr>
              <a:t>i</a:t>
            </a:r>
            <a:r>
              <a:rPr sz="1800" spc="0" dirty="0">
                <a:solidFill>
                  <a:srgbClr val="9B2C1F"/>
                </a:solidFill>
                <a:latin typeface="Arial Narrow"/>
                <a:cs typeface="Arial Narrow"/>
              </a:rPr>
              <a:t>ng</a:t>
            </a:r>
            <a:r>
              <a:rPr sz="1800" spc="30" dirty="0">
                <a:solidFill>
                  <a:srgbClr val="9B2C1F"/>
                </a:solidFill>
                <a:latin typeface="Arial Narrow"/>
                <a:cs typeface="Arial Narrow"/>
              </a:rPr>
              <a:t> </a:t>
            </a:r>
            <a:r>
              <a:rPr sz="1800" spc="0" dirty="0">
                <a:solidFill>
                  <a:srgbClr val="9B2C1F"/>
                </a:solidFill>
                <a:latin typeface="Arial Narrow"/>
                <a:cs typeface="Arial Narrow"/>
              </a:rPr>
              <a:t>as</a:t>
            </a:r>
            <a:r>
              <a:rPr sz="1800" spc="5" dirty="0">
                <a:solidFill>
                  <a:srgbClr val="9B2C1F"/>
                </a:solidFill>
                <a:latin typeface="Arial Narrow"/>
                <a:cs typeface="Arial Narrow"/>
              </a:rPr>
              <a:t>s</a:t>
            </a:r>
            <a:r>
              <a:rPr sz="1800" spc="0" dirty="0">
                <a:solidFill>
                  <a:srgbClr val="9B2C1F"/>
                </a:solidFill>
                <a:latin typeface="Arial Narrow"/>
                <a:cs typeface="Arial Narrow"/>
              </a:rPr>
              <a:t>oci</a:t>
            </a:r>
            <a:r>
              <a:rPr sz="1800" spc="-10" dirty="0">
                <a:solidFill>
                  <a:srgbClr val="9B2C1F"/>
                </a:solidFill>
                <a:latin typeface="Arial Narrow"/>
                <a:cs typeface="Arial Narrow"/>
              </a:rPr>
              <a:t>a</a:t>
            </a:r>
            <a:r>
              <a:rPr sz="1800" spc="0" dirty="0">
                <a:solidFill>
                  <a:srgbClr val="9B2C1F"/>
                </a:solidFill>
                <a:latin typeface="Arial Narrow"/>
                <a:cs typeface="Arial Narrow"/>
              </a:rPr>
              <a:t>t</a:t>
            </a:r>
            <a:r>
              <a:rPr sz="1800" spc="-10" dirty="0">
                <a:solidFill>
                  <a:srgbClr val="9B2C1F"/>
                </a:solidFill>
                <a:latin typeface="Arial Narrow"/>
                <a:cs typeface="Arial Narrow"/>
              </a:rPr>
              <a:t>i</a:t>
            </a:r>
            <a:r>
              <a:rPr sz="1800" spc="0" dirty="0">
                <a:solidFill>
                  <a:srgbClr val="9B2C1F"/>
                </a:solidFill>
                <a:latin typeface="Arial Narrow"/>
                <a:cs typeface="Arial Narrow"/>
              </a:rPr>
              <a:t>on</a:t>
            </a:r>
            <a:r>
              <a:rPr sz="1800" spc="20" dirty="0">
                <a:solidFill>
                  <a:srgbClr val="9B2C1F"/>
                </a:solidFill>
                <a:latin typeface="Arial Narrow"/>
                <a:cs typeface="Arial Narrow"/>
              </a:rPr>
              <a:t> </a:t>
            </a:r>
            <a:r>
              <a:rPr sz="1800" spc="0" dirty="0">
                <a:solidFill>
                  <a:srgbClr val="9B2C1F"/>
                </a:solidFill>
                <a:latin typeface="Arial Narrow"/>
                <a:cs typeface="Arial Narrow"/>
              </a:rPr>
              <a:t>ru</a:t>
            </a:r>
            <a:r>
              <a:rPr sz="1800" spc="-10" dirty="0">
                <a:solidFill>
                  <a:srgbClr val="9B2C1F"/>
                </a:solidFill>
                <a:latin typeface="Arial Narrow"/>
                <a:cs typeface="Arial Narrow"/>
              </a:rPr>
              <a:t>l</a:t>
            </a:r>
            <a:r>
              <a:rPr sz="1800" spc="-5" dirty="0">
                <a:solidFill>
                  <a:srgbClr val="9B2C1F"/>
                </a:solidFill>
                <a:latin typeface="Arial Narrow"/>
                <a:cs typeface="Arial Narrow"/>
              </a:rPr>
              <a:t>es</a:t>
            </a:r>
            <a:r>
              <a:rPr sz="1800" spc="0" dirty="0">
                <a:solidFill>
                  <a:srgbClr val="9B2C1F"/>
                </a:solidFill>
                <a:latin typeface="Arial Narrow"/>
                <a:cs typeface="Arial Narrow"/>
              </a:rPr>
              <a:t>,</a:t>
            </a:r>
            <a:r>
              <a:rPr sz="1800" spc="5" dirty="0">
                <a:solidFill>
                  <a:srgbClr val="9B2C1F"/>
                </a:solidFill>
                <a:latin typeface="Arial Narrow"/>
                <a:cs typeface="Arial Narrow"/>
              </a:rPr>
              <a:t> </a:t>
            </a:r>
            <a:r>
              <a:rPr sz="1800" spc="-10" dirty="0">
                <a:solidFill>
                  <a:srgbClr val="9B2C1F"/>
                </a:solidFill>
                <a:latin typeface="Arial Narrow"/>
                <a:cs typeface="Arial Narrow"/>
              </a:rPr>
              <a:t>m</a:t>
            </a:r>
            <a:r>
              <a:rPr sz="1800" spc="0" dirty="0">
                <a:solidFill>
                  <a:srgbClr val="9B2C1F"/>
                </a:solidFill>
                <a:latin typeface="Arial Narrow"/>
                <a:cs typeface="Arial Narrow"/>
              </a:rPr>
              <a:t>arke</a:t>
            </a:r>
            <a:r>
              <a:rPr sz="1800" spc="15" dirty="0">
                <a:solidFill>
                  <a:srgbClr val="9B2C1F"/>
                </a:solidFill>
                <a:latin typeface="Arial Narrow"/>
                <a:cs typeface="Arial Narrow"/>
              </a:rPr>
              <a:t>t</a:t>
            </a:r>
            <a:r>
              <a:rPr sz="1800" spc="-5" dirty="0">
                <a:solidFill>
                  <a:srgbClr val="9B2C1F"/>
                </a:solidFill>
                <a:latin typeface="Arial Narrow"/>
                <a:cs typeface="Arial Narrow"/>
              </a:rPr>
              <a:t>-</a:t>
            </a:r>
            <a:r>
              <a:rPr sz="1800" spc="0" dirty="0">
                <a:solidFill>
                  <a:srgbClr val="9B2C1F"/>
                </a:solidFill>
                <a:latin typeface="Arial Narrow"/>
                <a:cs typeface="Arial Narrow"/>
              </a:rPr>
              <a:t>b</a:t>
            </a:r>
            <a:r>
              <a:rPr sz="1800" spc="-10" dirty="0">
                <a:solidFill>
                  <a:srgbClr val="9B2C1F"/>
                </a:solidFill>
                <a:latin typeface="Arial Narrow"/>
                <a:cs typeface="Arial Narrow"/>
              </a:rPr>
              <a:t>a</a:t>
            </a:r>
            <a:r>
              <a:rPr sz="1800" spc="0" dirty="0">
                <a:solidFill>
                  <a:srgbClr val="9B2C1F"/>
                </a:solidFill>
                <a:latin typeface="Arial Narrow"/>
                <a:cs typeface="Arial Narrow"/>
              </a:rPr>
              <a:t>ske</a:t>
            </a:r>
            <a:r>
              <a:rPr sz="1800" spc="-10" dirty="0">
                <a:solidFill>
                  <a:srgbClr val="9B2C1F"/>
                </a:solidFill>
                <a:latin typeface="Arial Narrow"/>
                <a:cs typeface="Arial Narrow"/>
              </a:rPr>
              <a:t>t</a:t>
            </a:r>
            <a:r>
              <a:rPr sz="1800" spc="0" dirty="0">
                <a:solidFill>
                  <a:srgbClr val="9B2C1F"/>
                </a:solidFill>
                <a:latin typeface="Arial Narrow"/>
                <a:cs typeface="Arial Narrow"/>
              </a:rPr>
              <a:t>s,</a:t>
            </a:r>
            <a:r>
              <a:rPr sz="1800" spc="15" dirty="0">
                <a:solidFill>
                  <a:srgbClr val="9B2C1F"/>
                </a:solidFill>
                <a:latin typeface="Arial Narrow"/>
                <a:cs typeface="Arial Narrow"/>
              </a:rPr>
              <a:t> </a:t>
            </a:r>
            <a:r>
              <a:rPr sz="1800" spc="0" dirty="0">
                <a:solidFill>
                  <a:srgbClr val="9B2C1F"/>
                </a:solidFill>
                <a:latin typeface="Arial Narrow"/>
                <a:cs typeface="Arial Narrow"/>
              </a:rPr>
              <a:t>t</a:t>
            </a:r>
            <a:r>
              <a:rPr sz="1800" spc="-10" dirty="0">
                <a:solidFill>
                  <a:srgbClr val="9B2C1F"/>
                </a:solidFill>
                <a:latin typeface="Arial Narrow"/>
                <a:cs typeface="Arial Narrow"/>
              </a:rPr>
              <a:t>h</a:t>
            </a:r>
            <a:r>
              <a:rPr sz="1800" spc="0" dirty="0">
                <a:solidFill>
                  <a:srgbClr val="9B2C1F"/>
                </a:solidFill>
                <a:latin typeface="Arial Narrow"/>
                <a:cs typeface="Arial Narrow"/>
              </a:rPr>
              <a:t>e</a:t>
            </a:r>
            <a:r>
              <a:rPr sz="1800" spc="-60" dirty="0">
                <a:solidFill>
                  <a:srgbClr val="9B2C1F"/>
                </a:solidFill>
                <a:latin typeface="Arial Narrow"/>
                <a:cs typeface="Arial Narrow"/>
              </a:rPr>
              <a:t> </a:t>
            </a:r>
            <a:r>
              <a:rPr sz="1800" spc="0" dirty="0">
                <a:solidFill>
                  <a:srgbClr val="9B2C1F"/>
                </a:solidFill>
                <a:latin typeface="Arial Narrow"/>
                <a:cs typeface="Arial Narrow"/>
              </a:rPr>
              <a:t>A</a:t>
            </a:r>
            <a:r>
              <a:rPr sz="1800" spc="-5" dirty="0">
                <a:solidFill>
                  <a:srgbClr val="9B2C1F"/>
                </a:solidFill>
                <a:latin typeface="Arial Narrow"/>
                <a:cs typeface="Arial Narrow"/>
              </a:rPr>
              <a:t>-</a:t>
            </a:r>
            <a:r>
              <a:rPr sz="1800" spc="0" dirty="0">
                <a:solidFill>
                  <a:srgbClr val="9B2C1F"/>
                </a:solidFill>
                <a:latin typeface="Arial Narrow"/>
                <a:cs typeface="Arial Narrow"/>
              </a:rPr>
              <a:t>Pri</a:t>
            </a:r>
            <a:r>
              <a:rPr sz="1800" spc="-10" dirty="0">
                <a:solidFill>
                  <a:srgbClr val="9B2C1F"/>
                </a:solidFill>
                <a:latin typeface="Arial Narrow"/>
                <a:cs typeface="Arial Narrow"/>
              </a:rPr>
              <a:t>o</a:t>
            </a:r>
            <a:r>
              <a:rPr sz="1800" spc="0" dirty="0">
                <a:solidFill>
                  <a:srgbClr val="9B2C1F"/>
                </a:solidFill>
                <a:latin typeface="Arial Narrow"/>
                <a:cs typeface="Arial Narrow"/>
              </a:rPr>
              <a:t>ri</a:t>
            </a:r>
            <a:r>
              <a:rPr sz="1800" spc="-80" dirty="0">
                <a:solidFill>
                  <a:srgbClr val="9B2C1F"/>
                </a:solidFill>
                <a:latin typeface="Arial Narrow"/>
                <a:cs typeface="Arial Narrow"/>
              </a:rPr>
              <a:t> </a:t>
            </a:r>
            <a:r>
              <a:rPr sz="1800" spc="0" dirty="0">
                <a:solidFill>
                  <a:srgbClr val="9B2C1F"/>
                </a:solidFill>
                <a:latin typeface="Arial Narrow"/>
                <a:cs typeface="Arial Narrow"/>
              </a:rPr>
              <a:t>Al</a:t>
            </a:r>
            <a:r>
              <a:rPr sz="1800" spc="-10" dirty="0">
                <a:solidFill>
                  <a:srgbClr val="9B2C1F"/>
                </a:solidFill>
                <a:latin typeface="Arial Narrow"/>
                <a:cs typeface="Arial Narrow"/>
              </a:rPr>
              <a:t>g</a:t>
            </a:r>
            <a:r>
              <a:rPr sz="1800" spc="0" dirty="0">
                <a:solidFill>
                  <a:srgbClr val="9B2C1F"/>
                </a:solidFill>
                <a:latin typeface="Arial Narrow"/>
                <a:cs typeface="Arial Narrow"/>
              </a:rPr>
              <a:t>or</a:t>
            </a:r>
            <a:r>
              <a:rPr sz="1800" spc="-10" dirty="0">
                <a:solidFill>
                  <a:srgbClr val="9B2C1F"/>
                </a:solidFill>
                <a:latin typeface="Arial Narrow"/>
                <a:cs typeface="Arial Narrow"/>
              </a:rPr>
              <a:t>i</a:t>
            </a:r>
            <a:r>
              <a:rPr sz="1800" spc="0" dirty="0">
                <a:solidFill>
                  <a:srgbClr val="9B2C1F"/>
                </a:solidFill>
                <a:latin typeface="Arial Narrow"/>
                <a:cs typeface="Arial Narrow"/>
              </a:rPr>
              <a:t>t</a:t>
            </a:r>
            <a:r>
              <a:rPr sz="1800" spc="-10" dirty="0">
                <a:solidFill>
                  <a:srgbClr val="9B2C1F"/>
                </a:solidFill>
                <a:latin typeface="Arial Narrow"/>
                <a:cs typeface="Arial Narrow"/>
              </a:rPr>
              <a:t>h</a:t>
            </a:r>
            <a:r>
              <a:rPr sz="1800" spc="0" dirty="0">
                <a:solidFill>
                  <a:srgbClr val="9B2C1F"/>
                </a:solidFill>
                <a:latin typeface="Arial Narrow"/>
                <a:cs typeface="Arial Narrow"/>
              </a:rPr>
              <a:t>m</a:t>
            </a:r>
            <a:endParaRPr sz="1800">
              <a:latin typeface="Arial Narrow"/>
              <a:cs typeface="Arial Narrow"/>
            </a:endParaRPr>
          </a:p>
          <a:p>
            <a:pPr marL="551180">
              <a:lnSpc>
                <a:spcPct val="100000"/>
              </a:lnSpc>
            </a:pPr>
            <a:r>
              <a:rPr sz="1800" spc="-10" dirty="0">
                <a:solidFill>
                  <a:srgbClr val="9B2C1F"/>
                </a:solidFill>
                <a:latin typeface="Arial Narrow"/>
                <a:cs typeface="Arial Narrow"/>
              </a:rPr>
              <a:t>an</a:t>
            </a:r>
            <a:r>
              <a:rPr sz="1800" spc="0" dirty="0">
                <a:solidFill>
                  <a:srgbClr val="9B2C1F"/>
                </a:solidFill>
                <a:latin typeface="Arial Narrow"/>
                <a:cs typeface="Arial Narrow"/>
              </a:rPr>
              <a:t>d</a:t>
            </a:r>
            <a:r>
              <a:rPr sz="1800" spc="25" dirty="0">
                <a:solidFill>
                  <a:srgbClr val="9B2C1F"/>
                </a:solidFill>
                <a:latin typeface="Arial Narrow"/>
                <a:cs typeface="Arial Narrow"/>
              </a:rPr>
              <a:t> </a:t>
            </a:r>
            <a:r>
              <a:rPr sz="1800" spc="-5" dirty="0">
                <a:solidFill>
                  <a:srgbClr val="9B2C1F"/>
                </a:solidFill>
                <a:latin typeface="Arial Narrow"/>
                <a:cs typeface="Arial Narrow"/>
              </a:rPr>
              <a:t>i</a:t>
            </a:r>
            <a:r>
              <a:rPr sz="1800" spc="-10" dirty="0">
                <a:solidFill>
                  <a:srgbClr val="9B2C1F"/>
                </a:solidFill>
                <a:latin typeface="Arial Narrow"/>
                <a:cs typeface="Arial Narrow"/>
              </a:rPr>
              <a:t>t</a:t>
            </a:r>
            <a:r>
              <a:rPr sz="1800" spc="0" dirty="0">
                <a:solidFill>
                  <a:srgbClr val="9B2C1F"/>
                </a:solidFill>
                <a:latin typeface="Arial Narrow"/>
                <a:cs typeface="Arial Narrow"/>
              </a:rPr>
              <a:t>s </a:t>
            </a:r>
            <a:r>
              <a:rPr sz="1800" spc="-5" dirty="0">
                <a:solidFill>
                  <a:srgbClr val="9B2C1F"/>
                </a:solidFill>
                <a:latin typeface="Arial Narrow"/>
                <a:cs typeface="Arial Narrow"/>
              </a:rPr>
              <a:t>i</a:t>
            </a:r>
            <a:r>
              <a:rPr sz="1800" spc="-10" dirty="0">
                <a:solidFill>
                  <a:srgbClr val="9B2C1F"/>
                </a:solidFill>
                <a:latin typeface="Arial Narrow"/>
                <a:cs typeface="Arial Narrow"/>
              </a:rPr>
              <a:t>mp</a:t>
            </a:r>
            <a:r>
              <a:rPr sz="1800" spc="0" dirty="0">
                <a:solidFill>
                  <a:srgbClr val="9B2C1F"/>
                </a:solidFill>
                <a:latin typeface="Arial Narrow"/>
                <a:cs typeface="Arial Narrow"/>
              </a:rPr>
              <a:t>r</a:t>
            </a:r>
            <a:r>
              <a:rPr sz="1800" spc="-10" dirty="0">
                <a:solidFill>
                  <a:srgbClr val="9B2C1F"/>
                </a:solidFill>
                <a:latin typeface="Arial Narrow"/>
                <a:cs typeface="Arial Narrow"/>
              </a:rPr>
              <a:t>o</a:t>
            </a:r>
            <a:r>
              <a:rPr sz="1800" spc="-5" dirty="0">
                <a:solidFill>
                  <a:srgbClr val="9B2C1F"/>
                </a:solidFill>
                <a:latin typeface="Arial Narrow"/>
                <a:cs typeface="Arial Narrow"/>
              </a:rPr>
              <a:t>ve</a:t>
            </a:r>
            <a:r>
              <a:rPr sz="1800" spc="-10" dirty="0">
                <a:solidFill>
                  <a:srgbClr val="9B2C1F"/>
                </a:solidFill>
                <a:latin typeface="Arial Narrow"/>
                <a:cs typeface="Arial Narrow"/>
              </a:rPr>
              <a:t>men</a:t>
            </a:r>
            <a:r>
              <a:rPr sz="1800" spc="0" dirty="0">
                <a:solidFill>
                  <a:srgbClr val="9B2C1F"/>
                </a:solidFill>
                <a:latin typeface="Arial Narrow"/>
                <a:cs typeface="Arial Narrow"/>
              </a:rPr>
              <a:t>ts</a:t>
            </a:r>
            <a:r>
              <a:rPr sz="1800" spc="30" dirty="0">
                <a:solidFill>
                  <a:srgbClr val="9B2C1F"/>
                </a:solidFill>
                <a:latin typeface="Arial Narrow"/>
                <a:cs typeface="Arial Narrow"/>
              </a:rPr>
              <a:t> </a:t>
            </a:r>
            <a:r>
              <a:rPr sz="1800" spc="0" dirty="0">
                <a:solidFill>
                  <a:srgbClr val="9B2C1F"/>
                </a:solidFill>
                <a:latin typeface="Arial Narrow"/>
                <a:cs typeface="Arial Narrow"/>
              </a:rPr>
              <a:t>(a </a:t>
            </a:r>
            <a:r>
              <a:rPr sz="1800" spc="-5" dirty="0">
                <a:solidFill>
                  <a:srgbClr val="9B2C1F"/>
                </a:solidFill>
                <a:latin typeface="Arial Narrow"/>
                <a:cs typeface="Arial Narrow"/>
              </a:rPr>
              <a:t>classi</a:t>
            </a:r>
            <a:r>
              <a:rPr sz="1800" spc="0" dirty="0">
                <a:solidFill>
                  <a:srgbClr val="9B2C1F"/>
                </a:solidFill>
                <a:latin typeface="Arial Narrow"/>
                <a:cs typeface="Arial Narrow"/>
              </a:rPr>
              <a:t>c</a:t>
            </a:r>
            <a:r>
              <a:rPr sz="1800" spc="-15" dirty="0">
                <a:solidFill>
                  <a:srgbClr val="9B2C1F"/>
                </a:solidFill>
                <a:latin typeface="Arial Narrow"/>
                <a:cs typeface="Arial Narrow"/>
              </a:rPr>
              <a:t> </a:t>
            </a:r>
            <a:r>
              <a:rPr sz="1800" spc="-10" dirty="0">
                <a:solidFill>
                  <a:srgbClr val="9B2C1F"/>
                </a:solidFill>
                <a:latin typeface="Arial Narrow"/>
                <a:cs typeface="Arial Narrow"/>
              </a:rPr>
              <a:t>a</a:t>
            </a:r>
            <a:r>
              <a:rPr sz="1800" spc="-5" dirty="0">
                <a:solidFill>
                  <a:srgbClr val="9B2C1F"/>
                </a:solidFill>
                <a:latin typeface="Arial Narrow"/>
                <a:cs typeface="Arial Narrow"/>
              </a:rPr>
              <a:t>l</a:t>
            </a:r>
            <a:r>
              <a:rPr sz="1800" spc="-15" dirty="0">
                <a:solidFill>
                  <a:srgbClr val="9B2C1F"/>
                </a:solidFill>
                <a:latin typeface="Arial Narrow"/>
                <a:cs typeface="Arial Narrow"/>
              </a:rPr>
              <a:t>g</a:t>
            </a:r>
            <a:r>
              <a:rPr sz="1800" spc="-10" dirty="0">
                <a:solidFill>
                  <a:srgbClr val="9B2C1F"/>
                </a:solidFill>
                <a:latin typeface="Arial Narrow"/>
                <a:cs typeface="Arial Narrow"/>
              </a:rPr>
              <a:t>o</a:t>
            </a:r>
            <a:r>
              <a:rPr sz="1800" spc="0" dirty="0">
                <a:solidFill>
                  <a:srgbClr val="9B2C1F"/>
                </a:solidFill>
                <a:latin typeface="Arial Narrow"/>
                <a:cs typeface="Arial Narrow"/>
              </a:rPr>
              <a:t>ri</a:t>
            </a:r>
            <a:r>
              <a:rPr sz="1800" spc="-10" dirty="0">
                <a:solidFill>
                  <a:srgbClr val="9B2C1F"/>
                </a:solidFill>
                <a:latin typeface="Arial Narrow"/>
                <a:cs typeface="Arial Narrow"/>
              </a:rPr>
              <a:t>th</a:t>
            </a:r>
            <a:r>
              <a:rPr sz="1800" spc="0" dirty="0">
                <a:solidFill>
                  <a:srgbClr val="9B2C1F"/>
                </a:solidFill>
                <a:latin typeface="Arial Narrow"/>
                <a:cs typeface="Arial Narrow"/>
              </a:rPr>
              <a:t>m</a:t>
            </a:r>
            <a:r>
              <a:rPr sz="1800" spc="35" dirty="0">
                <a:solidFill>
                  <a:srgbClr val="9B2C1F"/>
                </a:solidFill>
                <a:latin typeface="Arial Narrow"/>
                <a:cs typeface="Arial Narrow"/>
              </a:rPr>
              <a:t> </a:t>
            </a:r>
            <a:r>
              <a:rPr sz="1800" spc="0" dirty="0">
                <a:solidFill>
                  <a:srgbClr val="9B2C1F"/>
                </a:solidFill>
                <a:latin typeface="Arial Narrow"/>
                <a:cs typeface="Arial Narrow"/>
              </a:rPr>
              <a:t>f</a:t>
            </a:r>
            <a:r>
              <a:rPr sz="1800" spc="-10" dirty="0">
                <a:solidFill>
                  <a:srgbClr val="9B2C1F"/>
                </a:solidFill>
                <a:latin typeface="Arial Narrow"/>
                <a:cs typeface="Arial Narrow"/>
              </a:rPr>
              <a:t>o</a:t>
            </a:r>
            <a:r>
              <a:rPr sz="1800" spc="0" dirty="0">
                <a:solidFill>
                  <a:srgbClr val="9B2C1F"/>
                </a:solidFill>
                <a:latin typeface="Arial Narrow"/>
                <a:cs typeface="Arial Narrow"/>
              </a:rPr>
              <a:t>r</a:t>
            </a:r>
            <a:r>
              <a:rPr sz="1800" spc="5" dirty="0">
                <a:solidFill>
                  <a:srgbClr val="9B2C1F"/>
                </a:solidFill>
                <a:latin typeface="Arial Narrow"/>
                <a:cs typeface="Arial Narrow"/>
              </a:rPr>
              <a:t> </a:t>
            </a:r>
            <a:r>
              <a:rPr sz="1800" spc="-5" dirty="0">
                <a:solidFill>
                  <a:srgbClr val="9B2C1F"/>
                </a:solidFill>
                <a:latin typeface="Arial Narrow"/>
                <a:cs typeface="Arial Narrow"/>
              </a:rPr>
              <a:t>l</a:t>
            </a:r>
            <a:r>
              <a:rPr sz="1800" spc="-15" dirty="0">
                <a:solidFill>
                  <a:srgbClr val="9B2C1F"/>
                </a:solidFill>
                <a:latin typeface="Arial Narrow"/>
                <a:cs typeface="Arial Narrow"/>
              </a:rPr>
              <a:t>e</a:t>
            </a:r>
            <a:r>
              <a:rPr sz="1800" spc="-10" dirty="0">
                <a:solidFill>
                  <a:srgbClr val="9B2C1F"/>
                </a:solidFill>
                <a:latin typeface="Arial Narrow"/>
                <a:cs typeface="Arial Narrow"/>
              </a:rPr>
              <a:t>a</a:t>
            </a:r>
            <a:r>
              <a:rPr sz="1800" spc="0" dirty="0">
                <a:solidFill>
                  <a:srgbClr val="9B2C1F"/>
                </a:solidFill>
                <a:latin typeface="Arial Narrow"/>
                <a:cs typeface="Arial Narrow"/>
              </a:rPr>
              <a:t>r</a:t>
            </a:r>
            <a:r>
              <a:rPr sz="1800" spc="-10" dirty="0">
                <a:solidFill>
                  <a:srgbClr val="9B2C1F"/>
                </a:solidFill>
                <a:latin typeface="Arial Narrow"/>
                <a:cs typeface="Arial Narrow"/>
              </a:rPr>
              <a:t>n</a:t>
            </a:r>
            <a:r>
              <a:rPr sz="1800" spc="-5" dirty="0">
                <a:solidFill>
                  <a:srgbClr val="9B2C1F"/>
                </a:solidFill>
                <a:latin typeface="Arial Narrow"/>
                <a:cs typeface="Arial Narrow"/>
              </a:rPr>
              <a:t>i</a:t>
            </a:r>
            <a:r>
              <a:rPr sz="1800" spc="-15" dirty="0">
                <a:solidFill>
                  <a:srgbClr val="9B2C1F"/>
                </a:solidFill>
                <a:latin typeface="Arial Narrow"/>
                <a:cs typeface="Arial Narrow"/>
              </a:rPr>
              <a:t>n</a:t>
            </a:r>
            <a:r>
              <a:rPr sz="1800" spc="0" dirty="0">
                <a:solidFill>
                  <a:srgbClr val="9B2C1F"/>
                </a:solidFill>
                <a:latin typeface="Arial Narrow"/>
                <a:cs typeface="Arial Narrow"/>
              </a:rPr>
              <a:t>g</a:t>
            </a:r>
            <a:r>
              <a:rPr sz="1800" spc="35" dirty="0">
                <a:solidFill>
                  <a:srgbClr val="9B2C1F"/>
                </a:solidFill>
                <a:latin typeface="Arial Narrow"/>
                <a:cs typeface="Arial Narrow"/>
              </a:rPr>
              <a:t> </a:t>
            </a:r>
            <a:r>
              <a:rPr sz="1800" spc="-10" dirty="0">
                <a:solidFill>
                  <a:srgbClr val="9B2C1F"/>
                </a:solidFill>
                <a:latin typeface="Arial Narrow"/>
                <a:cs typeface="Arial Narrow"/>
              </a:rPr>
              <a:t>a</a:t>
            </a:r>
            <a:r>
              <a:rPr sz="1800" spc="-5" dirty="0">
                <a:solidFill>
                  <a:srgbClr val="9B2C1F"/>
                </a:solidFill>
                <a:latin typeface="Arial Narrow"/>
                <a:cs typeface="Arial Narrow"/>
              </a:rPr>
              <a:t>s</a:t>
            </a:r>
            <a:r>
              <a:rPr sz="1800" spc="5" dirty="0">
                <a:solidFill>
                  <a:srgbClr val="9B2C1F"/>
                </a:solidFill>
                <a:latin typeface="Arial Narrow"/>
                <a:cs typeface="Arial Narrow"/>
              </a:rPr>
              <a:t>s</a:t>
            </a:r>
            <a:r>
              <a:rPr sz="1800" spc="-10" dirty="0">
                <a:solidFill>
                  <a:srgbClr val="9B2C1F"/>
                </a:solidFill>
                <a:latin typeface="Arial Narrow"/>
                <a:cs typeface="Arial Narrow"/>
              </a:rPr>
              <a:t>o</a:t>
            </a:r>
            <a:r>
              <a:rPr sz="1800" spc="-5" dirty="0">
                <a:solidFill>
                  <a:srgbClr val="9B2C1F"/>
                </a:solidFill>
                <a:latin typeface="Arial Narrow"/>
                <a:cs typeface="Arial Narrow"/>
              </a:rPr>
              <a:t>cia</a:t>
            </a:r>
            <a:r>
              <a:rPr sz="1800" spc="-10" dirty="0">
                <a:solidFill>
                  <a:srgbClr val="9B2C1F"/>
                </a:solidFill>
                <a:latin typeface="Arial Narrow"/>
                <a:cs typeface="Arial Narrow"/>
              </a:rPr>
              <a:t>t</a:t>
            </a:r>
            <a:r>
              <a:rPr sz="1800" spc="-5" dirty="0">
                <a:solidFill>
                  <a:srgbClr val="9B2C1F"/>
                </a:solidFill>
                <a:latin typeface="Arial Narrow"/>
                <a:cs typeface="Arial Narrow"/>
              </a:rPr>
              <a:t>i</a:t>
            </a:r>
            <a:r>
              <a:rPr sz="1800" spc="-15" dirty="0">
                <a:solidFill>
                  <a:srgbClr val="9B2C1F"/>
                </a:solidFill>
                <a:latin typeface="Arial Narrow"/>
                <a:cs typeface="Arial Narrow"/>
              </a:rPr>
              <a:t>o</a:t>
            </a:r>
            <a:r>
              <a:rPr sz="1800" spc="0" dirty="0">
                <a:solidFill>
                  <a:srgbClr val="9B2C1F"/>
                </a:solidFill>
                <a:latin typeface="Arial Narrow"/>
                <a:cs typeface="Arial Narrow"/>
              </a:rPr>
              <a:t>n</a:t>
            </a:r>
            <a:r>
              <a:rPr sz="1800" spc="25" dirty="0">
                <a:solidFill>
                  <a:srgbClr val="9B2C1F"/>
                </a:solidFill>
                <a:latin typeface="Arial Narrow"/>
                <a:cs typeface="Arial Narrow"/>
              </a:rPr>
              <a:t> </a:t>
            </a:r>
            <a:r>
              <a:rPr sz="1800" spc="0" dirty="0">
                <a:solidFill>
                  <a:srgbClr val="9B2C1F"/>
                </a:solidFill>
                <a:latin typeface="Arial Narrow"/>
                <a:cs typeface="Arial Narrow"/>
              </a:rPr>
              <a:t>r</a:t>
            </a:r>
            <a:r>
              <a:rPr sz="1800" spc="-10" dirty="0">
                <a:solidFill>
                  <a:srgbClr val="9B2C1F"/>
                </a:solidFill>
                <a:latin typeface="Arial Narrow"/>
                <a:cs typeface="Arial Narrow"/>
              </a:rPr>
              <a:t>u</a:t>
            </a:r>
            <a:r>
              <a:rPr sz="1800" spc="-5" dirty="0">
                <a:solidFill>
                  <a:srgbClr val="9B2C1F"/>
                </a:solidFill>
                <a:latin typeface="Arial Narrow"/>
                <a:cs typeface="Arial Narrow"/>
              </a:rPr>
              <a:t>l</a:t>
            </a:r>
            <a:r>
              <a:rPr sz="1800" spc="-15" dirty="0">
                <a:solidFill>
                  <a:srgbClr val="9B2C1F"/>
                </a:solidFill>
                <a:latin typeface="Arial Narrow"/>
                <a:cs typeface="Arial Narrow"/>
              </a:rPr>
              <a:t>e</a:t>
            </a:r>
            <a:r>
              <a:rPr sz="1800" spc="-5" dirty="0">
                <a:solidFill>
                  <a:srgbClr val="9B2C1F"/>
                </a:solidFill>
                <a:latin typeface="Arial Narrow"/>
                <a:cs typeface="Arial Narrow"/>
              </a:rPr>
              <a:t>s).</a:t>
            </a:r>
            <a:endParaRPr sz="1800">
              <a:latin typeface="Arial Narrow"/>
              <a:cs typeface="Arial Narrow"/>
            </a:endParaRPr>
          </a:p>
          <a:p>
            <a:pPr marL="107950">
              <a:lnSpc>
                <a:spcPct val="100000"/>
              </a:lnSpc>
            </a:pPr>
            <a:r>
              <a:rPr sz="1800" spc="-10" dirty="0">
                <a:solidFill>
                  <a:srgbClr val="9B2C1F"/>
                </a:solidFill>
                <a:latin typeface="Arial Narrow"/>
                <a:cs typeface="Arial Narrow"/>
              </a:rPr>
              <a:t>Ch</a:t>
            </a:r>
            <a:r>
              <a:rPr sz="1800" spc="-20" dirty="0">
                <a:solidFill>
                  <a:srgbClr val="9B2C1F"/>
                </a:solidFill>
                <a:latin typeface="Arial Narrow"/>
                <a:cs typeface="Arial Narrow"/>
              </a:rPr>
              <a:t>7</a:t>
            </a:r>
            <a:r>
              <a:rPr sz="1800" spc="0" dirty="0">
                <a:solidFill>
                  <a:srgbClr val="9B2C1F"/>
                </a:solidFill>
                <a:latin typeface="Arial Narrow"/>
                <a:cs typeface="Arial Narrow"/>
              </a:rPr>
              <a:t>.</a:t>
            </a:r>
            <a:r>
              <a:rPr sz="1800" spc="-65" dirty="0">
                <a:solidFill>
                  <a:srgbClr val="9B2C1F"/>
                </a:solidFill>
                <a:latin typeface="Arial Narrow"/>
                <a:cs typeface="Arial Narrow"/>
              </a:rPr>
              <a:t> </a:t>
            </a:r>
            <a:r>
              <a:rPr sz="1800" spc="0" dirty="0">
                <a:solidFill>
                  <a:srgbClr val="9B2C1F"/>
                </a:solidFill>
                <a:latin typeface="Arial Narrow"/>
                <a:cs typeface="Arial Narrow"/>
              </a:rPr>
              <a:t>Al</a:t>
            </a:r>
            <a:r>
              <a:rPr sz="1800" spc="-10" dirty="0">
                <a:solidFill>
                  <a:srgbClr val="9B2C1F"/>
                </a:solidFill>
                <a:latin typeface="Arial Narrow"/>
                <a:cs typeface="Arial Narrow"/>
              </a:rPr>
              <a:t>g</a:t>
            </a:r>
            <a:r>
              <a:rPr sz="1800" spc="0" dirty="0">
                <a:solidFill>
                  <a:srgbClr val="9B2C1F"/>
                </a:solidFill>
                <a:latin typeface="Arial Narrow"/>
                <a:cs typeface="Arial Narrow"/>
              </a:rPr>
              <a:t>or</a:t>
            </a:r>
            <a:r>
              <a:rPr sz="1800" spc="-10" dirty="0">
                <a:solidFill>
                  <a:srgbClr val="9B2C1F"/>
                </a:solidFill>
                <a:latin typeface="Arial Narrow"/>
                <a:cs typeface="Arial Narrow"/>
              </a:rPr>
              <a:t>i</a:t>
            </a:r>
            <a:r>
              <a:rPr sz="1800" spc="0" dirty="0">
                <a:solidFill>
                  <a:srgbClr val="9B2C1F"/>
                </a:solidFill>
                <a:latin typeface="Arial Narrow"/>
                <a:cs typeface="Arial Narrow"/>
              </a:rPr>
              <a:t>t</a:t>
            </a:r>
            <a:r>
              <a:rPr sz="1800" spc="-10" dirty="0">
                <a:solidFill>
                  <a:srgbClr val="9B2C1F"/>
                </a:solidFill>
                <a:latin typeface="Arial Narrow"/>
                <a:cs typeface="Arial Narrow"/>
              </a:rPr>
              <a:t>hm</a:t>
            </a:r>
            <a:r>
              <a:rPr sz="1800" spc="0" dirty="0">
                <a:solidFill>
                  <a:srgbClr val="9B2C1F"/>
                </a:solidFill>
                <a:latin typeface="Arial Narrow"/>
                <a:cs typeface="Arial Narrow"/>
              </a:rPr>
              <a:t>s</a:t>
            </a:r>
            <a:r>
              <a:rPr sz="1800" spc="35" dirty="0">
                <a:solidFill>
                  <a:srgbClr val="9B2C1F"/>
                </a:solidFill>
                <a:latin typeface="Arial Narrow"/>
                <a:cs typeface="Arial Narrow"/>
              </a:rPr>
              <a:t> </a:t>
            </a:r>
            <a:r>
              <a:rPr sz="1800" spc="0" dirty="0">
                <a:solidFill>
                  <a:srgbClr val="9B2C1F"/>
                </a:solidFill>
                <a:latin typeface="Arial Narrow"/>
                <a:cs typeface="Arial Narrow"/>
              </a:rPr>
              <a:t>f</a:t>
            </a:r>
            <a:r>
              <a:rPr sz="1800" spc="-10" dirty="0">
                <a:solidFill>
                  <a:srgbClr val="9B2C1F"/>
                </a:solidFill>
                <a:latin typeface="Arial Narrow"/>
                <a:cs typeface="Arial Narrow"/>
              </a:rPr>
              <a:t>o</a:t>
            </a:r>
            <a:r>
              <a:rPr sz="1800" spc="-5" dirty="0">
                <a:solidFill>
                  <a:srgbClr val="9B2C1F"/>
                </a:solidFill>
                <a:latin typeface="Arial Narrow"/>
                <a:cs typeface="Arial Narrow"/>
              </a:rPr>
              <a:t>r</a:t>
            </a:r>
            <a:r>
              <a:rPr sz="1800" spc="5" dirty="0">
                <a:solidFill>
                  <a:srgbClr val="9B2C1F"/>
                </a:solidFill>
                <a:latin typeface="Arial Narrow"/>
                <a:cs typeface="Arial Narrow"/>
              </a:rPr>
              <a:t> </a:t>
            </a:r>
            <a:r>
              <a:rPr sz="1800" spc="0" dirty="0">
                <a:solidFill>
                  <a:srgbClr val="9B2C1F"/>
                </a:solidFill>
                <a:latin typeface="Arial Narrow"/>
                <a:cs typeface="Arial Narrow"/>
              </a:rPr>
              <a:t>c</a:t>
            </a:r>
            <a:r>
              <a:rPr sz="1800" spc="-5" dirty="0">
                <a:solidFill>
                  <a:srgbClr val="9B2C1F"/>
                </a:solidFill>
                <a:latin typeface="Arial Narrow"/>
                <a:cs typeface="Arial Narrow"/>
              </a:rPr>
              <a:t>l</a:t>
            </a:r>
            <a:r>
              <a:rPr sz="1800" spc="-10" dirty="0">
                <a:solidFill>
                  <a:srgbClr val="9B2C1F"/>
                </a:solidFill>
                <a:latin typeface="Arial Narrow"/>
                <a:cs typeface="Arial Narrow"/>
              </a:rPr>
              <a:t>u</a:t>
            </a:r>
            <a:r>
              <a:rPr sz="1800" spc="0" dirty="0">
                <a:solidFill>
                  <a:srgbClr val="9B2C1F"/>
                </a:solidFill>
                <a:latin typeface="Arial Narrow"/>
                <a:cs typeface="Arial Narrow"/>
              </a:rPr>
              <a:t>st</a:t>
            </a:r>
            <a:r>
              <a:rPr sz="1800" spc="-10" dirty="0">
                <a:solidFill>
                  <a:srgbClr val="9B2C1F"/>
                </a:solidFill>
                <a:latin typeface="Arial Narrow"/>
                <a:cs typeface="Arial Narrow"/>
              </a:rPr>
              <a:t>e</a:t>
            </a:r>
            <a:r>
              <a:rPr sz="1800" spc="0" dirty="0">
                <a:solidFill>
                  <a:srgbClr val="9B2C1F"/>
                </a:solidFill>
                <a:latin typeface="Arial Narrow"/>
                <a:cs typeface="Arial Narrow"/>
              </a:rPr>
              <a:t>ri</a:t>
            </a:r>
            <a:r>
              <a:rPr sz="1800" spc="-10" dirty="0">
                <a:solidFill>
                  <a:srgbClr val="9B2C1F"/>
                </a:solidFill>
                <a:latin typeface="Arial Narrow"/>
                <a:cs typeface="Arial Narrow"/>
              </a:rPr>
              <a:t>n</a:t>
            </a:r>
            <a:r>
              <a:rPr sz="1800" spc="0" dirty="0">
                <a:solidFill>
                  <a:srgbClr val="9B2C1F"/>
                </a:solidFill>
                <a:latin typeface="Arial Narrow"/>
                <a:cs typeface="Arial Narrow"/>
              </a:rPr>
              <a:t>g</a:t>
            </a:r>
            <a:r>
              <a:rPr sz="1800" spc="10" dirty="0">
                <a:solidFill>
                  <a:srgbClr val="9B2C1F"/>
                </a:solidFill>
                <a:latin typeface="Arial Narrow"/>
                <a:cs typeface="Arial Narrow"/>
              </a:rPr>
              <a:t> </a:t>
            </a:r>
            <a:r>
              <a:rPr sz="1800" spc="0" dirty="0">
                <a:solidFill>
                  <a:srgbClr val="9B2C1F"/>
                </a:solidFill>
                <a:latin typeface="Arial Narrow"/>
                <a:cs typeface="Arial Narrow"/>
              </a:rPr>
              <a:t>v</a:t>
            </a:r>
            <a:r>
              <a:rPr sz="1800" spc="-5" dirty="0">
                <a:solidFill>
                  <a:srgbClr val="9B2C1F"/>
                </a:solidFill>
                <a:latin typeface="Arial Narrow"/>
                <a:cs typeface="Arial Narrow"/>
              </a:rPr>
              <a:t>er</a:t>
            </a:r>
            <a:r>
              <a:rPr sz="1800" spc="0" dirty="0">
                <a:solidFill>
                  <a:srgbClr val="9B2C1F"/>
                </a:solidFill>
                <a:latin typeface="Arial Narrow"/>
                <a:cs typeface="Arial Narrow"/>
              </a:rPr>
              <a:t>y </a:t>
            </a:r>
            <a:r>
              <a:rPr sz="1800" spc="-5" dirty="0">
                <a:solidFill>
                  <a:srgbClr val="9B2C1F"/>
                </a:solidFill>
                <a:latin typeface="Arial Narrow"/>
                <a:cs typeface="Arial Narrow"/>
              </a:rPr>
              <a:t>l</a:t>
            </a:r>
            <a:r>
              <a:rPr sz="1800" spc="-10" dirty="0">
                <a:solidFill>
                  <a:srgbClr val="9B2C1F"/>
                </a:solidFill>
                <a:latin typeface="Arial Narrow"/>
                <a:cs typeface="Arial Narrow"/>
              </a:rPr>
              <a:t>a</a:t>
            </a:r>
            <a:r>
              <a:rPr sz="1800" spc="0" dirty="0">
                <a:solidFill>
                  <a:srgbClr val="9B2C1F"/>
                </a:solidFill>
                <a:latin typeface="Arial Narrow"/>
                <a:cs typeface="Arial Narrow"/>
              </a:rPr>
              <a:t>rg</a:t>
            </a:r>
            <a:r>
              <a:rPr sz="1800" spc="-10" dirty="0">
                <a:solidFill>
                  <a:srgbClr val="9B2C1F"/>
                </a:solidFill>
                <a:latin typeface="Arial Narrow"/>
                <a:cs typeface="Arial Narrow"/>
              </a:rPr>
              <a:t>e</a:t>
            </a:r>
            <a:r>
              <a:rPr sz="1800" spc="0" dirty="0">
                <a:solidFill>
                  <a:srgbClr val="9B2C1F"/>
                </a:solidFill>
                <a:latin typeface="Arial Narrow"/>
                <a:cs typeface="Arial Narrow"/>
              </a:rPr>
              <a:t>,</a:t>
            </a:r>
            <a:r>
              <a:rPr sz="1800" spc="25" dirty="0">
                <a:solidFill>
                  <a:srgbClr val="9B2C1F"/>
                </a:solidFill>
                <a:latin typeface="Arial Narrow"/>
                <a:cs typeface="Arial Narrow"/>
              </a:rPr>
              <a:t> </a:t>
            </a:r>
            <a:r>
              <a:rPr sz="1800" spc="0" dirty="0">
                <a:solidFill>
                  <a:srgbClr val="9B2C1F"/>
                </a:solidFill>
                <a:latin typeface="Arial Narrow"/>
                <a:cs typeface="Arial Narrow"/>
              </a:rPr>
              <a:t>h</a:t>
            </a:r>
            <a:r>
              <a:rPr sz="1800" spc="-10" dirty="0">
                <a:solidFill>
                  <a:srgbClr val="9B2C1F"/>
                </a:solidFill>
                <a:latin typeface="Arial Narrow"/>
                <a:cs typeface="Arial Narrow"/>
              </a:rPr>
              <a:t>i</a:t>
            </a:r>
            <a:r>
              <a:rPr sz="1800" spc="0" dirty="0">
                <a:solidFill>
                  <a:srgbClr val="9B2C1F"/>
                </a:solidFill>
                <a:latin typeface="Arial Narrow"/>
                <a:cs typeface="Arial Narrow"/>
              </a:rPr>
              <a:t>g</a:t>
            </a:r>
            <a:r>
              <a:rPr sz="1800" spc="10" dirty="0">
                <a:solidFill>
                  <a:srgbClr val="9B2C1F"/>
                </a:solidFill>
                <a:latin typeface="Arial Narrow"/>
                <a:cs typeface="Arial Narrow"/>
              </a:rPr>
              <a:t>h</a:t>
            </a:r>
            <a:r>
              <a:rPr sz="1800" spc="-5" dirty="0">
                <a:solidFill>
                  <a:srgbClr val="9B2C1F"/>
                </a:solidFill>
                <a:latin typeface="Arial Narrow"/>
                <a:cs typeface="Arial Narrow"/>
              </a:rPr>
              <a:t>-</a:t>
            </a:r>
            <a:r>
              <a:rPr sz="1800" spc="0" dirty="0">
                <a:solidFill>
                  <a:srgbClr val="9B2C1F"/>
                </a:solidFill>
                <a:latin typeface="Arial Narrow"/>
                <a:cs typeface="Arial Narrow"/>
              </a:rPr>
              <a:t>d</a:t>
            </a:r>
            <a:r>
              <a:rPr sz="1800" spc="-10" dirty="0">
                <a:solidFill>
                  <a:srgbClr val="9B2C1F"/>
                </a:solidFill>
                <a:latin typeface="Arial Narrow"/>
                <a:cs typeface="Arial Narrow"/>
              </a:rPr>
              <a:t>im</a:t>
            </a:r>
            <a:r>
              <a:rPr sz="1800" spc="0" dirty="0">
                <a:solidFill>
                  <a:srgbClr val="9B2C1F"/>
                </a:solidFill>
                <a:latin typeface="Arial Narrow"/>
                <a:cs typeface="Arial Narrow"/>
              </a:rPr>
              <a:t>e</a:t>
            </a:r>
            <a:r>
              <a:rPr sz="1800" spc="-10" dirty="0">
                <a:solidFill>
                  <a:srgbClr val="9B2C1F"/>
                </a:solidFill>
                <a:latin typeface="Arial Narrow"/>
                <a:cs typeface="Arial Narrow"/>
              </a:rPr>
              <a:t>n</a:t>
            </a:r>
            <a:r>
              <a:rPr sz="1800" spc="0" dirty="0">
                <a:solidFill>
                  <a:srgbClr val="9B2C1F"/>
                </a:solidFill>
                <a:latin typeface="Arial Narrow"/>
                <a:cs typeface="Arial Narrow"/>
              </a:rPr>
              <a:t>s</a:t>
            </a:r>
            <a:r>
              <a:rPr sz="1800" spc="-5" dirty="0">
                <a:solidFill>
                  <a:srgbClr val="9B2C1F"/>
                </a:solidFill>
                <a:latin typeface="Arial Narrow"/>
                <a:cs typeface="Arial Narrow"/>
              </a:rPr>
              <a:t>i</a:t>
            </a:r>
            <a:r>
              <a:rPr sz="1800" spc="-10" dirty="0">
                <a:solidFill>
                  <a:srgbClr val="9B2C1F"/>
                </a:solidFill>
                <a:latin typeface="Arial Narrow"/>
                <a:cs typeface="Arial Narrow"/>
              </a:rPr>
              <a:t>o</a:t>
            </a:r>
            <a:r>
              <a:rPr sz="1800" spc="5" dirty="0">
                <a:solidFill>
                  <a:srgbClr val="9B2C1F"/>
                </a:solidFill>
                <a:latin typeface="Arial Narrow"/>
                <a:cs typeface="Arial Narrow"/>
              </a:rPr>
              <a:t>n</a:t>
            </a:r>
            <a:r>
              <a:rPr sz="1800" spc="0" dirty="0">
                <a:solidFill>
                  <a:srgbClr val="9B2C1F"/>
                </a:solidFill>
                <a:latin typeface="Arial Narrow"/>
                <a:cs typeface="Arial Narrow"/>
              </a:rPr>
              <a:t>al</a:t>
            </a:r>
            <a:r>
              <a:rPr sz="1800" spc="45" dirty="0">
                <a:solidFill>
                  <a:srgbClr val="9B2C1F"/>
                </a:solidFill>
                <a:latin typeface="Arial Narrow"/>
                <a:cs typeface="Arial Narrow"/>
              </a:rPr>
              <a:t> </a:t>
            </a:r>
            <a:r>
              <a:rPr sz="1800" spc="0" dirty="0">
                <a:solidFill>
                  <a:srgbClr val="9B2C1F"/>
                </a:solidFill>
                <a:latin typeface="Arial Narrow"/>
                <a:cs typeface="Arial Narrow"/>
              </a:rPr>
              <a:t>d</a:t>
            </a:r>
            <a:r>
              <a:rPr sz="1800" spc="-10" dirty="0">
                <a:solidFill>
                  <a:srgbClr val="9B2C1F"/>
                </a:solidFill>
                <a:latin typeface="Arial Narrow"/>
                <a:cs typeface="Arial Narrow"/>
              </a:rPr>
              <a:t>a</a:t>
            </a:r>
            <a:r>
              <a:rPr sz="1800" spc="0" dirty="0">
                <a:solidFill>
                  <a:srgbClr val="9B2C1F"/>
                </a:solidFill>
                <a:latin typeface="Arial Narrow"/>
                <a:cs typeface="Arial Narrow"/>
              </a:rPr>
              <a:t>t</a:t>
            </a:r>
            <a:r>
              <a:rPr sz="1800" spc="-10" dirty="0">
                <a:solidFill>
                  <a:srgbClr val="9B2C1F"/>
                </a:solidFill>
                <a:latin typeface="Arial Narrow"/>
                <a:cs typeface="Arial Narrow"/>
              </a:rPr>
              <a:t>a</a:t>
            </a:r>
            <a:r>
              <a:rPr sz="1800" spc="0" dirty="0">
                <a:solidFill>
                  <a:srgbClr val="9B2C1F"/>
                </a:solidFill>
                <a:latin typeface="Arial Narrow"/>
                <a:cs typeface="Arial Narrow"/>
              </a:rPr>
              <a:t>se</a:t>
            </a:r>
            <a:r>
              <a:rPr sz="1800" spc="-10" dirty="0">
                <a:solidFill>
                  <a:srgbClr val="9B2C1F"/>
                </a:solidFill>
                <a:latin typeface="Arial Narrow"/>
                <a:cs typeface="Arial Narrow"/>
              </a:rPr>
              <a:t>t</a:t>
            </a:r>
            <a:r>
              <a:rPr sz="1800" spc="0" dirty="0">
                <a:solidFill>
                  <a:srgbClr val="9B2C1F"/>
                </a:solidFill>
                <a:latin typeface="Arial Narrow"/>
                <a:cs typeface="Arial Narrow"/>
              </a:rPr>
              <a:t>s.</a:t>
            </a:r>
            <a:endParaRPr sz="1800">
              <a:latin typeface="Arial Narrow"/>
              <a:cs typeface="Arial Narrow"/>
            </a:endParaRPr>
          </a:p>
          <a:p>
            <a:pPr marL="107950">
              <a:lnSpc>
                <a:spcPct val="100000"/>
              </a:lnSpc>
            </a:pPr>
            <a:r>
              <a:rPr sz="1800" spc="-10" dirty="0">
                <a:solidFill>
                  <a:srgbClr val="9B2C1F"/>
                </a:solidFill>
                <a:latin typeface="Arial Narrow"/>
                <a:cs typeface="Arial Narrow"/>
              </a:rPr>
              <a:t>Ch</a:t>
            </a:r>
            <a:r>
              <a:rPr sz="1800" spc="-20" dirty="0">
                <a:solidFill>
                  <a:srgbClr val="9B2C1F"/>
                </a:solidFill>
                <a:latin typeface="Arial Narrow"/>
                <a:cs typeface="Arial Narrow"/>
              </a:rPr>
              <a:t>8</a:t>
            </a:r>
            <a:r>
              <a:rPr sz="1800" spc="0" dirty="0">
                <a:solidFill>
                  <a:srgbClr val="9B2C1F"/>
                </a:solidFill>
                <a:latin typeface="Arial Narrow"/>
                <a:cs typeface="Arial Narrow"/>
              </a:rPr>
              <a:t>. </a:t>
            </a:r>
            <a:r>
              <a:rPr sz="1800" spc="-100" dirty="0">
                <a:solidFill>
                  <a:srgbClr val="9B2C1F"/>
                </a:solidFill>
                <a:latin typeface="Arial Narrow"/>
                <a:cs typeface="Arial Narrow"/>
              </a:rPr>
              <a:t>T</a:t>
            </a:r>
            <a:r>
              <a:rPr sz="1800" spc="-10" dirty="0">
                <a:solidFill>
                  <a:srgbClr val="9B2C1F"/>
                </a:solidFill>
                <a:latin typeface="Arial Narrow"/>
                <a:cs typeface="Arial Narrow"/>
              </a:rPr>
              <a:t>wo</a:t>
            </a:r>
            <a:r>
              <a:rPr sz="1800" spc="5" dirty="0">
                <a:solidFill>
                  <a:srgbClr val="9B2C1F"/>
                </a:solidFill>
                <a:latin typeface="Arial Narrow"/>
                <a:cs typeface="Arial Narrow"/>
              </a:rPr>
              <a:t> </a:t>
            </a:r>
            <a:r>
              <a:rPr sz="1800" spc="0" dirty="0">
                <a:solidFill>
                  <a:srgbClr val="9B2C1F"/>
                </a:solidFill>
                <a:latin typeface="Arial Narrow"/>
                <a:cs typeface="Arial Narrow"/>
              </a:rPr>
              <a:t>k</a:t>
            </a:r>
            <a:r>
              <a:rPr sz="1800" spc="-5" dirty="0">
                <a:solidFill>
                  <a:srgbClr val="9B2C1F"/>
                </a:solidFill>
                <a:latin typeface="Arial Narrow"/>
                <a:cs typeface="Arial Narrow"/>
              </a:rPr>
              <a:t>e</a:t>
            </a:r>
            <a:r>
              <a:rPr sz="1800" spc="0" dirty="0">
                <a:solidFill>
                  <a:srgbClr val="9B2C1F"/>
                </a:solidFill>
                <a:latin typeface="Arial Narrow"/>
                <a:cs typeface="Arial Narrow"/>
              </a:rPr>
              <a:t>y</a:t>
            </a:r>
            <a:r>
              <a:rPr sz="1800" spc="-5" dirty="0">
                <a:solidFill>
                  <a:srgbClr val="9B2C1F"/>
                </a:solidFill>
                <a:latin typeface="Arial Narrow"/>
                <a:cs typeface="Arial Narrow"/>
              </a:rPr>
              <a:t> </a:t>
            </a:r>
            <a:r>
              <a:rPr sz="1800" spc="-10" dirty="0">
                <a:solidFill>
                  <a:srgbClr val="9B2C1F"/>
                </a:solidFill>
                <a:latin typeface="Arial Narrow"/>
                <a:cs typeface="Arial Narrow"/>
              </a:rPr>
              <a:t>p</a:t>
            </a:r>
            <a:r>
              <a:rPr sz="1800" spc="0" dirty="0">
                <a:solidFill>
                  <a:srgbClr val="9B2C1F"/>
                </a:solidFill>
                <a:latin typeface="Arial Narrow"/>
                <a:cs typeface="Arial Narrow"/>
              </a:rPr>
              <a:t>ro</a:t>
            </a:r>
            <a:r>
              <a:rPr sz="1800" spc="-10" dirty="0">
                <a:solidFill>
                  <a:srgbClr val="9B2C1F"/>
                </a:solidFill>
                <a:latin typeface="Arial Narrow"/>
                <a:cs typeface="Arial Narrow"/>
              </a:rPr>
              <a:t>b</a:t>
            </a:r>
            <a:r>
              <a:rPr sz="1800" spc="-5" dirty="0">
                <a:solidFill>
                  <a:srgbClr val="9B2C1F"/>
                </a:solidFill>
                <a:latin typeface="Arial Narrow"/>
                <a:cs typeface="Arial Narrow"/>
              </a:rPr>
              <a:t>l</a:t>
            </a:r>
            <a:r>
              <a:rPr sz="1800" spc="-10" dirty="0">
                <a:solidFill>
                  <a:srgbClr val="9B2C1F"/>
                </a:solidFill>
                <a:latin typeface="Arial Narrow"/>
                <a:cs typeface="Arial Narrow"/>
              </a:rPr>
              <a:t>em</a:t>
            </a:r>
            <a:r>
              <a:rPr sz="1800" spc="0" dirty="0">
                <a:solidFill>
                  <a:srgbClr val="9B2C1F"/>
                </a:solidFill>
                <a:latin typeface="Arial Narrow"/>
                <a:cs typeface="Arial Narrow"/>
              </a:rPr>
              <a:t>s</a:t>
            </a:r>
            <a:r>
              <a:rPr sz="1800" spc="20" dirty="0">
                <a:solidFill>
                  <a:srgbClr val="9B2C1F"/>
                </a:solidFill>
                <a:latin typeface="Arial Narrow"/>
                <a:cs typeface="Arial Narrow"/>
              </a:rPr>
              <a:t> </a:t>
            </a:r>
            <a:r>
              <a:rPr sz="1800" spc="0" dirty="0">
                <a:solidFill>
                  <a:srgbClr val="9B2C1F"/>
                </a:solidFill>
                <a:latin typeface="Arial Narrow"/>
                <a:cs typeface="Arial Narrow"/>
              </a:rPr>
              <a:t>f</a:t>
            </a:r>
            <a:r>
              <a:rPr sz="1800" spc="-10" dirty="0">
                <a:solidFill>
                  <a:srgbClr val="9B2C1F"/>
                </a:solidFill>
                <a:latin typeface="Arial Narrow"/>
                <a:cs typeface="Arial Narrow"/>
              </a:rPr>
              <a:t>o</a:t>
            </a:r>
            <a:r>
              <a:rPr sz="1800" spc="-5" dirty="0">
                <a:solidFill>
                  <a:srgbClr val="9B2C1F"/>
                </a:solidFill>
                <a:latin typeface="Arial Narrow"/>
                <a:cs typeface="Arial Narrow"/>
              </a:rPr>
              <a:t>r</a:t>
            </a:r>
            <a:r>
              <a:rPr sz="1800" spc="5" dirty="0">
                <a:solidFill>
                  <a:srgbClr val="9B2C1F"/>
                </a:solidFill>
                <a:latin typeface="Arial Narrow"/>
                <a:cs typeface="Arial Narrow"/>
              </a:rPr>
              <a:t> </a:t>
            </a:r>
            <a:r>
              <a:rPr sz="1800" spc="-40" dirty="0">
                <a:solidFill>
                  <a:srgbClr val="9B2C1F"/>
                </a:solidFill>
                <a:latin typeface="Arial Narrow"/>
                <a:cs typeface="Arial Narrow"/>
              </a:rPr>
              <a:t>W</a:t>
            </a:r>
            <a:r>
              <a:rPr sz="1800" spc="0" dirty="0">
                <a:solidFill>
                  <a:srgbClr val="9B2C1F"/>
                </a:solidFill>
                <a:latin typeface="Arial Narrow"/>
                <a:cs typeface="Arial Narrow"/>
              </a:rPr>
              <a:t>eb</a:t>
            </a:r>
            <a:r>
              <a:rPr sz="1800" spc="1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p</a:t>
            </a:r>
            <a:r>
              <a:rPr sz="1800" spc="0" dirty="0">
                <a:solidFill>
                  <a:srgbClr val="9B2C1F"/>
                </a:solidFill>
                <a:latin typeface="Arial Narrow"/>
                <a:cs typeface="Arial Narrow"/>
              </a:rPr>
              <a:t>p</a:t>
            </a:r>
            <a:r>
              <a:rPr sz="1800" spc="-10" dirty="0">
                <a:solidFill>
                  <a:srgbClr val="9B2C1F"/>
                </a:solidFill>
                <a:latin typeface="Arial Narrow"/>
                <a:cs typeface="Arial Narrow"/>
              </a:rPr>
              <a:t>l</a:t>
            </a:r>
            <a:r>
              <a:rPr sz="1800" spc="-5" dirty="0">
                <a:solidFill>
                  <a:srgbClr val="9B2C1F"/>
                </a:solidFill>
                <a:latin typeface="Arial Narrow"/>
                <a:cs typeface="Arial Narrow"/>
              </a:rPr>
              <a:t>icat</a:t>
            </a:r>
            <a:r>
              <a:rPr sz="1800" spc="-10" dirty="0">
                <a:solidFill>
                  <a:srgbClr val="9B2C1F"/>
                </a:solidFill>
                <a:latin typeface="Arial Narrow"/>
                <a:cs typeface="Arial Narrow"/>
              </a:rPr>
              <a:t>i</a:t>
            </a:r>
            <a:r>
              <a:rPr sz="1800" spc="0" dirty="0">
                <a:solidFill>
                  <a:srgbClr val="9B2C1F"/>
                </a:solidFill>
                <a:latin typeface="Arial Narrow"/>
                <a:cs typeface="Arial Narrow"/>
              </a:rPr>
              <a:t>o</a:t>
            </a:r>
            <a:r>
              <a:rPr sz="1800" spc="-10" dirty="0">
                <a:solidFill>
                  <a:srgbClr val="9B2C1F"/>
                </a:solidFill>
                <a:latin typeface="Arial Narrow"/>
                <a:cs typeface="Arial Narrow"/>
              </a:rPr>
              <a:t>n</a:t>
            </a:r>
            <a:r>
              <a:rPr sz="1800" spc="0" dirty="0">
                <a:solidFill>
                  <a:srgbClr val="9B2C1F"/>
                </a:solidFill>
                <a:latin typeface="Arial Narrow"/>
                <a:cs typeface="Arial Narrow"/>
              </a:rPr>
              <a:t>s:</a:t>
            </a:r>
            <a:r>
              <a:rPr sz="1800" spc="50" dirty="0">
                <a:solidFill>
                  <a:srgbClr val="9B2C1F"/>
                </a:solidFill>
                <a:latin typeface="Arial Narrow"/>
                <a:cs typeface="Arial Narrow"/>
              </a:rPr>
              <a:t> </a:t>
            </a:r>
            <a:r>
              <a:rPr sz="1800" spc="-10" dirty="0">
                <a:solidFill>
                  <a:srgbClr val="9B2C1F"/>
                </a:solidFill>
                <a:latin typeface="Arial Narrow"/>
                <a:cs typeface="Arial Narrow"/>
              </a:rPr>
              <a:t>m</a:t>
            </a:r>
            <a:r>
              <a:rPr sz="1800" spc="0" dirty="0">
                <a:solidFill>
                  <a:srgbClr val="9B2C1F"/>
                </a:solidFill>
                <a:latin typeface="Arial Narrow"/>
                <a:cs typeface="Arial Narrow"/>
              </a:rPr>
              <a:t>a</a:t>
            </a:r>
            <a:r>
              <a:rPr sz="1800" spc="-10" dirty="0">
                <a:solidFill>
                  <a:srgbClr val="9B2C1F"/>
                </a:solidFill>
                <a:latin typeface="Arial Narrow"/>
                <a:cs typeface="Arial Narrow"/>
              </a:rPr>
              <a:t>n</a:t>
            </a:r>
            <a:r>
              <a:rPr sz="1800" spc="0" dirty="0">
                <a:solidFill>
                  <a:srgbClr val="9B2C1F"/>
                </a:solidFill>
                <a:latin typeface="Arial Narrow"/>
                <a:cs typeface="Arial Narrow"/>
              </a:rPr>
              <a:t>a</a:t>
            </a:r>
            <a:r>
              <a:rPr sz="1800" spc="-10" dirty="0">
                <a:solidFill>
                  <a:srgbClr val="9B2C1F"/>
                </a:solidFill>
                <a:latin typeface="Arial Narrow"/>
                <a:cs typeface="Arial Narrow"/>
              </a:rPr>
              <a:t>g</a:t>
            </a:r>
            <a:r>
              <a:rPr sz="1800" spc="-5" dirty="0">
                <a:solidFill>
                  <a:srgbClr val="9B2C1F"/>
                </a:solidFill>
                <a:latin typeface="Arial Narrow"/>
                <a:cs typeface="Arial Narrow"/>
              </a:rPr>
              <a:t>i</a:t>
            </a:r>
            <a:r>
              <a:rPr sz="1800" spc="-10" dirty="0">
                <a:solidFill>
                  <a:srgbClr val="9B2C1F"/>
                </a:solidFill>
                <a:latin typeface="Arial Narrow"/>
                <a:cs typeface="Arial Narrow"/>
              </a:rPr>
              <a:t>n</a:t>
            </a:r>
            <a:r>
              <a:rPr sz="1800" spc="0" dirty="0">
                <a:solidFill>
                  <a:srgbClr val="9B2C1F"/>
                </a:solidFill>
                <a:latin typeface="Arial Narrow"/>
                <a:cs typeface="Arial Narrow"/>
              </a:rPr>
              <a:t>g</a:t>
            </a:r>
            <a:r>
              <a:rPr sz="1800" spc="50"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d</a:t>
            </a:r>
            <a:r>
              <a:rPr sz="1800" spc="0" dirty="0">
                <a:solidFill>
                  <a:srgbClr val="9B2C1F"/>
                </a:solidFill>
                <a:latin typeface="Arial Narrow"/>
                <a:cs typeface="Arial Narrow"/>
              </a:rPr>
              <a:t>ver</a:t>
            </a:r>
            <a:r>
              <a:rPr sz="1800" spc="-10" dirty="0">
                <a:solidFill>
                  <a:srgbClr val="9B2C1F"/>
                </a:solidFill>
                <a:latin typeface="Arial Narrow"/>
                <a:cs typeface="Arial Narrow"/>
              </a:rPr>
              <a:t>t</a:t>
            </a:r>
            <a:r>
              <a:rPr sz="1800" spc="-5" dirty="0">
                <a:solidFill>
                  <a:srgbClr val="9B2C1F"/>
                </a:solidFill>
                <a:latin typeface="Arial Narrow"/>
                <a:cs typeface="Arial Narrow"/>
              </a:rPr>
              <a:t>isi</a:t>
            </a:r>
            <a:r>
              <a:rPr sz="1800" spc="-10" dirty="0">
                <a:solidFill>
                  <a:srgbClr val="9B2C1F"/>
                </a:solidFill>
                <a:latin typeface="Arial Narrow"/>
                <a:cs typeface="Arial Narrow"/>
              </a:rPr>
              <a:t>n</a:t>
            </a:r>
            <a:r>
              <a:rPr sz="1800" spc="0" dirty="0">
                <a:solidFill>
                  <a:srgbClr val="9B2C1F"/>
                </a:solidFill>
                <a:latin typeface="Arial Narrow"/>
                <a:cs typeface="Arial Narrow"/>
              </a:rPr>
              <a:t>g</a:t>
            </a:r>
            <a:r>
              <a:rPr sz="1800" spc="25" dirty="0">
                <a:solidFill>
                  <a:srgbClr val="9B2C1F"/>
                </a:solidFill>
                <a:latin typeface="Arial Narrow"/>
                <a:cs typeface="Arial Narrow"/>
              </a:rPr>
              <a:t> </a:t>
            </a:r>
            <a:r>
              <a:rPr sz="1800" spc="0" dirty="0">
                <a:solidFill>
                  <a:srgbClr val="9B2C1F"/>
                </a:solidFill>
                <a:latin typeface="Arial Narrow"/>
                <a:cs typeface="Arial Narrow"/>
              </a:rPr>
              <a:t>a</a:t>
            </a:r>
            <a:r>
              <a:rPr sz="1800" spc="-10" dirty="0">
                <a:solidFill>
                  <a:srgbClr val="9B2C1F"/>
                </a:solidFill>
                <a:latin typeface="Arial Narrow"/>
                <a:cs typeface="Arial Narrow"/>
              </a:rPr>
              <a:t>n</a:t>
            </a:r>
            <a:r>
              <a:rPr sz="1800" spc="0" dirty="0">
                <a:solidFill>
                  <a:srgbClr val="9B2C1F"/>
                </a:solidFill>
                <a:latin typeface="Arial Narrow"/>
                <a:cs typeface="Arial Narrow"/>
              </a:rPr>
              <a:t>d</a:t>
            </a:r>
            <a:r>
              <a:rPr sz="1800" spc="10" dirty="0">
                <a:solidFill>
                  <a:srgbClr val="9B2C1F"/>
                </a:solidFill>
                <a:latin typeface="Arial Narrow"/>
                <a:cs typeface="Arial Narrow"/>
              </a:rPr>
              <a:t> </a:t>
            </a:r>
            <a:r>
              <a:rPr sz="1800" spc="0" dirty="0">
                <a:solidFill>
                  <a:srgbClr val="9B2C1F"/>
                </a:solidFill>
                <a:latin typeface="Arial Narrow"/>
                <a:cs typeface="Arial Narrow"/>
              </a:rPr>
              <a:t>reco</a:t>
            </a:r>
            <a:r>
              <a:rPr sz="1800" spc="-10" dirty="0">
                <a:solidFill>
                  <a:srgbClr val="9B2C1F"/>
                </a:solidFill>
                <a:latin typeface="Arial Narrow"/>
                <a:cs typeface="Arial Narrow"/>
              </a:rPr>
              <a:t>mm</a:t>
            </a:r>
            <a:r>
              <a:rPr sz="1800" spc="0" dirty="0">
                <a:solidFill>
                  <a:srgbClr val="9B2C1F"/>
                </a:solidFill>
                <a:latin typeface="Arial Narrow"/>
                <a:cs typeface="Arial Narrow"/>
              </a:rPr>
              <a:t>e</a:t>
            </a:r>
            <a:r>
              <a:rPr sz="1800" spc="-10" dirty="0">
                <a:solidFill>
                  <a:srgbClr val="9B2C1F"/>
                </a:solidFill>
                <a:latin typeface="Arial Narrow"/>
                <a:cs typeface="Arial Narrow"/>
              </a:rPr>
              <a:t>n</a:t>
            </a:r>
            <a:r>
              <a:rPr sz="1800" spc="0" dirty="0">
                <a:solidFill>
                  <a:srgbClr val="9B2C1F"/>
                </a:solidFill>
                <a:latin typeface="Arial Narrow"/>
                <a:cs typeface="Arial Narrow"/>
              </a:rPr>
              <a:t>d</a:t>
            </a:r>
            <a:r>
              <a:rPr sz="1800" spc="-10" dirty="0">
                <a:solidFill>
                  <a:srgbClr val="9B2C1F"/>
                </a:solidFill>
                <a:latin typeface="Arial Narrow"/>
                <a:cs typeface="Arial Narrow"/>
              </a:rPr>
              <a:t>a</a:t>
            </a:r>
            <a:r>
              <a:rPr sz="1800" spc="0" dirty="0">
                <a:solidFill>
                  <a:srgbClr val="9B2C1F"/>
                </a:solidFill>
                <a:latin typeface="Arial Narrow"/>
                <a:cs typeface="Arial Narrow"/>
              </a:rPr>
              <a:t>t</a:t>
            </a:r>
            <a:r>
              <a:rPr sz="1800" spc="-10" dirty="0">
                <a:solidFill>
                  <a:srgbClr val="9B2C1F"/>
                </a:solidFill>
                <a:latin typeface="Arial Narrow"/>
                <a:cs typeface="Arial Narrow"/>
              </a:rPr>
              <a:t>i</a:t>
            </a:r>
            <a:r>
              <a:rPr sz="1800" spc="5" dirty="0">
                <a:solidFill>
                  <a:srgbClr val="9B2C1F"/>
                </a:solidFill>
                <a:latin typeface="Arial Narrow"/>
                <a:cs typeface="Arial Narrow"/>
              </a:rPr>
              <a:t>o</a:t>
            </a:r>
            <a:r>
              <a:rPr sz="1800" spc="0" dirty="0">
                <a:solidFill>
                  <a:srgbClr val="9B2C1F"/>
                </a:solidFill>
                <a:latin typeface="Arial Narrow"/>
                <a:cs typeface="Arial Narrow"/>
              </a:rPr>
              <a:t>n</a:t>
            </a:r>
            <a:r>
              <a:rPr sz="1800" spc="60" dirty="0">
                <a:solidFill>
                  <a:srgbClr val="9B2C1F"/>
                </a:solidFill>
                <a:latin typeface="Arial Narrow"/>
                <a:cs typeface="Arial Narrow"/>
              </a:rPr>
              <a:t> </a:t>
            </a:r>
            <a:r>
              <a:rPr sz="1800" spc="0" dirty="0">
                <a:solidFill>
                  <a:srgbClr val="9B2C1F"/>
                </a:solidFill>
                <a:latin typeface="Arial Narrow"/>
                <a:cs typeface="Arial Narrow"/>
              </a:rPr>
              <a:t>syst</a:t>
            </a:r>
            <a:r>
              <a:rPr sz="1800" spc="-10" dirty="0">
                <a:solidFill>
                  <a:srgbClr val="9B2C1F"/>
                </a:solidFill>
                <a:latin typeface="Arial Narrow"/>
                <a:cs typeface="Arial Narrow"/>
              </a:rPr>
              <a:t>em</a:t>
            </a:r>
            <a:r>
              <a:rPr sz="1800" spc="0" dirty="0">
                <a:solidFill>
                  <a:srgbClr val="9B2C1F"/>
                </a:solidFill>
                <a:latin typeface="Arial Narrow"/>
                <a:cs typeface="Arial Narrow"/>
              </a:rPr>
              <a:t>s.</a:t>
            </a:r>
            <a:endParaRPr sz="1800">
              <a:latin typeface="Arial Narrow"/>
              <a:cs typeface="Arial Narro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7152" rIns="0" bIns="0" rtlCol="0">
            <a:spAutoFit/>
          </a:bodyPr>
          <a:lstStyle/>
          <a:p>
            <a:pPr marL="90170">
              <a:lnSpc>
                <a:spcPts val="3080"/>
              </a:lnSpc>
            </a:pPr>
            <a:r>
              <a:rPr sz="2600" b="1" spc="-5" dirty="0">
                <a:solidFill>
                  <a:srgbClr val="00AF50"/>
                </a:solidFill>
                <a:latin typeface="Arial Narrow"/>
                <a:cs typeface="Arial Narrow"/>
              </a:rPr>
              <a:t>MapReduc</a:t>
            </a:r>
            <a:r>
              <a:rPr sz="2600" b="1" spc="5" dirty="0">
                <a:solidFill>
                  <a:srgbClr val="00AF50"/>
                </a:solidFill>
                <a:latin typeface="Arial Narrow"/>
                <a:cs typeface="Arial Narrow"/>
              </a:rPr>
              <a:t>e</a:t>
            </a:r>
            <a:r>
              <a:rPr sz="2600" b="1" spc="-20" dirty="0">
                <a:solidFill>
                  <a:srgbClr val="00AF50"/>
                </a:solidFill>
                <a:latin typeface="黑体"/>
                <a:cs typeface="黑体"/>
              </a:rPr>
              <a:t>应用算法</a:t>
            </a:r>
            <a:r>
              <a:rPr sz="2600" b="1" spc="-30" dirty="0">
                <a:solidFill>
                  <a:srgbClr val="00AF50"/>
                </a:solidFill>
                <a:latin typeface="黑体"/>
                <a:cs typeface="黑体"/>
              </a:rPr>
              <a:t>专著</a:t>
            </a:r>
            <a:endParaRPr sz="2600">
              <a:latin typeface="黑体"/>
              <a:cs typeface="黑体"/>
            </a:endParaRPr>
          </a:p>
        </p:txBody>
      </p:sp>
      <p:sp>
        <p:nvSpPr>
          <p:cNvPr id="3" name="object 3"/>
          <p:cNvSpPr/>
          <p:nvPr/>
        </p:nvSpPr>
        <p:spPr>
          <a:xfrm>
            <a:off x="3860291" y="185928"/>
            <a:ext cx="5177027"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434441" y="1442592"/>
            <a:ext cx="8071484" cy="3629025"/>
          </a:xfrm>
          <a:prstGeom prst="rect">
            <a:avLst/>
          </a:prstGeom>
        </p:spPr>
        <p:txBody>
          <a:bodyPr vert="horz" wrap="square" lIns="0" tIns="0" rIns="0" bIns="0" rtlCol="0">
            <a:spAutoFit/>
          </a:bodyPr>
          <a:lstStyle/>
          <a:p>
            <a:pPr marL="12700">
              <a:lnSpc>
                <a:spcPct val="100000"/>
              </a:lnSpc>
            </a:pPr>
            <a:r>
              <a:rPr sz="2400" b="1" spc="-5" dirty="0">
                <a:solidFill>
                  <a:srgbClr val="C00000"/>
                </a:solidFill>
                <a:latin typeface="Arial Narrow"/>
                <a:cs typeface="Arial Narrow"/>
              </a:rPr>
              <a:t>2</a:t>
            </a:r>
            <a:r>
              <a:rPr sz="2400" b="1" spc="0" dirty="0">
                <a:solidFill>
                  <a:srgbClr val="C00000"/>
                </a:solidFill>
                <a:latin typeface="Arial Narrow"/>
                <a:cs typeface="Arial Narrow"/>
              </a:rPr>
              <a:t>. </a:t>
            </a:r>
            <a:r>
              <a:rPr sz="2400" b="1" spc="-15" dirty="0">
                <a:solidFill>
                  <a:srgbClr val="C00000"/>
                </a:solidFill>
                <a:latin typeface="Arial Narrow"/>
                <a:cs typeface="Arial Narrow"/>
              </a:rPr>
              <a:t>D</a:t>
            </a:r>
            <a:r>
              <a:rPr sz="2400" b="1" spc="-25" dirty="0">
                <a:solidFill>
                  <a:srgbClr val="C00000"/>
                </a:solidFill>
                <a:latin typeface="Arial Narrow"/>
                <a:cs typeface="Arial Narrow"/>
              </a:rPr>
              <a:t>a</a:t>
            </a:r>
            <a:r>
              <a:rPr sz="2400" b="1" spc="0" dirty="0">
                <a:solidFill>
                  <a:srgbClr val="C00000"/>
                </a:solidFill>
                <a:latin typeface="Arial Narrow"/>
                <a:cs typeface="Arial Narrow"/>
              </a:rPr>
              <a:t>ta</a:t>
            </a:r>
            <a:r>
              <a:rPr sz="2400" b="1" spc="-5" dirty="0">
                <a:solidFill>
                  <a:srgbClr val="C00000"/>
                </a:solidFill>
                <a:latin typeface="Arial Narrow"/>
                <a:cs typeface="Arial Narrow"/>
              </a:rPr>
              <a:t>-</a:t>
            </a:r>
            <a:r>
              <a:rPr sz="2400" b="1" spc="-10" dirty="0">
                <a:solidFill>
                  <a:srgbClr val="C00000"/>
                </a:solidFill>
                <a:latin typeface="Arial Narrow"/>
                <a:cs typeface="Arial Narrow"/>
              </a:rPr>
              <a:t>In</a:t>
            </a:r>
            <a:r>
              <a:rPr sz="2400" b="1" spc="-5" dirty="0">
                <a:solidFill>
                  <a:srgbClr val="C00000"/>
                </a:solidFill>
                <a:latin typeface="Arial Narrow"/>
                <a:cs typeface="Arial Narrow"/>
              </a:rPr>
              <a:t>tensiv</a:t>
            </a:r>
            <a:r>
              <a:rPr sz="2400" b="1" spc="0" dirty="0">
                <a:solidFill>
                  <a:srgbClr val="C00000"/>
                </a:solidFill>
                <a:latin typeface="Arial Narrow"/>
                <a:cs typeface="Arial Narrow"/>
              </a:rPr>
              <a:t>e</a:t>
            </a:r>
            <a:r>
              <a:rPr sz="2400" b="1" spc="15" dirty="0">
                <a:solidFill>
                  <a:srgbClr val="C00000"/>
                </a:solidFill>
                <a:latin typeface="Arial Narrow"/>
                <a:cs typeface="Arial Narrow"/>
              </a:rPr>
              <a:t> </a:t>
            </a:r>
            <a:r>
              <a:rPr sz="2400" b="1" spc="-165" dirty="0">
                <a:solidFill>
                  <a:srgbClr val="C00000"/>
                </a:solidFill>
                <a:latin typeface="Arial Narrow"/>
                <a:cs typeface="Arial Narrow"/>
              </a:rPr>
              <a:t>T</a:t>
            </a:r>
            <a:r>
              <a:rPr sz="2400" b="1" spc="-5" dirty="0">
                <a:solidFill>
                  <a:srgbClr val="C00000"/>
                </a:solidFill>
                <a:latin typeface="Arial Narrow"/>
                <a:cs typeface="Arial Narrow"/>
              </a:rPr>
              <a:t>ex</a:t>
            </a:r>
            <a:r>
              <a:rPr sz="2400" b="1" spc="0" dirty="0">
                <a:solidFill>
                  <a:srgbClr val="C00000"/>
                </a:solidFill>
                <a:latin typeface="Arial Narrow"/>
                <a:cs typeface="Arial Narrow"/>
              </a:rPr>
              <a:t>t </a:t>
            </a:r>
            <a:r>
              <a:rPr sz="2400" b="1" spc="-15" dirty="0">
                <a:solidFill>
                  <a:srgbClr val="C00000"/>
                </a:solidFill>
                <a:latin typeface="Arial Narrow"/>
                <a:cs typeface="Arial Narrow"/>
              </a:rPr>
              <a:t>Proce</a:t>
            </a:r>
            <a:r>
              <a:rPr sz="2400" b="1" spc="-25" dirty="0">
                <a:solidFill>
                  <a:srgbClr val="C00000"/>
                </a:solidFill>
                <a:latin typeface="Arial Narrow"/>
                <a:cs typeface="Arial Narrow"/>
              </a:rPr>
              <a:t>s</a:t>
            </a:r>
            <a:r>
              <a:rPr sz="2400" b="1" spc="-5" dirty="0">
                <a:solidFill>
                  <a:srgbClr val="C00000"/>
                </a:solidFill>
                <a:latin typeface="Arial Narrow"/>
                <a:cs typeface="Arial Narrow"/>
              </a:rPr>
              <a:t>sin</a:t>
            </a:r>
            <a:r>
              <a:rPr sz="2400" b="1" spc="0" dirty="0">
                <a:solidFill>
                  <a:srgbClr val="C00000"/>
                </a:solidFill>
                <a:latin typeface="Arial Narrow"/>
                <a:cs typeface="Arial Narrow"/>
              </a:rPr>
              <a:t>g</a:t>
            </a:r>
            <a:r>
              <a:rPr sz="2400" b="1" spc="35" dirty="0">
                <a:solidFill>
                  <a:srgbClr val="C00000"/>
                </a:solidFill>
                <a:latin typeface="Arial Narrow"/>
                <a:cs typeface="Arial Narrow"/>
              </a:rPr>
              <a:t> </a:t>
            </a:r>
            <a:r>
              <a:rPr sz="2400" b="1" spc="-5" dirty="0">
                <a:solidFill>
                  <a:srgbClr val="C00000"/>
                </a:solidFill>
                <a:latin typeface="Arial Narrow"/>
                <a:cs typeface="Arial Narrow"/>
              </a:rPr>
              <a:t>w</a:t>
            </a:r>
            <a:r>
              <a:rPr sz="2400" b="1" spc="5" dirty="0">
                <a:solidFill>
                  <a:srgbClr val="C00000"/>
                </a:solidFill>
                <a:latin typeface="Arial Narrow"/>
                <a:cs typeface="Arial Narrow"/>
              </a:rPr>
              <a:t>i</a:t>
            </a:r>
            <a:r>
              <a:rPr sz="2400" b="1" spc="-10" dirty="0">
                <a:solidFill>
                  <a:srgbClr val="C00000"/>
                </a:solidFill>
                <a:latin typeface="Arial Narrow"/>
                <a:cs typeface="Arial Narrow"/>
              </a:rPr>
              <a:t>th</a:t>
            </a:r>
            <a:r>
              <a:rPr sz="2400" b="1" spc="0" dirty="0">
                <a:solidFill>
                  <a:srgbClr val="C00000"/>
                </a:solidFill>
                <a:latin typeface="Arial Narrow"/>
                <a:cs typeface="Arial Narrow"/>
              </a:rPr>
              <a:t> </a:t>
            </a:r>
            <a:r>
              <a:rPr sz="2400" b="1" spc="-20" dirty="0">
                <a:solidFill>
                  <a:srgbClr val="C00000"/>
                </a:solidFill>
                <a:latin typeface="Arial Narrow"/>
                <a:cs typeface="Arial Narrow"/>
              </a:rPr>
              <a:t>Map</a:t>
            </a:r>
            <a:r>
              <a:rPr sz="2400" b="1" spc="-25" dirty="0">
                <a:solidFill>
                  <a:srgbClr val="C00000"/>
                </a:solidFill>
                <a:latin typeface="Arial Narrow"/>
                <a:cs typeface="Arial Narrow"/>
              </a:rPr>
              <a:t>R</a:t>
            </a:r>
            <a:r>
              <a:rPr sz="2400" b="1" spc="-5" dirty="0">
                <a:solidFill>
                  <a:srgbClr val="C00000"/>
                </a:solidFill>
                <a:latin typeface="Arial Narrow"/>
                <a:cs typeface="Arial Narrow"/>
              </a:rPr>
              <a:t>edu</a:t>
            </a:r>
            <a:r>
              <a:rPr sz="2400" b="1" spc="-10" dirty="0">
                <a:solidFill>
                  <a:srgbClr val="C00000"/>
                </a:solidFill>
                <a:latin typeface="Arial Narrow"/>
                <a:cs typeface="Arial Narrow"/>
              </a:rPr>
              <a:t>c</a:t>
            </a:r>
            <a:r>
              <a:rPr sz="2400" b="1" spc="0" dirty="0">
                <a:solidFill>
                  <a:srgbClr val="C00000"/>
                </a:solidFill>
                <a:latin typeface="Arial Narrow"/>
                <a:cs typeface="Arial Narrow"/>
              </a:rPr>
              <a:t>e</a:t>
            </a:r>
            <a:endParaRPr sz="2400">
              <a:latin typeface="Arial Narrow"/>
              <a:cs typeface="Arial Narrow"/>
            </a:endParaRPr>
          </a:p>
          <a:p>
            <a:pPr marL="291465">
              <a:lnSpc>
                <a:spcPct val="100000"/>
              </a:lnSpc>
              <a:spcBef>
                <a:spcPts val="590"/>
              </a:spcBef>
            </a:pPr>
            <a:r>
              <a:rPr sz="1800" b="1" dirty="0">
                <a:latin typeface="Arial Narrow"/>
                <a:cs typeface="Arial Narrow"/>
              </a:rPr>
              <a:t>J</a:t>
            </a:r>
            <a:r>
              <a:rPr sz="1800" b="1" spc="-10" dirty="0">
                <a:latin typeface="Arial Narrow"/>
                <a:cs typeface="Arial Narrow"/>
              </a:rPr>
              <a:t>i</a:t>
            </a:r>
            <a:r>
              <a:rPr sz="1800" b="1" spc="0" dirty="0">
                <a:latin typeface="Arial Narrow"/>
                <a:cs typeface="Arial Narrow"/>
              </a:rPr>
              <a:t>m</a:t>
            </a:r>
            <a:r>
              <a:rPr sz="1800" b="1" spc="-10" dirty="0">
                <a:latin typeface="Arial Narrow"/>
                <a:cs typeface="Arial Narrow"/>
              </a:rPr>
              <a:t>m</a:t>
            </a:r>
            <a:r>
              <a:rPr sz="1800" b="1" spc="0" dirty="0">
                <a:latin typeface="Arial Narrow"/>
                <a:cs typeface="Arial Narrow"/>
              </a:rPr>
              <a:t>y</a:t>
            </a:r>
            <a:r>
              <a:rPr sz="1800" b="1" spc="25" dirty="0">
                <a:latin typeface="Arial Narrow"/>
                <a:cs typeface="Arial Narrow"/>
              </a:rPr>
              <a:t> </a:t>
            </a:r>
            <a:r>
              <a:rPr sz="1800" b="1" spc="-10" dirty="0">
                <a:latin typeface="Arial Narrow"/>
                <a:cs typeface="Arial Narrow"/>
              </a:rPr>
              <a:t>Lin</a:t>
            </a:r>
            <a:r>
              <a:rPr sz="1800" b="1" spc="0" dirty="0">
                <a:latin typeface="Arial Narrow"/>
                <a:cs typeface="Arial Narrow"/>
              </a:rPr>
              <a:t> a</a:t>
            </a:r>
            <a:r>
              <a:rPr sz="1800" b="1" spc="-10" dirty="0">
                <a:latin typeface="Arial Narrow"/>
                <a:cs typeface="Arial Narrow"/>
              </a:rPr>
              <a:t>nd</a:t>
            </a:r>
            <a:r>
              <a:rPr sz="1800" b="1" spc="5" dirty="0">
                <a:latin typeface="Arial Narrow"/>
                <a:cs typeface="Arial Narrow"/>
              </a:rPr>
              <a:t> </a:t>
            </a:r>
            <a:r>
              <a:rPr sz="1800" b="1" spc="-10" dirty="0">
                <a:latin typeface="Arial Narrow"/>
                <a:cs typeface="Arial Narrow"/>
              </a:rPr>
              <a:t>Chris</a:t>
            </a:r>
            <a:r>
              <a:rPr sz="1800" b="1" spc="-5" dirty="0">
                <a:latin typeface="Arial Narrow"/>
                <a:cs typeface="Arial Narrow"/>
              </a:rPr>
              <a:t> </a:t>
            </a:r>
            <a:r>
              <a:rPr sz="1800" b="1" spc="-10" dirty="0">
                <a:latin typeface="Arial Narrow"/>
                <a:cs typeface="Arial Narrow"/>
              </a:rPr>
              <a:t>D</a:t>
            </a:r>
            <a:r>
              <a:rPr sz="1800" b="1" spc="0" dirty="0">
                <a:latin typeface="Arial Narrow"/>
                <a:cs typeface="Arial Narrow"/>
              </a:rPr>
              <a:t>y</a:t>
            </a:r>
            <a:r>
              <a:rPr sz="1800" b="1" spc="-10" dirty="0">
                <a:latin typeface="Arial Narrow"/>
                <a:cs typeface="Arial Narrow"/>
              </a:rPr>
              <a:t>e</a:t>
            </a:r>
            <a:r>
              <a:rPr sz="1800" b="1" spc="0" dirty="0">
                <a:latin typeface="Arial Narrow"/>
                <a:cs typeface="Arial Narrow"/>
              </a:rPr>
              <a:t>r</a:t>
            </a:r>
            <a:r>
              <a:rPr sz="1800" b="1" spc="-10" dirty="0">
                <a:latin typeface="黑体"/>
                <a:cs typeface="黑体"/>
              </a:rPr>
              <a:t>，</a:t>
            </a:r>
            <a:r>
              <a:rPr sz="1800" b="1" spc="-5" dirty="0">
                <a:latin typeface="Arial Narrow"/>
                <a:cs typeface="Arial Narrow"/>
              </a:rPr>
              <a:t>2010</a:t>
            </a:r>
            <a:r>
              <a:rPr sz="1800" b="1" spc="-10" dirty="0">
                <a:latin typeface="黑体"/>
                <a:cs typeface="黑体"/>
              </a:rPr>
              <a:t>，</a:t>
            </a:r>
            <a:r>
              <a:rPr sz="1800" b="1" spc="-10" dirty="0">
                <a:latin typeface="Arial Narrow"/>
                <a:cs typeface="Arial Narrow"/>
              </a:rPr>
              <a:t>Univ</a:t>
            </a:r>
            <a:r>
              <a:rPr sz="1800" b="1" spc="-15" dirty="0">
                <a:latin typeface="Arial Narrow"/>
                <a:cs typeface="Arial Narrow"/>
              </a:rPr>
              <a:t>ersit</a:t>
            </a:r>
            <a:r>
              <a:rPr sz="1800" b="1" spc="-10" dirty="0">
                <a:latin typeface="Arial Narrow"/>
                <a:cs typeface="Arial Narrow"/>
              </a:rPr>
              <a:t>y</a:t>
            </a:r>
            <a:r>
              <a:rPr sz="1800" b="1" spc="55" dirty="0">
                <a:latin typeface="Arial Narrow"/>
                <a:cs typeface="Arial Narrow"/>
              </a:rPr>
              <a:t> </a:t>
            </a:r>
            <a:r>
              <a:rPr sz="1800" b="1" spc="-10" dirty="0">
                <a:latin typeface="Arial Narrow"/>
                <a:cs typeface="Arial Narrow"/>
              </a:rPr>
              <a:t>of</a:t>
            </a:r>
            <a:r>
              <a:rPr sz="1800" b="1" spc="0" dirty="0">
                <a:latin typeface="Arial Narrow"/>
                <a:cs typeface="Arial Narrow"/>
              </a:rPr>
              <a:t> </a:t>
            </a:r>
            <a:r>
              <a:rPr sz="1800" b="1" spc="-10" dirty="0">
                <a:latin typeface="Arial Narrow"/>
                <a:cs typeface="Arial Narrow"/>
              </a:rPr>
              <a:t>Mar</a:t>
            </a:r>
            <a:r>
              <a:rPr sz="1800" b="1" spc="-20" dirty="0">
                <a:latin typeface="Arial Narrow"/>
                <a:cs typeface="Arial Narrow"/>
              </a:rPr>
              <a:t>y</a:t>
            </a:r>
            <a:r>
              <a:rPr sz="1800" b="1" spc="0" dirty="0">
                <a:latin typeface="Arial Narrow"/>
                <a:cs typeface="Arial Narrow"/>
              </a:rPr>
              <a:t>l</a:t>
            </a:r>
            <a:r>
              <a:rPr sz="1800" b="1" spc="-10" dirty="0">
                <a:latin typeface="Arial Narrow"/>
                <a:cs typeface="Arial Narrow"/>
              </a:rPr>
              <a:t>and,</a:t>
            </a:r>
            <a:r>
              <a:rPr sz="1800" b="1" spc="35" dirty="0">
                <a:latin typeface="Arial Narrow"/>
                <a:cs typeface="Arial Narrow"/>
              </a:rPr>
              <a:t> </a:t>
            </a:r>
            <a:r>
              <a:rPr sz="1800" b="1" spc="-10" dirty="0">
                <a:latin typeface="Arial Narrow"/>
                <a:cs typeface="Arial Narrow"/>
              </a:rPr>
              <a:t>Coll</a:t>
            </a:r>
            <a:r>
              <a:rPr sz="1800" b="1" spc="-25" dirty="0">
                <a:latin typeface="Arial Narrow"/>
                <a:cs typeface="Arial Narrow"/>
              </a:rPr>
              <a:t>e</a:t>
            </a:r>
            <a:r>
              <a:rPr sz="1800" b="1" spc="0" dirty="0">
                <a:latin typeface="Arial Narrow"/>
                <a:cs typeface="Arial Narrow"/>
              </a:rPr>
              <a:t>ge</a:t>
            </a:r>
            <a:r>
              <a:rPr sz="1800" b="1" spc="10" dirty="0">
                <a:latin typeface="Arial Narrow"/>
                <a:cs typeface="Arial Narrow"/>
              </a:rPr>
              <a:t> </a:t>
            </a:r>
            <a:r>
              <a:rPr sz="1800" b="1" spc="-10" dirty="0">
                <a:latin typeface="Arial Narrow"/>
                <a:cs typeface="Arial Narrow"/>
              </a:rPr>
              <a:t>P</a:t>
            </a:r>
            <a:r>
              <a:rPr sz="1800" b="1" spc="-20" dirty="0">
                <a:latin typeface="Arial Narrow"/>
                <a:cs typeface="Arial Narrow"/>
              </a:rPr>
              <a:t>a</a:t>
            </a:r>
            <a:r>
              <a:rPr sz="1800" b="1" spc="-10" dirty="0">
                <a:latin typeface="Arial Narrow"/>
                <a:cs typeface="Arial Narrow"/>
              </a:rPr>
              <a:t>rk</a:t>
            </a:r>
            <a:endParaRPr sz="1800">
              <a:latin typeface="Arial Narrow"/>
              <a:cs typeface="Arial Narrow"/>
            </a:endParaRPr>
          </a:p>
          <a:p>
            <a:pPr marL="311150">
              <a:lnSpc>
                <a:spcPct val="100000"/>
              </a:lnSpc>
              <a:spcBef>
                <a:spcPts val="325"/>
              </a:spcBef>
            </a:pPr>
            <a:r>
              <a:rPr sz="2400" dirty="0">
                <a:latin typeface="黑体"/>
                <a:cs typeface="黑体"/>
              </a:rPr>
              <a:t>主要介绍基于</a:t>
            </a:r>
            <a:r>
              <a:rPr sz="2400" spc="-5" dirty="0">
                <a:latin typeface="Arial Narrow"/>
                <a:cs typeface="Arial Narrow"/>
              </a:rPr>
              <a:t>MapR</a:t>
            </a:r>
            <a:r>
              <a:rPr sz="2400" spc="-10" dirty="0">
                <a:latin typeface="Arial Narrow"/>
                <a:cs typeface="Arial Narrow"/>
              </a:rPr>
              <a:t>e</a:t>
            </a:r>
            <a:r>
              <a:rPr sz="2400" spc="-5" dirty="0">
                <a:latin typeface="Arial Narrow"/>
                <a:cs typeface="Arial Narrow"/>
              </a:rPr>
              <a:t>duce</a:t>
            </a:r>
            <a:r>
              <a:rPr sz="2400" spc="0" dirty="0">
                <a:latin typeface="黑体"/>
                <a:cs typeface="黑体"/>
              </a:rPr>
              <a:t>的大规模文档数据处理技术和算法</a:t>
            </a:r>
            <a:endParaRPr sz="2400">
              <a:latin typeface="黑体"/>
              <a:cs typeface="黑体"/>
            </a:endParaRPr>
          </a:p>
          <a:p>
            <a:pPr>
              <a:lnSpc>
                <a:spcPts val="2800"/>
              </a:lnSpc>
              <a:spcBef>
                <a:spcPts val="63"/>
              </a:spcBef>
            </a:pPr>
            <a:endParaRPr sz="2800"/>
          </a:p>
          <a:p>
            <a:pPr marL="133350" marR="4222750">
              <a:lnSpc>
                <a:spcPct val="100000"/>
              </a:lnSpc>
            </a:pPr>
            <a:r>
              <a:rPr sz="2000" dirty="0">
                <a:solidFill>
                  <a:srgbClr val="9B2C1F"/>
                </a:solidFill>
                <a:latin typeface="Arial Narrow"/>
                <a:cs typeface="Arial Narrow"/>
              </a:rPr>
              <a:t>Ch4.</a:t>
            </a:r>
            <a:r>
              <a:rPr sz="2000" spc="-20" dirty="0">
                <a:solidFill>
                  <a:srgbClr val="9B2C1F"/>
                </a:solidFill>
                <a:latin typeface="Arial Narrow"/>
                <a:cs typeface="Arial Narrow"/>
              </a:rPr>
              <a:t> </a:t>
            </a:r>
            <a:r>
              <a:rPr sz="2000" spc="0" dirty="0">
                <a:solidFill>
                  <a:srgbClr val="9B2C1F"/>
                </a:solidFill>
                <a:latin typeface="Arial Narrow"/>
                <a:cs typeface="Arial Narrow"/>
              </a:rPr>
              <a:t>In</a:t>
            </a:r>
            <a:r>
              <a:rPr sz="2000" spc="-10" dirty="0">
                <a:solidFill>
                  <a:srgbClr val="9B2C1F"/>
                </a:solidFill>
                <a:latin typeface="Arial Narrow"/>
                <a:cs typeface="Arial Narrow"/>
              </a:rPr>
              <a:t>v</a:t>
            </a:r>
            <a:r>
              <a:rPr sz="2000" spc="-5" dirty="0">
                <a:solidFill>
                  <a:srgbClr val="9B2C1F"/>
                </a:solidFill>
                <a:latin typeface="Arial Narrow"/>
                <a:cs typeface="Arial Narrow"/>
              </a:rPr>
              <a:t>erte</a:t>
            </a:r>
            <a:r>
              <a:rPr sz="2000" spc="0" dirty="0">
                <a:solidFill>
                  <a:srgbClr val="9B2C1F"/>
                </a:solidFill>
                <a:latin typeface="Arial Narrow"/>
                <a:cs typeface="Arial Narrow"/>
              </a:rPr>
              <a:t>d</a:t>
            </a:r>
            <a:r>
              <a:rPr sz="2000" spc="-15" dirty="0">
                <a:solidFill>
                  <a:srgbClr val="9B2C1F"/>
                </a:solidFill>
                <a:latin typeface="Arial Narrow"/>
                <a:cs typeface="Arial Narrow"/>
              </a:rPr>
              <a:t> </a:t>
            </a:r>
            <a:r>
              <a:rPr sz="2000" spc="0" dirty="0">
                <a:solidFill>
                  <a:srgbClr val="9B2C1F"/>
                </a:solidFill>
                <a:latin typeface="Arial Narrow"/>
                <a:cs typeface="Arial Narrow"/>
              </a:rPr>
              <a:t>Ind</a:t>
            </a:r>
            <a:r>
              <a:rPr sz="2000" spc="-10" dirty="0">
                <a:solidFill>
                  <a:srgbClr val="9B2C1F"/>
                </a:solidFill>
                <a:latin typeface="Arial Narrow"/>
                <a:cs typeface="Arial Narrow"/>
              </a:rPr>
              <a:t>e</a:t>
            </a:r>
            <a:r>
              <a:rPr sz="2000" spc="-5" dirty="0">
                <a:solidFill>
                  <a:srgbClr val="9B2C1F"/>
                </a:solidFill>
                <a:latin typeface="Arial Narrow"/>
                <a:cs typeface="Arial Narrow"/>
              </a:rPr>
              <a:t>x</a:t>
            </a:r>
            <a:r>
              <a:rPr sz="2000" spc="-15" dirty="0">
                <a:solidFill>
                  <a:srgbClr val="9B2C1F"/>
                </a:solidFill>
                <a:latin typeface="Arial Narrow"/>
                <a:cs typeface="Arial Narrow"/>
              </a:rPr>
              <a:t>i</a:t>
            </a:r>
            <a:r>
              <a:rPr sz="2000" spc="-5" dirty="0">
                <a:solidFill>
                  <a:srgbClr val="9B2C1F"/>
                </a:solidFill>
                <a:latin typeface="Arial Narrow"/>
                <a:cs typeface="Arial Narrow"/>
              </a:rPr>
              <a:t>n</a:t>
            </a:r>
            <a:r>
              <a:rPr sz="2000" spc="0" dirty="0">
                <a:solidFill>
                  <a:srgbClr val="9B2C1F"/>
                </a:solidFill>
                <a:latin typeface="Arial Narrow"/>
                <a:cs typeface="Arial Narrow"/>
              </a:rPr>
              <a:t>g f</a:t>
            </a:r>
            <a:r>
              <a:rPr sz="2000" spc="-10" dirty="0">
                <a:solidFill>
                  <a:srgbClr val="9B2C1F"/>
                </a:solidFill>
                <a:latin typeface="Arial Narrow"/>
                <a:cs typeface="Arial Narrow"/>
              </a:rPr>
              <a:t>o</a:t>
            </a:r>
            <a:r>
              <a:rPr sz="2000" spc="0" dirty="0">
                <a:solidFill>
                  <a:srgbClr val="9B2C1F"/>
                </a:solidFill>
                <a:latin typeface="Arial Narrow"/>
                <a:cs typeface="Arial Narrow"/>
              </a:rPr>
              <a:t>r</a:t>
            </a:r>
            <a:r>
              <a:rPr sz="2000" spc="-35" dirty="0">
                <a:solidFill>
                  <a:srgbClr val="9B2C1F"/>
                </a:solidFill>
                <a:latin typeface="Arial Narrow"/>
                <a:cs typeface="Arial Narrow"/>
              </a:rPr>
              <a:t> </a:t>
            </a:r>
            <a:r>
              <a:rPr sz="2000" spc="-180" dirty="0">
                <a:solidFill>
                  <a:srgbClr val="9B2C1F"/>
                </a:solidFill>
                <a:latin typeface="Arial Narrow"/>
                <a:cs typeface="Arial Narrow"/>
              </a:rPr>
              <a:t>T</a:t>
            </a:r>
            <a:r>
              <a:rPr sz="2000" spc="-5" dirty="0">
                <a:solidFill>
                  <a:srgbClr val="9B2C1F"/>
                </a:solidFill>
                <a:latin typeface="Arial Narrow"/>
                <a:cs typeface="Arial Narrow"/>
              </a:rPr>
              <a:t>e</a:t>
            </a:r>
            <a:r>
              <a:rPr sz="2000" spc="-10" dirty="0">
                <a:solidFill>
                  <a:srgbClr val="9B2C1F"/>
                </a:solidFill>
                <a:latin typeface="Arial Narrow"/>
                <a:cs typeface="Arial Narrow"/>
              </a:rPr>
              <a:t>x</a:t>
            </a:r>
            <a:r>
              <a:rPr sz="2000" spc="0" dirty="0">
                <a:solidFill>
                  <a:srgbClr val="9B2C1F"/>
                </a:solidFill>
                <a:latin typeface="Arial Narrow"/>
                <a:cs typeface="Arial Narrow"/>
              </a:rPr>
              <a:t>t</a:t>
            </a:r>
            <a:r>
              <a:rPr sz="2000" spc="-15" dirty="0">
                <a:solidFill>
                  <a:srgbClr val="9B2C1F"/>
                </a:solidFill>
                <a:latin typeface="Arial Narrow"/>
                <a:cs typeface="Arial Narrow"/>
              </a:rPr>
              <a:t> </a:t>
            </a:r>
            <a:r>
              <a:rPr sz="2000" spc="0" dirty="0">
                <a:solidFill>
                  <a:srgbClr val="9B2C1F"/>
                </a:solidFill>
                <a:latin typeface="Arial Narrow"/>
                <a:cs typeface="Arial Narrow"/>
              </a:rPr>
              <a:t>Retrie</a:t>
            </a:r>
            <a:r>
              <a:rPr sz="2000" spc="-15" dirty="0">
                <a:solidFill>
                  <a:srgbClr val="9B2C1F"/>
                </a:solidFill>
                <a:latin typeface="Arial Narrow"/>
                <a:cs typeface="Arial Narrow"/>
              </a:rPr>
              <a:t>v</a:t>
            </a:r>
            <a:r>
              <a:rPr sz="2000" spc="-5" dirty="0">
                <a:solidFill>
                  <a:srgbClr val="9B2C1F"/>
                </a:solidFill>
                <a:latin typeface="Arial Narrow"/>
                <a:cs typeface="Arial Narrow"/>
              </a:rPr>
              <a:t>al </a:t>
            </a:r>
            <a:r>
              <a:rPr sz="2000" spc="0" dirty="0">
                <a:solidFill>
                  <a:srgbClr val="9B2C1F"/>
                </a:solidFill>
                <a:latin typeface="Arial Narrow"/>
                <a:cs typeface="Arial Narrow"/>
              </a:rPr>
              <a:t>Ch5.</a:t>
            </a:r>
            <a:r>
              <a:rPr sz="2000" spc="-20" dirty="0">
                <a:solidFill>
                  <a:srgbClr val="9B2C1F"/>
                </a:solidFill>
                <a:latin typeface="Arial Narrow"/>
                <a:cs typeface="Arial Narrow"/>
              </a:rPr>
              <a:t> </a:t>
            </a:r>
            <a:r>
              <a:rPr sz="2000" spc="-5" dirty="0">
                <a:solidFill>
                  <a:srgbClr val="9B2C1F"/>
                </a:solidFill>
                <a:latin typeface="Arial Narrow"/>
                <a:cs typeface="Arial Narrow"/>
              </a:rPr>
              <a:t>G</a:t>
            </a:r>
            <a:r>
              <a:rPr sz="2000" spc="5" dirty="0">
                <a:solidFill>
                  <a:srgbClr val="9B2C1F"/>
                </a:solidFill>
                <a:latin typeface="Arial Narrow"/>
                <a:cs typeface="Arial Narrow"/>
              </a:rPr>
              <a:t>r</a:t>
            </a:r>
            <a:r>
              <a:rPr sz="2000" spc="-5" dirty="0">
                <a:solidFill>
                  <a:srgbClr val="9B2C1F"/>
                </a:solidFill>
                <a:latin typeface="Arial Narrow"/>
                <a:cs typeface="Arial Narrow"/>
              </a:rPr>
              <a:t>ap</a:t>
            </a:r>
            <a:r>
              <a:rPr sz="2000" spc="0" dirty="0">
                <a:solidFill>
                  <a:srgbClr val="9B2C1F"/>
                </a:solidFill>
                <a:latin typeface="Arial Narrow"/>
                <a:cs typeface="Arial Narrow"/>
              </a:rPr>
              <a:t>h</a:t>
            </a:r>
            <a:r>
              <a:rPr sz="2000" spc="-114" dirty="0">
                <a:solidFill>
                  <a:srgbClr val="9B2C1F"/>
                </a:solidFill>
                <a:latin typeface="Arial Narrow"/>
                <a:cs typeface="Arial Narrow"/>
              </a:rPr>
              <a:t> </a:t>
            </a:r>
            <a:r>
              <a:rPr sz="2000" spc="0" dirty="0">
                <a:solidFill>
                  <a:srgbClr val="9B2C1F"/>
                </a:solidFill>
                <a:latin typeface="Arial Narrow"/>
                <a:cs typeface="Arial Narrow"/>
              </a:rPr>
              <a:t>A</a:t>
            </a:r>
            <a:r>
              <a:rPr sz="2000" spc="-10" dirty="0">
                <a:solidFill>
                  <a:srgbClr val="9B2C1F"/>
                </a:solidFill>
                <a:latin typeface="Arial Narrow"/>
                <a:cs typeface="Arial Narrow"/>
              </a:rPr>
              <a:t>l</a:t>
            </a:r>
            <a:r>
              <a:rPr sz="2000" spc="-5" dirty="0">
                <a:solidFill>
                  <a:srgbClr val="9B2C1F"/>
                </a:solidFill>
                <a:latin typeface="Arial Narrow"/>
                <a:cs typeface="Arial Narrow"/>
              </a:rPr>
              <a:t>gorit</a:t>
            </a:r>
            <a:r>
              <a:rPr sz="2000" spc="-10" dirty="0">
                <a:solidFill>
                  <a:srgbClr val="9B2C1F"/>
                </a:solidFill>
                <a:latin typeface="Arial Narrow"/>
                <a:cs typeface="Arial Narrow"/>
              </a:rPr>
              <a:t>h</a:t>
            </a:r>
            <a:r>
              <a:rPr sz="2000" spc="-5" dirty="0">
                <a:solidFill>
                  <a:srgbClr val="9B2C1F"/>
                </a:solidFill>
                <a:latin typeface="Arial Narrow"/>
                <a:cs typeface="Arial Narrow"/>
              </a:rPr>
              <a:t>ms</a:t>
            </a:r>
            <a:endParaRPr sz="2000">
              <a:latin typeface="Arial Narrow"/>
              <a:cs typeface="Arial Narrow"/>
            </a:endParaRPr>
          </a:p>
          <a:p>
            <a:pPr marL="1047750" marR="4341495">
              <a:lnSpc>
                <a:spcPts val="2400"/>
              </a:lnSpc>
              <a:spcBef>
                <a:spcPts val="80"/>
              </a:spcBef>
            </a:pPr>
            <a:r>
              <a:rPr sz="2000" dirty="0">
                <a:latin typeface="Arial Narrow"/>
                <a:cs typeface="Arial Narrow"/>
              </a:rPr>
              <a:t>P</a:t>
            </a:r>
            <a:r>
              <a:rPr sz="2000" spc="-10" dirty="0">
                <a:latin typeface="Arial Narrow"/>
                <a:cs typeface="Arial Narrow"/>
              </a:rPr>
              <a:t>a</a:t>
            </a:r>
            <a:r>
              <a:rPr sz="2000" spc="0" dirty="0">
                <a:latin typeface="Arial Narrow"/>
                <a:cs typeface="Arial Narrow"/>
              </a:rPr>
              <a:t>ral</a:t>
            </a:r>
            <a:r>
              <a:rPr sz="2000" spc="-10" dirty="0">
                <a:latin typeface="Arial Narrow"/>
                <a:cs typeface="Arial Narrow"/>
              </a:rPr>
              <a:t>l</a:t>
            </a:r>
            <a:r>
              <a:rPr sz="2000" spc="-5" dirty="0">
                <a:latin typeface="Arial Narrow"/>
                <a:cs typeface="Arial Narrow"/>
              </a:rPr>
              <a:t>e</a:t>
            </a:r>
            <a:r>
              <a:rPr sz="2000" spc="0" dirty="0">
                <a:latin typeface="Arial Narrow"/>
                <a:cs typeface="Arial Narrow"/>
              </a:rPr>
              <a:t>l Breadt</a:t>
            </a:r>
            <a:r>
              <a:rPr sz="2000" spc="-10" dirty="0">
                <a:latin typeface="Arial Narrow"/>
                <a:cs typeface="Arial Narrow"/>
              </a:rPr>
              <a:t>h</a:t>
            </a:r>
            <a:r>
              <a:rPr sz="2000" spc="5" dirty="0">
                <a:latin typeface="Arial Narrow"/>
                <a:cs typeface="Arial Narrow"/>
              </a:rPr>
              <a:t>-</a:t>
            </a:r>
            <a:r>
              <a:rPr sz="2000" spc="0" dirty="0">
                <a:latin typeface="Arial Narrow"/>
                <a:cs typeface="Arial Narrow"/>
              </a:rPr>
              <a:t>First</a:t>
            </a:r>
            <a:r>
              <a:rPr sz="2000" spc="-20" dirty="0">
                <a:latin typeface="Arial Narrow"/>
                <a:cs typeface="Arial Narrow"/>
              </a:rPr>
              <a:t> </a:t>
            </a:r>
            <a:r>
              <a:rPr sz="2000" spc="0" dirty="0">
                <a:latin typeface="Arial Narrow"/>
                <a:cs typeface="Arial Narrow"/>
              </a:rPr>
              <a:t>S</a:t>
            </a:r>
            <a:r>
              <a:rPr sz="2000" spc="-10" dirty="0">
                <a:latin typeface="Arial Narrow"/>
                <a:cs typeface="Arial Narrow"/>
              </a:rPr>
              <a:t>e</a:t>
            </a:r>
            <a:r>
              <a:rPr sz="2000" spc="-5" dirty="0">
                <a:latin typeface="Arial Narrow"/>
                <a:cs typeface="Arial Narrow"/>
              </a:rPr>
              <a:t>arch </a:t>
            </a:r>
            <a:r>
              <a:rPr sz="2000" spc="0" dirty="0">
                <a:latin typeface="Arial Narrow"/>
                <a:cs typeface="Arial Narrow"/>
              </a:rPr>
              <a:t>P</a:t>
            </a:r>
            <a:r>
              <a:rPr sz="2000" spc="-10" dirty="0">
                <a:latin typeface="Arial Narrow"/>
                <a:cs typeface="Arial Narrow"/>
              </a:rPr>
              <a:t>a</a:t>
            </a:r>
            <a:r>
              <a:rPr sz="2000" spc="-5" dirty="0">
                <a:latin typeface="Arial Narrow"/>
                <a:cs typeface="Arial Narrow"/>
              </a:rPr>
              <a:t>geRank</a:t>
            </a:r>
            <a:endParaRPr sz="2000">
              <a:latin typeface="Arial Narrow"/>
              <a:cs typeface="Arial Narrow"/>
            </a:endParaRPr>
          </a:p>
          <a:p>
            <a:pPr marL="133350">
              <a:lnSpc>
                <a:spcPts val="2320"/>
              </a:lnSpc>
            </a:pPr>
            <a:r>
              <a:rPr sz="2000" dirty="0">
                <a:solidFill>
                  <a:srgbClr val="9B2C1F"/>
                </a:solidFill>
                <a:latin typeface="Arial Narrow"/>
                <a:cs typeface="Arial Narrow"/>
              </a:rPr>
              <a:t>Ch6.</a:t>
            </a:r>
            <a:r>
              <a:rPr sz="2000" spc="-20" dirty="0">
                <a:solidFill>
                  <a:srgbClr val="9B2C1F"/>
                </a:solidFill>
                <a:latin typeface="Arial Narrow"/>
                <a:cs typeface="Arial Narrow"/>
              </a:rPr>
              <a:t> </a:t>
            </a:r>
            <a:r>
              <a:rPr sz="2000" spc="0" dirty="0">
                <a:solidFill>
                  <a:srgbClr val="9B2C1F"/>
                </a:solidFill>
                <a:latin typeface="Arial Narrow"/>
                <a:cs typeface="Arial Narrow"/>
              </a:rPr>
              <a:t>EM</a:t>
            </a:r>
            <a:r>
              <a:rPr sz="2000" spc="-105" dirty="0">
                <a:solidFill>
                  <a:srgbClr val="9B2C1F"/>
                </a:solidFill>
                <a:latin typeface="Arial Narrow"/>
                <a:cs typeface="Arial Narrow"/>
              </a:rPr>
              <a:t> </a:t>
            </a:r>
            <a:r>
              <a:rPr sz="2000" spc="0" dirty="0">
                <a:solidFill>
                  <a:srgbClr val="9B2C1F"/>
                </a:solidFill>
                <a:latin typeface="Arial Narrow"/>
                <a:cs typeface="Arial Narrow"/>
              </a:rPr>
              <a:t>A</a:t>
            </a:r>
            <a:r>
              <a:rPr sz="2000" spc="-10" dirty="0">
                <a:solidFill>
                  <a:srgbClr val="9B2C1F"/>
                </a:solidFill>
                <a:latin typeface="Arial Narrow"/>
                <a:cs typeface="Arial Narrow"/>
              </a:rPr>
              <a:t>l</a:t>
            </a:r>
            <a:r>
              <a:rPr sz="2000" spc="-5" dirty="0">
                <a:solidFill>
                  <a:srgbClr val="9B2C1F"/>
                </a:solidFill>
                <a:latin typeface="Arial Narrow"/>
                <a:cs typeface="Arial Narrow"/>
              </a:rPr>
              <a:t>gorit</a:t>
            </a:r>
            <a:r>
              <a:rPr sz="2000" spc="-10" dirty="0">
                <a:solidFill>
                  <a:srgbClr val="9B2C1F"/>
                </a:solidFill>
                <a:latin typeface="Arial Narrow"/>
                <a:cs typeface="Arial Narrow"/>
              </a:rPr>
              <a:t>h</a:t>
            </a:r>
            <a:r>
              <a:rPr sz="2000" spc="-5" dirty="0">
                <a:solidFill>
                  <a:srgbClr val="9B2C1F"/>
                </a:solidFill>
                <a:latin typeface="Arial Narrow"/>
                <a:cs typeface="Arial Narrow"/>
              </a:rPr>
              <a:t>m</a:t>
            </a:r>
            <a:r>
              <a:rPr sz="2000" spc="0" dirty="0">
                <a:solidFill>
                  <a:srgbClr val="9B2C1F"/>
                </a:solidFill>
                <a:latin typeface="Arial Narrow"/>
                <a:cs typeface="Arial Narrow"/>
              </a:rPr>
              <a:t>s </a:t>
            </a:r>
            <a:r>
              <a:rPr sz="2000" spc="-5" dirty="0">
                <a:solidFill>
                  <a:srgbClr val="9B2C1F"/>
                </a:solidFill>
                <a:latin typeface="Arial Narrow"/>
                <a:cs typeface="Arial Narrow"/>
              </a:rPr>
              <a:t>fo</a:t>
            </a:r>
            <a:r>
              <a:rPr sz="2000" spc="0" dirty="0">
                <a:solidFill>
                  <a:srgbClr val="9B2C1F"/>
                </a:solidFill>
                <a:latin typeface="Arial Narrow"/>
                <a:cs typeface="Arial Narrow"/>
              </a:rPr>
              <a:t>r</a:t>
            </a:r>
            <a:r>
              <a:rPr sz="2000" spc="-45" dirty="0">
                <a:solidFill>
                  <a:srgbClr val="9B2C1F"/>
                </a:solidFill>
                <a:latin typeface="Arial Narrow"/>
                <a:cs typeface="Arial Narrow"/>
              </a:rPr>
              <a:t> </a:t>
            </a:r>
            <a:r>
              <a:rPr sz="2000" spc="-180" dirty="0">
                <a:solidFill>
                  <a:srgbClr val="9B2C1F"/>
                </a:solidFill>
                <a:latin typeface="Arial Narrow"/>
                <a:cs typeface="Arial Narrow"/>
              </a:rPr>
              <a:t>T</a:t>
            </a:r>
            <a:r>
              <a:rPr sz="2000" spc="-5" dirty="0">
                <a:solidFill>
                  <a:srgbClr val="9B2C1F"/>
                </a:solidFill>
                <a:latin typeface="Arial Narrow"/>
                <a:cs typeface="Arial Narrow"/>
              </a:rPr>
              <a:t>e</a:t>
            </a:r>
            <a:r>
              <a:rPr sz="2000" spc="-10" dirty="0">
                <a:solidFill>
                  <a:srgbClr val="9B2C1F"/>
                </a:solidFill>
                <a:latin typeface="Arial Narrow"/>
                <a:cs typeface="Arial Narrow"/>
              </a:rPr>
              <a:t>x</a:t>
            </a:r>
            <a:r>
              <a:rPr sz="2000" spc="0" dirty="0">
                <a:solidFill>
                  <a:srgbClr val="9B2C1F"/>
                </a:solidFill>
                <a:latin typeface="Arial Narrow"/>
                <a:cs typeface="Arial Narrow"/>
              </a:rPr>
              <a:t>t</a:t>
            </a:r>
            <a:r>
              <a:rPr sz="2000" spc="-15" dirty="0">
                <a:solidFill>
                  <a:srgbClr val="9B2C1F"/>
                </a:solidFill>
                <a:latin typeface="Arial Narrow"/>
                <a:cs typeface="Arial Narrow"/>
              </a:rPr>
              <a:t> </a:t>
            </a:r>
            <a:r>
              <a:rPr sz="2000" spc="0" dirty="0">
                <a:solidFill>
                  <a:srgbClr val="9B2C1F"/>
                </a:solidFill>
                <a:latin typeface="Arial Narrow"/>
                <a:cs typeface="Arial Narrow"/>
              </a:rPr>
              <a:t>Pro</a:t>
            </a:r>
            <a:r>
              <a:rPr sz="2000" spc="-10" dirty="0">
                <a:solidFill>
                  <a:srgbClr val="9B2C1F"/>
                </a:solidFill>
                <a:latin typeface="Arial Narrow"/>
                <a:cs typeface="Arial Narrow"/>
              </a:rPr>
              <a:t>c</a:t>
            </a:r>
            <a:r>
              <a:rPr sz="2000" spc="-5" dirty="0">
                <a:solidFill>
                  <a:srgbClr val="9B2C1F"/>
                </a:solidFill>
                <a:latin typeface="Arial Narrow"/>
                <a:cs typeface="Arial Narrow"/>
              </a:rPr>
              <a:t>e</a:t>
            </a:r>
            <a:r>
              <a:rPr sz="2000" spc="-10" dirty="0">
                <a:solidFill>
                  <a:srgbClr val="9B2C1F"/>
                </a:solidFill>
                <a:latin typeface="Arial Narrow"/>
                <a:cs typeface="Arial Narrow"/>
              </a:rPr>
              <a:t>s</a:t>
            </a:r>
            <a:r>
              <a:rPr sz="2000" spc="-5" dirty="0">
                <a:solidFill>
                  <a:srgbClr val="9B2C1F"/>
                </a:solidFill>
                <a:latin typeface="Arial Narrow"/>
                <a:cs typeface="Arial Narrow"/>
              </a:rPr>
              <a:t>s</a:t>
            </a:r>
            <a:r>
              <a:rPr sz="2000" spc="-15" dirty="0">
                <a:solidFill>
                  <a:srgbClr val="9B2C1F"/>
                </a:solidFill>
                <a:latin typeface="Arial Narrow"/>
                <a:cs typeface="Arial Narrow"/>
              </a:rPr>
              <a:t>i</a:t>
            </a:r>
            <a:r>
              <a:rPr sz="2000" spc="-5" dirty="0">
                <a:solidFill>
                  <a:srgbClr val="9B2C1F"/>
                </a:solidFill>
                <a:latin typeface="Arial Narrow"/>
                <a:cs typeface="Arial Narrow"/>
              </a:rPr>
              <a:t>ng</a:t>
            </a:r>
            <a:endParaRPr sz="2000">
              <a:latin typeface="Arial Narrow"/>
              <a:cs typeface="Arial Narrow"/>
            </a:endParaRPr>
          </a:p>
          <a:p>
            <a:pPr marL="1047750">
              <a:lnSpc>
                <a:spcPct val="100000"/>
              </a:lnSpc>
            </a:pPr>
            <a:r>
              <a:rPr sz="2000" dirty="0">
                <a:latin typeface="Arial Narrow"/>
                <a:cs typeface="Arial Narrow"/>
              </a:rPr>
              <a:t>EM,</a:t>
            </a:r>
            <a:r>
              <a:rPr sz="2000" spc="-20" dirty="0">
                <a:latin typeface="Arial Narrow"/>
                <a:cs typeface="Arial Narrow"/>
              </a:rPr>
              <a:t> </a:t>
            </a:r>
            <a:r>
              <a:rPr sz="2000" spc="0" dirty="0">
                <a:latin typeface="Arial Narrow"/>
                <a:cs typeface="Arial Narrow"/>
              </a:rPr>
              <a:t>HMM</a:t>
            </a:r>
            <a:endParaRPr sz="2000">
              <a:latin typeface="Arial Narrow"/>
              <a:cs typeface="Arial Narrow"/>
            </a:endParaRPr>
          </a:p>
          <a:p>
            <a:pPr marL="1047750">
              <a:lnSpc>
                <a:spcPct val="100000"/>
              </a:lnSpc>
            </a:pPr>
            <a:r>
              <a:rPr sz="2000" dirty="0">
                <a:latin typeface="Arial Narrow"/>
                <a:cs typeface="Arial Narrow"/>
              </a:rPr>
              <a:t>Case</a:t>
            </a:r>
            <a:r>
              <a:rPr sz="2000" spc="-10" dirty="0">
                <a:latin typeface="Arial Narrow"/>
                <a:cs typeface="Arial Narrow"/>
              </a:rPr>
              <a:t> </a:t>
            </a:r>
            <a:r>
              <a:rPr sz="2000" spc="0" dirty="0">
                <a:latin typeface="Arial Narrow"/>
                <a:cs typeface="Arial Narrow"/>
              </a:rPr>
              <a:t>S</a:t>
            </a:r>
            <a:r>
              <a:rPr sz="2000" spc="-10" dirty="0">
                <a:latin typeface="Arial Narrow"/>
                <a:cs typeface="Arial Narrow"/>
              </a:rPr>
              <a:t>t</a:t>
            </a:r>
            <a:r>
              <a:rPr sz="2000" spc="-5" dirty="0">
                <a:latin typeface="Arial Narrow"/>
                <a:cs typeface="Arial Narrow"/>
              </a:rPr>
              <a:t>ud</a:t>
            </a:r>
            <a:r>
              <a:rPr sz="2000" spc="-15" dirty="0">
                <a:latin typeface="Arial Narrow"/>
                <a:cs typeface="Arial Narrow"/>
              </a:rPr>
              <a:t>y</a:t>
            </a:r>
            <a:r>
              <a:rPr sz="2000" spc="0" dirty="0">
                <a:latin typeface="Arial Narrow"/>
                <a:cs typeface="Arial Narrow"/>
              </a:rPr>
              <a:t>: </a:t>
            </a:r>
            <a:r>
              <a:rPr sz="2000" spc="-30" dirty="0">
                <a:latin typeface="Arial Narrow"/>
                <a:cs typeface="Arial Narrow"/>
              </a:rPr>
              <a:t>W</a:t>
            </a:r>
            <a:r>
              <a:rPr sz="2000" spc="-5" dirty="0">
                <a:latin typeface="Arial Narrow"/>
                <a:cs typeface="Arial Narrow"/>
              </a:rPr>
              <a:t>or</a:t>
            </a:r>
            <a:r>
              <a:rPr sz="2000" spc="0" dirty="0">
                <a:latin typeface="Arial Narrow"/>
                <a:cs typeface="Arial Narrow"/>
              </a:rPr>
              <a:t>d</a:t>
            </a:r>
            <a:r>
              <a:rPr sz="2000" spc="-95" dirty="0">
                <a:latin typeface="Arial Narrow"/>
                <a:cs typeface="Arial Narrow"/>
              </a:rPr>
              <a:t> </a:t>
            </a:r>
            <a:r>
              <a:rPr sz="2000" spc="0" dirty="0">
                <a:latin typeface="Arial Narrow"/>
                <a:cs typeface="Arial Narrow"/>
              </a:rPr>
              <a:t>A</a:t>
            </a:r>
            <a:r>
              <a:rPr sz="2000" spc="-10" dirty="0">
                <a:latin typeface="Arial Narrow"/>
                <a:cs typeface="Arial Narrow"/>
              </a:rPr>
              <a:t>l</a:t>
            </a:r>
            <a:r>
              <a:rPr sz="2000" spc="-5" dirty="0">
                <a:latin typeface="Arial Narrow"/>
                <a:cs typeface="Arial Narrow"/>
              </a:rPr>
              <a:t>i</a:t>
            </a:r>
            <a:r>
              <a:rPr sz="2000" spc="-10" dirty="0">
                <a:latin typeface="Arial Narrow"/>
                <a:cs typeface="Arial Narrow"/>
              </a:rPr>
              <a:t>g</a:t>
            </a:r>
            <a:r>
              <a:rPr sz="2000" spc="-5" dirty="0">
                <a:latin typeface="Arial Narrow"/>
                <a:cs typeface="Arial Narrow"/>
              </a:rPr>
              <a:t>nme</a:t>
            </a:r>
            <a:r>
              <a:rPr sz="2000" spc="-10" dirty="0">
                <a:latin typeface="Arial Narrow"/>
                <a:cs typeface="Arial Narrow"/>
              </a:rPr>
              <a:t>n</a:t>
            </a:r>
            <a:r>
              <a:rPr sz="2000" spc="0" dirty="0">
                <a:latin typeface="Arial Narrow"/>
                <a:cs typeface="Arial Narrow"/>
              </a:rPr>
              <a:t>t </a:t>
            </a:r>
            <a:r>
              <a:rPr sz="2000" spc="-5" dirty="0">
                <a:latin typeface="Arial Narrow"/>
                <a:cs typeface="Arial Narrow"/>
              </a:rPr>
              <a:t>fo</a:t>
            </a:r>
            <a:r>
              <a:rPr sz="2000" spc="0" dirty="0">
                <a:latin typeface="Arial Narrow"/>
                <a:cs typeface="Arial Narrow"/>
              </a:rPr>
              <a:t>r</a:t>
            </a:r>
            <a:r>
              <a:rPr sz="2000" spc="-15" dirty="0">
                <a:latin typeface="Arial Narrow"/>
                <a:cs typeface="Arial Narrow"/>
              </a:rPr>
              <a:t> </a:t>
            </a:r>
            <a:r>
              <a:rPr sz="2000" spc="0" dirty="0">
                <a:latin typeface="Arial Narrow"/>
                <a:cs typeface="Arial Narrow"/>
              </a:rPr>
              <a:t>St</a:t>
            </a:r>
            <a:r>
              <a:rPr sz="2000" spc="-10" dirty="0">
                <a:latin typeface="Arial Narrow"/>
                <a:cs typeface="Arial Narrow"/>
              </a:rPr>
              <a:t>a</a:t>
            </a:r>
            <a:r>
              <a:rPr sz="2000" spc="0" dirty="0">
                <a:latin typeface="Arial Narrow"/>
                <a:cs typeface="Arial Narrow"/>
              </a:rPr>
              <a:t>ti</a:t>
            </a:r>
            <a:r>
              <a:rPr sz="2000" spc="-15" dirty="0">
                <a:latin typeface="Arial Narrow"/>
                <a:cs typeface="Arial Narrow"/>
              </a:rPr>
              <a:t>s</a:t>
            </a:r>
            <a:r>
              <a:rPr sz="2000" spc="0" dirty="0">
                <a:latin typeface="Arial Narrow"/>
                <a:cs typeface="Arial Narrow"/>
              </a:rPr>
              <a:t>ti</a:t>
            </a:r>
            <a:r>
              <a:rPr sz="2000" spc="-15" dirty="0">
                <a:latin typeface="Arial Narrow"/>
                <a:cs typeface="Arial Narrow"/>
              </a:rPr>
              <a:t>c</a:t>
            </a:r>
            <a:r>
              <a:rPr sz="2000" spc="-5" dirty="0">
                <a:latin typeface="Arial Narrow"/>
                <a:cs typeface="Arial Narrow"/>
              </a:rPr>
              <a:t>a</a:t>
            </a:r>
            <a:r>
              <a:rPr sz="2000" spc="0" dirty="0">
                <a:latin typeface="Arial Narrow"/>
                <a:cs typeface="Arial Narrow"/>
              </a:rPr>
              <a:t>l </a:t>
            </a:r>
            <a:r>
              <a:rPr sz="2000" spc="-5" dirty="0">
                <a:latin typeface="Arial Narrow"/>
                <a:cs typeface="Arial Narrow"/>
              </a:rPr>
              <a:t>Ma</a:t>
            </a:r>
            <a:r>
              <a:rPr sz="2000" spc="-10" dirty="0">
                <a:latin typeface="Arial Narrow"/>
                <a:cs typeface="Arial Narrow"/>
              </a:rPr>
              <a:t>c</a:t>
            </a:r>
            <a:r>
              <a:rPr sz="2000" spc="-5" dirty="0">
                <a:latin typeface="Arial Narrow"/>
                <a:cs typeface="Arial Narrow"/>
              </a:rPr>
              <a:t>h</a:t>
            </a:r>
            <a:r>
              <a:rPr sz="2000" spc="-10" dirty="0">
                <a:latin typeface="Arial Narrow"/>
                <a:cs typeface="Arial Narrow"/>
              </a:rPr>
              <a:t>i</a:t>
            </a:r>
            <a:r>
              <a:rPr sz="2000" spc="-5" dirty="0">
                <a:latin typeface="Arial Narrow"/>
                <a:cs typeface="Arial Narrow"/>
              </a:rPr>
              <a:t>n</a:t>
            </a:r>
            <a:r>
              <a:rPr sz="2000" spc="0" dirty="0">
                <a:latin typeface="Arial Narrow"/>
                <a:cs typeface="Arial Narrow"/>
              </a:rPr>
              <a:t>e</a:t>
            </a:r>
            <a:r>
              <a:rPr sz="2000" spc="-40" dirty="0">
                <a:latin typeface="Arial Narrow"/>
                <a:cs typeface="Arial Narrow"/>
              </a:rPr>
              <a:t> </a:t>
            </a:r>
            <a:r>
              <a:rPr sz="2000" spc="-60" dirty="0">
                <a:latin typeface="Arial Narrow"/>
                <a:cs typeface="Arial Narrow"/>
              </a:rPr>
              <a:t>T</a:t>
            </a:r>
            <a:r>
              <a:rPr sz="2000" spc="0" dirty="0">
                <a:latin typeface="Arial Narrow"/>
                <a:cs typeface="Arial Narrow"/>
              </a:rPr>
              <a:t>rans</a:t>
            </a:r>
            <a:r>
              <a:rPr sz="2000" spc="-15" dirty="0">
                <a:latin typeface="Arial Narrow"/>
                <a:cs typeface="Arial Narrow"/>
              </a:rPr>
              <a:t>l</a:t>
            </a:r>
            <a:r>
              <a:rPr sz="2000" spc="-5" dirty="0">
                <a:latin typeface="Arial Narrow"/>
                <a:cs typeface="Arial Narrow"/>
              </a:rPr>
              <a:t>at</a:t>
            </a:r>
            <a:r>
              <a:rPr sz="2000" spc="-10" dirty="0">
                <a:latin typeface="Arial Narrow"/>
                <a:cs typeface="Arial Narrow"/>
              </a:rPr>
              <a:t>i</a:t>
            </a:r>
            <a:r>
              <a:rPr sz="2000" spc="-5" dirty="0">
                <a:latin typeface="Arial Narrow"/>
                <a:cs typeface="Arial Narrow"/>
              </a:rPr>
              <a:t>on</a:t>
            </a:r>
            <a:endParaRPr sz="2000">
              <a:latin typeface="Arial Narrow"/>
              <a:cs typeface="Arial Narro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9714" y="1218438"/>
            <a:ext cx="3491865" cy="391795"/>
          </a:xfrm>
          <a:prstGeom prst="rect">
            <a:avLst/>
          </a:prstGeom>
        </p:spPr>
        <p:txBody>
          <a:bodyPr vert="horz" wrap="square" lIns="0" tIns="0" rIns="0" bIns="0" rtlCol="0">
            <a:spAutoFit/>
          </a:bodyPr>
          <a:lstStyle/>
          <a:p>
            <a:pPr marL="287020" indent="-274955">
              <a:lnSpc>
                <a:spcPts val="3080"/>
              </a:lnSpc>
              <a:buClr>
                <a:srgbClr val="D24717"/>
              </a:buClr>
              <a:buSzPct val="84615"/>
              <a:buFont typeface="Wingdings 2"/>
              <a:buChar char=""/>
              <a:tabLst>
                <a:tab pos="287020" algn="l"/>
              </a:tabLst>
            </a:pPr>
            <a:r>
              <a:rPr sz="2600" spc="0" dirty="0">
                <a:solidFill>
                  <a:srgbClr val="33CC33"/>
                </a:solidFill>
                <a:latin typeface="Arial Narrow"/>
                <a:cs typeface="Arial Narrow"/>
              </a:rPr>
              <a:t>word</a:t>
            </a:r>
            <a:r>
              <a:rPr sz="2600" spc="-5" dirty="0">
                <a:solidFill>
                  <a:srgbClr val="33CC33"/>
                </a:solidFill>
                <a:latin typeface="Arial Narrow"/>
                <a:cs typeface="Arial Narrow"/>
              </a:rPr>
              <a:t> c</a:t>
            </a:r>
            <a:r>
              <a:rPr sz="2600" spc="-15" dirty="0">
                <a:solidFill>
                  <a:srgbClr val="33CC33"/>
                </a:solidFill>
                <a:latin typeface="Arial Narrow"/>
                <a:cs typeface="Arial Narrow"/>
              </a:rPr>
              <a:t>o</a:t>
            </a:r>
            <a:r>
              <a:rPr sz="2600" spc="-5" dirty="0">
                <a:solidFill>
                  <a:srgbClr val="33CC33"/>
                </a:solidFill>
                <a:latin typeface="Arial Narrow"/>
                <a:cs typeface="Arial Narrow"/>
              </a:rPr>
              <a:t>-oc</a:t>
            </a:r>
            <a:r>
              <a:rPr sz="2600" spc="0" dirty="0">
                <a:solidFill>
                  <a:srgbClr val="33CC33"/>
                </a:solidFill>
                <a:latin typeface="Arial Narrow"/>
                <a:cs typeface="Arial Narrow"/>
              </a:rPr>
              <a:t>c</a:t>
            </a:r>
            <a:r>
              <a:rPr sz="2600" spc="-5" dirty="0">
                <a:solidFill>
                  <a:srgbClr val="33CC33"/>
                </a:solidFill>
                <a:latin typeface="Arial Narrow"/>
                <a:cs typeface="Arial Narrow"/>
              </a:rPr>
              <a:t>urrenc</a:t>
            </a:r>
            <a:r>
              <a:rPr sz="2600" spc="0" dirty="0">
                <a:solidFill>
                  <a:srgbClr val="33CC33"/>
                </a:solidFill>
                <a:latin typeface="Arial Narrow"/>
                <a:cs typeface="Arial Narrow"/>
              </a:rPr>
              <a:t>e</a:t>
            </a:r>
            <a:r>
              <a:rPr sz="2600" spc="-15" dirty="0">
                <a:solidFill>
                  <a:srgbClr val="33CC33"/>
                </a:solidFill>
                <a:latin typeface="Arial Narrow"/>
                <a:cs typeface="Arial Narrow"/>
              </a:rPr>
              <a:t> </a:t>
            </a:r>
            <a:r>
              <a:rPr sz="2600" spc="-5" dirty="0">
                <a:solidFill>
                  <a:srgbClr val="33CC33"/>
                </a:solidFill>
                <a:latin typeface="Arial Narrow"/>
                <a:cs typeface="Arial Narrow"/>
              </a:rPr>
              <a:t>matrix</a:t>
            </a:r>
            <a:endParaRPr sz="2600">
              <a:latin typeface="Arial Narrow"/>
              <a:cs typeface="Arial Narrow"/>
            </a:endParaRPr>
          </a:p>
        </p:txBody>
      </p:sp>
      <p:sp>
        <p:nvSpPr>
          <p:cNvPr id="3" name="object 3"/>
          <p:cNvSpPr txBox="1"/>
          <p:nvPr/>
        </p:nvSpPr>
        <p:spPr>
          <a:xfrm>
            <a:off x="559714" y="1669034"/>
            <a:ext cx="7896859" cy="3568700"/>
          </a:xfrm>
          <a:prstGeom prst="rect">
            <a:avLst/>
          </a:prstGeom>
        </p:spPr>
        <p:txBody>
          <a:bodyPr vert="horz" wrap="square" lIns="0" tIns="0" rIns="0" bIns="0" rtlCol="0">
            <a:spAutoFit/>
          </a:bodyPr>
          <a:lstStyle/>
          <a:p>
            <a:pPr marL="332740">
              <a:lnSpc>
                <a:spcPct val="100000"/>
              </a:lnSpc>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latin typeface="黑体"/>
                <a:cs typeface="黑体"/>
              </a:rPr>
              <a:t>语料库的单词同现矩阵是一个二维</a:t>
            </a:r>
            <a:r>
              <a:rPr sz="2400" spc="-680" dirty="0">
                <a:latin typeface="黑体"/>
                <a:cs typeface="黑体"/>
              </a:rPr>
              <a:t> </a:t>
            </a:r>
            <a:r>
              <a:rPr sz="2400" spc="-20" dirty="0">
                <a:latin typeface="Arial Narrow"/>
                <a:cs typeface="Arial Narrow"/>
              </a:rPr>
              <a:t>N</a:t>
            </a:r>
            <a:r>
              <a:rPr sz="2400" spc="0" dirty="0">
                <a:latin typeface="黑体"/>
                <a:cs typeface="黑体"/>
              </a:rPr>
              <a:t>×</a:t>
            </a:r>
            <a:r>
              <a:rPr sz="2400" spc="-20" dirty="0">
                <a:latin typeface="Arial Narrow"/>
                <a:cs typeface="Arial Narrow"/>
              </a:rPr>
              <a:t>N</a:t>
            </a:r>
            <a:r>
              <a:rPr sz="2400" spc="0" dirty="0">
                <a:latin typeface="黑体"/>
                <a:cs typeface="黑体"/>
              </a:rPr>
              <a:t>矩阵</a:t>
            </a:r>
            <a:endParaRPr sz="2400">
              <a:latin typeface="黑体"/>
              <a:cs typeface="黑体"/>
            </a:endParaRPr>
          </a:p>
          <a:p>
            <a:pPr marL="332740">
              <a:lnSpc>
                <a:spcPct val="100000"/>
              </a:lnSpc>
              <a:spcBef>
                <a:spcPts val="395"/>
              </a:spcBef>
            </a:pPr>
            <a:r>
              <a:rPr sz="2000" spc="10" dirty="0">
                <a:solidFill>
                  <a:srgbClr val="9B2C1F"/>
                </a:solidFill>
                <a:latin typeface="Wingdings 2"/>
                <a:cs typeface="Wingdings 2"/>
              </a:rPr>
              <a:t></a:t>
            </a:r>
            <a:r>
              <a:rPr sz="2000" spc="165" dirty="0">
                <a:solidFill>
                  <a:srgbClr val="9B2C1F"/>
                </a:solidFill>
                <a:latin typeface="Times New Roman"/>
                <a:cs typeface="Times New Roman"/>
              </a:rPr>
              <a:t> </a:t>
            </a:r>
            <a:r>
              <a:rPr sz="2400" spc="-20" dirty="0">
                <a:latin typeface="Arial Narrow"/>
                <a:cs typeface="Arial Narrow"/>
              </a:rPr>
              <a:t>N</a:t>
            </a:r>
            <a:r>
              <a:rPr sz="2400" spc="0" dirty="0">
                <a:latin typeface="黑体"/>
                <a:cs typeface="黑体"/>
              </a:rPr>
              <a:t>是语料库的词汇量（即，不同单词的数目）</a:t>
            </a:r>
            <a:endParaRPr sz="2400">
              <a:latin typeface="黑体"/>
              <a:cs typeface="黑体"/>
            </a:endParaRPr>
          </a:p>
          <a:p>
            <a:pPr marL="561340" marR="6350" indent="-228600">
              <a:lnSpc>
                <a:spcPct val="100000"/>
              </a:lnSpc>
              <a:spcBef>
                <a:spcPts val="400"/>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latin typeface="黑体"/>
                <a:cs typeface="黑体"/>
              </a:rPr>
              <a:t>矩阵元</a:t>
            </a:r>
            <a:r>
              <a:rPr sz="2400" spc="-10" dirty="0">
                <a:latin typeface="黑体"/>
                <a:cs typeface="黑体"/>
              </a:rPr>
              <a:t>素</a:t>
            </a:r>
            <a:r>
              <a:rPr sz="2400" spc="5" dirty="0">
                <a:latin typeface="Arial Narrow"/>
                <a:cs typeface="Arial Narrow"/>
              </a:rPr>
              <a:t>M</a:t>
            </a:r>
            <a:r>
              <a:rPr sz="2400" spc="0" dirty="0">
                <a:latin typeface="Arial Narrow"/>
                <a:cs typeface="Arial Narrow"/>
              </a:rPr>
              <a:t>[</a:t>
            </a:r>
            <a:r>
              <a:rPr sz="2400" spc="-10" dirty="0">
                <a:latin typeface="Arial Narrow"/>
                <a:cs typeface="Arial Narrow"/>
              </a:rPr>
              <a:t>i</a:t>
            </a:r>
            <a:r>
              <a:rPr sz="2400" spc="0" dirty="0">
                <a:latin typeface="Arial Narrow"/>
                <a:cs typeface="Arial Narrow"/>
              </a:rPr>
              <a:t>, </a:t>
            </a:r>
            <a:r>
              <a:rPr sz="2400" spc="-10" dirty="0">
                <a:latin typeface="Arial Narrow"/>
                <a:cs typeface="Arial Narrow"/>
              </a:rPr>
              <a:t>j</a:t>
            </a:r>
            <a:r>
              <a:rPr sz="2400" spc="0" dirty="0">
                <a:latin typeface="Arial Narrow"/>
                <a:cs typeface="Arial Narrow"/>
              </a:rPr>
              <a:t>]</a:t>
            </a:r>
            <a:r>
              <a:rPr sz="2400" spc="20" dirty="0">
                <a:latin typeface="Arial Narrow"/>
                <a:cs typeface="Arial Narrow"/>
              </a:rPr>
              <a:t> </a:t>
            </a:r>
            <a:r>
              <a:rPr sz="2400" spc="0" dirty="0">
                <a:latin typeface="黑体"/>
                <a:cs typeface="黑体"/>
              </a:rPr>
              <a:t>代表单</a:t>
            </a:r>
            <a:r>
              <a:rPr sz="2400" spc="-10" dirty="0">
                <a:latin typeface="黑体"/>
                <a:cs typeface="黑体"/>
              </a:rPr>
              <a:t>词</a:t>
            </a:r>
            <a:r>
              <a:rPr sz="2400" spc="0" dirty="0">
                <a:latin typeface="Arial Narrow"/>
                <a:cs typeface="Arial Narrow"/>
              </a:rPr>
              <a:t>W[</a:t>
            </a:r>
            <a:r>
              <a:rPr sz="2400" spc="-10" dirty="0">
                <a:latin typeface="Arial Narrow"/>
                <a:cs typeface="Arial Narrow"/>
              </a:rPr>
              <a:t>i</a:t>
            </a:r>
            <a:r>
              <a:rPr sz="2400" spc="0" dirty="0">
                <a:latin typeface="Arial Narrow"/>
                <a:cs typeface="Arial Narrow"/>
              </a:rPr>
              <a:t>]</a:t>
            </a:r>
            <a:r>
              <a:rPr sz="2400" spc="5" dirty="0">
                <a:latin typeface="Arial Narrow"/>
                <a:cs typeface="Arial Narrow"/>
              </a:rPr>
              <a:t> </a:t>
            </a:r>
            <a:r>
              <a:rPr sz="2400" spc="0" dirty="0">
                <a:latin typeface="黑体"/>
                <a:cs typeface="黑体"/>
              </a:rPr>
              <a:t>与单</a:t>
            </a:r>
            <a:r>
              <a:rPr sz="2400" spc="-10" dirty="0">
                <a:latin typeface="黑体"/>
                <a:cs typeface="黑体"/>
              </a:rPr>
              <a:t>词</a:t>
            </a:r>
            <a:r>
              <a:rPr sz="2400" spc="0" dirty="0">
                <a:latin typeface="Arial Narrow"/>
                <a:cs typeface="Arial Narrow"/>
              </a:rPr>
              <a:t>W </a:t>
            </a:r>
            <a:r>
              <a:rPr sz="2400" spc="5" dirty="0">
                <a:latin typeface="Arial Narrow"/>
                <a:cs typeface="Arial Narrow"/>
              </a:rPr>
              <a:t>[</a:t>
            </a:r>
            <a:r>
              <a:rPr sz="2400" spc="-5" dirty="0">
                <a:latin typeface="Arial Narrow"/>
                <a:cs typeface="Arial Narrow"/>
              </a:rPr>
              <a:t>j]</a:t>
            </a:r>
            <a:r>
              <a:rPr sz="2400" spc="0" dirty="0">
                <a:latin typeface="黑体"/>
                <a:cs typeface="黑体"/>
              </a:rPr>
              <a:t>在一定范围内同 现的次数（一个语句中，一个段落中，一篇文档中，或 文本串中一个宽度</a:t>
            </a:r>
            <a:r>
              <a:rPr sz="2400" spc="-20" dirty="0">
                <a:latin typeface="黑体"/>
                <a:cs typeface="黑体"/>
              </a:rPr>
              <a:t>为</a:t>
            </a:r>
            <a:r>
              <a:rPr sz="2400" spc="0" dirty="0">
                <a:latin typeface="Arial Narrow"/>
                <a:cs typeface="Arial Narrow"/>
              </a:rPr>
              <a:t>M</a:t>
            </a:r>
            <a:r>
              <a:rPr sz="2400" spc="0" dirty="0">
                <a:latin typeface="黑体"/>
                <a:cs typeface="黑体"/>
              </a:rPr>
              <a:t>个单词的窗口中，这些都依具体 问题而定）</a:t>
            </a:r>
            <a:endParaRPr sz="2400">
              <a:latin typeface="黑体"/>
              <a:cs typeface="黑体"/>
            </a:endParaRPr>
          </a:p>
          <a:p>
            <a:pPr marL="287020" indent="-274955">
              <a:lnSpc>
                <a:spcPct val="100000"/>
              </a:lnSpc>
              <a:spcBef>
                <a:spcPts val="580"/>
              </a:spcBef>
              <a:buClr>
                <a:srgbClr val="D24717"/>
              </a:buClr>
              <a:buSzPct val="84615"/>
              <a:buFont typeface="Wingdings 2"/>
              <a:buChar char=""/>
              <a:tabLst>
                <a:tab pos="287020" algn="l"/>
              </a:tabLst>
            </a:pPr>
            <a:r>
              <a:rPr sz="2600" spc="0" dirty="0">
                <a:solidFill>
                  <a:srgbClr val="33CC33"/>
                </a:solidFill>
                <a:latin typeface="Arial Narrow"/>
                <a:cs typeface="Arial Narrow"/>
              </a:rPr>
              <a:t>Bu</a:t>
            </a:r>
            <a:r>
              <a:rPr sz="2600" spc="5" dirty="0">
                <a:solidFill>
                  <a:srgbClr val="33CC33"/>
                </a:solidFill>
                <a:latin typeface="Arial Narrow"/>
                <a:cs typeface="Arial Narrow"/>
              </a:rPr>
              <a:t>i</a:t>
            </a:r>
            <a:r>
              <a:rPr sz="2600" spc="-5" dirty="0">
                <a:solidFill>
                  <a:srgbClr val="33CC33"/>
                </a:solidFill>
                <a:latin typeface="Arial Narrow"/>
                <a:cs typeface="Arial Narrow"/>
              </a:rPr>
              <a:t>ld</a:t>
            </a:r>
            <a:r>
              <a:rPr sz="2600" spc="10" dirty="0">
                <a:solidFill>
                  <a:srgbClr val="33CC33"/>
                </a:solidFill>
                <a:latin typeface="Arial Narrow"/>
                <a:cs typeface="Arial Narrow"/>
              </a:rPr>
              <a:t>i</a:t>
            </a:r>
            <a:r>
              <a:rPr sz="2600" spc="-5" dirty="0">
                <a:solidFill>
                  <a:srgbClr val="33CC33"/>
                </a:solidFill>
                <a:latin typeface="Arial Narrow"/>
                <a:cs typeface="Arial Narrow"/>
              </a:rPr>
              <a:t>n</a:t>
            </a:r>
            <a:r>
              <a:rPr sz="2600" spc="0" dirty="0">
                <a:solidFill>
                  <a:srgbClr val="33CC33"/>
                </a:solidFill>
                <a:latin typeface="Arial Narrow"/>
                <a:cs typeface="Arial Narrow"/>
              </a:rPr>
              <a:t>g</a:t>
            </a:r>
            <a:r>
              <a:rPr sz="2600" spc="-25" dirty="0">
                <a:solidFill>
                  <a:srgbClr val="33CC33"/>
                </a:solidFill>
                <a:latin typeface="Arial Narrow"/>
                <a:cs typeface="Arial Narrow"/>
              </a:rPr>
              <a:t> </a:t>
            </a:r>
            <a:r>
              <a:rPr sz="2600" spc="0" dirty="0">
                <a:solidFill>
                  <a:srgbClr val="33CC33"/>
                </a:solidFill>
                <a:latin typeface="Arial Narrow"/>
                <a:cs typeface="Arial Narrow"/>
              </a:rPr>
              <a:t>word</a:t>
            </a:r>
            <a:r>
              <a:rPr sz="2600" spc="-5" dirty="0">
                <a:solidFill>
                  <a:srgbClr val="33CC33"/>
                </a:solidFill>
                <a:latin typeface="Arial Narrow"/>
                <a:cs typeface="Arial Narrow"/>
              </a:rPr>
              <a:t> c</a:t>
            </a:r>
            <a:r>
              <a:rPr sz="2600" spc="-15" dirty="0">
                <a:solidFill>
                  <a:srgbClr val="33CC33"/>
                </a:solidFill>
                <a:latin typeface="Arial Narrow"/>
                <a:cs typeface="Arial Narrow"/>
              </a:rPr>
              <a:t>o</a:t>
            </a:r>
            <a:r>
              <a:rPr sz="2600" spc="-5" dirty="0">
                <a:solidFill>
                  <a:srgbClr val="33CC33"/>
                </a:solidFill>
                <a:latin typeface="Arial Narrow"/>
                <a:cs typeface="Arial Narrow"/>
              </a:rPr>
              <a:t>-occurrenc</a:t>
            </a:r>
            <a:r>
              <a:rPr sz="2600" spc="0" dirty="0">
                <a:solidFill>
                  <a:srgbClr val="33CC33"/>
                </a:solidFill>
                <a:latin typeface="Arial Narrow"/>
                <a:cs typeface="Arial Narrow"/>
              </a:rPr>
              <a:t>e</a:t>
            </a:r>
            <a:r>
              <a:rPr sz="2600" spc="-10" dirty="0">
                <a:solidFill>
                  <a:srgbClr val="33CC33"/>
                </a:solidFill>
                <a:latin typeface="Arial Narrow"/>
                <a:cs typeface="Arial Narrow"/>
              </a:rPr>
              <a:t> </a:t>
            </a:r>
            <a:r>
              <a:rPr sz="2600" spc="-5" dirty="0">
                <a:solidFill>
                  <a:srgbClr val="33CC33"/>
                </a:solidFill>
                <a:latin typeface="Arial Narrow"/>
                <a:cs typeface="Arial Narrow"/>
              </a:rPr>
              <a:t>mat</a:t>
            </a:r>
            <a:r>
              <a:rPr sz="2600" spc="-10" dirty="0">
                <a:solidFill>
                  <a:srgbClr val="33CC33"/>
                </a:solidFill>
                <a:latin typeface="Arial Narrow"/>
                <a:cs typeface="Arial Narrow"/>
              </a:rPr>
              <a:t>r</a:t>
            </a:r>
            <a:r>
              <a:rPr sz="2600" spc="-5" dirty="0">
                <a:solidFill>
                  <a:srgbClr val="33CC33"/>
                </a:solidFill>
                <a:latin typeface="Arial Narrow"/>
                <a:cs typeface="Arial Narrow"/>
              </a:rPr>
              <a:t>ic</a:t>
            </a:r>
            <a:r>
              <a:rPr sz="2600" spc="5" dirty="0">
                <a:solidFill>
                  <a:srgbClr val="33CC33"/>
                </a:solidFill>
                <a:latin typeface="Arial Narrow"/>
                <a:cs typeface="Arial Narrow"/>
              </a:rPr>
              <a:t>e</a:t>
            </a:r>
            <a:r>
              <a:rPr sz="2600" spc="0" dirty="0">
                <a:solidFill>
                  <a:srgbClr val="33CC33"/>
                </a:solidFill>
                <a:latin typeface="Arial Narrow"/>
                <a:cs typeface="Arial Narrow"/>
              </a:rPr>
              <a:t>s</a:t>
            </a:r>
            <a:r>
              <a:rPr sz="2600" spc="-30" dirty="0">
                <a:solidFill>
                  <a:srgbClr val="33CC33"/>
                </a:solidFill>
                <a:latin typeface="Arial Narrow"/>
                <a:cs typeface="Arial Narrow"/>
              </a:rPr>
              <a:t> </a:t>
            </a:r>
            <a:r>
              <a:rPr sz="2600" spc="0" dirty="0">
                <a:solidFill>
                  <a:srgbClr val="33CC33"/>
                </a:solidFill>
                <a:latin typeface="Arial Narrow"/>
                <a:cs typeface="Arial Narrow"/>
              </a:rPr>
              <a:t>f</a:t>
            </a:r>
            <a:r>
              <a:rPr sz="2600" spc="-15" dirty="0">
                <a:solidFill>
                  <a:srgbClr val="33CC33"/>
                </a:solidFill>
                <a:latin typeface="Arial Narrow"/>
                <a:cs typeface="Arial Narrow"/>
              </a:rPr>
              <a:t>r</a:t>
            </a:r>
            <a:r>
              <a:rPr sz="2600" spc="-5" dirty="0">
                <a:solidFill>
                  <a:srgbClr val="33CC33"/>
                </a:solidFill>
                <a:latin typeface="Arial Narrow"/>
                <a:cs typeface="Arial Narrow"/>
              </a:rPr>
              <a:t>o</a:t>
            </a:r>
            <a:r>
              <a:rPr sz="2600" spc="0" dirty="0">
                <a:solidFill>
                  <a:srgbClr val="33CC33"/>
                </a:solidFill>
                <a:latin typeface="Arial Narrow"/>
                <a:cs typeface="Arial Narrow"/>
              </a:rPr>
              <a:t>m </a:t>
            </a:r>
            <a:r>
              <a:rPr sz="2600" spc="5" dirty="0">
                <a:solidFill>
                  <a:srgbClr val="33CC33"/>
                </a:solidFill>
                <a:latin typeface="Arial Narrow"/>
                <a:cs typeface="Arial Narrow"/>
              </a:rPr>
              <a:t>l</a:t>
            </a:r>
            <a:r>
              <a:rPr sz="2600" spc="-5" dirty="0">
                <a:solidFill>
                  <a:srgbClr val="33CC33"/>
                </a:solidFill>
                <a:latin typeface="Arial Narrow"/>
                <a:cs typeface="Arial Narrow"/>
              </a:rPr>
              <a:t>arg</a:t>
            </a:r>
            <a:r>
              <a:rPr sz="2600" spc="0" dirty="0">
                <a:solidFill>
                  <a:srgbClr val="33CC33"/>
                </a:solidFill>
                <a:latin typeface="Arial Narrow"/>
                <a:cs typeface="Arial Narrow"/>
              </a:rPr>
              <a:t>e</a:t>
            </a:r>
            <a:r>
              <a:rPr sz="2600" spc="-15" dirty="0">
                <a:solidFill>
                  <a:srgbClr val="33CC33"/>
                </a:solidFill>
                <a:latin typeface="Arial Narrow"/>
                <a:cs typeface="Arial Narrow"/>
              </a:rPr>
              <a:t> </a:t>
            </a:r>
            <a:r>
              <a:rPr sz="2600" spc="-5" dirty="0">
                <a:solidFill>
                  <a:srgbClr val="33CC33"/>
                </a:solidFill>
                <a:latin typeface="Arial Narrow"/>
                <a:cs typeface="Arial Narrow"/>
              </a:rPr>
              <a:t>corpora</a:t>
            </a:r>
            <a:endParaRPr sz="2600">
              <a:latin typeface="Arial Narrow"/>
              <a:cs typeface="Arial Narrow"/>
            </a:endParaRPr>
          </a:p>
          <a:p>
            <a:pPr marL="561340" marR="101600" lvl="1" indent="-274320">
              <a:lnSpc>
                <a:spcPct val="100000"/>
              </a:lnSpc>
              <a:spcBef>
                <a:spcPts val="595"/>
              </a:spcBef>
              <a:buClr>
                <a:srgbClr val="D24717"/>
              </a:buClr>
              <a:buSzPct val="83333"/>
              <a:buFont typeface="Wingdings 2"/>
              <a:buChar char=""/>
              <a:tabLst>
                <a:tab pos="561340" algn="l"/>
              </a:tabLst>
            </a:pPr>
            <a:r>
              <a:rPr sz="2400" dirty="0">
                <a:latin typeface="Arial Narrow"/>
                <a:cs typeface="Arial Narrow"/>
              </a:rPr>
              <a:t>a</a:t>
            </a:r>
            <a:r>
              <a:rPr sz="2400" spc="-5" dirty="0">
                <a:latin typeface="Arial Narrow"/>
                <a:cs typeface="Arial Narrow"/>
              </a:rPr>
              <a:t> </a:t>
            </a:r>
            <a:r>
              <a:rPr sz="2400" spc="0" dirty="0">
                <a:latin typeface="Arial Narrow"/>
                <a:cs typeface="Arial Narrow"/>
              </a:rPr>
              <a:t>c</a:t>
            </a:r>
            <a:r>
              <a:rPr sz="2400" spc="-5" dirty="0">
                <a:latin typeface="Arial Narrow"/>
                <a:cs typeface="Arial Narrow"/>
              </a:rPr>
              <a:t>o</a:t>
            </a:r>
            <a:r>
              <a:rPr sz="2400" spc="0" dirty="0">
                <a:latin typeface="Arial Narrow"/>
                <a:cs typeface="Arial Narrow"/>
              </a:rPr>
              <a:t>mm</a:t>
            </a:r>
            <a:r>
              <a:rPr sz="2400" spc="-5" dirty="0">
                <a:latin typeface="Arial Narrow"/>
                <a:cs typeface="Arial Narrow"/>
              </a:rPr>
              <a:t>o</a:t>
            </a:r>
            <a:r>
              <a:rPr sz="2400" spc="0" dirty="0">
                <a:latin typeface="Arial Narrow"/>
                <a:cs typeface="Arial Narrow"/>
              </a:rPr>
              <a:t>n</a:t>
            </a:r>
            <a:r>
              <a:rPr sz="2400" spc="25" dirty="0">
                <a:latin typeface="Arial Narrow"/>
                <a:cs typeface="Arial Narrow"/>
              </a:rPr>
              <a:t> </a:t>
            </a:r>
            <a:r>
              <a:rPr sz="2400" spc="0" dirty="0">
                <a:latin typeface="Arial Narrow"/>
                <a:cs typeface="Arial Narrow"/>
              </a:rPr>
              <a:t>task </a:t>
            </a:r>
            <a:r>
              <a:rPr sz="2400" spc="-5" dirty="0">
                <a:latin typeface="Arial Narrow"/>
                <a:cs typeface="Arial Narrow"/>
              </a:rPr>
              <a:t>i</a:t>
            </a:r>
            <a:r>
              <a:rPr sz="2400" spc="0" dirty="0">
                <a:latin typeface="Arial Narrow"/>
                <a:cs typeface="Arial Narrow"/>
              </a:rPr>
              <a:t>n</a:t>
            </a:r>
            <a:r>
              <a:rPr sz="2400" spc="5" dirty="0">
                <a:latin typeface="Arial Narrow"/>
                <a:cs typeface="Arial Narrow"/>
              </a:rPr>
              <a:t> </a:t>
            </a:r>
            <a:r>
              <a:rPr sz="2400" spc="0" dirty="0">
                <a:latin typeface="Arial Narrow"/>
                <a:cs typeface="Arial Narrow"/>
              </a:rPr>
              <a:t>text</a:t>
            </a:r>
            <a:r>
              <a:rPr sz="2400" spc="15" dirty="0">
                <a:latin typeface="Arial Narrow"/>
                <a:cs typeface="Arial Narrow"/>
              </a:rPr>
              <a:t> </a:t>
            </a:r>
            <a:r>
              <a:rPr sz="2400" spc="-5" dirty="0">
                <a:latin typeface="Arial Narrow"/>
                <a:cs typeface="Arial Narrow"/>
              </a:rPr>
              <a:t>pro</a:t>
            </a:r>
            <a:r>
              <a:rPr sz="2400" spc="0" dirty="0">
                <a:latin typeface="Arial Narrow"/>
                <a:cs typeface="Arial Narrow"/>
              </a:rPr>
              <a:t>c</a:t>
            </a:r>
            <a:r>
              <a:rPr sz="2400" spc="-5" dirty="0">
                <a:latin typeface="Arial Narrow"/>
                <a:cs typeface="Arial Narrow"/>
              </a:rPr>
              <a:t>essing</a:t>
            </a:r>
            <a:r>
              <a:rPr sz="2400" spc="0" dirty="0">
                <a:latin typeface="Arial Narrow"/>
                <a:cs typeface="Arial Narrow"/>
              </a:rPr>
              <a:t>,</a:t>
            </a:r>
            <a:r>
              <a:rPr sz="2400" spc="40" dirty="0">
                <a:latin typeface="Arial Narrow"/>
                <a:cs typeface="Arial Narrow"/>
              </a:rPr>
              <a:t> </a:t>
            </a:r>
            <a:r>
              <a:rPr sz="2400" spc="-5" dirty="0">
                <a:latin typeface="Arial Narrow"/>
                <a:cs typeface="Arial Narrow"/>
              </a:rPr>
              <a:t>an</a:t>
            </a:r>
            <a:r>
              <a:rPr sz="2400" spc="0" dirty="0">
                <a:latin typeface="Arial Narrow"/>
                <a:cs typeface="Arial Narrow"/>
              </a:rPr>
              <a:t>d</a:t>
            </a:r>
            <a:r>
              <a:rPr sz="2400" spc="25" dirty="0">
                <a:latin typeface="Arial Narrow"/>
                <a:cs typeface="Arial Narrow"/>
              </a:rPr>
              <a:t> </a:t>
            </a:r>
            <a:r>
              <a:rPr sz="2400" spc="-5" dirty="0">
                <a:latin typeface="Arial Narrow"/>
                <a:cs typeface="Arial Narrow"/>
              </a:rPr>
              <a:t>pro</a:t>
            </a:r>
            <a:r>
              <a:rPr sz="2400" spc="0" dirty="0">
                <a:latin typeface="Arial Narrow"/>
                <a:cs typeface="Arial Narrow"/>
              </a:rPr>
              <a:t>v</a:t>
            </a:r>
            <a:r>
              <a:rPr sz="2400" spc="-5" dirty="0">
                <a:latin typeface="Arial Narrow"/>
                <a:cs typeface="Arial Narrow"/>
              </a:rPr>
              <a:t>ide</a:t>
            </a:r>
            <a:r>
              <a:rPr sz="2400" spc="0" dirty="0">
                <a:latin typeface="Arial Narrow"/>
                <a:cs typeface="Arial Narrow"/>
              </a:rPr>
              <a:t>s</a:t>
            </a:r>
            <a:r>
              <a:rPr sz="2400" spc="35" dirty="0">
                <a:latin typeface="Arial Narrow"/>
                <a:cs typeface="Arial Narrow"/>
              </a:rPr>
              <a:t> </a:t>
            </a:r>
            <a:r>
              <a:rPr sz="2400" spc="-5" dirty="0">
                <a:latin typeface="Arial Narrow"/>
                <a:cs typeface="Arial Narrow"/>
              </a:rPr>
              <a:t>th</a:t>
            </a:r>
            <a:r>
              <a:rPr sz="2400" spc="0" dirty="0">
                <a:latin typeface="Arial Narrow"/>
                <a:cs typeface="Arial Narrow"/>
              </a:rPr>
              <a:t>e</a:t>
            </a:r>
            <a:r>
              <a:rPr sz="2400" spc="15" dirty="0">
                <a:latin typeface="Arial Narrow"/>
                <a:cs typeface="Arial Narrow"/>
              </a:rPr>
              <a:t> </a:t>
            </a:r>
            <a:r>
              <a:rPr sz="2400" spc="-5" dirty="0">
                <a:latin typeface="Arial Narrow"/>
                <a:cs typeface="Arial Narrow"/>
              </a:rPr>
              <a:t>s</a:t>
            </a:r>
            <a:r>
              <a:rPr sz="2400" spc="0" dirty="0">
                <a:latin typeface="Arial Narrow"/>
                <a:cs typeface="Arial Narrow"/>
              </a:rPr>
              <a:t>t</a:t>
            </a:r>
            <a:r>
              <a:rPr sz="2400" spc="-5" dirty="0">
                <a:latin typeface="Arial Narrow"/>
                <a:cs typeface="Arial Narrow"/>
              </a:rPr>
              <a:t>ar</a:t>
            </a:r>
            <a:r>
              <a:rPr sz="2400" spc="5" dirty="0">
                <a:latin typeface="Arial Narrow"/>
                <a:cs typeface="Arial Narrow"/>
              </a:rPr>
              <a:t>t</a:t>
            </a:r>
            <a:r>
              <a:rPr sz="2400" spc="-5" dirty="0">
                <a:latin typeface="Arial Narrow"/>
                <a:cs typeface="Arial Narrow"/>
              </a:rPr>
              <a:t>in</a:t>
            </a:r>
            <a:r>
              <a:rPr sz="2400" spc="0" dirty="0">
                <a:latin typeface="Arial Narrow"/>
                <a:cs typeface="Arial Narrow"/>
              </a:rPr>
              <a:t>g</a:t>
            </a:r>
            <a:r>
              <a:rPr sz="2400" spc="10" dirty="0">
                <a:latin typeface="Arial Narrow"/>
                <a:cs typeface="Arial Narrow"/>
              </a:rPr>
              <a:t> </a:t>
            </a:r>
            <a:r>
              <a:rPr sz="2400" spc="-5" dirty="0">
                <a:latin typeface="Arial Narrow"/>
                <a:cs typeface="Arial Narrow"/>
              </a:rPr>
              <a:t>point t</a:t>
            </a:r>
            <a:r>
              <a:rPr sz="2400" spc="0" dirty="0">
                <a:latin typeface="Arial Narrow"/>
                <a:cs typeface="Arial Narrow"/>
              </a:rPr>
              <a:t>o</a:t>
            </a:r>
            <a:r>
              <a:rPr sz="2400" spc="5" dirty="0">
                <a:latin typeface="Arial Narrow"/>
                <a:cs typeface="Arial Narrow"/>
              </a:rPr>
              <a:t> </a:t>
            </a:r>
            <a:r>
              <a:rPr sz="2400" spc="0" dirty="0">
                <a:latin typeface="Arial Narrow"/>
                <a:cs typeface="Arial Narrow"/>
              </a:rPr>
              <a:t>m</a:t>
            </a:r>
            <a:r>
              <a:rPr sz="2400" spc="-5" dirty="0">
                <a:latin typeface="Arial Narrow"/>
                <a:cs typeface="Arial Narrow"/>
              </a:rPr>
              <a:t>an</a:t>
            </a:r>
            <a:r>
              <a:rPr sz="2400" spc="0" dirty="0">
                <a:latin typeface="Arial Narrow"/>
                <a:cs typeface="Arial Narrow"/>
              </a:rPr>
              <a:t>y</a:t>
            </a:r>
            <a:r>
              <a:rPr sz="2400" spc="15" dirty="0">
                <a:latin typeface="Arial Narrow"/>
                <a:cs typeface="Arial Narrow"/>
              </a:rPr>
              <a:t> </a:t>
            </a:r>
            <a:r>
              <a:rPr sz="2400" spc="-5" dirty="0">
                <a:latin typeface="Arial Narrow"/>
                <a:cs typeface="Arial Narrow"/>
              </a:rPr>
              <a:t>othe</a:t>
            </a:r>
            <a:r>
              <a:rPr sz="2400" spc="0" dirty="0">
                <a:latin typeface="Arial Narrow"/>
                <a:cs typeface="Arial Narrow"/>
              </a:rPr>
              <a:t>r</a:t>
            </a:r>
            <a:r>
              <a:rPr sz="2400" spc="20" dirty="0">
                <a:latin typeface="Arial Narrow"/>
                <a:cs typeface="Arial Narrow"/>
              </a:rPr>
              <a:t> </a:t>
            </a:r>
            <a:r>
              <a:rPr sz="2400" spc="-5" dirty="0">
                <a:latin typeface="Arial Narrow"/>
                <a:cs typeface="Arial Narrow"/>
              </a:rPr>
              <a:t>algorith</a:t>
            </a:r>
            <a:r>
              <a:rPr sz="2400" spc="0" dirty="0">
                <a:latin typeface="Arial Narrow"/>
                <a:cs typeface="Arial Narrow"/>
              </a:rPr>
              <a:t>m</a:t>
            </a:r>
            <a:r>
              <a:rPr sz="2400" spc="-5" dirty="0">
                <a:latin typeface="Arial Narrow"/>
                <a:cs typeface="Arial Narrow"/>
              </a:rPr>
              <a:t>s.</a:t>
            </a:r>
            <a:endParaRPr sz="2400">
              <a:latin typeface="Arial Narrow"/>
              <a:cs typeface="Arial Narrow"/>
            </a:endParaRPr>
          </a:p>
        </p:txBody>
      </p:sp>
      <p:sp>
        <p:nvSpPr>
          <p:cNvPr id="4" name="object 4"/>
          <p:cNvSpPr/>
          <p:nvPr/>
        </p:nvSpPr>
        <p:spPr>
          <a:xfrm>
            <a:off x="312420" y="335279"/>
            <a:ext cx="4940808" cy="9494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3715" y="785114"/>
            <a:ext cx="5051425" cy="404495"/>
          </a:xfrm>
          <a:prstGeom prst="rect">
            <a:avLst/>
          </a:prstGeom>
        </p:spPr>
        <p:txBody>
          <a:bodyPr vert="horz" wrap="square" lIns="0" tIns="0" rIns="0" bIns="0" rtlCol="0">
            <a:spAutoFit/>
          </a:bodyPr>
          <a:lstStyle/>
          <a:p>
            <a:pPr marL="287020" indent="-274320">
              <a:lnSpc>
                <a:spcPct val="100000"/>
              </a:lnSpc>
              <a:buClr>
                <a:srgbClr val="D24717"/>
              </a:buClr>
              <a:buSzPct val="84615"/>
              <a:buFont typeface="Wingdings 2"/>
              <a:buChar char=""/>
              <a:tabLst>
                <a:tab pos="287020" algn="l"/>
                <a:tab pos="601980" algn="l"/>
              </a:tabLst>
            </a:pPr>
            <a:r>
              <a:rPr sz="2600" spc="0" dirty="0">
                <a:solidFill>
                  <a:srgbClr val="33CC33"/>
                </a:solidFill>
                <a:latin typeface="Arial Narrow"/>
                <a:cs typeface="Arial Narrow"/>
              </a:rPr>
              <a:t>A	</a:t>
            </a:r>
            <a:r>
              <a:rPr sz="2600" spc="-40" dirty="0">
                <a:solidFill>
                  <a:srgbClr val="33CC33"/>
                </a:solidFill>
                <a:latin typeface="Arial Narrow"/>
                <a:cs typeface="Arial Narrow"/>
              </a:rPr>
              <a:t>W</a:t>
            </a:r>
            <a:r>
              <a:rPr sz="2600" spc="-5" dirty="0">
                <a:solidFill>
                  <a:srgbClr val="33CC33"/>
                </a:solidFill>
                <a:latin typeface="Arial Narrow"/>
                <a:cs typeface="Arial Narrow"/>
              </a:rPr>
              <a:t>or</a:t>
            </a:r>
            <a:r>
              <a:rPr sz="2600" spc="0" dirty="0">
                <a:solidFill>
                  <a:srgbClr val="33CC33"/>
                </a:solidFill>
                <a:latin typeface="Arial Narrow"/>
                <a:cs typeface="Arial Narrow"/>
              </a:rPr>
              <a:t>d</a:t>
            </a:r>
            <a:r>
              <a:rPr sz="2600" spc="-10" dirty="0">
                <a:solidFill>
                  <a:srgbClr val="33CC33"/>
                </a:solidFill>
                <a:latin typeface="Arial Narrow"/>
                <a:cs typeface="Arial Narrow"/>
              </a:rPr>
              <a:t> </a:t>
            </a:r>
            <a:r>
              <a:rPr sz="2600" spc="0" dirty="0">
                <a:solidFill>
                  <a:srgbClr val="33CC33"/>
                </a:solidFill>
                <a:latin typeface="Arial Narrow"/>
                <a:cs typeface="Arial Narrow"/>
              </a:rPr>
              <a:t>C</a:t>
            </a:r>
            <a:r>
              <a:rPr sz="2600" spc="-10" dirty="0">
                <a:solidFill>
                  <a:srgbClr val="33CC33"/>
                </a:solidFill>
                <a:latin typeface="Arial Narrow"/>
                <a:cs typeface="Arial Narrow"/>
              </a:rPr>
              <a:t>o</a:t>
            </a:r>
            <a:r>
              <a:rPr sz="2600" spc="-5" dirty="0">
                <a:solidFill>
                  <a:srgbClr val="33CC33"/>
                </a:solidFill>
                <a:latin typeface="Arial Narrow"/>
                <a:cs typeface="Arial Narrow"/>
              </a:rPr>
              <a:t>-occur</a:t>
            </a:r>
            <a:r>
              <a:rPr sz="2600" spc="-15" dirty="0">
                <a:solidFill>
                  <a:srgbClr val="33CC33"/>
                </a:solidFill>
                <a:latin typeface="Arial Narrow"/>
                <a:cs typeface="Arial Narrow"/>
              </a:rPr>
              <a:t>r</a:t>
            </a:r>
            <a:r>
              <a:rPr sz="2600" spc="-5" dirty="0">
                <a:solidFill>
                  <a:srgbClr val="33CC33"/>
                </a:solidFill>
                <a:latin typeface="Arial Narrow"/>
                <a:cs typeface="Arial Narrow"/>
              </a:rPr>
              <a:t>enc</a:t>
            </a:r>
            <a:r>
              <a:rPr sz="2600" spc="0" dirty="0">
                <a:solidFill>
                  <a:srgbClr val="33CC33"/>
                </a:solidFill>
                <a:latin typeface="Arial Narrow"/>
                <a:cs typeface="Arial Narrow"/>
              </a:rPr>
              <a:t>e</a:t>
            </a:r>
            <a:r>
              <a:rPr sz="2600" spc="-20" dirty="0">
                <a:solidFill>
                  <a:srgbClr val="33CC33"/>
                </a:solidFill>
                <a:latin typeface="Arial Narrow"/>
                <a:cs typeface="Arial Narrow"/>
              </a:rPr>
              <a:t> </a:t>
            </a:r>
            <a:r>
              <a:rPr sz="2600" spc="-5" dirty="0">
                <a:solidFill>
                  <a:srgbClr val="33CC33"/>
                </a:solidFill>
                <a:latin typeface="Arial Narrow"/>
                <a:cs typeface="Arial Narrow"/>
              </a:rPr>
              <a:t>Ma</a:t>
            </a:r>
            <a:r>
              <a:rPr sz="2600" spc="-15" dirty="0">
                <a:solidFill>
                  <a:srgbClr val="33CC33"/>
                </a:solidFill>
                <a:latin typeface="Arial Narrow"/>
                <a:cs typeface="Arial Narrow"/>
              </a:rPr>
              <a:t>t</a:t>
            </a:r>
            <a:r>
              <a:rPr sz="2600" spc="0" dirty="0">
                <a:solidFill>
                  <a:srgbClr val="33CC33"/>
                </a:solidFill>
                <a:latin typeface="Arial Narrow"/>
                <a:cs typeface="Arial Narrow"/>
              </a:rPr>
              <a:t>rix Exam</a:t>
            </a:r>
            <a:r>
              <a:rPr sz="2600" spc="-10" dirty="0">
                <a:solidFill>
                  <a:srgbClr val="33CC33"/>
                </a:solidFill>
                <a:latin typeface="Arial Narrow"/>
                <a:cs typeface="Arial Narrow"/>
              </a:rPr>
              <a:t>p</a:t>
            </a:r>
            <a:r>
              <a:rPr sz="2600" spc="-5" dirty="0">
                <a:solidFill>
                  <a:srgbClr val="33CC33"/>
                </a:solidFill>
                <a:latin typeface="Arial Narrow"/>
                <a:cs typeface="Arial Narrow"/>
              </a:rPr>
              <a:t>le</a:t>
            </a:r>
            <a:endParaRPr sz="2600">
              <a:latin typeface="Arial Narrow"/>
              <a:cs typeface="Arial Narrow"/>
            </a:endParaRPr>
          </a:p>
        </p:txBody>
      </p:sp>
      <p:sp>
        <p:nvSpPr>
          <p:cNvPr id="3" name="object 3"/>
          <p:cNvSpPr/>
          <p:nvPr/>
        </p:nvSpPr>
        <p:spPr>
          <a:xfrm>
            <a:off x="387350" y="1408049"/>
            <a:ext cx="8359775" cy="2190750"/>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1218691" y="3852417"/>
            <a:ext cx="6229985" cy="742950"/>
          </a:xfrm>
          <a:prstGeom prst="rect">
            <a:avLst/>
          </a:prstGeom>
        </p:spPr>
        <p:txBody>
          <a:bodyPr vert="horz" wrap="square" lIns="0" tIns="0" rIns="0" bIns="0" rtlCol="0">
            <a:spAutoFit/>
          </a:bodyPr>
          <a:lstStyle/>
          <a:p>
            <a:pPr marL="12700">
              <a:lnSpc>
                <a:spcPct val="100000"/>
              </a:lnSpc>
              <a:tabLst>
                <a:tab pos="1043940" algn="l"/>
              </a:tabLst>
            </a:pPr>
            <a:r>
              <a:rPr sz="2400" dirty="0">
                <a:latin typeface="Times New Roman"/>
                <a:cs typeface="Times New Roman"/>
              </a:rPr>
              <a:t>Figure:	Exa</a:t>
            </a:r>
            <a:r>
              <a:rPr sz="2400" spc="-30" dirty="0">
                <a:latin typeface="Times New Roman"/>
                <a:cs typeface="Times New Roman"/>
              </a:rPr>
              <a:t>m</a:t>
            </a:r>
            <a:r>
              <a:rPr sz="2400" spc="0" dirty="0">
                <a:latin typeface="Times New Roman"/>
                <a:cs typeface="Times New Roman"/>
              </a:rPr>
              <a:t>ple</a:t>
            </a:r>
            <a:r>
              <a:rPr sz="2400" spc="-10" dirty="0">
                <a:latin typeface="Times New Roman"/>
                <a:cs typeface="Times New Roman"/>
              </a:rPr>
              <a:t> </a:t>
            </a:r>
            <a:r>
              <a:rPr sz="2400" spc="0" dirty="0">
                <a:latin typeface="Times New Roman"/>
                <a:cs typeface="Times New Roman"/>
              </a:rPr>
              <a:t>of perso</a:t>
            </a:r>
            <a:r>
              <a:rPr sz="2400" spc="10" dirty="0">
                <a:latin typeface="Times New Roman"/>
                <a:cs typeface="Times New Roman"/>
              </a:rPr>
              <a:t>n</a:t>
            </a:r>
            <a:r>
              <a:rPr sz="2400" spc="0" dirty="0">
                <a:latin typeface="Times New Roman"/>
                <a:cs typeface="Times New Roman"/>
              </a:rPr>
              <a:t>-t</a:t>
            </a:r>
            <a:r>
              <a:rPr sz="2400" spc="-5" dirty="0">
                <a:latin typeface="Times New Roman"/>
                <a:cs typeface="Times New Roman"/>
              </a:rPr>
              <a:t>o</a:t>
            </a:r>
            <a:r>
              <a:rPr sz="2400" spc="0" dirty="0">
                <a:latin typeface="Times New Roman"/>
                <a:cs typeface="Times New Roman"/>
              </a:rPr>
              <a:t>-w</a:t>
            </a:r>
            <a:r>
              <a:rPr sz="2400" spc="-10" dirty="0">
                <a:latin typeface="Times New Roman"/>
                <a:cs typeface="Times New Roman"/>
              </a:rPr>
              <a:t>o</a:t>
            </a:r>
            <a:r>
              <a:rPr sz="2400" spc="0" dirty="0">
                <a:latin typeface="Times New Roman"/>
                <a:cs typeface="Times New Roman"/>
              </a:rPr>
              <a:t>rd</a:t>
            </a:r>
            <a:r>
              <a:rPr sz="2400" spc="-25" dirty="0">
                <a:latin typeface="Times New Roman"/>
                <a:cs typeface="Times New Roman"/>
              </a:rPr>
              <a:t> </a:t>
            </a:r>
            <a:r>
              <a:rPr sz="2400" spc="0" dirty="0">
                <a:latin typeface="Times New Roman"/>
                <a:cs typeface="Times New Roman"/>
              </a:rPr>
              <a:t>co-occurrence</a:t>
            </a:r>
            <a:endParaRPr sz="2400" dirty="0">
              <a:latin typeface="Times New Roman"/>
              <a:cs typeface="Times New Roman"/>
            </a:endParaRPr>
          </a:p>
          <a:p>
            <a:pPr marL="12700">
              <a:lnSpc>
                <a:spcPct val="100000"/>
              </a:lnSpc>
            </a:pPr>
            <a:r>
              <a:rPr sz="2400" spc="-20" dirty="0">
                <a:latin typeface="Times New Roman"/>
                <a:cs typeface="Times New Roman"/>
              </a:rPr>
              <a:t>m</a:t>
            </a:r>
            <a:r>
              <a:rPr sz="2400" spc="0" dirty="0">
                <a:latin typeface="Times New Roman"/>
                <a:cs typeface="Times New Roman"/>
              </a:rPr>
              <a:t>atr</a:t>
            </a:r>
            <a:r>
              <a:rPr sz="2400" spc="5" dirty="0">
                <a:latin typeface="Times New Roman"/>
                <a:cs typeface="Times New Roman"/>
              </a:rPr>
              <a:t>i</a:t>
            </a:r>
            <a:r>
              <a:rPr sz="2400" spc="0" dirty="0">
                <a:latin typeface="Times New Roman"/>
                <a:cs typeface="Times New Roman"/>
              </a:rPr>
              <a:t>x</a:t>
            </a:r>
            <a:endParaRPr sz="2400" dirty="0">
              <a:latin typeface="Times New Roman"/>
              <a:cs typeface="Times New Roman"/>
            </a:endParaRPr>
          </a:p>
        </p:txBody>
      </p:sp>
      <p:sp>
        <p:nvSpPr>
          <p:cNvPr id="5" name="object 5"/>
          <p:cNvSpPr txBox="1"/>
          <p:nvPr/>
        </p:nvSpPr>
        <p:spPr>
          <a:xfrm>
            <a:off x="1364996" y="5765017"/>
            <a:ext cx="6880859" cy="561340"/>
          </a:xfrm>
          <a:prstGeom prst="rect">
            <a:avLst/>
          </a:prstGeom>
        </p:spPr>
        <p:txBody>
          <a:bodyPr vert="horz" wrap="square" lIns="0" tIns="0" rIns="0" bIns="0" rtlCol="0">
            <a:spAutoFit/>
          </a:bodyPr>
          <a:lstStyle/>
          <a:p>
            <a:pPr marL="12700" marR="6350">
              <a:lnSpc>
                <a:spcPct val="100099"/>
              </a:lnSpc>
            </a:pPr>
            <a:r>
              <a:rPr sz="1800" b="1" dirty="0">
                <a:latin typeface="Times New Roman"/>
                <a:cs typeface="Times New Roman"/>
              </a:rPr>
              <a:t>F</a:t>
            </a:r>
            <a:r>
              <a:rPr sz="1800" b="1" spc="5" dirty="0">
                <a:latin typeface="Times New Roman"/>
                <a:cs typeface="Times New Roman"/>
              </a:rPr>
              <a:t>i</a:t>
            </a:r>
            <a:r>
              <a:rPr sz="1800" b="1" spc="0" dirty="0">
                <a:latin typeface="Times New Roman"/>
                <a:cs typeface="Times New Roman"/>
              </a:rPr>
              <a:t>gu</a:t>
            </a:r>
            <a:r>
              <a:rPr sz="1800" b="1" spc="-40" dirty="0">
                <a:latin typeface="Times New Roman"/>
                <a:cs typeface="Times New Roman"/>
              </a:rPr>
              <a:t>r</a:t>
            </a:r>
            <a:r>
              <a:rPr sz="1800" b="1" spc="0" dirty="0">
                <a:latin typeface="Times New Roman"/>
                <a:cs typeface="Times New Roman"/>
              </a:rPr>
              <a:t>e ta</a:t>
            </a:r>
            <a:r>
              <a:rPr sz="1800" b="1" spc="-10" dirty="0">
                <a:latin typeface="Times New Roman"/>
                <a:cs typeface="Times New Roman"/>
              </a:rPr>
              <a:t>k</a:t>
            </a:r>
            <a:r>
              <a:rPr sz="1800" b="1" spc="0" dirty="0">
                <a:latin typeface="Times New Roman"/>
                <a:cs typeface="Times New Roman"/>
              </a:rPr>
              <a:t>en f</a:t>
            </a:r>
            <a:r>
              <a:rPr sz="1800" b="1" spc="-35" dirty="0">
                <a:latin typeface="Times New Roman"/>
                <a:cs typeface="Times New Roman"/>
              </a:rPr>
              <a:t>r</a:t>
            </a:r>
            <a:r>
              <a:rPr sz="1800" b="1" spc="0" dirty="0">
                <a:latin typeface="Times New Roman"/>
                <a:cs typeface="Times New Roman"/>
              </a:rPr>
              <a:t>om:</a:t>
            </a:r>
            <a:r>
              <a:rPr sz="1800" b="1" spc="-65" dirty="0">
                <a:latin typeface="Times New Roman"/>
                <a:cs typeface="Times New Roman"/>
              </a:rPr>
              <a:t> </a:t>
            </a:r>
            <a:r>
              <a:rPr sz="1800" b="1" spc="-175" dirty="0">
                <a:latin typeface="Times New Roman"/>
                <a:cs typeface="Times New Roman"/>
              </a:rPr>
              <a:t>Y</a:t>
            </a:r>
            <a:r>
              <a:rPr sz="1800" b="1" spc="0" dirty="0">
                <a:latin typeface="Times New Roman"/>
                <a:cs typeface="Times New Roman"/>
              </a:rPr>
              <a:t>uta</a:t>
            </a:r>
            <a:r>
              <a:rPr sz="1800" b="1" spc="-10" dirty="0">
                <a:latin typeface="Times New Roman"/>
                <a:cs typeface="Times New Roman"/>
              </a:rPr>
              <a:t>k</a:t>
            </a:r>
            <a:r>
              <a:rPr sz="1800" b="1" spc="0" dirty="0">
                <a:latin typeface="Times New Roman"/>
                <a:cs typeface="Times New Roman"/>
              </a:rPr>
              <a:t>a Mats</a:t>
            </a:r>
            <a:r>
              <a:rPr sz="1800" b="1" spc="-10" dirty="0">
                <a:latin typeface="Times New Roman"/>
                <a:cs typeface="Times New Roman"/>
              </a:rPr>
              <a:t>u</a:t>
            </a:r>
            <a:r>
              <a:rPr sz="1800" b="1" spc="0" dirty="0">
                <a:latin typeface="Times New Roman"/>
                <a:cs typeface="Times New Roman"/>
              </a:rPr>
              <a:t>o,</a:t>
            </a:r>
            <a:r>
              <a:rPr sz="1800" b="1" spc="5" dirty="0">
                <a:latin typeface="Times New Roman"/>
                <a:cs typeface="Times New Roman"/>
              </a:rPr>
              <a:t> </a:t>
            </a:r>
            <a:r>
              <a:rPr sz="1800" b="1" spc="0" dirty="0">
                <a:latin typeface="Times New Roman"/>
                <a:cs typeface="Times New Roman"/>
              </a:rPr>
              <a:t>…,</a:t>
            </a:r>
            <a:r>
              <a:rPr sz="1800" b="1" spc="-5" dirty="0">
                <a:latin typeface="Times New Roman"/>
                <a:cs typeface="Times New Roman"/>
              </a:rPr>
              <a:t> </a:t>
            </a:r>
            <a:r>
              <a:rPr sz="1800" b="1" spc="0" dirty="0">
                <a:latin typeface="Times New Roman"/>
                <a:cs typeface="Times New Roman"/>
              </a:rPr>
              <a:t>P</a:t>
            </a:r>
            <a:r>
              <a:rPr sz="1800" b="1" spc="5" dirty="0">
                <a:latin typeface="Times New Roman"/>
                <a:cs typeface="Times New Roman"/>
              </a:rPr>
              <a:t>O</a:t>
            </a:r>
            <a:r>
              <a:rPr sz="1800" b="1" spc="-170" dirty="0">
                <a:latin typeface="Times New Roman"/>
                <a:cs typeface="Times New Roman"/>
              </a:rPr>
              <a:t>L</a:t>
            </a:r>
            <a:r>
              <a:rPr sz="1800" b="1" spc="0" dirty="0">
                <a:latin typeface="Times New Roman"/>
                <a:cs typeface="Times New Roman"/>
              </a:rPr>
              <a:t>YPH</a:t>
            </a:r>
            <a:r>
              <a:rPr sz="1800" b="1" spc="5" dirty="0">
                <a:latin typeface="Times New Roman"/>
                <a:cs typeface="Times New Roman"/>
              </a:rPr>
              <a:t>O</a:t>
            </a:r>
            <a:r>
              <a:rPr sz="1800" b="1" spc="0" dirty="0">
                <a:latin typeface="Times New Roman"/>
                <a:cs typeface="Times New Roman"/>
              </a:rPr>
              <a:t>NE</a:t>
            </a:r>
            <a:r>
              <a:rPr sz="1800" b="1" spc="-140" dirty="0">
                <a:latin typeface="Times New Roman"/>
                <a:cs typeface="Times New Roman"/>
              </a:rPr>
              <a:t>T</a:t>
            </a:r>
            <a:r>
              <a:rPr sz="1800" b="1" spc="0" dirty="0">
                <a:latin typeface="Times New Roman"/>
                <a:cs typeface="Times New Roman"/>
              </a:rPr>
              <a:t>:</a:t>
            </a:r>
            <a:r>
              <a:rPr sz="1800" b="1" spc="-114" dirty="0">
                <a:latin typeface="Times New Roman"/>
                <a:cs typeface="Times New Roman"/>
              </a:rPr>
              <a:t> </a:t>
            </a:r>
            <a:r>
              <a:rPr sz="1800" b="1" spc="0" dirty="0">
                <a:latin typeface="Times New Roman"/>
                <a:cs typeface="Times New Roman"/>
              </a:rPr>
              <a:t>An</a:t>
            </a:r>
            <a:r>
              <a:rPr sz="1800" b="1" spc="-100" dirty="0">
                <a:latin typeface="Times New Roman"/>
                <a:cs typeface="Times New Roman"/>
              </a:rPr>
              <a:t> </a:t>
            </a:r>
            <a:r>
              <a:rPr sz="1800" b="1" spc="0" dirty="0">
                <a:latin typeface="Times New Roman"/>
                <a:cs typeface="Times New Roman"/>
              </a:rPr>
              <a:t>A</a:t>
            </a:r>
            <a:r>
              <a:rPr sz="1800" b="1" spc="-10" dirty="0">
                <a:latin typeface="Times New Roman"/>
                <a:cs typeface="Times New Roman"/>
              </a:rPr>
              <a:t>d</a:t>
            </a:r>
            <a:r>
              <a:rPr sz="1800" b="1" spc="0" dirty="0">
                <a:latin typeface="Times New Roman"/>
                <a:cs typeface="Times New Roman"/>
              </a:rPr>
              <a:t>vanced Social Net</a:t>
            </a:r>
            <a:r>
              <a:rPr sz="1800" b="1" spc="15" dirty="0">
                <a:latin typeface="Times New Roman"/>
                <a:cs typeface="Times New Roman"/>
              </a:rPr>
              <a:t>w</a:t>
            </a:r>
            <a:r>
              <a:rPr sz="1800" b="1" spc="0" dirty="0">
                <a:latin typeface="Times New Roman"/>
                <a:cs typeface="Times New Roman"/>
              </a:rPr>
              <a:t>ork</a:t>
            </a:r>
            <a:r>
              <a:rPr sz="1800" b="1" spc="-20" dirty="0">
                <a:latin typeface="Times New Roman"/>
                <a:cs typeface="Times New Roman"/>
              </a:rPr>
              <a:t> </a:t>
            </a:r>
            <a:r>
              <a:rPr sz="1800" b="1" spc="0" dirty="0">
                <a:latin typeface="Times New Roman"/>
                <a:cs typeface="Times New Roman"/>
              </a:rPr>
              <a:t>Extra</a:t>
            </a:r>
            <a:r>
              <a:rPr sz="1800" b="1" spc="5" dirty="0">
                <a:latin typeface="Times New Roman"/>
                <a:cs typeface="Times New Roman"/>
              </a:rPr>
              <a:t>c</a:t>
            </a:r>
            <a:r>
              <a:rPr sz="1800" b="1" spc="0" dirty="0">
                <a:latin typeface="Times New Roman"/>
                <a:cs typeface="Times New Roman"/>
              </a:rPr>
              <a:t>tion</a:t>
            </a:r>
            <a:r>
              <a:rPr sz="1800" b="1" spc="-10" dirty="0">
                <a:latin typeface="Times New Roman"/>
                <a:cs typeface="Times New Roman"/>
              </a:rPr>
              <a:t> </a:t>
            </a:r>
            <a:r>
              <a:rPr sz="1800" b="1" spc="0" dirty="0">
                <a:latin typeface="Times New Roman"/>
                <a:cs typeface="Times New Roman"/>
              </a:rPr>
              <a:t>S</a:t>
            </a:r>
            <a:r>
              <a:rPr sz="1800" b="1" spc="5" dirty="0">
                <a:latin typeface="Times New Roman"/>
                <a:cs typeface="Times New Roman"/>
              </a:rPr>
              <a:t>y</a:t>
            </a:r>
            <a:r>
              <a:rPr sz="1800" b="1" spc="0" dirty="0">
                <a:latin typeface="Times New Roman"/>
                <a:cs typeface="Times New Roman"/>
              </a:rPr>
              <a:t>stem</a:t>
            </a:r>
            <a:r>
              <a:rPr sz="1800" b="1" spc="-20" dirty="0">
                <a:latin typeface="Times New Roman"/>
                <a:cs typeface="Times New Roman"/>
              </a:rPr>
              <a:t> </a:t>
            </a:r>
            <a:r>
              <a:rPr sz="1800" b="1" spc="0" dirty="0">
                <a:latin typeface="Times New Roman"/>
                <a:cs typeface="Times New Roman"/>
              </a:rPr>
              <a:t>f</a:t>
            </a:r>
            <a:r>
              <a:rPr sz="1800" b="1" spc="-35" dirty="0">
                <a:latin typeface="Times New Roman"/>
                <a:cs typeface="Times New Roman"/>
              </a:rPr>
              <a:t>r</a:t>
            </a:r>
            <a:r>
              <a:rPr sz="1800" b="1" spc="0" dirty="0">
                <a:latin typeface="Times New Roman"/>
                <a:cs typeface="Times New Roman"/>
              </a:rPr>
              <a:t>om</a:t>
            </a:r>
            <a:r>
              <a:rPr sz="1800" b="1" spc="5" dirty="0">
                <a:latin typeface="Times New Roman"/>
                <a:cs typeface="Times New Roman"/>
              </a:rPr>
              <a:t> </a:t>
            </a:r>
            <a:r>
              <a:rPr sz="1800" b="1" spc="0" dirty="0">
                <a:latin typeface="Times New Roman"/>
                <a:cs typeface="Times New Roman"/>
              </a:rPr>
              <a:t>the</a:t>
            </a:r>
            <a:r>
              <a:rPr sz="1800" b="1" spc="-30" dirty="0">
                <a:latin typeface="Times New Roman"/>
                <a:cs typeface="Times New Roman"/>
              </a:rPr>
              <a:t> </a:t>
            </a:r>
            <a:r>
              <a:rPr sz="1800" b="1" spc="-100" dirty="0">
                <a:latin typeface="Times New Roman"/>
                <a:cs typeface="Times New Roman"/>
              </a:rPr>
              <a:t>W</a:t>
            </a:r>
            <a:r>
              <a:rPr sz="1800" b="1" spc="0" dirty="0">
                <a:latin typeface="Times New Roman"/>
                <a:cs typeface="Times New Roman"/>
              </a:rPr>
              <a:t>eb,</a:t>
            </a:r>
            <a:r>
              <a:rPr sz="1800" b="1" spc="-15" dirty="0">
                <a:latin typeface="Times New Roman"/>
                <a:cs typeface="Times New Roman"/>
              </a:rPr>
              <a:t> </a:t>
            </a:r>
            <a:r>
              <a:rPr sz="1800" b="1" spc="0" dirty="0">
                <a:latin typeface="Times New Roman"/>
                <a:cs typeface="Times New Roman"/>
              </a:rPr>
              <a:t>2006</a:t>
            </a:r>
            <a:endParaRPr sz="1800">
              <a:latin typeface="Times New Roman"/>
              <a:cs typeface="Times New Roman"/>
            </a:endParaRPr>
          </a:p>
        </p:txBody>
      </p:sp>
      <p:sp>
        <p:nvSpPr>
          <p:cNvPr id="6" name="object 6"/>
          <p:cNvSpPr/>
          <p:nvPr/>
        </p:nvSpPr>
        <p:spPr>
          <a:xfrm>
            <a:off x="5239511" y="94488"/>
            <a:ext cx="3733799" cy="719328"/>
          </a:xfrm>
          <a:prstGeom prst="rect">
            <a:avLst/>
          </a:prstGeom>
          <a:blipFill>
            <a:blip r:embed="rId3" cstate="print"/>
            <a:stretch>
              <a:fillRect/>
            </a:stretch>
          </a:blipFill>
        </p:spPr>
        <p:txBody>
          <a:bodyPr wrap="square" lIns="0" tIns="0" rIns="0" bIns="0" rtlCol="0">
            <a:spAutoFit/>
          </a:bodyPr>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77061"/>
            <a:ext cx="5115560" cy="391795"/>
          </a:xfrm>
          <a:prstGeom prst="rect">
            <a:avLst/>
          </a:prstGeom>
        </p:spPr>
        <p:txBody>
          <a:bodyPr vert="horz" wrap="square" lIns="0" tIns="0" rIns="0" bIns="0" rtlCol="0">
            <a:spAutoFit/>
          </a:bodyPr>
          <a:lstStyle/>
          <a:p>
            <a:pPr marL="287020" indent="-274320">
              <a:lnSpc>
                <a:spcPts val="3080"/>
              </a:lnSpc>
              <a:buClr>
                <a:srgbClr val="D24717"/>
              </a:buClr>
              <a:buSzPct val="84615"/>
              <a:buFont typeface="Wingdings 2"/>
              <a:buChar char=""/>
              <a:tabLst>
                <a:tab pos="287020" algn="l"/>
              </a:tabLst>
            </a:pPr>
            <a:r>
              <a:rPr sz="2600" spc="0" dirty="0">
                <a:solidFill>
                  <a:srgbClr val="33CC33"/>
                </a:solidFill>
                <a:latin typeface="Arial Narrow"/>
                <a:cs typeface="Arial Narrow"/>
              </a:rPr>
              <a:t>Bu</a:t>
            </a:r>
            <a:r>
              <a:rPr sz="2600" spc="5" dirty="0">
                <a:solidFill>
                  <a:srgbClr val="33CC33"/>
                </a:solidFill>
                <a:latin typeface="Arial Narrow"/>
                <a:cs typeface="Arial Narrow"/>
              </a:rPr>
              <a:t>i</a:t>
            </a:r>
            <a:r>
              <a:rPr sz="2600" spc="-5" dirty="0">
                <a:solidFill>
                  <a:srgbClr val="33CC33"/>
                </a:solidFill>
                <a:latin typeface="Arial Narrow"/>
                <a:cs typeface="Arial Narrow"/>
              </a:rPr>
              <a:t>ld</a:t>
            </a:r>
            <a:r>
              <a:rPr sz="2600" spc="10" dirty="0">
                <a:solidFill>
                  <a:srgbClr val="33CC33"/>
                </a:solidFill>
                <a:latin typeface="Arial Narrow"/>
                <a:cs typeface="Arial Narrow"/>
              </a:rPr>
              <a:t>i</a:t>
            </a:r>
            <a:r>
              <a:rPr sz="2600" spc="-5" dirty="0">
                <a:solidFill>
                  <a:srgbClr val="33CC33"/>
                </a:solidFill>
                <a:latin typeface="Arial Narrow"/>
                <a:cs typeface="Arial Narrow"/>
              </a:rPr>
              <a:t>n</a:t>
            </a:r>
            <a:r>
              <a:rPr sz="2600" spc="0" dirty="0">
                <a:solidFill>
                  <a:srgbClr val="33CC33"/>
                </a:solidFill>
                <a:latin typeface="Arial Narrow"/>
                <a:cs typeface="Arial Narrow"/>
              </a:rPr>
              <a:t>g</a:t>
            </a:r>
            <a:r>
              <a:rPr sz="2600" spc="-30" dirty="0">
                <a:solidFill>
                  <a:srgbClr val="33CC33"/>
                </a:solidFill>
                <a:latin typeface="Arial Narrow"/>
                <a:cs typeface="Arial Narrow"/>
              </a:rPr>
              <a:t> </a:t>
            </a:r>
            <a:r>
              <a:rPr sz="2600" spc="-5" dirty="0">
                <a:solidFill>
                  <a:srgbClr val="33CC33"/>
                </a:solidFill>
                <a:latin typeface="Arial Narrow"/>
                <a:cs typeface="Arial Narrow"/>
              </a:rPr>
              <a:t>th</a:t>
            </a:r>
            <a:r>
              <a:rPr sz="2600" spc="0" dirty="0">
                <a:solidFill>
                  <a:srgbClr val="33CC33"/>
                </a:solidFill>
                <a:latin typeface="Arial Narrow"/>
                <a:cs typeface="Arial Narrow"/>
              </a:rPr>
              <a:t>e</a:t>
            </a:r>
            <a:r>
              <a:rPr sz="2600" spc="-10" dirty="0">
                <a:solidFill>
                  <a:srgbClr val="33CC33"/>
                </a:solidFill>
                <a:latin typeface="Arial Narrow"/>
                <a:cs typeface="Arial Narrow"/>
              </a:rPr>
              <a:t> </a:t>
            </a:r>
            <a:r>
              <a:rPr sz="2600" spc="0" dirty="0">
                <a:solidFill>
                  <a:srgbClr val="33CC33"/>
                </a:solidFill>
                <a:latin typeface="Arial Narrow"/>
                <a:cs typeface="Arial Narrow"/>
              </a:rPr>
              <a:t>wo</a:t>
            </a:r>
            <a:r>
              <a:rPr sz="2600" spc="-10" dirty="0">
                <a:solidFill>
                  <a:srgbClr val="33CC33"/>
                </a:solidFill>
                <a:latin typeface="Arial Narrow"/>
                <a:cs typeface="Arial Narrow"/>
              </a:rPr>
              <a:t>r</a:t>
            </a:r>
            <a:r>
              <a:rPr sz="2600" spc="-5" dirty="0">
                <a:solidFill>
                  <a:srgbClr val="33CC33"/>
                </a:solidFill>
                <a:latin typeface="Arial Narrow"/>
                <a:cs typeface="Arial Narrow"/>
              </a:rPr>
              <a:t>d</a:t>
            </a:r>
            <a:r>
              <a:rPr sz="2600" spc="0" dirty="0">
                <a:solidFill>
                  <a:srgbClr val="33CC33"/>
                </a:solidFill>
                <a:latin typeface="Arial Narrow"/>
                <a:cs typeface="Arial Narrow"/>
              </a:rPr>
              <a:t>s </a:t>
            </a:r>
            <a:r>
              <a:rPr sz="2600" spc="-5" dirty="0">
                <a:solidFill>
                  <a:srgbClr val="33CC33"/>
                </a:solidFill>
                <a:latin typeface="Arial Narrow"/>
                <a:cs typeface="Arial Narrow"/>
              </a:rPr>
              <a:t>c</a:t>
            </a:r>
            <a:r>
              <a:rPr sz="2600" spc="5" dirty="0">
                <a:solidFill>
                  <a:srgbClr val="33CC33"/>
                </a:solidFill>
                <a:latin typeface="Arial Narrow"/>
                <a:cs typeface="Arial Narrow"/>
              </a:rPr>
              <a:t>o</a:t>
            </a:r>
            <a:r>
              <a:rPr sz="2600" spc="-5" dirty="0">
                <a:solidFill>
                  <a:srgbClr val="33CC33"/>
                </a:solidFill>
                <a:latin typeface="Arial Narrow"/>
                <a:cs typeface="Arial Narrow"/>
              </a:rPr>
              <a:t>-occurrenc</a:t>
            </a:r>
            <a:r>
              <a:rPr sz="2600" spc="0" dirty="0">
                <a:solidFill>
                  <a:srgbClr val="33CC33"/>
                </a:solidFill>
                <a:latin typeface="Arial Narrow"/>
                <a:cs typeface="Arial Narrow"/>
              </a:rPr>
              <a:t>e</a:t>
            </a:r>
            <a:r>
              <a:rPr sz="2600" spc="-20" dirty="0">
                <a:solidFill>
                  <a:srgbClr val="33CC33"/>
                </a:solidFill>
                <a:latin typeface="Arial Narrow"/>
                <a:cs typeface="Arial Narrow"/>
              </a:rPr>
              <a:t> </a:t>
            </a:r>
            <a:r>
              <a:rPr sz="2600" spc="-5" dirty="0">
                <a:solidFill>
                  <a:srgbClr val="33CC33"/>
                </a:solidFill>
                <a:latin typeface="Arial Narrow"/>
                <a:cs typeface="Arial Narrow"/>
              </a:rPr>
              <a:t>mat</a:t>
            </a:r>
            <a:r>
              <a:rPr sz="2600" spc="-10" dirty="0">
                <a:solidFill>
                  <a:srgbClr val="33CC33"/>
                </a:solidFill>
                <a:latin typeface="Arial Narrow"/>
                <a:cs typeface="Arial Narrow"/>
              </a:rPr>
              <a:t>r</a:t>
            </a:r>
            <a:r>
              <a:rPr sz="2600" spc="-5" dirty="0">
                <a:solidFill>
                  <a:srgbClr val="33CC33"/>
                </a:solidFill>
                <a:latin typeface="Arial Narrow"/>
                <a:cs typeface="Arial Narrow"/>
              </a:rPr>
              <a:t>ix</a:t>
            </a:r>
            <a:endParaRPr sz="2600">
              <a:latin typeface="Arial Narrow"/>
              <a:cs typeface="Arial Narrow"/>
            </a:endParaRP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582295" marR="215265" indent="-228600">
              <a:lnSpc>
                <a:spcPts val="2770"/>
              </a:lnSpc>
            </a:pPr>
            <a:r>
              <a:rPr sz="2000" spc="10" dirty="0">
                <a:solidFill>
                  <a:srgbClr val="9B2C1F"/>
                </a:solidFill>
                <a:latin typeface="Wingdings 2"/>
                <a:cs typeface="Wingdings 2"/>
              </a:rPr>
              <a:t></a:t>
            </a:r>
            <a:r>
              <a:rPr sz="2000" spc="165" dirty="0">
                <a:solidFill>
                  <a:srgbClr val="9B2C1F"/>
                </a:solidFill>
                <a:latin typeface="Times New Roman"/>
                <a:cs typeface="Times New Roman"/>
              </a:rPr>
              <a:t> </a:t>
            </a:r>
            <a:r>
              <a:rPr sz="2400" spc="0" dirty="0">
                <a:latin typeface="黑体"/>
                <a:cs typeface="黑体"/>
              </a:rPr>
              <a:t>如果内存足够大，把整个矩阵放在内存中，矩阵元素的 计算会非常简单</a:t>
            </a:r>
            <a:endParaRPr sz="2400">
              <a:latin typeface="黑体"/>
              <a:cs typeface="黑体"/>
            </a:endParaRPr>
          </a:p>
          <a:p>
            <a:pPr marL="353695">
              <a:lnSpc>
                <a:spcPct val="100000"/>
              </a:lnSpc>
              <a:spcBef>
                <a:spcPts val="325"/>
              </a:spcBef>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5" dirty="0">
                <a:latin typeface="黑体"/>
                <a:cs typeface="黑体"/>
              </a:rPr>
              <a:t>实际上，</a:t>
            </a:r>
            <a:r>
              <a:rPr sz="2400" spc="0" dirty="0">
                <a:latin typeface="Arial Narrow"/>
                <a:cs typeface="Arial Narrow"/>
              </a:rPr>
              <a:t>w</a:t>
            </a:r>
            <a:r>
              <a:rPr sz="2400" spc="-10" dirty="0">
                <a:latin typeface="Arial Narrow"/>
                <a:cs typeface="Arial Narrow"/>
              </a:rPr>
              <a:t>e</a:t>
            </a:r>
            <a:r>
              <a:rPr sz="2400" spc="-5" dirty="0">
                <a:latin typeface="Arial Narrow"/>
                <a:cs typeface="Arial Narrow"/>
              </a:rPr>
              <a:t>b</a:t>
            </a:r>
            <a:r>
              <a:rPr sz="2400" spc="0" dirty="0">
                <a:latin typeface="Arial Narrow"/>
                <a:cs typeface="Arial Narrow"/>
              </a:rPr>
              <a:t>-</a:t>
            </a:r>
            <a:r>
              <a:rPr sz="2400" spc="-5" dirty="0">
                <a:latin typeface="Arial Narrow"/>
                <a:cs typeface="Arial Narrow"/>
              </a:rPr>
              <a:t>sca</a:t>
            </a:r>
            <a:r>
              <a:rPr sz="2400" spc="-10" dirty="0">
                <a:latin typeface="Arial Narrow"/>
                <a:cs typeface="Arial Narrow"/>
              </a:rPr>
              <a:t>l</a:t>
            </a:r>
            <a:r>
              <a:rPr sz="2400" spc="-5" dirty="0">
                <a:latin typeface="Arial Narrow"/>
                <a:cs typeface="Arial Narrow"/>
              </a:rPr>
              <a:t>e</a:t>
            </a:r>
            <a:r>
              <a:rPr sz="2400" spc="-5" dirty="0">
                <a:latin typeface="黑体"/>
                <a:cs typeface="黑体"/>
              </a:rPr>
              <a:t>的文档的词汇量可能有数十万，甚至数</a:t>
            </a:r>
            <a:endParaRPr sz="2400">
              <a:latin typeface="黑体"/>
              <a:cs typeface="黑体"/>
            </a:endParaRPr>
          </a:p>
          <a:p>
            <a:pPr marL="582295">
              <a:lnSpc>
                <a:spcPts val="2735"/>
              </a:lnSpc>
            </a:pPr>
            <a:r>
              <a:rPr sz="2400" dirty="0">
                <a:latin typeface="黑体"/>
                <a:cs typeface="黑体"/>
              </a:rPr>
              <a:t>亿</a:t>
            </a:r>
            <a:endParaRPr sz="2400">
              <a:latin typeface="黑体"/>
              <a:cs typeface="黑体"/>
            </a:endParaRPr>
          </a:p>
        </p:txBody>
      </p:sp>
      <p:sp>
        <p:nvSpPr>
          <p:cNvPr id="4" name="object 4"/>
          <p:cNvSpPr txBox="1"/>
          <p:nvPr/>
        </p:nvSpPr>
        <p:spPr>
          <a:xfrm>
            <a:off x="778255" y="2891663"/>
            <a:ext cx="3302000" cy="369570"/>
          </a:xfrm>
          <a:prstGeom prst="rect">
            <a:avLst/>
          </a:prstGeom>
        </p:spPr>
        <p:txBody>
          <a:bodyPr vert="horz" wrap="square" lIns="0" tIns="0" rIns="0" bIns="0" rtlCol="0">
            <a:spAutoFit/>
          </a:bodyPr>
          <a:lstStyle/>
          <a:p>
            <a:pPr marL="12700">
              <a:lnSpc>
                <a:spcPct val="100000"/>
              </a:lnSpc>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0" dirty="0">
                <a:latin typeface="黑体"/>
                <a:cs typeface="黑体"/>
              </a:rPr>
              <a:t>同现矩阵的空间开销为</a:t>
            </a:r>
            <a:endParaRPr sz="2400">
              <a:latin typeface="黑体"/>
              <a:cs typeface="黑体"/>
            </a:endParaRPr>
          </a:p>
        </p:txBody>
      </p:sp>
      <p:sp>
        <p:nvSpPr>
          <p:cNvPr id="5" name="object 5"/>
          <p:cNvSpPr txBox="1"/>
          <p:nvPr/>
        </p:nvSpPr>
        <p:spPr>
          <a:xfrm>
            <a:off x="778255" y="3346322"/>
            <a:ext cx="7569200" cy="689610"/>
          </a:xfrm>
          <a:prstGeom prst="rect">
            <a:avLst/>
          </a:prstGeom>
        </p:spPr>
        <p:txBody>
          <a:bodyPr vert="horz" wrap="square" lIns="0" tIns="0" rIns="0" bIns="0" rtlCol="0">
            <a:spAutoFit/>
          </a:bodyPr>
          <a:lstStyle/>
          <a:p>
            <a:pPr marL="241300" marR="6350" indent="-228600">
              <a:lnSpc>
                <a:spcPts val="2770"/>
              </a:lnSpc>
            </a:pPr>
            <a:r>
              <a:rPr sz="2000" spc="10" dirty="0">
                <a:solidFill>
                  <a:srgbClr val="9B2C1F"/>
                </a:solidFill>
                <a:latin typeface="Wingdings 2"/>
                <a:cs typeface="Wingdings 2"/>
              </a:rPr>
              <a:t></a:t>
            </a:r>
            <a:r>
              <a:rPr sz="2000" spc="165" dirty="0">
                <a:solidFill>
                  <a:srgbClr val="9B2C1F"/>
                </a:solidFill>
                <a:latin typeface="Times New Roman"/>
                <a:cs typeface="Times New Roman"/>
              </a:rPr>
              <a:t> </a:t>
            </a:r>
            <a:r>
              <a:rPr sz="2400" spc="0" dirty="0">
                <a:latin typeface="黑体"/>
                <a:cs typeface="黑体"/>
              </a:rPr>
              <a:t>简单地在单机上的实现，内存与磁盘之间的换页会使任 务的执行十分缓慢</a:t>
            </a:r>
            <a:endParaRPr sz="2400">
              <a:latin typeface="黑体"/>
              <a:cs typeface="黑体"/>
            </a:endParaRPr>
          </a:p>
        </p:txBody>
      </p:sp>
      <p:sp>
        <p:nvSpPr>
          <p:cNvPr id="6" name="object 6"/>
          <p:cNvSpPr txBox="1"/>
          <p:nvPr/>
        </p:nvSpPr>
        <p:spPr>
          <a:xfrm>
            <a:off x="4242140" y="2745989"/>
            <a:ext cx="763905" cy="422909"/>
          </a:xfrm>
          <a:prstGeom prst="rect">
            <a:avLst/>
          </a:prstGeom>
        </p:spPr>
        <p:txBody>
          <a:bodyPr vert="horz" wrap="square" lIns="0" tIns="0" rIns="0" bIns="0" rtlCol="0">
            <a:spAutoFit/>
          </a:bodyPr>
          <a:lstStyle/>
          <a:p>
            <a:pPr marL="12700">
              <a:lnSpc>
                <a:spcPct val="100000"/>
              </a:lnSpc>
              <a:tabLst>
                <a:tab pos="646430" algn="l"/>
              </a:tabLst>
            </a:pPr>
            <a:r>
              <a:rPr sz="2700" i="1" spc="-155" dirty="0">
                <a:latin typeface="Times New Roman"/>
                <a:cs typeface="Times New Roman"/>
              </a:rPr>
              <a:t>O</a:t>
            </a:r>
            <a:r>
              <a:rPr sz="2700" spc="-40" dirty="0">
                <a:latin typeface="Times New Roman"/>
                <a:cs typeface="Times New Roman"/>
              </a:rPr>
              <a:t>(</a:t>
            </a:r>
            <a:r>
              <a:rPr sz="2700" i="1" spc="-125" dirty="0">
                <a:latin typeface="Times New Roman"/>
                <a:cs typeface="Times New Roman"/>
              </a:rPr>
              <a:t>n</a:t>
            </a:r>
            <a:r>
              <a:rPr sz="2700" i="1" spc="0" dirty="0">
                <a:latin typeface="Times New Roman"/>
                <a:cs typeface="Times New Roman"/>
              </a:rPr>
              <a:t>	</a:t>
            </a:r>
            <a:r>
              <a:rPr sz="2700" spc="-85" dirty="0">
                <a:latin typeface="Times New Roman"/>
                <a:cs typeface="Times New Roman"/>
              </a:rPr>
              <a:t>)</a:t>
            </a:r>
            <a:endParaRPr sz="2700">
              <a:latin typeface="Times New Roman"/>
              <a:cs typeface="Times New Roman"/>
            </a:endParaRPr>
          </a:p>
        </p:txBody>
      </p:sp>
      <p:sp>
        <p:nvSpPr>
          <p:cNvPr id="7" name="object 7"/>
          <p:cNvSpPr txBox="1"/>
          <p:nvPr/>
        </p:nvSpPr>
        <p:spPr>
          <a:xfrm>
            <a:off x="4752362" y="2739141"/>
            <a:ext cx="116839" cy="248920"/>
          </a:xfrm>
          <a:prstGeom prst="rect">
            <a:avLst/>
          </a:prstGeom>
        </p:spPr>
        <p:txBody>
          <a:bodyPr vert="horz" wrap="square" lIns="0" tIns="0" rIns="0" bIns="0" rtlCol="0">
            <a:spAutoFit/>
          </a:bodyPr>
          <a:lstStyle/>
          <a:p>
            <a:pPr marL="12700">
              <a:lnSpc>
                <a:spcPct val="100000"/>
              </a:lnSpc>
            </a:pPr>
            <a:r>
              <a:rPr sz="1550" spc="-65" dirty="0">
                <a:latin typeface="Times New Roman"/>
                <a:cs typeface="Times New Roman"/>
              </a:rPr>
              <a:t>2</a:t>
            </a:r>
            <a:endParaRPr sz="1550">
              <a:latin typeface="Times New Roman"/>
              <a:cs typeface="Times New Roman"/>
            </a:endParaRPr>
          </a:p>
        </p:txBody>
      </p:sp>
      <p:sp>
        <p:nvSpPr>
          <p:cNvPr id="8" name="object 8"/>
          <p:cNvSpPr/>
          <p:nvPr/>
        </p:nvSpPr>
        <p:spPr>
          <a:xfrm>
            <a:off x="5239511" y="224027"/>
            <a:ext cx="3733799" cy="719327"/>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5387" rIns="0" bIns="0" rtlCol="0">
            <a:spAutoFit/>
          </a:bodyPr>
          <a:lstStyle/>
          <a:p>
            <a:pPr>
              <a:lnSpc>
                <a:spcPts val="3065"/>
              </a:lnSpc>
            </a:pPr>
            <a:r>
              <a:rPr sz="2600" b="1" spc="-10" dirty="0">
                <a:solidFill>
                  <a:srgbClr val="00AF50"/>
                </a:solidFill>
                <a:latin typeface="黑体"/>
                <a:cs typeface="黑体"/>
              </a:rPr>
              <a:t>大数</a:t>
            </a:r>
            <a:r>
              <a:rPr sz="2600" b="1" spc="-20" dirty="0">
                <a:solidFill>
                  <a:srgbClr val="00AF50"/>
                </a:solidFill>
                <a:latin typeface="黑体"/>
                <a:cs typeface="黑体"/>
              </a:rPr>
              <a:t>据任务</a:t>
            </a:r>
            <a:r>
              <a:rPr sz="2600" b="1" spc="-30" dirty="0">
                <a:solidFill>
                  <a:srgbClr val="00AF50"/>
                </a:solidFill>
                <a:latin typeface="黑体"/>
                <a:cs typeface="黑体"/>
              </a:rPr>
              <a:t>划</a:t>
            </a:r>
            <a:r>
              <a:rPr sz="2600" b="1" spc="-20" dirty="0">
                <a:solidFill>
                  <a:srgbClr val="00AF50"/>
                </a:solidFill>
                <a:latin typeface="黑体"/>
                <a:cs typeface="黑体"/>
              </a:rPr>
              <a:t>分和</a:t>
            </a:r>
            <a:r>
              <a:rPr sz="2600" b="1" spc="-30" dirty="0">
                <a:solidFill>
                  <a:srgbClr val="00AF50"/>
                </a:solidFill>
                <a:latin typeface="黑体"/>
                <a:cs typeface="黑体"/>
              </a:rPr>
              <a:t>并</a:t>
            </a:r>
            <a:r>
              <a:rPr sz="2600" b="1" spc="-20" dirty="0">
                <a:solidFill>
                  <a:srgbClr val="00AF50"/>
                </a:solidFill>
                <a:latin typeface="黑体"/>
                <a:cs typeface="黑体"/>
              </a:rPr>
              <a:t>行计算</a:t>
            </a:r>
            <a:r>
              <a:rPr sz="2600" b="1" spc="-30" dirty="0">
                <a:solidFill>
                  <a:srgbClr val="00AF50"/>
                </a:solidFill>
                <a:latin typeface="黑体"/>
                <a:cs typeface="黑体"/>
              </a:rPr>
              <a:t>模型</a:t>
            </a:r>
            <a:endParaRPr sz="2600">
              <a:latin typeface="黑体"/>
              <a:cs typeface="黑体"/>
            </a:endParaRPr>
          </a:p>
        </p:txBody>
      </p:sp>
      <p:sp>
        <p:nvSpPr>
          <p:cNvPr id="3" name="object 3"/>
          <p:cNvSpPr/>
          <p:nvPr/>
        </p:nvSpPr>
        <p:spPr>
          <a:xfrm>
            <a:off x="4024884" y="120395"/>
            <a:ext cx="4985004"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3331464" y="1623060"/>
            <a:ext cx="2840736" cy="803148"/>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p:nvPr/>
        </p:nvSpPr>
        <p:spPr>
          <a:xfrm>
            <a:off x="1066800" y="3581400"/>
            <a:ext cx="1207008" cy="565404"/>
          </a:xfrm>
          <a:prstGeom prst="rect">
            <a:avLst/>
          </a:prstGeom>
          <a:blipFill>
            <a:blip r:embed="rId4" cstate="print"/>
            <a:stretch>
              <a:fillRect/>
            </a:stretch>
          </a:blipFill>
        </p:spPr>
        <p:txBody>
          <a:bodyPr wrap="square" lIns="0" tIns="0" rIns="0" bIns="0" rtlCol="0">
            <a:spAutoFit/>
          </a:bodyPr>
          <a:lstStyle/>
          <a:p>
            <a:endParaRPr/>
          </a:p>
        </p:txBody>
      </p:sp>
      <p:sp>
        <p:nvSpPr>
          <p:cNvPr id="6" name="object 6"/>
          <p:cNvSpPr/>
          <p:nvPr/>
        </p:nvSpPr>
        <p:spPr>
          <a:xfrm>
            <a:off x="2732532" y="3581400"/>
            <a:ext cx="1207008" cy="565404"/>
          </a:xfrm>
          <a:prstGeom prst="rect">
            <a:avLst/>
          </a:prstGeom>
          <a:blipFill>
            <a:blip r:embed="rId4" cstate="print"/>
            <a:stretch>
              <a:fillRect/>
            </a:stretch>
          </a:blipFill>
        </p:spPr>
        <p:txBody>
          <a:bodyPr wrap="square" lIns="0" tIns="0" rIns="0" bIns="0" rtlCol="0">
            <a:spAutoFit/>
          </a:bodyPr>
          <a:lstStyle/>
          <a:p>
            <a:endParaRPr/>
          </a:p>
        </p:txBody>
      </p:sp>
      <p:sp>
        <p:nvSpPr>
          <p:cNvPr id="7" name="object 7"/>
          <p:cNvSpPr/>
          <p:nvPr/>
        </p:nvSpPr>
        <p:spPr>
          <a:xfrm>
            <a:off x="5596128" y="3570732"/>
            <a:ext cx="1207007" cy="565403"/>
          </a:xfrm>
          <a:prstGeom prst="rect">
            <a:avLst/>
          </a:prstGeom>
          <a:blipFill>
            <a:blip r:embed="rId4" cstate="print"/>
            <a:stretch>
              <a:fillRect/>
            </a:stretch>
          </a:blipFill>
        </p:spPr>
        <p:txBody>
          <a:bodyPr wrap="square" lIns="0" tIns="0" rIns="0" bIns="0" rtlCol="0">
            <a:spAutoFit/>
          </a:bodyPr>
          <a:lstStyle/>
          <a:p>
            <a:endParaRPr/>
          </a:p>
        </p:txBody>
      </p:sp>
      <p:sp>
        <p:nvSpPr>
          <p:cNvPr id="8" name="object 8"/>
          <p:cNvSpPr/>
          <p:nvPr/>
        </p:nvSpPr>
        <p:spPr>
          <a:xfrm>
            <a:off x="7283195" y="3570732"/>
            <a:ext cx="1207007" cy="565403"/>
          </a:xfrm>
          <a:prstGeom prst="rect">
            <a:avLst/>
          </a:prstGeom>
          <a:blipFill>
            <a:blip r:embed="rId5" cstate="print"/>
            <a:stretch>
              <a:fillRect/>
            </a:stretch>
          </a:blipFill>
        </p:spPr>
        <p:txBody>
          <a:bodyPr wrap="square" lIns="0" tIns="0" rIns="0" bIns="0" rtlCol="0">
            <a:spAutoFit/>
          </a:bodyPr>
          <a:lstStyle/>
          <a:p>
            <a:endParaRPr/>
          </a:p>
        </p:txBody>
      </p:sp>
      <p:sp>
        <p:nvSpPr>
          <p:cNvPr id="9" name="object 9"/>
          <p:cNvSpPr/>
          <p:nvPr/>
        </p:nvSpPr>
        <p:spPr>
          <a:xfrm>
            <a:off x="1665477" y="2414142"/>
            <a:ext cx="3096514" cy="1158240"/>
          </a:xfrm>
          <a:prstGeom prst="rect">
            <a:avLst/>
          </a:prstGeom>
          <a:blipFill>
            <a:blip r:embed="rId6" cstate="print"/>
            <a:stretch>
              <a:fillRect/>
            </a:stretch>
          </a:blipFill>
        </p:spPr>
        <p:txBody>
          <a:bodyPr wrap="square" lIns="0" tIns="0" rIns="0" bIns="0" rtlCol="0">
            <a:spAutoFit/>
          </a:bodyPr>
          <a:lstStyle/>
          <a:p>
            <a:endParaRPr/>
          </a:p>
        </p:txBody>
      </p:sp>
      <p:sp>
        <p:nvSpPr>
          <p:cNvPr id="10" name="object 10"/>
          <p:cNvSpPr/>
          <p:nvPr/>
        </p:nvSpPr>
        <p:spPr>
          <a:xfrm>
            <a:off x="3336416" y="2416429"/>
            <a:ext cx="1451356" cy="1175893"/>
          </a:xfrm>
          <a:prstGeom prst="rect">
            <a:avLst/>
          </a:prstGeom>
          <a:blipFill>
            <a:blip r:embed="rId7" cstate="print"/>
            <a:stretch>
              <a:fillRect/>
            </a:stretch>
          </a:blipFill>
        </p:spPr>
        <p:txBody>
          <a:bodyPr wrap="square" lIns="0" tIns="0" rIns="0" bIns="0" rtlCol="0">
            <a:spAutoFit/>
          </a:bodyPr>
          <a:lstStyle/>
          <a:p>
            <a:endParaRPr/>
          </a:p>
        </p:txBody>
      </p:sp>
      <p:sp>
        <p:nvSpPr>
          <p:cNvPr id="11" name="object 11"/>
          <p:cNvSpPr/>
          <p:nvPr/>
        </p:nvSpPr>
        <p:spPr>
          <a:xfrm>
            <a:off x="4813300" y="2427351"/>
            <a:ext cx="1386204" cy="1154049"/>
          </a:xfrm>
          <a:prstGeom prst="rect">
            <a:avLst/>
          </a:prstGeom>
          <a:blipFill>
            <a:blip r:embed="rId8" cstate="print"/>
            <a:stretch>
              <a:fillRect/>
            </a:stretch>
          </a:blipFill>
        </p:spPr>
        <p:txBody>
          <a:bodyPr wrap="square" lIns="0" tIns="0" rIns="0" bIns="0" rtlCol="0">
            <a:spAutoFit/>
          </a:bodyPr>
          <a:lstStyle/>
          <a:p>
            <a:endParaRPr/>
          </a:p>
        </p:txBody>
      </p:sp>
      <p:sp>
        <p:nvSpPr>
          <p:cNvPr id="12" name="object 12"/>
          <p:cNvSpPr/>
          <p:nvPr/>
        </p:nvSpPr>
        <p:spPr>
          <a:xfrm>
            <a:off x="4779390" y="2403220"/>
            <a:ext cx="3129153" cy="1169162"/>
          </a:xfrm>
          <a:prstGeom prst="rect">
            <a:avLst/>
          </a:prstGeom>
          <a:blipFill>
            <a:blip r:embed="rId9" cstate="print"/>
            <a:stretch>
              <a:fillRect/>
            </a:stretch>
          </a:blipFill>
        </p:spPr>
        <p:txBody>
          <a:bodyPr wrap="square" lIns="0" tIns="0" rIns="0" bIns="0" rtlCol="0">
            <a:spAutoFit/>
          </a:bodyPr>
          <a:lstStyle/>
          <a:p>
            <a:endParaRPr/>
          </a:p>
        </p:txBody>
      </p:sp>
      <p:sp>
        <p:nvSpPr>
          <p:cNvPr id="13" name="object 13"/>
          <p:cNvSpPr txBox="1"/>
          <p:nvPr/>
        </p:nvSpPr>
        <p:spPr>
          <a:xfrm>
            <a:off x="3459607" y="1823465"/>
            <a:ext cx="2511425" cy="1433830"/>
          </a:xfrm>
          <a:prstGeom prst="rect">
            <a:avLst/>
          </a:prstGeom>
        </p:spPr>
        <p:txBody>
          <a:bodyPr vert="horz" wrap="square" lIns="0" tIns="0" rIns="0" bIns="0" rtlCol="0">
            <a:spAutoFit/>
          </a:bodyPr>
          <a:lstStyle/>
          <a:p>
            <a:pPr marL="12700">
              <a:lnSpc>
                <a:spcPct val="100000"/>
              </a:lnSpc>
            </a:pPr>
            <a:r>
              <a:rPr sz="2800" spc="-30" dirty="0">
                <a:latin typeface="宋体"/>
                <a:cs typeface="宋体"/>
              </a:rPr>
              <a:t>大数据计算任务</a:t>
            </a:r>
            <a:endParaRPr sz="2800">
              <a:latin typeface="宋体"/>
              <a:cs typeface="宋体"/>
            </a:endParaRPr>
          </a:p>
          <a:p>
            <a:pPr>
              <a:lnSpc>
                <a:spcPts val="2250"/>
              </a:lnSpc>
              <a:spcBef>
                <a:spcPts val="42"/>
              </a:spcBef>
            </a:pPr>
            <a:endParaRPr sz="2250"/>
          </a:p>
          <a:p>
            <a:pPr>
              <a:lnSpc>
                <a:spcPts val="2800"/>
              </a:lnSpc>
            </a:pPr>
            <a:endParaRPr sz="2800"/>
          </a:p>
          <a:p>
            <a:pPr marL="786130">
              <a:lnSpc>
                <a:spcPts val="2840"/>
              </a:lnSpc>
            </a:pPr>
            <a:r>
              <a:rPr sz="2400" spc="-5" dirty="0">
                <a:solidFill>
                  <a:srgbClr val="0066FF"/>
                </a:solidFill>
                <a:latin typeface="宋体"/>
                <a:cs typeface="宋体"/>
              </a:rPr>
              <a:t>任务划分</a:t>
            </a:r>
            <a:endParaRPr sz="2400">
              <a:latin typeface="宋体"/>
              <a:cs typeface="宋体"/>
            </a:endParaRPr>
          </a:p>
        </p:txBody>
      </p:sp>
      <p:sp>
        <p:nvSpPr>
          <p:cNvPr id="14" name="object 14"/>
          <p:cNvSpPr txBox="1"/>
          <p:nvPr/>
        </p:nvSpPr>
        <p:spPr>
          <a:xfrm>
            <a:off x="1200708" y="3691382"/>
            <a:ext cx="939800" cy="360680"/>
          </a:xfrm>
          <a:prstGeom prst="rect">
            <a:avLst/>
          </a:prstGeom>
        </p:spPr>
        <p:txBody>
          <a:bodyPr vert="horz" wrap="square" lIns="0" tIns="0" rIns="0" bIns="0" rtlCol="0">
            <a:spAutoFit/>
          </a:bodyPr>
          <a:lstStyle/>
          <a:p>
            <a:pPr marL="12700">
              <a:lnSpc>
                <a:spcPts val="2835"/>
              </a:lnSpc>
            </a:pPr>
            <a:r>
              <a:rPr sz="2400" dirty="0">
                <a:solidFill>
                  <a:srgbClr val="FFFFFF"/>
                </a:solidFill>
                <a:latin typeface="宋体"/>
                <a:cs typeface="宋体"/>
              </a:rPr>
              <a:t>子任务</a:t>
            </a:r>
            <a:endParaRPr sz="2400">
              <a:latin typeface="宋体"/>
              <a:cs typeface="宋体"/>
            </a:endParaRPr>
          </a:p>
        </p:txBody>
      </p:sp>
      <p:sp>
        <p:nvSpPr>
          <p:cNvPr id="15" name="object 15"/>
          <p:cNvSpPr txBox="1"/>
          <p:nvPr/>
        </p:nvSpPr>
        <p:spPr>
          <a:xfrm>
            <a:off x="2866389" y="3691382"/>
            <a:ext cx="939800" cy="360680"/>
          </a:xfrm>
          <a:prstGeom prst="rect">
            <a:avLst/>
          </a:prstGeom>
        </p:spPr>
        <p:txBody>
          <a:bodyPr vert="horz" wrap="square" lIns="0" tIns="0" rIns="0" bIns="0" rtlCol="0">
            <a:spAutoFit/>
          </a:bodyPr>
          <a:lstStyle/>
          <a:p>
            <a:pPr marL="12700">
              <a:lnSpc>
                <a:spcPts val="2835"/>
              </a:lnSpc>
            </a:pPr>
            <a:r>
              <a:rPr sz="2400" dirty="0">
                <a:solidFill>
                  <a:srgbClr val="FFFFFF"/>
                </a:solidFill>
                <a:latin typeface="宋体"/>
                <a:cs typeface="宋体"/>
              </a:rPr>
              <a:t>子任务</a:t>
            </a:r>
            <a:endParaRPr sz="2400">
              <a:latin typeface="宋体"/>
              <a:cs typeface="宋体"/>
            </a:endParaRPr>
          </a:p>
        </p:txBody>
      </p:sp>
      <p:sp>
        <p:nvSpPr>
          <p:cNvPr id="16" name="object 16"/>
          <p:cNvSpPr txBox="1"/>
          <p:nvPr/>
        </p:nvSpPr>
        <p:spPr>
          <a:xfrm>
            <a:off x="5729732" y="3680714"/>
            <a:ext cx="939800" cy="360680"/>
          </a:xfrm>
          <a:prstGeom prst="rect">
            <a:avLst/>
          </a:prstGeom>
        </p:spPr>
        <p:txBody>
          <a:bodyPr vert="horz" wrap="square" lIns="0" tIns="0" rIns="0" bIns="0" rtlCol="0">
            <a:spAutoFit/>
          </a:bodyPr>
          <a:lstStyle/>
          <a:p>
            <a:pPr marL="12700">
              <a:lnSpc>
                <a:spcPts val="2840"/>
              </a:lnSpc>
            </a:pPr>
            <a:r>
              <a:rPr sz="2400" spc="-5" dirty="0">
                <a:solidFill>
                  <a:srgbClr val="FFFFFF"/>
                </a:solidFill>
                <a:latin typeface="宋体"/>
                <a:cs typeface="宋体"/>
              </a:rPr>
              <a:t>子任务</a:t>
            </a:r>
            <a:endParaRPr sz="2400">
              <a:latin typeface="宋体"/>
              <a:cs typeface="宋体"/>
            </a:endParaRPr>
          </a:p>
        </p:txBody>
      </p:sp>
      <p:sp>
        <p:nvSpPr>
          <p:cNvPr id="17" name="object 17"/>
          <p:cNvSpPr txBox="1"/>
          <p:nvPr/>
        </p:nvSpPr>
        <p:spPr>
          <a:xfrm>
            <a:off x="7417434" y="3680714"/>
            <a:ext cx="939800" cy="360680"/>
          </a:xfrm>
          <a:prstGeom prst="rect">
            <a:avLst/>
          </a:prstGeom>
        </p:spPr>
        <p:txBody>
          <a:bodyPr vert="horz" wrap="square" lIns="0" tIns="0" rIns="0" bIns="0" rtlCol="0">
            <a:spAutoFit/>
          </a:bodyPr>
          <a:lstStyle/>
          <a:p>
            <a:pPr marL="12700">
              <a:lnSpc>
                <a:spcPts val="2840"/>
              </a:lnSpc>
            </a:pPr>
            <a:r>
              <a:rPr sz="2400" spc="-5" dirty="0">
                <a:solidFill>
                  <a:srgbClr val="FFFFFF"/>
                </a:solidFill>
                <a:latin typeface="宋体"/>
                <a:cs typeface="宋体"/>
              </a:rPr>
              <a:t>子任务</a:t>
            </a:r>
            <a:endParaRPr sz="2400">
              <a:latin typeface="宋体"/>
              <a:cs typeface="宋体"/>
            </a:endParaRPr>
          </a:p>
        </p:txBody>
      </p:sp>
      <p:sp>
        <p:nvSpPr>
          <p:cNvPr id="18" name="object 18"/>
          <p:cNvSpPr txBox="1"/>
          <p:nvPr/>
        </p:nvSpPr>
        <p:spPr>
          <a:xfrm>
            <a:off x="4494403" y="3832097"/>
            <a:ext cx="538480" cy="302895"/>
          </a:xfrm>
          <a:prstGeom prst="rect">
            <a:avLst/>
          </a:prstGeom>
        </p:spPr>
        <p:txBody>
          <a:bodyPr vert="horz" wrap="square" lIns="0" tIns="0" rIns="0" bIns="0" rtlCol="0">
            <a:spAutoFit/>
          </a:bodyPr>
          <a:lstStyle/>
          <a:p>
            <a:pPr marL="12700">
              <a:lnSpc>
                <a:spcPts val="2380"/>
              </a:lnSpc>
            </a:pPr>
            <a:r>
              <a:rPr sz="2000" b="1" spc="-10" dirty="0">
                <a:latin typeface="宋体"/>
                <a:cs typeface="宋体"/>
              </a:rPr>
              <a:t>……</a:t>
            </a:r>
            <a:endParaRPr sz="2000">
              <a:latin typeface="宋体"/>
              <a:cs typeface="宋体"/>
            </a:endParaRPr>
          </a:p>
        </p:txBody>
      </p:sp>
      <p:sp>
        <p:nvSpPr>
          <p:cNvPr id="19" name="object 19"/>
          <p:cNvSpPr/>
          <p:nvPr/>
        </p:nvSpPr>
        <p:spPr>
          <a:xfrm>
            <a:off x="3364991" y="5465064"/>
            <a:ext cx="2839212" cy="804672"/>
          </a:xfrm>
          <a:prstGeom prst="rect">
            <a:avLst/>
          </a:prstGeom>
          <a:blipFill>
            <a:blip r:embed="rId10" cstate="print"/>
            <a:stretch>
              <a:fillRect/>
            </a:stretch>
          </a:blipFill>
        </p:spPr>
        <p:txBody>
          <a:bodyPr wrap="square" lIns="0" tIns="0" rIns="0" bIns="0" rtlCol="0">
            <a:spAutoFit/>
          </a:bodyPr>
          <a:lstStyle/>
          <a:p>
            <a:endParaRPr/>
          </a:p>
        </p:txBody>
      </p:sp>
      <p:sp>
        <p:nvSpPr>
          <p:cNvPr id="20" name="object 20"/>
          <p:cNvSpPr/>
          <p:nvPr/>
        </p:nvSpPr>
        <p:spPr>
          <a:xfrm>
            <a:off x="1665351" y="4123435"/>
            <a:ext cx="3118993" cy="1368170"/>
          </a:xfrm>
          <a:prstGeom prst="rect">
            <a:avLst/>
          </a:prstGeom>
          <a:blipFill>
            <a:blip r:embed="rId11" cstate="print"/>
            <a:stretch>
              <a:fillRect/>
            </a:stretch>
          </a:blipFill>
        </p:spPr>
        <p:txBody>
          <a:bodyPr wrap="square" lIns="0" tIns="0" rIns="0" bIns="0" rtlCol="0">
            <a:spAutoFit/>
          </a:bodyPr>
          <a:lstStyle/>
          <a:p>
            <a:endParaRPr/>
          </a:p>
        </p:txBody>
      </p:sp>
      <p:sp>
        <p:nvSpPr>
          <p:cNvPr id="21" name="object 21"/>
          <p:cNvSpPr/>
          <p:nvPr/>
        </p:nvSpPr>
        <p:spPr>
          <a:xfrm>
            <a:off x="3326765" y="4126103"/>
            <a:ext cx="1457579" cy="1349502"/>
          </a:xfrm>
          <a:prstGeom prst="rect">
            <a:avLst/>
          </a:prstGeom>
          <a:blipFill>
            <a:blip r:embed="rId12" cstate="print"/>
            <a:stretch>
              <a:fillRect/>
            </a:stretch>
          </a:blipFill>
        </p:spPr>
        <p:txBody>
          <a:bodyPr wrap="square" lIns="0" tIns="0" rIns="0" bIns="0" rtlCol="0">
            <a:spAutoFit/>
          </a:bodyPr>
          <a:lstStyle/>
          <a:p>
            <a:endParaRPr/>
          </a:p>
        </p:txBody>
      </p:sp>
      <p:sp>
        <p:nvSpPr>
          <p:cNvPr id="22" name="object 22"/>
          <p:cNvSpPr/>
          <p:nvPr/>
        </p:nvSpPr>
        <p:spPr>
          <a:xfrm>
            <a:off x="4784216" y="4115308"/>
            <a:ext cx="1425067" cy="1360297"/>
          </a:xfrm>
          <a:prstGeom prst="rect">
            <a:avLst/>
          </a:prstGeom>
          <a:blipFill>
            <a:blip r:embed="rId13" cstate="print"/>
            <a:stretch>
              <a:fillRect/>
            </a:stretch>
          </a:blipFill>
        </p:spPr>
        <p:txBody>
          <a:bodyPr wrap="square" lIns="0" tIns="0" rIns="0" bIns="0" rtlCol="0">
            <a:spAutoFit/>
          </a:bodyPr>
          <a:lstStyle/>
          <a:p>
            <a:endParaRPr/>
          </a:p>
        </p:txBody>
      </p:sp>
      <p:sp>
        <p:nvSpPr>
          <p:cNvPr id="23" name="object 23"/>
          <p:cNvSpPr/>
          <p:nvPr/>
        </p:nvSpPr>
        <p:spPr>
          <a:xfrm>
            <a:off x="4784216" y="4112640"/>
            <a:ext cx="3108198" cy="1378330"/>
          </a:xfrm>
          <a:prstGeom prst="rect">
            <a:avLst/>
          </a:prstGeom>
          <a:blipFill>
            <a:blip r:embed="rId14" cstate="print"/>
            <a:stretch>
              <a:fillRect/>
            </a:stretch>
          </a:blipFill>
        </p:spPr>
        <p:txBody>
          <a:bodyPr wrap="square" lIns="0" tIns="0" rIns="0" bIns="0" rtlCol="0">
            <a:spAutoFit/>
          </a:bodyPr>
          <a:lstStyle/>
          <a:p>
            <a:endParaRPr/>
          </a:p>
        </p:txBody>
      </p:sp>
      <p:sp>
        <p:nvSpPr>
          <p:cNvPr id="24" name="object 24"/>
          <p:cNvSpPr txBox="1"/>
          <p:nvPr/>
        </p:nvSpPr>
        <p:spPr>
          <a:xfrm>
            <a:off x="4061205" y="4551553"/>
            <a:ext cx="1447165" cy="1534160"/>
          </a:xfrm>
          <a:prstGeom prst="rect">
            <a:avLst/>
          </a:prstGeom>
        </p:spPr>
        <p:txBody>
          <a:bodyPr vert="horz" wrap="square" lIns="0" tIns="0" rIns="0" bIns="0" rtlCol="0">
            <a:spAutoFit/>
          </a:bodyPr>
          <a:lstStyle/>
          <a:p>
            <a:pPr marL="76200" algn="ctr">
              <a:lnSpc>
                <a:spcPct val="100000"/>
              </a:lnSpc>
            </a:pPr>
            <a:r>
              <a:rPr sz="2400" dirty="0">
                <a:solidFill>
                  <a:srgbClr val="C00000"/>
                </a:solidFill>
                <a:latin typeface="宋体"/>
                <a:cs typeface="宋体"/>
              </a:rPr>
              <a:t>结果合并</a:t>
            </a:r>
            <a:endParaRPr sz="2400">
              <a:latin typeface="宋体"/>
              <a:cs typeface="宋体"/>
            </a:endParaRPr>
          </a:p>
          <a:p>
            <a:pPr>
              <a:lnSpc>
                <a:spcPts val="2400"/>
              </a:lnSpc>
            </a:pPr>
            <a:endParaRPr sz="2400"/>
          </a:p>
          <a:p>
            <a:pPr>
              <a:lnSpc>
                <a:spcPts val="3500"/>
              </a:lnSpc>
              <a:spcBef>
                <a:spcPts val="2"/>
              </a:spcBef>
            </a:pPr>
            <a:endParaRPr sz="3500"/>
          </a:p>
          <a:p>
            <a:pPr algn="ctr">
              <a:lnSpc>
                <a:spcPts val="3295"/>
              </a:lnSpc>
            </a:pPr>
            <a:r>
              <a:rPr sz="2800" spc="-30" dirty="0">
                <a:solidFill>
                  <a:srgbClr val="FFFFFF"/>
                </a:solidFill>
                <a:latin typeface="宋体"/>
                <a:cs typeface="宋体"/>
              </a:rPr>
              <a:t>计算结果</a:t>
            </a:r>
            <a:endParaRPr sz="2800">
              <a:latin typeface="宋体"/>
              <a:cs typeface="宋体"/>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2165" y="794003"/>
            <a:ext cx="5584825" cy="361315"/>
          </a:xfrm>
          <a:prstGeom prst="rect">
            <a:avLst/>
          </a:prstGeom>
        </p:spPr>
        <p:txBody>
          <a:bodyPr vert="horz" wrap="square" lIns="0" tIns="0" rIns="0" bIns="0" rtlCol="0">
            <a:spAutoFit/>
          </a:bodyPr>
          <a:lstStyle/>
          <a:p>
            <a:pPr marL="287020" indent="-274320">
              <a:lnSpc>
                <a:spcPts val="2845"/>
              </a:lnSpc>
              <a:buClr>
                <a:srgbClr val="D24717"/>
              </a:buClr>
              <a:buSzPct val="83333"/>
              <a:buFont typeface="Wingdings 2"/>
              <a:buChar char=""/>
              <a:tabLst>
                <a:tab pos="287020" algn="l"/>
              </a:tabLst>
            </a:pPr>
            <a:r>
              <a:rPr sz="2400" dirty="0">
                <a:solidFill>
                  <a:srgbClr val="33CC33"/>
                </a:solidFill>
                <a:latin typeface="Arial Narrow"/>
                <a:cs typeface="Arial Narrow"/>
              </a:rPr>
              <a:t>M</a:t>
            </a:r>
            <a:r>
              <a:rPr sz="2400" spc="5" dirty="0">
                <a:solidFill>
                  <a:srgbClr val="33CC33"/>
                </a:solidFill>
                <a:latin typeface="Arial Narrow"/>
                <a:cs typeface="Arial Narrow"/>
              </a:rPr>
              <a:t>.</a:t>
            </a:r>
            <a:r>
              <a:rPr sz="2400" spc="0" dirty="0">
                <a:solidFill>
                  <a:srgbClr val="33CC33"/>
                </a:solidFill>
                <a:latin typeface="Arial Narrow"/>
                <a:cs typeface="Arial Narrow"/>
              </a:rPr>
              <a:t>R.</a:t>
            </a:r>
            <a:r>
              <a:rPr sz="2400" spc="-105" dirty="0">
                <a:solidFill>
                  <a:srgbClr val="33CC33"/>
                </a:solidFill>
                <a:latin typeface="Arial Narrow"/>
                <a:cs typeface="Arial Narrow"/>
              </a:rPr>
              <a:t> </a:t>
            </a:r>
            <a:r>
              <a:rPr sz="2400" spc="0" dirty="0">
                <a:solidFill>
                  <a:srgbClr val="33CC33"/>
                </a:solidFill>
                <a:latin typeface="Arial Narrow"/>
                <a:cs typeface="Arial Narrow"/>
              </a:rPr>
              <a:t>A</a:t>
            </a:r>
            <a:r>
              <a:rPr sz="2400" spc="-10" dirty="0">
                <a:solidFill>
                  <a:srgbClr val="33CC33"/>
                </a:solidFill>
                <a:latin typeface="Arial Narrow"/>
                <a:cs typeface="Arial Narrow"/>
              </a:rPr>
              <a:t>l</a:t>
            </a:r>
            <a:r>
              <a:rPr sz="2400" spc="0" dirty="0">
                <a:solidFill>
                  <a:srgbClr val="33CC33"/>
                </a:solidFill>
                <a:latin typeface="Arial Narrow"/>
                <a:cs typeface="Arial Narrow"/>
              </a:rPr>
              <a:t>gorithm</a:t>
            </a:r>
            <a:r>
              <a:rPr sz="2400" spc="15" dirty="0">
                <a:solidFill>
                  <a:srgbClr val="33CC33"/>
                </a:solidFill>
                <a:latin typeface="Arial Narrow"/>
                <a:cs typeface="Arial Narrow"/>
              </a:rPr>
              <a:t> </a:t>
            </a:r>
            <a:r>
              <a:rPr sz="2400" spc="0" dirty="0">
                <a:solidFill>
                  <a:srgbClr val="33CC33"/>
                </a:solidFill>
                <a:latin typeface="Arial Narrow"/>
                <a:cs typeface="Arial Narrow"/>
              </a:rPr>
              <a:t>(</a:t>
            </a:r>
            <a:r>
              <a:rPr sz="2400" spc="5" dirty="0">
                <a:solidFill>
                  <a:srgbClr val="33CC33"/>
                </a:solidFill>
                <a:latin typeface="Arial Narrow"/>
                <a:cs typeface="Arial Narrow"/>
              </a:rPr>
              <a:t>“</a:t>
            </a:r>
            <a:r>
              <a:rPr sz="2400" spc="0" dirty="0">
                <a:solidFill>
                  <a:srgbClr val="33CC33"/>
                </a:solidFill>
                <a:latin typeface="Arial Narrow"/>
                <a:cs typeface="Arial Narrow"/>
              </a:rPr>
              <a:t>pa</a:t>
            </a:r>
            <a:r>
              <a:rPr sz="2400" spc="-10" dirty="0">
                <a:solidFill>
                  <a:srgbClr val="33CC33"/>
                </a:solidFill>
                <a:latin typeface="Arial Narrow"/>
                <a:cs typeface="Arial Narrow"/>
              </a:rPr>
              <a:t>i</a:t>
            </a:r>
            <a:r>
              <a:rPr sz="2400" spc="0" dirty="0">
                <a:solidFill>
                  <a:srgbClr val="33CC33"/>
                </a:solidFill>
                <a:latin typeface="Arial Narrow"/>
                <a:cs typeface="Arial Narrow"/>
              </a:rPr>
              <a:t>rs”</a:t>
            </a:r>
            <a:r>
              <a:rPr sz="2400" spc="5" dirty="0">
                <a:solidFill>
                  <a:srgbClr val="33CC33"/>
                </a:solidFill>
                <a:latin typeface="Arial Narrow"/>
                <a:cs typeface="Arial Narrow"/>
              </a:rPr>
              <a:t> </a:t>
            </a:r>
            <a:r>
              <a:rPr sz="2400" spc="-10" dirty="0">
                <a:solidFill>
                  <a:srgbClr val="33CC33"/>
                </a:solidFill>
                <a:latin typeface="Arial Narrow"/>
                <a:cs typeface="Arial Narrow"/>
              </a:rPr>
              <a:t>a</a:t>
            </a:r>
            <a:r>
              <a:rPr sz="2400" spc="0" dirty="0">
                <a:solidFill>
                  <a:srgbClr val="33CC33"/>
                </a:solidFill>
                <a:latin typeface="Arial Narrow"/>
                <a:cs typeface="Arial Narrow"/>
              </a:rPr>
              <a:t>pproac</a:t>
            </a:r>
            <a:r>
              <a:rPr sz="2400" spc="-10" dirty="0">
                <a:solidFill>
                  <a:srgbClr val="33CC33"/>
                </a:solidFill>
                <a:latin typeface="Arial Narrow"/>
                <a:cs typeface="Arial Narrow"/>
              </a:rPr>
              <a:t>h</a:t>
            </a:r>
            <a:r>
              <a:rPr sz="2400" spc="0" dirty="0">
                <a:solidFill>
                  <a:srgbClr val="33CC33"/>
                </a:solidFill>
                <a:latin typeface="Arial Narrow"/>
                <a:cs typeface="Arial Narrow"/>
              </a:rPr>
              <a:t>)</a:t>
            </a:r>
            <a:r>
              <a:rPr sz="2400" spc="30" dirty="0">
                <a:solidFill>
                  <a:srgbClr val="33CC33"/>
                </a:solidFill>
                <a:latin typeface="Arial Narrow"/>
                <a:cs typeface="Arial Narrow"/>
              </a:rPr>
              <a:t> </a:t>
            </a:r>
            <a:r>
              <a:rPr sz="2400" spc="0" dirty="0">
                <a:solidFill>
                  <a:srgbClr val="33CC33"/>
                </a:solidFill>
                <a:latin typeface="Arial Narrow"/>
                <a:cs typeface="Arial Narrow"/>
              </a:rPr>
              <a:t>pseu</a:t>
            </a:r>
            <a:r>
              <a:rPr sz="2400" spc="-10" dirty="0">
                <a:solidFill>
                  <a:srgbClr val="33CC33"/>
                </a:solidFill>
                <a:latin typeface="Arial Narrow"/>
                <a:cs typeface="Arial Narrow"/>
              </a:rPr>
              <a:t>d</a:t>
            </a:r>
            <a:r>
              <a:rPr sz="2400" spc="15" dirty="0">
                <a:solidFill>
                  <a:srgbClr val="33CC33"/>
                </a:solidFill>
                <a:latin typeface="Arial Narrow"/>
                <a:cs typeface="Arial Narrow"/>
              </a:rPr>
              <a:t>o</a:t>
            </a:r>
            <a:r>
              <a:rPr sz="2400" spc="-5" dirty="0">
                <a:solidFill>
                  <a:srgbClr val="33CC33"/>
                </a:solidFill>
                <a:latin typeface="Arial Narrow"/>
                <a:cs typeface="Arial Narrow"/>
              </a:rPr>
              <a:t>-code:</a:t>
            </a:r>
            <a:endParaRPr sz="2400">
              <a:latin typeface="Arial Narrow"/>
              <a:cs typeface="Arial Narrow"/>
            </a:endParaRPr>
          </a:p>
        </p:txBody>
      </p:sp>
      <p:sp>
        <p:nvSpPr>
          <p:cNvPr id="3" name="object 3"/>
          <p:cNvSpPr txBox="1"/>
          <p:nvPr/>
        </p:nvSpPr>
        <p:spPr>
          <a:xfrm>
            <a:off x="832205" y="1179067"/>
            <a:ext cx="5472430" cy="2459355"/>
          </a:xfrm>
          <a:prstGeom prst="rect">
            <a:avLst/>
          </a:prstGeom>
        </p:spPr>
        <p:txBody>
          <a:bodyPr vert="horz" wrap="square" lIns="0" tIns="0" rIns="0" bIns="0" rtlCol="0">
            <a:spAutoFit/>
          </a:bodyPr>
          <a:lstStyle/>
          <a:p>
            <a:pPr marL="12700">
              <a:lnSpc>
                <a:spcPct val="100000"/>
              </a:lnSpc>
            </a:pPr>
            <a:r>
              <a:rPr sz="2200" spc="-15" dirty="0">
                <a:latin typeface="Arial Narrow"/>
                <a:cs typeface="Arial Narrow"/>
              </a:rPr>
              <a:t>1</a:t>
            </a:r>
            <a:r>
              <a:rPr sz="2200" spc="-5" dirty="0">
                <a:latin typeface="Arial Narrow"/>
                <a:cs typeface="Arial Narrow"/>
              </a:rPr>
              <a:t>:</a:t>
            </a:r>
            <a:r>
              <a:rPr sz="2200" spc="0" dirty="0">
                <a:latin typeface="Arial Narrow"/>
                <a:cs typeface="Arial Narrow"/>
              </a:rPr>
              <a:t> </a:t>
            </a:r>
            <a:r>
              <a:rPr sz="2200" b="1" spc="-15" dirty="0">
                <a:latin typeface="Arial Narrow"/>
                <a:cs typeface="Arial Narrow"/>
              </a:rPr>
              <a:t>cl</a:t>
            </a:r>
            <a:r>
              <a:rPr sz="2200" b="1" spc="-20" dirty="0">
                <a:latin typeface="Arial Narrow"/>
                <a:cs typeface="Arial Narrow"/>
              </a:rPr>
              <a:t>a</a:t>
            </a:r>
            <a:r>
              <a:rPr sz="2200" b="1" spc="-15" dirty="0">
                <a:latin typeface="Arial Narrow"/>
                <a:cs typeface="Arial Narrow"/>
              </a:rPr>
              <a:t>s</a:t>
            </a:r>
            <a:r>
              <a:rPr sz="2200" b="1" spc="-10" dirty="0">
                <a:latin typeface="Arial Narrow"/>
                <a:cs typeface="Arial Narrow"/>
              </a:rPr>
              <a:t>s </a:t>
            </a:r>
            <a:r>
              <a:rPr sz="2200" spc="-20" dirty="0">
                <a:latin typeface="Arial Narrow"/>
                <a:cs typeface="Arial Narrow"/>
              </a:rPr>
              <a:t>Ma</a:t>
            </a:r>
            <a:r>
              <a:rPr sz="2200" spc="-25" dirty="0">
                <a:latin typeface="Arial Narrow"/>
                <a:cs typeface="Arial Narrow"/>
              </a:rPr>
              <a:t>p</a:t>
            </a:r>
            <a:r>
              <a:rPr sz="2200" spc="-15" dirty="0">
                <a:latin typeface="Arial Narrow"/>
                <a:cs typeface="Arial Narrow"/>
              </a:rPr>
              <a:t>p</a:t>
            </a:r>
            <a:r>
              <a:rPr sz="2200" spc="-25" dirty="0">
                <a:latin typeface="Arial Narrow"/>
                <a:cs typeface="Arial Narrow"/>
              </a:rPr>
              <a:t>e</a:t>
            </a:r>
            <a:r>
              <a:rPr sz="2200" spc="-10" dirty="0">
                <a:latin typeface="Arial Narrow"/>
                <a:cs typeface="Arial Narrow"/>
              </a:rPr>
              <a:t>r</a:t>
            </a:r>
            <a:endParaRPr sz="2200">
              <a:latin typeface="Arial Narrow"/>
              <a:cs typeface="Arial Narrow"/>
            </a:endParaRPr>
          </a:p>
          <a:p>
            <a:pPr marL="12700" marR="1796414">
              <a:lnSpc>
                <a:spcPts val="2800"/>
              </a:lnSpc>
              <a:spcBef>
                <a:spcPts val="90"/>
              </a:spcBef>
              <a:tabLst>
                <a:tab pos="607060" algn="l"/>
                <a:tab pos="988060" algn="l"/>
              </a:tabLst>
            </a:pPr>
            <a:r>
              <a:rPr sz="2200" spc="-15" dirty="0">
                <a:latin typeface="Arial Narrow"/>
                <a:cs typeface="Arial Narrow"/>
              </a:rPr>
              <a:t>2</a:t>
            </a:r>
            <a:r>
              <a:rPr sz="2200" spc="-5" dirty="0">
                <a:latin typeface="Arial Narrow"/>
                <a:cs typeface="Arial Narrow"/>
              </a:rPr>
              <a:t>:</a:t>
            </a:r>
            <a:r>
              <a:rPr sz="2200" spc="0" dirty="0">
                <a:latin typeface="Arial Narrow"/>
                <a:cs typeface="Arial Narrow"/>
              </a:rPr>
              <a:t>	</a:t>
            </a:r>
            <a:r>
              <a:rPr sz="2200" b="1" spc="-20" dirty="0">
                <a:latin typeface="Arial Narrow"/>
                <a:cs typeface="Arial Narrow"/>
              </a:rPr>
              <a:t>m</a:t>
            </a:r>
            <a:r>
              <a:rPr sz="2200" b="1" spc="-25" dirty="0">
                <a:latin typeface="Arial Narrow"/>
                <a:cs typeface="Arial Narrow"/>
              </a:rPr>
              <a:t>e</a:t>
            </a:r>
            <a:r>
              <a:rPr sz="2200" b="1" spc="-10" dirty="0">
                <a:latin typeface="Arial Narrow"/>
                <a:cs typeface="Arial Narrow"/>
              </a:rPr>
              <a:t>tho</a:t>
            </a:r>
            <a:r>
              <a:rPr sz="2200" b="1" spc="-15" dirty="0">
                <a:latin typeface="Arial Narrow"/>
                <a:cs typeface="Arial Narrow"/>
              </a:rPr>
              <a:t>d</a:t>
            </a:r>
            <a:r>
              <a:rPr sz="2200" b="1" spc="-5" dirty="0">
                <a:latin typeface="Arial Narrow"/>
                <a:cs typeface="Arial Narrow"/>
              </a:rPr>
              <a:t> </a:t>
            </a:r>
            <a:r>
              <a:rPr sz="2200" spc="-20" dirty="0">
                <a:latin typeface="Arial Narrow"/>
                <a:cs typeface="Arial Narrow"/>
              </a:rPr>
              <a:t>Ma</a:t>
            </a:r>
            <a:r>
              <a:rPr sz="2200" spc="-25" dirty="0">
                <a:latin typeface="Arial Narrow"/>
                <a:cs typeface="Arial Narrow"/>
              </a:rPr>
              <a:t>p</a:t>
            </a:r>
            <a:r>
              <a:rPr sz="2200" spc="-10" dirty="0">
                <a:latin typeface="Arial Narrow"/>
                <a:cs typeface="Arial Narrow"/>
              </a:rPr>
              <a:t>(</a:t>
            </a:r>
            <a:r>
              <a:rPr sz="2200" spc="-15" dirty="0">
                <a:latin typeface="Arial Narrow"/>
                <a:cs typeface="Arial Narrow"/>
              </a:rPr>
              <a:t>d</a:t>
            </a:r>
            <a:r>
              <a:rPr sz="2200" spc="-25" dirty="0">
                <a:latin typeface="Arial Narrow"/>
                <a:cs typeface="Arial Narrow"/>
              </a:rPr>
              <a:t>o</a:t>
            </a:r>
            <a:r>
              <a:rPr sz="2200" spc="-15" dirty="0">
                <a:latin typeface="Arial Narrow"/>
                <a:cs typeface="Arial Narrow"/>
              </a:rPr>
              <a:t>ci</a:t>
            </a:r>
            <a:r>
              <a:rPr sz="2200" spc="-10" dirty="0">
                <a:latin typeface="Arial Narrow"/>
                <a:cs typeface="Arial Narrow"/>
              </a:rPr>
              <a:t>d</a:t>
            </a:r>
            <a:r>
              <a:rPr sz="2200" spc="20" dirty="0">
                <a:latin typeface="Arial Narrow"/>
                <a:cs typeface="Arial Narrow"/>
              </a:rPr>
              <a:t> </a:t>
            </a:r>
            <a:r>
              <a:rPr sz="2200" spc="-15" dirty="0">
                <a:latin typeface="Arial Narrow"/>
                <a:cs typeface="Arial Narrow"/>
              </a:rPr>
              <a:t>a</a:t>
            </a:r>
            <a:r>
              <a:rPr sz="2200" spc="-5" dirty="0">
                <a:latin typeface="Arial Narrow"/>
                <a:cs typeface="Arial Narrow"/>
              </a:rPr>
              <a:t>, </a:t>
            </a:r>
            <a:r>
              <a:rPr sz="2200" spc="-15" dirty="0">
                <a:latin typeface="Arial Narrow"/>
                <a:cs typeface="Arial Narrow"/>
              </a:rPr>
              <a:t>d</a:t>
            </a:r>
            <a:r>
              <a:rPr sz="2200" spc="-20" dirty="0">
                <a:latin typeface="Arial Narrow"/>
                <a:cs typeface="Arial Narrow"/>
              </a:rPr>
              <a:t>o</a:t>
            </a:r>
            <a:r>
              <a:rPr sz="2200" spc="-10" dirty="0">
                <a:latin typeface="Arial Narrow"/>
                <a:cs typeface="Arial Narrow"/>
              </a:rPr>
              <a:t>c</a:t>
            </a:r>
            <a:r>
              <a:rPr sz="2200" spc="-5" dirty="0">
                <a:latin typeface="Arial Narrow"/>
                <a:cs typeface="Arial Narrow"/>
              </a:rPr>
              <a:t> </a:t>
            </a:r>
            <a:r>
              <a:rPr sz="2200" spc="-15" dirty="0">
                <a:latin typeface="Arial Narrow"/>
                <a:cs typeface="Arial Narrow"/>
              </a:rPr>
              <a:t>d) 3</a:t>
            </a:r>
            <a:r>
              <a:rPr sz="2200" spc="-5" dirty="0">
                <a:latin typeface="Arial Narrow"/>
                <a:cs typeface="Arial Narrow"/>
              </a:rPr>
              <a:t>:</a:t>
            </a:r>
            <a:r>
              <a:rPr sz="2200" spc="0" dirty="0">
                <a:latin typeface="Arial Narrow"/>
                <a:cs typeface="Arial Narrow"/>
              </a:rPr>
              <a:t>		</a:t>
            </a:r>
            <a:r>
              <a:rPr sz="2200" b="1" spc="-10" dirty="0">
                <a:latin typeface="Arial Narrow"/>
                <a:cs typeface="Arial Narrow"/>
              </a:rPr>
              <a:t>for</a:t>
            </a:r>
            <a:r>
              <a:rPr sz="2200" b="1" spc="-5" dirty="0">
                <a:latin typeface="Arial Narrow"/>
                <a:cs typeface="Arial Narrow"/>
              </a:rPr>
              <a:t> </a:t>
            </a:r>
            <a:r>
              <a:rPr sz="2200" b="1" spc="-15" dirty="0">
                <a:latin typeface="Arial Narrow"/>
                <a:cs typeface="Arial Narrow"/>
              </a:rPr>
              <a:t>al</a:t>
            </a:r>
            <a:r>
              <a:rPr sz="2200" b="1" spc="-5" dirty="0">
                <a:latin typeface="Arial Narrow"/>
                <a:cs typeface="Arial Narrow"/>
              </a:rPr>
              <a:t>l</a:t>
            </a:r>
            <a:r>
              <a:rPr sz="2200" b="1" spc="-10" dirty="0">
                <a:latin typeface="Arial Narrow"/>
                <a:cs typeface="Arial Narrow"/>
              </a:rPr>
              <a:t> </a:t>
            </a:r>
            <a:r>
              <a:rPr sz="2200" spc="-15" dirty="0">
                <a:latin typeface="Arial Narrow"/>
                <a:cs typeface="Arial Narrow"/>
              </a:rPr>
              <a:t>term</a:t>
            </a:r>
            <a:r>
              <a:rPr sz="2200" spc="-5" dirty="0">
                <a:latin typeface="Arial Narrow"/>
                <a:cs typeface="Arial Narrow"/>
              </a:rPr>
              <a:t> </a:t>
            </a:r>
            <a:r>
              <a:rPr sz="2200" spc="-15" dirty="0">
                <a:latin typeface="Arial Narrow"/>
                <a:cs typeface="Arial Narrow"/>
              </a:rPr>
              <a:t>w</a:t>
            </a:r>
            <a:r>
              <a:rPr sz="2200" spc="0" dirty="0">
                <a:latin typeface="Arial Narrow"/>
                <a:cs typeface="Arial Narrow"/>
              </a:rPr>
              <a:t> </a:t>
            </a:r>
            <a:r>
              <a:rPr sz="2200" spc="-25" dirty="0">
                <a:latin typeface="宋体"/>
                <a:cs typeface="宋体"/>
              </a:rPr>
              <a:t>∈</a:t>
            </a:r>
            <a:r>
              <a:rPr sz="2200" spc="-600" dirty="0">
                <a:latin typeface="宋体"/>
                <a:cs typeface="宋体"/>
              </a:rPr>
              <a:t> </a:t>
            </a:r>
            <a:r>
              <a:rPr sz="2200" spc="-15" dirty="0">
                <a:latin typeface="Arial Narrow"/>
                <a:cs typeface="Arial Narrow"/>
              </a:rPr>
              <a:t>d</a:t>
            </a:r>
            <a:r>
              <a:rPr sz="2200" spc="-25" dirty="0">
                <a:latin typeface="Arial Narrow"/>
                <a:cs typeface="Arial Narrow"/>
              </a:rPr>
              <a:t>o</a:t>
            </a:r>
            <a:r>
              <a:rPr sz="2200" spc="-10" dirty="0">
                <a:latin typeface="Arial Narrow"/>
                <a:cs typeface="Arial Narrow"/>
              </a:rPr>
              <a:t>c</a:t>
            </a:r>
            <a:r>
              <a:rPr sz="2200" spc="-5" dirty="0">
                <a:latin typeface="Arial Narrow"/>
                <a:cs typeface="Arial Narrow"/>
              </a:rPr>
              <a:t> </a:t>
            </a:r>
            <a:r>
              <a:rPr sz="2200" spc="-10" dirty="0">
                <a:latin typeface="Arial Narrow"/>
                <a:cs typeface="Arial Narrow"/>
              </a:rPr>
              <a:t>d</a:t>
            </a:r>
            <a:r>
              <a:rPr sz="2200" spc="0" dirty="0">
                <a:latin typeface="Arial Narrow"/>
                <a:cs typeface="Arial Narrow"/>
              </a:rPr>
              <a:t> </a:t>
            </a:r>
            <a:r>
              <a:rPr sz="2200" b="1" spc="-15" dirty="0">
                <a:latin typeface="Arial Narrow"/>
                <a:cs typeface="Arial Narrow"/>
              </a:rPr>
              <a:t>do</a:t>
            </a:r>
            <a:endParaRPr sz="2200">
              <a:latin typeface="Arial Narrow"/>
              <a:cs typeface="Arial Narrow"/>
            </a:endParaRPr>
          </a:p>
          <a:p>
            <a:pPr marL="12700">
              <a:lnSpc>
                <a:spcPct val="100000"/>
              </a:lnSpc>
              <a:spcBef>
                <a:spcPts val="15"/>
              </a:spcBef>
              <a:tabLst>
                <a:tab pos="1346200" algn="l"/>
              </a:tabLst>
            </a:pPr>
            <a:r>
              <a:rPr sz="2200" spc="-15" dirty="0">
                <a:latin typeface="Arial Narrow"/>
                <a:cs typeface="Arial Narrow"/>
              </a:rPr>
              <a:t>4</a:t>
            </a:r>
            <a:r>
              <a:rPr sz="2200" spc="-5" dirty="0">
                <a:latin typeface="Arial Narrow"/>
                <a:cs typeface="Arial Narrow"/>
              </a:rPr>
              <a:t>:</a:t>
            </a:r>
            <a:r>
              <a:rPr sz="2200" spc="0" dirty="0">
                <a:latin typeface="Arial Narrow"/>
                <a:cs typeface="Arial Narrow"/>
              </a:rPr>
              <a:t>	</a:t>
            </a:r>
            <a:r>
              <a:rPr sz="2200" b="1" spc="-10" dirty="0">
                <a:latin typeface="Arial Narrow"/>
                <a:cs typeface="Arial Narrow"/>
              </a:rPr>
              <a:t>for</a:t>
            </a:r>
            <a:r>
              <a:rPr sz="2200" b="1" spc="-5" dirty="0">
                <a:latin typeface="Arial Narrow"/>
                <a:cs typeface="Arial Narrow"/>
              </a:rPr>
              <a:t> </a:t>
            </a:r>
            <a:r>
              <a:rPr sz="2200" b="1" spc="-15" dirty="0">
                <a:latin typeface="Arial Narrow"/>
                <a:cs typeface="Arial Narrow"/>
              </a:rPr>
              <a:t>al</a:t>
            </a:r>
            <a:r>
              <a:rPr sz="2200" b="1" spc="-5" dirty="0">
                <a:latin typeface="Arial Narrow"/>
                <a:cs typeface="Arial Narrow"/>
              </a:rPr>
              <a:t>l</a:t>
            </a:r>
            <a:r>
              <a:rPr sz="2200" b="1" spc="-15" dirty="0">
                <a:latin typeface="Arial Narrow"/>
                <a:cs typeface="Arial Narrow"/>
              </a:rPr>
              <a:t> </a:t>
            </a:r>
            <a:r>
              <a:rPr sz="2200" spc="-15" dirty="0">
                <a:latin typeface="Arial Narrow"/>
                <a:cs typeface="Arial Narrow"/>
              </a:rPr>
              <a:t>term</a:t>
            </a:r>
            <a:r>
              <a:rPr sz="2200" spc="-5" dirty="0">
                <a:latin typeface="Arial Narrow"/>
                <a:cs typeface="Arial Narrow"/>
              </a:rPr>
              <a:t> </a:t>
            </a:r>
            <a:r>
              <a:rPr sz="2200" spc="-10" dirty="0">
                <a:latin typeface="Arial Narrow"/>
                <a:cs typeface="Arial Narrow"/>
              </a:rPr>
              <a:t>u</a:t>
            </a:r>
            <a:r>
              <a:rPr sz="2200" spc="-5" dirty="0">
                <a:latin typeface="Arial Narrow"/>
                <a:cs typeface="Arial Narrow"/>
              </a:rPr>
              <a:t> </a:t>
            </a:r>
            <a:r>
              <a:rPr sz="2200" spc="-25" dirty="0">
                <a:latin typeface="宋体"/>
                <a:cs typeface="宋体"/>
              </a:rPr>
              <a:t>∈</a:t>
            </a:r>
            <a:r>
              <a:rPr sz="2200" spc="-600" dirty="0">
                <a:latin typeface="宋体"/>
                <a:cs typeface="宋体"/>
              </a:rPr>
              <a:t> </a:t>
            </a:r>
            <a:r>
              <a:rPr sz="2200" spc="-15" dirty="0">
                <a:latin typeface="Arial Narrow"/>
                <a:cs typeface="Arial Narrow"/>
              </a:rPr>
              <a:t>N</a:t>
            </a:r>
            <a:r>
              <a:rPr sz="2200" spc="-25" dirty="0">
                <a:latin typeface="Arial Narrow"/>
                <a:cs typeface="Arial Narrow"/>
              </a:rPr>
              <a:t>e</a:t>
            </a:r>
            <a:r>
              <a:rPr sz="2200" spc="-10" dirty="0">
                <a:latin typeface="Arial Narrow"/>
                <a:cs typeface="Arial Narrow"/>
              </a:rPr>
              <a:t>i</a:t>
            </a:r>
            <a:r>
              <a:rPr sz="2200" spc="-25" dirty="0">
                <a:latin typeface="Arial Narrow"/>
                <a:cs typeface="Arial Narrow"/>
              </a:rPr>
              <a:t>g</a:t>
            </a:r>
            <a:r>
              <a:rPr sz="2200" spc="-15" dirty="0">
                <a:latin typeface="Arial Narrow"/>
                <a:cs typeface="Arial Narrow"/>
              </a:rPr>
              <a:t>h</a:t>
            </a:r>
            <a:r>
              <a:rPr sz="2200" spc="-25" dirty="0">
                <a:latin typeface="Arial Narrow"/>
                <a:cs typeface="Arial Narrow"/>
              </a:rPr>
              <a:t>b</a:t>
            </a:r>
            <a:r>
              <a:rPr sz="2200" spc="-15" dirty="0">
                <a:latin typeface="Arial Narrow"/>
                <a:cs typeface="Arial Narrow"/>
              </a:rPr>
              <a:t>o</a:t>
            </a:r>
            <a:r>
              <a:rPr sz="2200" spc="-20" dirty="0">
                <a:latin typeface="Arial Narrow"/>
                <a:cs typeface="Arial Narrow"/>
              </a:rPr>
              <a:t>r</a:t>
            </a:r>
            <a:r>
              <a:rPr sz="2200" spc="-15" dirty="0">
                <a:latin typeface="Arial Narrow"/>
                <a:cs typeface="Arial Narrow"/>
              </a:rPr>
              <a:t>s(</a:t>
            </a:r>
            <a:r>
              <a:rPr sz="2200" spc="-25" dirty="0">
                <a:latin typeface="Arial Narrow"/>
                <a:cs typeface="Arial Narrow"/>
              </a:rPr>
              <a:t>w</a:t>
            </a:r>
            <a:r>
              <a:rPr sz="2200" spc="-10" dirty="0">
                <a:latin typeface="Arial Narrow"/>
                <a:cs typeface="Arial Narrow"/>
              </a:rPr>
              <a:t>)</a:t>
            </a:r>
            <a:r>
              <a:rPr sz="2200" spc="25" dirty="0">
                <a:latin typeface="Arial Narrow"/>
                <a:cs typeface="Arial Narrow"/>
              </a:rPr>
              <a:t> </a:t>
            </a:r>
            <a:r>
              <a:rPr sz="2200" b="1" spc="-15" dirty="0">
                <a:latin typeface="Arial Narrow"/>
                <a:cs typeface="Arial Narrow"/>
              </a:rPr>
              <a:t>do</a:t>
            </a:r>
            <a:endParaRPr sz="2200">
              <a:latin typeface="Arial Narrow"/>
              <a:cs typeface="Arial Narrow"/>
            </a:endParaRPr>
          </a:p>
          <a:p>
            <a:pPr marL="1727200" marR="6350" indent="-1715135">
              <a:lnSpc>
                <a:spcPts val="2770"/>
              </a:lnSpc>
              <a:spcBef>
                <a:spcPts val="100"/>
              </a:spcBef>
              <a:tabLst>
                <a:tab pos="1724660" algn="l"/>
                <a:tab pos="3121660" algn="l"/>
              </a:tabLst>
            </a:pPr>
            <a:r>
              <a:rPr sz="2200" spc="-15" dirty="0">
                <a:latin typeface="Arial Narrow"/>
                <a:cs typeface="Arial Narrow"/>
              </a:rPr>
              <a:t>5</a:t>
            </a:r>
            <a:r>
              <a:rPr sz="2200" spc="-5" dirty="0">
                <a:latin typeface="Arial Narrow"/>
                <a:cs typeface="Arial Narrow"/>
              </a:rPr>
              <a:t>:</a:t>
            </a:r>
            <a:r>
              <a:rPr sz="2200" spc="0" dirty="0">
                <a:latin typeface="Arial Narrow"/>
                <a:cs typeface="Arial Narrow"/>
              </a:rPr>
              <a:t>	</a:t>
            </a:r>
            <a:r>
              <a:rPr sz="2200" spc="-5" dirty="0">
                <a:latin typeface="Arial Narrow"/>
                <a:cs typeface="Arial Narrow"/>
              </a:rPr>
              <a:t>/</a:t>
            </a:r>
            <a:r>
              <a:rPr sz="2200" spc="-15" dirty="0">
                <a:latin typeface="Arial Narrow"/>
                <a:cs typeface="Arial Narrow"/>
              </a:rPr>
              <a:t>/Emi</a:t>
            </a:r>
            <a:r>
              <a:rPr sz="2200" spc="-5" dirty="0">
                <a:latin typeface="Arial Narrow"/>
                <a:cs typeface="Arial Narrow"/>
              </a:rPr>
              <a:t>t</a:t>
            </a:r>
            <a:r>
              <a:rPr sz="2200" spc="0" dirty="0">
                <a:latin typeface="Arial Narrow"/>
                <a:cs typeface="Arial Narrow"/>
              </a:rPr>
              <a:t> </a:t>
            </a:r>
            <a:r>
              <a:rPr sz="2200" spc="-10" dirty="0">
                <a:latin typeface="Arial Narrow"/>
                <a:cs typeface="Arial Narrow"/>
              </a:rPr>
              <a:t> </a:t>
            </a:r>
            <a:r>
              <a:rPr sz="2200" spc="-15" dirty="0">
                <a:latin typeface="Arial Narrow"/>
                <a:cs typeface="Arial Narrow"/>
              </a:rPr>
              <a:t>co</a:t>
            </a:r>
            <a:r>
              <a:rPr sz="2200" spc="-20" dirty="0">
                <a:latin typeface="Arial Narrow"/>
                <a:cs typeface="Arial Narrow"/>
              </a:rPr>
              <a:t>u</a:t>
            </a:r>
            <a:r>
              <a:rPr sz="2200" spc="-15" dirty="0">
                <a:latin typeface="Arial Narrow"/>
                <a:cs typeface="Arial Narrow"/>
              </a:rPr>
              <a:t>n</a:t>
            </a:r>
            <a:r>
              <a:rPr sz="2200" spc="-5" dirty="0">
                <a:latin typeface="Arial Narrow"/>
                <a:cs typeface="Arial Narrow"/>
              </a:rPr>
              <a:t>t</a:t>
            </a:r>
            <a:r>
              <a:rPr sz="2200" spc="0" dirty="0">
                <a:latin typeface="Arial Narrow"/>
                <a:cs typeface="Arial Narrow"/>
              </a:rPr>
              <a:t>	f</a:t>
            </a:r>
            <a:r>
              <a:rPr sz="2200" spc="-15" dirty="0">
                <a:latin typeface="Arial Narrow"/>
                <a:cs typeface="Arial Narrow"/>
              </a:rPr>
              <a:t>o</a:t>
            </a:r>
            <a:r>
              <a:rPr sz="2200" spc="-10" dirty="0">
                <a:latin typeface="Arial Narrow"/>
                <a:cs typeface="Arial Narrow"/>
              </a:rPr>
              <a:t>r</a:t>
            </a:r>
            <a:r>
              <a:rPr sz="2200" spc="-15" dirty="0">
                <a:latin typeface="Arial Narrow"/>
                <a:cs typeface="Arial Narrow"/>
              </a:rPr>
              <a:t> e</a:t>
            </a:r>
            <a:r>
              <a:rPr sz="2200" spc="-25" dirty="0">
                <a:latin typeface="Arial Narrow"/>
                <a:cs typeface="Arial Narrow"/>
              </a:rPr>
              <a:t>a</a:t>
            </a:r>
            <a:r>
              <a:rPr sz="2200" spc="-15" dirty="0">
                <a:latin typeface="Arial Narrow"/>
                <a:cs typeface="Arial Narrow"/>
              </a:rPr>
              <a:t>c</a:t>
            </a:r>
            <a:r>
              <a:rPr sz="2200" spc="-10" dirty="0">
                <a:latin typeface="Arial Narrow"/>
                <a:cs typeface="Arial Narrow"/>
              </a:rPr>
              <a:t>h</a:t>
            </a:r>
            <a:r>
              <a:rPr sz="2200" spc="5" dirty="0">
                <a:latin typeface="Arial Narrow"/>
                <a:cs typeface="Arial Narrow"/>
              </a:rPr>
              <a:t> </a:t>
            </a:r>
            <a:r>
              <a:rPr sz="2200" spc="-15" dirty="0">
                <a:latin typeface="Arial Narrow"/>
                <a:cs typeface="Arial Narrow"/>
              </a:rPr>
              <a:t>c</a:t>
            </a:r>
            <a:r>
              <a:rPr sz="2200" spc="5" dirty="0">
                <a:latin typeface="Arial Narrow"/>
                <a:cs typeface="Arial Narrow"/>
              </a:rPr>
              <a:t>o</a:t>
            </a:r>
            <a:r>
              <a:rPr sz="2200" spc="-10" dirty="0">
                <a:latin typeface="Arial Narrow"/>
                <a:cs typeface="Arial Narrow"/>
              </a:rPr>
              <a:t>-</a:t>
            </a:r>
            <a:r>
              <a:rPr sz="2200" spc="-15" dirty="0">
                <a:latin typeface="Arial Narrow"/>
                <a:cs typeface="Arial Narrow"/>
              </a:rPr>
              <a:t>occ</a:t>
            </a:r>
            <a:r>
              <a:rPr sz="2200" spc="-25" dirty="0">
                <a:latin typeface="Arial Narrow"/>
                <a:cs typeface="Arial Narrow"/>
              </a:rPr>
              <a:t>u</a:t>
            </a:r>
            <a:r>
              <a:rPr sz="2200" spc="-10" dirty="0">
                <a:latin typeface="Arial Narrow"/>
                <a:cs typeface="Arial Narrow"/>
              </a:rPr>
              <a:t>rre</a:t>
            </a:r>
            <a:r>
              <a:rPr sz="2200" spc="-20" dirty="0">
                <a:latin typeface="Arial Narrow"/>
                <a:cs typeface="Arial Narrow"/>
              </a:rPr>
              <a:t>n</a:t>
            </a:r>
            <a:r>
              <a:rPr sz="2200" spc="-15" dirty="0">
                <a:latin typeface="Arial Narrow"/>
                <a:cs typeface="Arial Narrow"/>
              </a:rPr>
              <a:t>ce</a:t>
            </a:r>
            <a:r>
              <a:rPr sz="2200" spc="-10" dirty="0">
                <a:latin typeface="Arial Narrow"/>
                <a:cs typeface="Arial Narrow"/>
              </a:rPr>
              <a:t> Emit(p</a:t>
            </a:r>
            <a:r>
              <a:rPr sz="2200" spc="-25" dirty="0">
                <a:latin typeface="Arial Narrow"/>
                <a:cs typeface="Arial Narrow"/>
              </a:rPr>
              <a:t>a</a:t>
            </a:r>
            <a:r>
              <a:rPr sz="2200" spc="-10" dirty="0">
                <a:latin typeface="Arial Narrow"/>
                <a:cs typeface="Arial Narrow"/>
              </a:rPr>
              <a:t>ir</a:t>
            </a:r>
            <a:r>
              <a:rPr sz="2200" spc="10" dirty="0">
                <a:latin typeface="Arial Narrow"/>
                <a:cs typeface="Arial Narrow"/>
              </a:rPr>
              <a:t> </a:t>
            </a:r>
            <a:r>
              <a:rPr sz="2200" spc="-10" dirty="0">
                <a:latin typeface="Arial Narrow"/>
                <a:cs typeface="Arial Narrow"/>
              </a:rPr>
              <a:t>(</a:t>
            </a:r>
            <a:r>
              <a:rPr sz="2200" spc="-114" dirty="0">
                <a:latin typeface="Arial Narrow"/>
                <a:cs typeface="Arial Narrow"/>
              </a:rPr>
              <a:t>w</a:t>
            </a:r>
            <a:r>
              <a:rPr sz="2200" spc="-5" dirty="0">
                <a:latin typeface="Arial Narrow"/>
                <a:cs typeface="Arial Narrow"/>
              </a:rPr>
              <a:t>, </a:t>
            </a:r>
            <a:r>
              <a:rPr sz="2200" spc="-25" dirty="0">
                <a:latin typeface="Arial Narrow"/>
                <a:cs typeface="Arial Narrow"/>
              </a:rPr>
              <a:t>u</a:t>
            </a:r>
            <a:r>
              <a:rPr sz="2200" spc="-10" dirty="0">
                <a:latin typeface="Arial Narrow"/>
                <a:cs typeface="Arial Narrow"/>
              </a:rPr>
              <a:t>),</a:t>
            </a:r>
            <a:r>
              <a:rPr sz="2200" spc="0" dirty="0">
                <a:latin typeface="Arial Narrow"/>
                <a:cs typeface="Arial Narrow"/>
              </a:rPr>
              <a:t> </a:t>
            </a:r>
            <a:r>
              <a:rPr sz="2200" spc="-15" dirty="0">
                <a:latin typeface="Arial Narrow"/>
                <a:cs typeface="Arial Narrow"/>
              </a:rPr>
              <a:t>co</a:t>
            </a:r>
            <a:r>
              <a:rPr sz="2200" spc="-25" dirty="0">
                <a:latin typeface="Arial Narrow"/>
                <a:cs typeface="Arial Narrow"/>
              </a:rPr>
              <a:t>u</a:t>
            </a:r>
            <a:r>
              <a:rPr sz="2200" spc="-15" dirty="0">
                <a:latin typeface="Arial Narrow"/>
                <a:cs typeface="Arial Narrow"/>
              </a:rPr>
              <a:t>n</a:t>
            </a:r>
            <a:r>
              <a:rPr sz="2200" spc="-5" dirty="0">
                <a:latin typeface="Arial Narrow"/>
                <a:cs typeface="Arial Narrow"/>
              </a:rPr>
              <a:t>t </a:t>
            </a:r>
            <a:r>
              <a:rPr sz="2200" spc="-15" dirty="0">
                <a:latin typeface="Arial Narrow"/>
                <a:cs typeface="Arial Narrow"/>
              </a:rPr>
              <a:t>1)</a:t>
            </a:r>
            <a:endParaRPr sz="2200">
              <a:latin typeface="Arial Narrow"/>
              <a:cs typeface="Arial Narrow"/>
            </a:endParaRPr>
          </a:p>
          <a:p>
            <a:pPr marL="12700">
              <a:lnSpc>
                <a:spcPct val="100000"/>
              </a:lnSpc>
              <a:spcBef>
                <a:spcPts val="30"/>
              </a:spcBef>
            </a:pPr>
            <a:r>
              <a:rPr sz="2200" spc="-15" dirty="0">
                <a:latin typeface="Arial Narrow"/>
                <a:cs typeface="Arial Narrow"/>
              </a:rPr>
              <a:t>1</a:t>
            </a:r>
            <a:r>
              <a:rPr sz="2200" spc="-5" dirty="0">
                <a:latin typeface="Arial Narrow"/>
                <a:cs typeface="Arial Narrow"/>
              </a:rPr>
              <a:t>:</a:t>
            </a:r>
            <a:r>
              <a:rPr sz="2200" spc="0" dirty="0">
                <a:latin typeface="Arial Narrow"/>
                <a:cs typeface="Arial Narrow"/>
              </a:rPr>
              <a:t> </a:t>
            </a:r>
            <a:r>
              <a:rPr sz="2200" b="1" spc="-15" dirty="0">
                <a:latin typeface="Arial Narrow"/>
                <a:cs typeface="Arial Narrow"/>
              </a:rPr>
              <a:t>cl</a:t>
            </a:r>
            <a:r>
              <a:rPr sz="2200" b="1" spc="-20" dirty="0">
                <a:latin typeface="Arial Narrow"/>
                <a:cs typeface="Arial Narrow"/>
              </a:rPr>
              <a:t>a</a:t>
            </a:r>
            <a:r>
              <a:rPr sz="2200" b="1" spc="-15" dirty="0">
                <a:latin typeface="Arial Narrow"/>
                <a:cs typeface="Arial Narrow"/>
              </a:rPr>
              <a:t>s</a:t>
            </a:r>
            <a:r>
              <a:rPr sz="2200" b="1" spc="-10" dirty="0">
                <a:latin typeface="Arial Narrow"/>
                <a:cs typeface="Arial Narrow"/>
              </a:rPr>
              <a:t>s </a:t>
            </a:r>
            <a:r>
              <a:rPr sz="2200" spc="-15" dirty="0">
                <a:latin typeface="Arial Narrow"/>
                <a:cs typeface="Arial Narrow"/>
              </a:rPr>
              <a:t>R</a:t>
            </a:r>
            <a:r>
              <a:rPr sz="2200" spc="-20" dirty="0">
                <a:latin typeface="Arial Narrow"/>
                <a:cs typeface="Arial Narrow"/>
              </a:rPr>
              <a:t>e</a:t>
            </a:r>
            <a:r>
              <a:rPr sz="2200" spc="-15" dirty="0">
                <a:latin typeface="Arial Narrow"/>
                <a:cs typeface="Arial Narrow"/>
              </a:rPr>
              <a:t>d</a:t>
            </a:r>
            <a:r>
              <a:rPr sz="2200" spc="-25" dirty="0">
                <a:latin typeface="Arial Narrow"/>
                <a:cs typeface="Arial Narrow"/>
              </a:rPr>
              <a:t>u</a:t>
            </a:r>
            <a:r>
              <a:rPr sz="2200" spc="-15" dirty="0">
                <a:latin typeface="Arial Narrow"/>
                <a:cs typeface="Arial Narrow"/>
              </a:rPr>
              <a:t>cer</a:t>
            </a:r>
            <a:endParaRPr sz="2200">
              <a:latin typeface="Arial Narrow"/>
              <a:cs typeface="Arial Narrow"/>
            </a:endParaRPr>
          </a:p>
        </p:txBody>
      </p:sp>
      <p:sp>
        <p:nvSpPr>
          <p:cNvPr id="4" name="object 4"/>
          <p:cNvSpPr txBox="1"/>
          <p:nvPr/>
        </p:nvSpPr>
        <p:spPr>
          <a:xfrm>
            <a:off x="832205" y="3647058"/>
            <a:ext cx="4912360" cy="1753870"/>
          </a:xfrm>
          <a:prstGeom prst="rect">
            <a:avLst/>
          </a:prstGeom>
        </p:spPr>
        <p:txBody>
          <a:bodyPr vert="horz" wrap="square" lIns="0" tIns="0" rIns="0" bIns="0" rtlCol="0">
            <a:spAutoFit/>
          </a:bodyPr>
          <a:lstStyle/>
          <a:p>
            <a:pPr marL="12700">
              <a:lnSpc>
                <a:spcPct val="100000"/>
              </a:lnSpc>
              <a:tabLst>
                <a:tab pos="607060" algn="l"/>
              </a:tabLst>
            </a:pPr>
            <a:r>
              <a:rPr sz="2200" spc="-15" dirty="0">
                <a:latin typeface="Arial Narrow"/>
                <a:cs typeface="Arial Narrow"/>
              </a:rPr>
              <a:t>2</a:t>
            </a:r>
            <a:r>
              <a:rPr sz="2200" spc="-5" dirty="0">
                <a:latin typeface="Arial Narrow"/>
                <a:cs typeface="Arial Narrow"/>
              </a:rPr>
              <a:t>:</a:t>
            </a:r>
            <a:r>
              <a:rPr sz="2200" spc="0" dirty="0">
                <a:latin typeface="Arial Narrow"/>
                <a:cs typeface="Arial Narrow"/>
              </a:rPr>
              <a:t>	</a:t>
            </a:r>
            <a:r>
              <a:rPr sz="2200" b="1" spc="-30" dirty="0">
                <a:latin typeface="Arial Narrow"/>
                <a:cs typeface="Arial Narrow"/>
              </a:rPr>
              <a:t>m</a:t>
            </a:r>
            <a:r>
              <a:rPr sz="2200" b="1" spc="-15" dirty="0">
                <a:latin typeface="Arial Narrow"/>
                <a:cs typeface="Arial Narrow"/>
              </a:rPr>
              <a:t>e</a:t>
            </a:r>
            <a:r>
              <a:rPr sz="2200" b="1" spc="-20" dirty="0">
                <a:latin typeface="Arial Narrow"/>
                <a:cs typeface="Arial Narrow"/>
              </a:rPr>
              <a:t>t</a:t>
            </a:r>
            <a:r>
              <a:rPr sz="2200" b="1" spc="-15" dirty="0">
                <a:latin typeface="Arial Narrow"/>
                <a:cs typeface="Arial Narrow"/>
              </a:rPr>
              <a:t>hod</a:t>
            </a:r>
            <a:r>
              <a:rPr sz="2200" b="1" spc="-5" dirty="0">
                <a:latin typeface="Arial Narrow"/>
                <a:cs typeface="Arial Narrow"/>
              </a:rPr>
              <a:t> </a:t>
            </a:r>
            <a:r>
              <a:rPr sz="2200" spc="-15" dirty="0">
                <a:latin typeface="Arial Narrow"/>
                <a:cs typeface="Arial Narrow"/>
              </a:rPr>
              <a:t>R</a:t>
            </a:r>
            <a:r>
              <a:rPr sz="2200" spc="-25" dirty="0">
                <a:latin typeface="Arial Narrow"/>
                <a:cs typeface="Arial Narrow"/>
              </a:rPr>
              <a:t>e</a:t>
            </a:r>
            <a:r>
              <a:rPr sz="2200" spc="-10" dirty="0">
                <a:latin typeface="Arial Narrow"/>
                <a:cs typeface="Arial Narrow"/>
              </a:rPr>
              <a:t>d</a:t>
            </a:r>
            <a:r>
              <a:rPr sz="2200" spc="-25" dirty="0">
                <a:latin typeface="Arial Narrow"/>
                <a:cs typeface="Arial Narrow"/>
              </a:rPr>
              <a:t>u</a:t>
            </a:r>
            <a:r>
              <a:rPr sz="2200" spc="-10" dirty="0">
                <a:latin typeface="Arial Narrow"/>
                <a:cs typeface="Arial Narrow"/>
              </a:rPr>
              <a:t>c</a:t>
            </a:r>
            <a:r>
              <a:rPr sz="2200" spc="-20" dirty="0">
                <a:latin typeface="Arial Narrow"/>
                <a:cs typeface="Arial Narrow"/>
              </a:rPr>
              <a:t>e</a:t>
            </a:r>
            <a:r>
              <a:rPr sz="2200" spc="-10" dirty="0">
                <a:latin typeface="Arial Narrow"/>
                <a:cs typeface="Arial Narrow"/>
              </a:rPr>
              <a:t>(</a:t>
            </a:r>
            <a:r>
              <a:rPr sz="2200" spc="-20" dirty="0">
                <a:latin typeface="Arial Narrow"/>
                <a:cs typeface="Arial Narrow"/>
              </a:rPr>
              <a:t>p</a:t>
            </a:r>
            <a:r>
              <a:rPr sz="2200" spc="-10" dirty="0">
                <a:latin typeface="Arial Narrow"/>
                <a:cs typeface="Arial Narrow"/>
              </a:rPr>
              <a:t>a</a:t>
            </a:r>
            <a:r>
              <a:rPr sz="2200" spc="-20" dirty="0">
                <a:latin typeface="Arial Narrow"/>
                <a:cs typeface="Arial Narrow"/>
              </a:rPr>
              <a:t>i</a:t>
            </a:r>
            <a:r>
              <a:rPr sz="2200" spc="-10" dirty="0">
                <a:latin typeface="Arial Narrow"/>
                <a:cs typeface="Arial Narrow"/>
              </a:rPr>
              <a:t>r</a:t>
            </a:r>
            <a:r>
              <a:rPr sz="2200" spc="35" dirty="0">
                <a:latin typeface="Arial Narrow"/>
                <a:cs typeface="Arial Narrow"/>
              </a:rPr>
              <a:t> </a:t>
            </a:r>
            <a:r>
              <a:rPr sz="2200" spc="-10" dirty="0">
                <a:latin typeface="Arial Narrow"/>
                <a:cs typeface="Arial Narrow"/>
              </a:rPr>
              <a:t>p;</a:t>
            </a:r>
            <a:r>
              <a:rPr sz="2200" spc="-15" dirty="0">
                <a:latin typeface="Arial Narrow"/>
                <a:cs typeface="Arial Narrow"/>
              </a:rPr>
              <a:t> </a:t>
            </a:r>
            <a:r>
              <a:rPr sz="2200" spc="-10" dirty="0">
                <a:latin typeface="Arial Narrow"/>
                <a:cs typeface="Arial Narrow"/>
              </a:rPr>
              <a:t>c</a:t>
            </a:r>
            <a:r>
              <a:rPr sz="2200" spc="-20" dirty="0">
                <a:latin typeface="Arial Narrow"/>
                <a:cs typeface="Arial Narrow"/>
              </a:rPr>
              <a:t>o</a:t>
            </a:r>
            <a:r>
              <a:rPr sz="2200" spc="-10" dirty="0">
                <a:latin typeface="Arial Narrow"/>
                <a:cs typeface="Arial Narrow"/>
              </a:rPr>
              <a:t>u</a:t>
            </a:r>
            <a:r>
              <a:rPr sz="2200" spc="-25" dirty="0">
                <a:latin typeface="Arial Narrow"/>
                <a:cs typeface="Arial Narrow"/>
              </a:rPr>
              <a:t>n</a:t>
            </a:r>
            <a:r>
              <a:rPr sz="2200" spc="-10" dirty="0">
                <a:latin typeface="Arial Narrow"/>
                <a:cs typeface="Arial Narrow"/>
              </a:rPr>
              <a:t>ts</a:t>
            </a:r>
            <a:r>
              <a:rPr sz="2200" spc="10" dirty="0">
                <a:latin typeface="Arial Narrow"/>
                <a:cs typeface="Arial Narrow"/>
              </a:rPr>
              <a:t> </a:t>
            </a:r>
            <a:r>
              <a:rPr sz="2200" spc="-10" dirty="0">
                <a:latin typeface="Arial Narrow"/>
                <a:cs typeface="Arial Narrow"/>
              </a:rPr>
              <a:t>[c1,</a:t>
            </a:r>
            <a:r>
              <a:rPr sz="2200" spc="-15" dirty="0">
                <a:latin typeface="Arial Narrow"/>
                <a:cs typeface="Arial Narrow"/>
              </a:rPr>
              <a:t> </a:t>
            </a:r>
            <a:r>
              <a:rPr sz="2200" spc="-10" dirty="0">
                <a:latin typeface="Arial Narrow"/>
                <a:cs typeface="Arial Narrow"/>
              </a:rPr>
              <a:t>c</a:t>
            </a:r>
            <a:r>
              <a:rPr sz="2200" spc="-20" dirty="0">
                <a:latin typeface="Arial Narrow"/>
                <a:cs typeface="Arial Narrow"/>
              </a:rPr>
              <a:t>2</a:t>
            </a:r>
            <a:r>
              <a:rPr sz="2200" spc="-10" dirty="0">
                <a:latin typeface="Arial Narrow"/>
                <a:cs typeface="Arial Narrow"/>
              </a:rPr>
              <a:t>,…])</a:t>
            </a:r>
            <a:endParaRPr sz="2200">
              <a:latin typeface="Arial Narrow"/>
              <a:cs typeface="Arial Narrow"/>
            </a:endParaRPr>
          </a:p>
          <a:p>
            <a:pPr marL="12700">
              <a:lnSpc>
                <a:spcPct val="100000"/>
              </a:lnSpc>
              <a:spcBef>
                <a:spcPts val="130"/>
              </a:spcBef>
              <a:tabLst>
                <a:tab pos="923925" algn="l"/>
              </a:tabLst>
            </a:pPr>
            <a:r>
              <a:rPr sz="2200" spc="-15" dirty="0">
                <a:latin typeface="Arial Narrow"/>
                <a:cs typeface="Arial Narrow"/>
              </a:rPr>
              <a:t>3</a:t>
            </a:r>
            <a:r>
              <a:rPr sz="2200" spc="-5" dirty="0">
                <a:latin typeface="Arial Narrow"/>
                <a:cs typeface="Arial Narrow"/>
              </a:rPr>
              <a:t>:</a:t>
            </a:r>
            <a:r>
              <a:rPr sz="2200" spc="0" dirty="0">
                <a:latin typeface="Arial Narrow"/>
                <a:cs typeface="Arial Narrow"/>
              </a:rPr>
              <a:t>	</a:t>
            </a:r>
            <a:r>
              <a:rPr sz="2200" spc="-10" dirty="0">
                <a:latin typeface="Arial Narrow"/>
                <a:cs typeface="Arial Narrow"/>
              </a:rPr>
              <a:t>s</a:t>
            </a:r>
            <a:r>
              <a:rPr sz="2200" spc="-5" dirty="0">
                <a:latin typeface="Arial Narrow"/>
                <a:cs typeface="Arial Narrow"/>
              </a:rPr>
              <a:t> </a:t>
            </a:r>
            <a:r>
              <a:rPr sz="2200" spc="-25" dirty="0">
                <a:latin typeface="Arial Narrow"/>
                <a:cs typeface="Arial Narrow"/>
              </a:rPr>
              <a:t>←</a:t>
            </a:r>
            <a:r>
              <a:rPr sz="2200" spc="-5" dirty="0">
                <a:latin typeface="Arial Narrow"/>
                <a:cs typeface="Arial Narrow"/>
              </a:rPr>
              <a:t> </a:t>
            </a:r>
            <a:r>
              <a:rPr sz="2200" spc="-10" dirty="0">
                <a:latin typeface="Arial Narrow"/>
                <a:cs typeface="Arial Narrow"/>
              </a:rPr>
              <a:t>0</a:t>
            </a:r>
            <a:endParaRPr sz="2200">
              <a:latin typeface="Arial Narrow"/>
              <a:cs typeface="Arial Narrow"/>
            </a:endParaRPr>
          </a:p>
          <a:p>
            <a:pPr marL="12700">
              <a:lnSpc>
                <a:spcPct val="100000"/>
              </a:lnSpc>
              <a:spcBef>
                <a:spcPts val="140"/>
              </a:spcBef>
              <a:tabLst>
                <a:tab pos="901065" algn="l"/>
              </a:tabLst>
            </a:pPr>
            <a:r>
              <a:rPr sz="2200" spc="-15" dirty="0">
                <a:latin typeface="Arial Narrow"/>
                <a:cs typeface="Arial Narrow"/>
              </a:rPr>
              <a:t>4</a:t>
            </a:r>
            <a:r>
              <a:rPr sz="2200" spc="-5" dirty="0">
                <a:latin typeface="Arial Narrow"/>
                <a:cs typeface="Arial Narrow"/>
              </a:rPr>
              <a:t>:</a:t>
            </a:r>
            <a:r>
              <a:rPr sz="2200" spc="0" dirty="0">
                <a:latin typeface="Arial Narrow"/>
                <a:cs typeface="Arial Narrow"/>
              </a:rPr>
              <a:t>	</a:t>
            </a:r>
            <a:r>
              <a:rPr sz="2200" b="1" spc="-10" dirty="0">
                <a:latin typeface="Arial Narrow"/>
                <a:cs typeface="Arial Narrow"/>
              </a:rPr>
              <a:t>for</a:t>
            </a:r>
            <a:r>
              <a:rPr sz="2200" b="1" spc="-5" dirty="0">
                <a:latin typeface="Arial Narrow"/>
                <a:cs typeface="Arial Narrow"/>
              </a:rPr>
              <a:t> </a:t>
            </a:r>
            <a:r>
              <a:rPr sz="2200" b="1" spc="-15" dirty="0">
                <a:latin typeface="Arial Narrow"/>
                <a:cs typeface="Arial Narrow"/>
              </a:rPr>
              <a:t>al</a:t>
            </a:r>
            <a:r>
              <a:rPr sz="2200" b="1" spc="-5" dirty="0">
                <a:latin typeface="Arial Narrow"/>
                <a:cs typeface="Arial Narrow"/>
              </a:rPr>
              <a:t>l</a:t>
            </a:r>
            <a:r>
              <a:rPr sz="2200" b="1" spc="-10" dirty="0">
                <a:latin typeface="Arial Narrow"/>
                <a:cs typeface="Arial Narrow"/>
              </a:rPr>
              <a:t> </a:t>
            </a:r>
            <a:r>
              <a:rPr sz="2200" spc="-10" dirty="0">
                <a:latin typeface="Arial Narrow"/>
                <a:cs typeface="Arial Narrow"/>
              </a:rPr>
              <a:t>co</a:t>
            </a:r>
            <a:r>
              <a:rPr sz="2200" spc="-25" dirty="0">
                <a:latin typeface="Arial Narrow"/>
                <a:cs typeface="Arial Narrow"/>
              </a:rPr>
              <a:t>u</a:t>
            </a:r>
            <a:r>
              <a:rPr sz="2200" spc="-10" dirty="0">
                <a:latin typeface="Arial Narrow"/>
                <a:cs typeface="Arial Narrow"/>
              </a:rPr>
              <a:t>nt</a:t>
            </a:r>
            <a:r>
              <a:rPr sz="2200" spc="10" dirty="0">
                <a:latin typeface="Arial Narrow"/>
                <a:cs typeface="Arial Narrow"/>
              </a:rPr>
              <a:t> </a:t>
            </a:r>
            <a:r>
              <a:rPr sz="2200" spc="-10" dirty="0">
                <a:latin typeface="Arial Narrow"/>
                <a:cs typeface="Arial Narrow"/>
              </a:rPr>
              <a:t>c in</a:t>
            </a:r>
            <a:r>
              <a:rPr sz="2200" spc="0" dirty="0">
                <a:latin typeface="Arial Narrow"/>
                <a:cs typeface="Arial Narrow"/>
              </a:rPr>
              <a:t> </a:t>
            </a:r>
            <a:r>
              <a:rPr sz="2200" spc="-10" dirty="0">
                <a:latin typeface="Arial Narrow"/>
                <a:cs typeface="Arial Narrow"/>
              </a:rPr>
              <a:t>co</a:t>
            </a:r>
            <a:r>
              <a:rPr sz="2200" spc="-25" dirty="0">
                <a:latin typeface="Arial Narrow"/>
                <a:cs typeface="Arial Narrow"/>
              </a:rPr>
              <a:t>u</a:t>
            </a:r>
            <a:r>
              <a:rPr sz="2200" spc="-10" dirty="0">
                <a:latin typeface="Arial Narrow"/>
                <a:cs typeface="Arial Narrow"/>
              </a:rPr>
              <a:t>nts</a:t>
            </a:r>
            <a:r>
              <a:rPr sz="2200" spc="-5" dirty="0">
                <a:latin typeface="Arial Narrow"/>
                <a:cs typeface="Arial Narrow"/>
              </a:rPr>
              <a:t> </a:t>
            </a:r>
            <a:r>
              <a:rPr sz="2200" spc="-10" dirty="0">
                <a:latin typeface="Arial Narrow"/>
                <a:cs typeface="Arial Narrow"/>
              </a:rPr>
              <a:t>[c1, c2,…]</a:t>
            </a:r>
            <a:r>
              <a:rPr sz="2200" spc="10" dirty="0">
                <a:latin typeface="Arial Narrow"/>
                <a:cs typeface="Arial Narrow"/>
              </a:rPr>
              <a:t> </a:t>
            </a:r>
            <a:r>
              <a:rPr sz="2200" b="1" spc="-15" dirty="0">
                <a:latin typeface="Arial Narrow"/>
                <a:cs typeface="Arial Narrow"/>
              </a:rPr>
              <a:t>do</a:t>
            </a:r>
            <a:endParaRPr sz="2200">
              <a:latin typeface="Arial Narrow"/>
              <a:cs typeface="Arial Narrow"/>
            </a:endParaRPr>
          </a:p>
          <a:p>
            <a:pPr marL="12700">
              <a:lnSpc>
                <a:spcPct val="100000"/>
              </a:lnSpc>
              <a:spcBef>
                <a:spcPts val="130"/>
              </a:spcBef>
            </a:pPr>
            <a:r>
              <a:rPr sz="2200" spc="-10" dirty="0">
                <a:latin typeface="Arial Narrow"/>
                <a:cs typeface="Arial Narrow"/>
              </a:rPr>
              <a:t>5:</a:t>
            </a:r>
            <a:endParaRPr sz="2200">
              <a:latin typeface="Arial Narrow"/>
              <a:cs typeface="Arial Narrow"/>
            </a:endParaRPr>
          </a:p>
          <a:p>
            <a:pPr marL="12700">
              <a:lnSpc>
                <a:spcPct val="100000"/>
              </a:lnSpc>
              <a:spcBef>
                <a:spcPts val="135"/>
              </a:spcBef>
            </a:pPr>
            <a:r>
              <a:rPr sz="2200" spc="-15" dirty="0">
                <a:latin typeface="Arial Narrow"/>
                <a:cs typeface="Arial Narrow"/>
              </a:rPr>
              <a:t>6:</a:t>
            </a:r>
            <a:endParaRPr sz="2200">
              <a:latin typeface="Arial Narrow"/>
              <a:cs typeface="Arial Narrow"/>
            </a:endParaRPr>
          </a:p>
        </p:txBody>
      </p:sp>
      <p:sp>
        <p:nvSpPr>
          <p:cNvPr id="5" name="object 5"/>
          <p:cNvSpPr txBox="1"/>
          <p:nvPr/>
        </p:nvSpPr>
        <p:spPr>
          <a:xfrm>
            <a:off x="1784825" y="4704715"/>
            <a:ext cx="2070100" cy="695960"/>
          </a:xfrm>
          <a:prstGeom prst="rect">
            <a:avLst/>
          </a:prstGeom>
        </p:spPr>
        <p:txBody>
          <a:bodyPr vert="horz" wrap="square" lIns="0" tIns="0" rIns="0" bIns="0" rtlCol="0">
            <a:spAutoFit/>
          </a:bodyPr>
          <a:lstStyle/>
          <a:p>
            <a:pPr marL="391160">
              <a:lnSpc>
                <a:spcPct val="100000"/>
              </a:lnSpc>
            </a:pPr>
            <a:r>
              <a:rPr sz="2200" spc="-10" dirty="0">
                <a:latin typeface="Arial Narrow"/>
                <a:cs typeface="Arial Narrow"/>
              </a:rPr>
              <a:t>s</a:t>
            </a:r>
            <a:r>
              <a:rPr sz="2200" spc="-5" dirty="0">
                <a:latin typeface="Arial Narrow"/>
                <a:cs typeface="Arial Narrow"/>
              </a:rPr>
              <a:t> </a:t>
            </a:r>
            <a:r>
              <a:rPr sz="2200" spc="-25" dirty="0">
                <a:latin typeface="Arial Narrow"/>
                <a:cs typeface="Arial Narrow"/>
              </a:rPr>
              <a:t>←</a:t>
            </a:r>
            <a:r>
              <a:rPr sz="2200" spc="5" dirty="0">
                <a:latin typeface="Arial Narrow"/>
                <a:cs typeface="Arial Narrow"/>
              </a:rPr>
              <a:t> </a:t>
            </a:r>
            <a:r>
              <a:rPr sz="2200" spc="-10" dirty="0">
                <a:latin typeface="Arial Narrow"/>
                <a:cs typeface="Arial Narrow"/>
              </a:rPr>
              <a:t>s </a:t>
            </a:r>
            <a:r>
              <a:rPr sz="2200" spc="-15" dirty="0">
                <a:latin typeface="Arial Narrow"/>
                <a:cs typeface="Arial Narrow"/>
              </a:rPr>
              <a:t>+</a:t>
            </a:r>
            <a:r>
              <a:rPr sz="2200" spc="0" dirty="0">
                <a:latin typeface="Arial Narrow"/>
                <a:cs typeface="Arial Narrow"/>
              </a:rPr>
              <a:t> </a:t>
            </a:r>
            <a:r>
              <a:rPr sz="2200" spc="-10" dirty="0">
                <a:latin typeface="Arial Narrow"/>
                <a:cs typeface="Arial Narrow"/>
              </a:rPr>
              <a:t>c</a:t>
            </a:r>
            <a:endParaRPr sz="2200">
              <a:latin typeface="Arial Narrow"/>
              <a:cs typeface="Arial Narrow"/>
            </a:endParaRPr>
          </a:p>
          <a:p>
            <a:pPr marL="12700">
              <a:lnSpc>
                <a:spcPct val="100000"/>
              </a:lnSpc>
              <a:spcBef>
                <a:spcPts val="135"/>
              </a:spcBef>
            </a:pPr>
            <a:r>
              <a:rPr sz="2200" spc="-15" dirty="0">
                <a:latin typeface="Arial Narrow"/>
                <a:cs typeface="Arial Narrow"/>
              </a:rPr>
              <a:t>Emi</a:t>
            </a:r>
            <a:r>
              <a:rPr sz="2200" spc="-10" dirty="0">
                <a:latin typeface="Arial Narrow"/>
                <a:cs typeface="Arial Narrow"/>
              </a:rPr>
              <a:t>t(p</a:t>
            </a:r>
            <a:r>
              <a:rPr sz="2200" spc="-25" dirty="0">
                <a:latin typeface="Arial Narrow"/>
                <a:cs typeface="Arial Narrow"/>
              </a:rPr>
              <a:t>a</a:t>
            </a:r>
            <a:r>
              <a:rPr sz="2200" spc="-10" dirty="0">
                <a:latin typeface="Arial Narrow"/>
                <a:cs typeface="Arial Narrow"/>
              </a:rPr>
              <a:t>ir</a:t>
            </a:r>
            <a:r>
              <a:rPr sz="2200" spc="5" dirty="0">
                <a:latin typeface="Arial Narrow"/>
                <a:cs typeface="Arial Narrow"/>
              </a:rPr>
              <a:t> </a:t>
            </a:r>
            <a:r>
              <a:rPr sz="2200" spc="-15" dirty="0">
                <a:latin typeface="Arial Narrow"/>
                <a:cs typeface="Arial Narrow"/>
              </a:rPr>
              <a:t>p</a:t>
            </a:r>
            <a:r>
              <a:rPr sz="2200" spc="-5" dirty="0">
                <a:latin typeface="Arial Narrow"/>
                <a:cs typeface="Arial Narrow"/>
              </a:rPr>
              <a:t>,</a:t>
            </a:r>
            <a:r>
              <a:rPr sz="2200" spc="-15" dirty="0">
                <a:latin typeface="Arial Narrow"/>
                <a:cs typeface="Arial Narrow"/>
              </a:rPr>
              <a:t> c</a:t>
            </a:r>
            <a:r>
              <a:rPr sz="2200" spc="-20" dirty="0">
                <a:latin typeface="Arial Narrow"/>
                <a:cs typeface="Arial Narrow"/>
              </a:rPr>
              <a:t>o</a:t>
            </a:r>
            <a:r>
              <a:rPr sz="2200" spc="-15" dirty="0">
                <a:latin typeface="Arial Narrow"/>
                <a:cs typeface="Arial Narrow"/>
              </a:rPr>
              <a:t>u</a:t>
            </a:r>
            <a:r>
              <a:rPr sz="2200" spc="-25" dirty="0">
                <a:latin typeface="Arial Narrow"/>
                <a:cs typeface="Arial Narrow"/>
              </a:rPr>
              <a:t>n</a:t>
            </a:r>
            <a:r>
              <a:rPr sz="2200" spc="-5" dirty="0">
                <a:latin typeface="Arial Narrow"/>
                <a:cs typeface="Arial Narrow"/>
              </a:rPr>
              <a:t>t</a:t>
            </a:r>
            <a:r>
              <a:rPr sz="2200" spc="15" dirty="0">
                <a:latin typeface="Arial Narrow"/>
                <a:cs typeface="Arial Narrow"/>
              </a:rPr>
              <a:t> </a:t>
            </a:r>
            <a:r>
              <a:rPr sz="2200" spc="-15" dirty="0">
                <a:latin typeface="Arial Narrow"/>
                <a:cs typeface="Arial Narrow"/>
              </a:rPr>
              <a:t>s)</a:t>
            </a:r>
            <a:endParaRPr sz="2200">
              <a:latin typeface="Arial Narrow"/>
              <a:cs typeface="Arial Narrow"/>
            </a:endParaRPr>
          </a:p>
        </p:txBody>
      </p:sp>
      <p:sp>
        <p:nvSpPr>
          <p:cNvPr id="6" name="object 6"/>
          <p:cNvSpPr txBox="1"/>
          <p:nvPr/>
        </p:nvSpPr>
        <p:spPr>
          <a:xfrm>
            <a:off x="4170426" y="4704715"/>
            <a:ext cx="2870200" cy="344170"/>
          </a:xfrm>
          <a:prstGeom prst="rect">
            <a:avLst/>
          </a:prstGeom>
        </p:spPr>
        <p:txBody>
          <a:bodyPr vert="horz" wrap="square" lIns="0" tIns="0" rIns="0" bIns="0" rtlCol="0">
            <a:spAutoFit/>
          </a:bodyPr>
          <a:lstStyle/>
          <a:p>
            <a:pPr marL="12700">
              <a:lnSpc>
                <a:spcPct val="100000"/>
              </a:lnSpc>
            </a:pPr>
            <a:r>
              <a:rPr sz="2200" spc="-10" dirty="0">
                <a:latin typeface="Arial Narrow"/>
                <a:cs typeface="Arial Narrow"/>
              </a:rPr>
              <a:t>//S</a:t>
            </a:r>
            <a:r>
              <a:rPr sz="2200" spc="-20" dirty="0">
                <a:latin typeface="Arial Narrow"/>
                <a:cs typeface="Arial Narrow"/>
              </a:rPr>
              <a:t>u</a:t>
            </a:r>
            <a:r>
              <a:rPr sz="2200" spc="-15" dirty="0">
                <a:latin typeface="Arial Narrow"/>
                <a:cs typeface="Arial Narrow"/>
              </a:rPr>
              <a:t>m</a:t>
            </a:r>
            <a:r>
              <a:rPr sz="2200" spc="-10" dirty="0">
                <a:latin typeface="Arial Narrow"/>
                <a:cs typeface="Arial Narrow"/>
              </a:rPr>
              <a:t> </a:t>
            </a:r>
            <a:r>
              <a:rPr sz="2200" spc="-15" dirty="0">
                <a:latin typeface="Arial Narrow"/>
                <a:cs typeface="Arial Narrow"/>
              </a:rPr>
              <a:t>co</a:t>
            </a:r>
            <a:r>
              <a:rPr sz="2200" spc="-10" dirty="0">
                <a:latin typeface="Arial Narrow"/>
                <a:cs typeface="Arial Narrow"/>
              </a:rPr>
              <a:t>-</a:t>
            </a:r>
            <a:r>
              <a:rPr sz="2200" spc="-15" dirty="0">
                <a:latin typeface="Arial Narrow"/>
                <a:cs typeface="Arial Narrow"/>
              </a:rPr>
              <a:t>occ</a:t>
            </a:r>
            <a:r>
              <a:rPr sz="2200" spc="-25" dirty="0">
                <a:latin typeface="Arial Narrow"/>
                <a:cs typeface="Arial Narrow"/>
              </a:rPr>
              <a:t>u</a:t>
            </a:r>
            <a:r>
              <a:rPr sz="2200" spc="-10" dirty="0">
                <a:latin typeface="Arial Narrow"/>
                <a:cs typeface="Arial Narrow"/>
              </a:rPr>
              <a:t>rre</a:t>
            </a:r>
            <a:r>
              <a:rPr sz="2200" spc="-20" dirty="0">
                <a:latin typeface="Arial Narrow"/>
                <a:cs typeface="Arial Narrow"/>
              </a:rPr>
              <a:t>n</a:t>
            </a:r>
            <a:r>
              <a:rPr sz="2200" spc="-15" dirty="0">
                <a:latin typeface="Arial Narrow"/>
                <a:cs typeface="Arial Narrow"/>
              </a:rPr>
              <a:t>c</a:t>
            </a:r>
            <a:r>
              <a:rPr sz="2200" spc="-10" dirty="0">
                <a:latin typeface="Arial Narrow"/>
                <a:cs typeface="Arial Narrow"/>
              </a:rPr>
              <a:t>e</a:t>
            </a:r>
            <a:r>
              <a:rPr sz="2200" spc="15" dirty="0">
                <a:latin typeface="Arial Narrow"/>
                <a:cs typeface="Arial Narrow"/>
              </a:rPr>
              <a:t> </a:t>
            </a:r>
            <a:r>
              <a:rPr sz="2200" spc="-15" dirty="0">
                <a:latin typeface="Arial Narrow"/>
                <a:cs typeface="Arial Narrow"/>
              </a:rPr>
              <a:t>co</a:t>
            </a:r>
            <a:r>
              <a:rPr sz="2200" spc="-25" dirty="0">
                <a:latin typeface="Arial Narrow"/>
                <a:cs typeface="Arial Narrow"/>
              </a:rPr>
              <a:t>u</a:t>
            </a:r>
            <a:r>
              <a:rPr sz="2200" spc="-15" dirty="0">
                <a:latin typeface="Arial Narrow"/>
                <a:cs typeface="Arial Narrow"/>
              </a:rPr>
              <a:t>nts</a:t>
            </a:r>
            <a:endParaRPr sz="2200">
              <a:latin typeface="Arial Narrow"/>
              <a:cs typeface="Arial Narrow"/>
            </a:endParaRPr>
          </a:p>
        </p:txBody>
      </p:sp>
      <p:sp>
        <p:nvSpPr>
          <p:cNvPr id="7" name="object 7"/>
          <p:cNvSpPr txBox="1"/>
          <p:nvPr/>
        </p:nvSpPr>
        <p:spPr>
          <a:xfrm>
            <a:off x="3701922" y="6185611"/>
            <a:ext cx="4521835" cy="286385"/>
          </a:xfrm>
          <a:prstGeom prst="rect">
            <a:avLst/>
          </a:prstGeom>
        </p:spPr>
        <p:txBody>
          <a:bodyPr vert="horz" wrap="square" lIns="0" tIns="0" rIns="0" bIns="0" rtlCol="0">
            <a:spAutoFit/>
          </a:bodyPr>
          <a:lstStyle/>
          <a:p>
            <a:pPr marL="12700">
              <a:lnSpc>
                <a:spcPct val="100000"/>
              </a:lnSpc>
            </a:pPr>
            <a:r>
              <a:rPr sz="1800" dirty="0">
                <a:latin typeface="Times New Roman"/>
                <a:cs typeface="Times New Roman"/>
              </a:rPr>
              <a:t>Ci</a:t>
            </a:r>
            <a:r>
              <a:rPr sz="1800" spc="5" dirty="0">
                <a:latin typeface="Times New Roman"/>
                <a:cs typeface="Times New Roman"/>
              </a:rPr>
              <a:t>t</a:t>
            </a:r>
            <a:r>
              <a:rPr sz="1800" spc="0" dirty="0">
                <a:latin typeface="Times New Roman"/>
                <a:cs typeface="Times New Roman"/>
              </a:rPr>
              <a:t>ed</a:t>
            </a:r>
            <a:r>
              <a:rPr sz="1800" spc="-15" dirty="0">
                <a:latin typeface="Times New Roman"/>
                <a:cs typeface="Times New Roman"/>
              </a:rPr>
              <a:t> </a:t>
            </a:r>
            <a:r>
              <a:rPr sz="1800" spc="0" dirty="0">
                <a:latin typeface="Times New Roman"/>
                <a:cs typeface="Times New Roman"/>
              </a:rPr>
              <a:t>fro</a:t>
            </a:r>
            <a:r>
              <a:rPr sz="1800" spc="-5" dirty="0">
                <a:latin typeface="Times New Roman"/>
                <a:cs typeface="Times New Roman"/>
              </a:rPr>
              <a:t>m</a:t>
            </a:r>
            <a:r>
              <a:rPr sz="1800" spc="0" dirty="0">
                <a:latin typeface="Times New Roman"/>
                <a:cs typeface="Times New Roman"/>
              </a:rPr>
              <a:t>:</a:t>
            </a:r>
            <a:r>
              <a:rPr sz="1800" spc="5" dirty="0">
                <a:latin typeface="Times New Roman"/>
                <a:cs typeface="Times New Roman"/>
              </a:rPr>
              <a:t> </a:t>
            </a:r>
            <a:r>
              <a:rPr sz="1800" spc="0" dirty="0">
                <a:latin typeface="Times New Roman"/>
                <a:cs typeface="Times New Roman"/>
              </a:rPr>
              <a:t>Ji</a:t>
            </a:r>
            <a:r>
              <a:rPr sz="1800" spc="-10" dirty="0">
                <a:latin typeface="Times New Roman"/>
                <a:cs typeface="Times New Roman"/>
              </a:rPr>
              <a:t>mm</a:t>
            </a:r>
            <a:r>
              <a:rPr sz="1800" spc="0" dirty="0">
                <a:latin typeface="Times New Roman"/>
                <a:cs typeface="Times New Roman"/>
              </a:rPr>
              <a:t>y</a:t>
            </a:r>
            <a:r>
              <a:rPr sz="1800" spc="15" dirty="0">
                <a:latin typeface="Times New Roman"/>
                <a:cs typeface="Times New Roman"/>
              </a:rPr>
              <a:t> </a:t>
            </a:r>
            <a:r>
              <a:rPr sz="1800" spc="0" dirty="0">
                <a:latin typeface="Times New Roman"/>
                <a:cs typeface="Times New Roman"/>
              </a:rPr>
              <a:t>L</a:t>
            </a:r>
            <a:r>
              <a:rPr sz="1800" spc="5" dirty="0">
                <a:latin typeface="Times New Roman"/>
                <a:cs typeface="Times New Roman"/>
              </a:rPr>
              <a:t>i</a:t>
            </a:r>
            <a:r>
              <a:rPr sz="1800" spc="0" dirty="0">
                <a:latin typeface="Times New Roman"/>
                <a:cs typeface="Times New Roman"/>
              </a:rPr>
              <a:t>n</a:t>
            </a:r>
            <a:r>
              <a:rPr sz="1800" spc="-100" dirty="0">
                <a:latin typeface="Times New Roman"/>
                <a:cs typeface="Times New Roman"/>
              </a:rPr>
              <a:t>’</a:t>
            </a:r>
            <a:r>
              <a:rPr sz="1800" spc="0" dirty="0">
                <a:latin typeface="Times New Roman"/>
                <a:cs typeface="Times New Roman"/>
              </a:rPr>
              <a:t>s</a:t>
            </a:r>
            <a:r>
              <a:rPr sz="1800" spc="-15" dirty="0">
                <a:latin typeface="Times New Roman"/>
                <a:cs typeface="Times New Roman"/>
              </a:rPr>
              <a:t> </a:t>
            </a:r>
            <a:r>
              <a:rPr sz="1800" spc="-10" dirty="0">
                <a:latin typeface="Times New Roman"/>
                <a:cs typeface="Times New Roman"/>
              </a:rPr>
              <a:t>m</a:t>
            </a:r>
            <a:r>
              <a:rPr sz="1800" spc="0" dirty="0">
                <a:latin typeface="Times New Roman"/>
                <a:cs typeface="Times New Roman"/>
              </a:rPr>
              <a:t>anuscript</a:t>
            </a:r>
            <a:r>
              <a:rPr sz="1800" spc="15" dirty="0">
                <a:latin typeface="Times New Roman"/>
                <a:cs typeface="Times New Roman"/>
              </a:rPr>
              <a:t> </a:t>
            </a:r>
            <a:r>
              <a:rPr sz="1800" spc="0" dirty="0">
                <a:latin typeface="Times New Roman"/>
                <a:cs typeface="Times New Roman"/>
              </a:rPr>
              <a:t>,</a:t>
            </a:r>
            <a:r>
              <a:rPr sz="1800" spc="-100" dirty="0">
                <a:latin typeface="Times New Roman"/>
                <a:cs typeface="Times New Roman"/>
              </a:rPr>
              <a:t> </a:t>
            </a:r>
            <a:r>
              <a:rPr sz="1800" spc="0" dirty="0">
                <a:latin typeface="Times New Roman"/>
                <a:cs typeface="Times New Roman"/>
              </a:rPr>
              <a:t>April 2010</a:t>
            </a:r>
            <a:endParaRPr sz="1800">
              <a:latin typeface="Times New Roman"/>
              <a:cs typeface="Times New Roman"/>
            </a:endParaRPr>
          </a:p>
        </p:txBody>
      </p:sp>
      <p:sp>
        <p:nvSpPr>
          <p:cNvPr id="8" name="object 8"/>
          <p:cNvSpPr/>
          <p:nvPr/>
        </p:nvSpPr>
        <p:spPr>
          <a:xfrm>
            <a:off x="5239511" y="182879"/>
            <a:ext cx="3733799"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6290" y="959739"/>
            <a:ext cx="4469765" cy="836294"/>
          </a:xfrm>
          <a:prstGeom prst="rect">
            <a:avLst/>
          </a:prstGeom>
        </p:spPr>
        <p:txBody>
          <a:bodyPr vert="horz" wrap="square" lIns="0" tIns="0" rIns="0" bIns="0" rtlCol="0">
            <a:spAutoFit/>
          </a:bodyPr>
          <a:lstStyle/>
          <a:p>
            <a:pPr marL="287020" indent="-274320">
              <a:lnSpc>
                <a:spcPct val="100000"/>
              </a:lnSpc>
              <a:buClr>
                <a:srgbClr val="D24717"/>
              </a:buClr>
              <a:buSzPct val="84615"/>
              <a:buFont typeface="Wingdings 2"/>
              <a:buChar char=""/>
              <a:tabLst>
                <a:tab pos="287020" algn="l"/>
              </a:tabLst>
            </a:pPr>
            <a:r>
              <a:rPr sz="2600" spc="0" dirty="0">
                <a:solidFill>
                  <a:srgbClr val="33CC33"/>
                </a:solidFill>
                <a:latin typeface="Arial Narrow"/>
                <a:cs typeface="Arial Narrow"/>
              </a:rPr>
              <a:t>A</a:t>
            </a:r>
            <a:r>
              <a:rPr sz="2600" spc="-120" dirty="0">
                <a:solidFill>
                  <a:srgbClr val="33CC33"/>
                </a:solidFill>
                <a:latin typeface="Arial Narrow"/>
                <a:cs typeface="Arial Narrow"/>
              </a:rPr>
              <a:t> </a:t>
            </a:r>
            <a:r>
              <a:rPr sz="2600" spc="0" dirty="0">
                <a:solidFill>
                  <a:srgbClr val="33CC33"/>
                </a:solidFill>
                <a:latin typeface="Arial Narrow"/>
                <a:cs typeface="Arial Narrow"/>
              </a:rPr>
              <a:t>simple</a:t>
            </a:r>
            <a:r>
              <a:rPr sz="2600" spc="-25" dirty="0">
                <a:solidFill>
                  <a:srgbClr val="33CC33"/>
                </a:solidFill>
                <a:latin typeface="Arial Narrow"/>
                <a:cs typeface="Arial Narrow"/>
              </a:rPr>
              <a:t> </a:t>
            </a:r>
            <a:r>
              <a:rPr sz="2600" spc="30" dirty="0">
                <a:solidFill>
                  <a:srgbClr val="33CC33"/>
                </a:solidFill>
                <a:latin typeface="Arial Narrow"/>
                <a:cs typeface="Arial Narrow"/>
              </a:rPr>
              <a:t>“</a:t>
            </a:r>
            <a:r>
              <a:rPr sz="2600" spc="0" dirty="0">
                <a:solidFill>
                  <a:srgbClr val="33CC33"/>
                </a:solidFill>
                <a:latin typeface="Arial Narrow"/>
                <a:cs typeface="Arial Narrow"/>
              </a:rPr>
              <a:t>pairs”</a:t>
            </a:r>
            <a:r>
              <a:rPr sz="2600" spc="-35" dirty="0">
                <a:solidFill>
                  <a:srgbClr val="33CC33"/>
                </a:solidFill>
                <a:latin typeface="Arial Narrow"/>
                <a:cs typeface="Arial Narrow"/>
              </a:rPr>
              <a:t> </a:t>
            </a:r>
            <a:r>
              <a:rPr sz="2600" spc="0" dirty="0">
                <a:solidFill>
                  <a:srgbClr val="33CC33"/>
                </a:solidFill>
                <a:latin typeface="Arial Narrow"/>
                <a:cs typeface="Arial Narrow"/>
              </a:rPr>
              <a:t>approach</a:t>
            </a:r>
            <a:r>
              <a:rPr sz="2600" spc="-15" dirty="0">
                <a:solidFill>
                  <a:srgbClr val="33CC33"/>
                </a:solidFill>
                <a:latin typeface="Arial Narrow"/>
                <a:cs typeface="Arial Narrow"/>
              </a:rPr>
              <a:t> </a:t>
            </a:r>
            <a:r>
              <a:rPr sz="2600" spc="0" dirty="0">
                <a:solidFill>
                  <a:srgbClr val="33CC33"/>
                </a:solidFill>
                <a:latin typeface="Arial Narrow"/>
                <a:cs typeface="Arial Narrow"/>
              </a:rPr>
              <a:t>example</a:t>
            </a:r>
            <a:endParaRPr sz="2600">
              <a:latin typeface="Arial Narrow"/>
              <a:cs typeface="Arial Narrow"/>
            </a:endParaRPr>
          </a:p>
          <a:p>
            <a:pPr marL="332740">
              <a:lnSpc>
                <a:spcPts val="3040"/>
              </a:lnSpc>
              <a:spcBef>
                <a:spcPts val="420"/>
              </a:spcBef>
            </a:pPr>
            <a:r>
              <a:rPr sz="2200" dirty="0">
                <a:solidFill>
                  <a:srgbClr val="9B2C1F"/>
                </a:solidFill>
                <a:latin typeface="Wingdings 2"/>
                <a:cs typeface="Wingdings 2"/>
              </a:rPr>
              <a:t></a:t>
            </a:r>
            <a:r>
              <a:rPr sz="2200" spc="25" dirty="0">
                <a:solidFill>
                  <a:srgbClr val="9B2C1F"/>
                </a:solidFill>
                <a:latin typeface="Times New Roman"/>
                <a:cs typeface="Times New Roman"/>
              </a:rPr>
              <a:t> </a:t>
            </a:r>
            <a:r>
              <a:rPr sz="2600" spc="0" dirty="0">
                <a:solidFill>
                  <a:srgbClr val="0066FF"/>
                </a:solidFill>
                <a:latin typeface="黑体"/>
                <a:cs typeface="黑体"/>
              </a:rPr>
              <a:t>语料</a:t>
            </a:r>
            <a:endParaRPr sz="2600">
              <a:latin typeface="黑体"/>
              <a:cs typeface="黑体"/>
            </a:endParaRPr>
          </a:p>
        </p:txBody>
      </p:sp>
      <p:sp>
        <p:nvSpPr>
          <p:cNvPr id="3" name="object 3"/>
          <p:cNvSpPr txBox="1"/>
          <p:nvPr/>
        </p:nvSpPr>
        <p:spPr>
          <a:xfrm>
            <a:off x="916330" y="1803344"/>
            <a:ext cx="5911215" cy="2942590"/>
          </a:xfrm>
          <a:prstGeom prst="rect">
            <a:avLst/>
          </a:prstGeom>
        </p:spPr>
        <p:txBody>
          <a:bodyPr vert="horz" wrap="square" lIns="0" tIns="0" rIns="0" bIns="0" rtlCol="0">
            <a:spAutoFit/>
          </a:bodyPr>
          <a:lstStyle/>
          <a:p>
            <a:pPr marL="287020" marR="3848735">
              <a:lnSpc>
                <a:spcPct val="113799"/>
              </a:lnSpc>
              <a:tabLst>
                <a:tab pos="775335" algn="l"/>
              </a:tabLst>
            </a:pPr>
            <a:r>
              <a:rPr sz="2400" i="1" spc="-15" dirty="0">
                <a:latin typeface="Arial Narrow"/>
                <a:cs typeface="Arial Narrow"/>
              </a:rPr>
              <a:t>we</a:t>
            </a:r>
            <a:r>
              <a:rPr sz="2400" i="1" spc="5" dirty="0">
                <a:latin typeface="Arial Narrow"/>
                <a:cs typeface="Arial Narrow"/>
              </a:rPr>
              <a:t> </a:t>
            </a:r>
            <a:r>
              <a:rPr sz="2400" i="1" spc="-5" dirty="0">
                <a:latin typeface="Arial Narrow"/>
                <a:cs typeface="Arial Narrow"/>
              </a:rPr>
              <a:t>ar</a:t>
            </a:r>
            <a:r>
              <a:rPr sz="2400" i="1" spc="0" dirty="0">
                <a:latin typeface="Arial Narrow"/>
                <a:cs typeface="Arial Narrow"/>
              </a:rPr>
              <a:t>e</a:t>
            </a:r>
            <a:r>
              <a:rPr sz="2400" i="1" spc="10" dirty="0">
                <a:latin typeface="Arial Narrow"/>
                <a:cs typeface="Arial Narrow"/>
              </a:rPr>
              <a:t> </a:t>
            </a:r>
            <a:r>
              <a:rPr sz="2400" i="1" spc="-5" dirty="0">
                <a:latin typeface="Arial Narrow"/>
                <a:cs typeface="Arial Narrow"/>
              </a:rPr>
              <a:t>no</a:t>
            </a:r>
            <a:r>
              <a:rPr sz="2400" i="1" spc="0" dirty="0">
                <a:latin typeface="Arial Narrow"/>
                <a:cs typeface="Arial Narrow"/>
              </a:rPr>
              <a:t>t</a:t>
            </a:r>
            <a:r>
              <a:rPr sz="2400" i="1" spc="10" dirty="0">
                <a:latin typeface="Arial Narrow"/>
                <a:cs typeface="Arial Narrow"/>
              </a:rPr>
              <a:t> </a:t>
            </a:r>
            <a:r>
              <a:rPr sz="2400" i="1" spc="-15" dirty="0">
                <a:latin typeface="Arial Narrow"/>
                <a:cs typeface="Arial Narrow"/>
              </a:rPr>
              <a:t>w</a:t>
            </a:r>
            <a:r>
              <a:rPr sz="2400" i="1" spc="-25" dirty="0">
                <a:latin typeface="Arial Narrow"/>
                <a:cs typeface="Arial Narrow"/>
              </a:rPr>
              <a:t>h</a:t>
            </a:r>
            <a:r>
              <a:rPr sz="2400" i="1" spc="-5" dirty="0">
                <a:latin typeface="Arial Narrow"/>
                <a:cs typeface="Arial Narrow"/>
              </a:rPr>
              <a:t>at </a:t>
            </a:r>
            <a:r>
              <a:rPr sz="2400" i="1" spc="0" dirty="0">
                <a:latin typeface="Arial Narrow"/>
                <a:cs typeface="Arial Narrow"/>
              </a:rPr>
              <a:t>we</a:t>
            </a:r>
            <a:r>
              <a:rPr sz="2400" i="1" spc="5" dirty="0">
                <a:latin typeface="Arial Narrow"/>
                <a:cs typeface="Arial Narrow"/>
              </a:rPr>
              <a:t> </a:t>
            </a:r>
            <a:r>
              <a:rPr sz="2400" i="1" spc="0" dirty="0">
                <a:latin typeface="Arial Narrow"/>
                <a:cs typeface="Arial Narrow"/>
              </a:rPr>
              <a:t>w</a:t>
            </a:r>
            <a:r>
              <a:rPr sz="2400" i="1" spc="-10" dirty="0">
                <a:latin typeface="Arial Narrow"/>
                <a:cs typeface="Arial Narrow"/>
              </a:rPr>
              <a:t>a</a:t>
            </a:r>
            <a:r>
              <a:rPr sz="2400" i="1" spc="-5" dirty="0">
                <a:latin typeface="Arial Narrow"/>
                <a:cs typeface="Arial Narrow"/>
              </a:rPr>
              <a:t>n</a:t>
            </a:r>
            <a:r>
              <a:rPr sz="2400" i="1" spc="0" dirty="0">
                <a:latin typeface="Arial Narrow"/>
                <a:cs typeface="Arial Narrow"/>
              </a:rPr>
              <a:t>t</a:t>
            </a:r>
            <a:r>
              <a:rPr sz="2400" i="1" spc="25" dirty="0">
                <a:latin typeface="Arial Narrow"/>
                <a:cs typeface="Arial Narrow"/>
              </a:rPr>
              <a:t> </a:t>
            </a:r>
            <a:r>
              <a:rPr sz="2400" i="1" spc="-5" dirty="0">
                <a:latin typeface="Arial Narrow"/>
                <a:cs typeface="Arial Narrow"/>
              </a:rPr>
              <a:t>t</a:t>
            </a:r>
            <a:r>
              <a:rPr sz="2400" i="1" spc="0" dirty="0">
                <a:latin typeface="Arial Narrow"/>
                <a:cs typeface="Arial Narrow"/>
              </a:rPr>
              <a:t>o </a:t>
            </a:r>
            <a:r>
              <a:rPr sz="2400" i="1" spc="-5" dirty="0">
                <a:latin typeface="Arial Narrow"/>
                <a:cs typeface="Arial Narrow"/>
              </a:rPr>
              <a:t>be bu</a:t>
            </a:r>
            <a:r>
              <a:rPr sz="2400" i="1" spc="0" dirty="0">
                <a:latin typeface="Arial Narrow"/>
                <a:cs typeface="Arial Narrow"/>
              </a:rPr>
              <a:t>t	</a:t>
            </a:r>
            <a:r>
              <a:rPr sz="2400" i="1" spc="-5" dirty="0">
                <a:latin typeface="Arial Narrow"/>
                <a:cs typeface="Arial Narrow"/>
              </a:rPr>
              <a:t>a</a:t>
            </a:r>
            <a:r>
              <a:rPr sz="2400" i="1" spc="0" dirty="0">
                <a:latin typeface="Arial Narrow"/>
                <a:cs typeface="Arial Narrow"/>
              </a:rPr>
              <a:t>t </a:t>
            </a:r>
            <a:r>
              <a:rPr sz="2400" i="1" spc="-5" dirty="0">
                <a:latin typeface="Arial Narrow"/>
                <a:cs typeface="Arial Narrow"/>
              </a:rPr>
              <a:t>least</a:t>
            </a:r>
            <a:endParaRPr sz="2400">
              <a:latin typeface="Arial Narrow"/>
              <a:cs typeface="Arial Narrow"/>
            </a:endParaRPr>
          </a:p>
          <a:p>
            <a:pPr marL="287020" marR="3848735">
              <a:lnSpc>
                <a:spcPct val="113700"/>
              </a:lnSpc>
              <a:spcBef>
                <a:spcPts val="10"/>
              </a:spcBef>
            </a:pPr>
            <a:r>
              <a:rPr sz="2400" i="1" spc="-15" dirty="0">
                <a:latin typeface="Arial Narrow"/>
                <a:cs typeface="Arial Narrow"/>
              </a:rPr>
              <a:t>we</a:t>
            </a:r>
            <a:r>
              <a:rPr sz="2400" i="1" spc="5" dirty="0">
                <a:latin typeface="Arial Narrow"/>
                <a:cs typeface="Arial Narrow"/>
              </a:rPr>
              <a:t> </a:t>
            </a:r>
            <a:r>
              <a:rPr sz="2400" i="1" spc="-5" dirty="0">
                <a:latin typeface="Arial Narrow"/>
                <a:cs typeface="Arial Narrow"/>
              </a:rPr>
              <a:t>ar</a:t>
            </a:r>
            <a:r>
              <a:rPr sz="2400" i="1" spc="0" dirty="0">
                <a:latin typeface="Arial Narrow"/>
                <a:cs typeface="Arial Narrow"/>
              </a:rPr>
              <a:t>e</a:t>
            </a:r>
            <a:r>
              <a:rPr sz="2400" i="1" spc="10" dirty="0">
                <a:latin typeface="Arial Narrow"/>
                <a:cs typeface="Arial Narrow"/>
              </a:rPr>
              <a:t> </a:t>
            </a:r>
            <a:r>
              <a:rPr sz="2400" i="1" spc="-5" dirty="0">
                <a:latin typeface="Arial Narrow"/>
                <a:cs typeface="Arial Narrow"/>
              </a:rPr>
              <a:t>no</a:t>
            </a:r>
            <a:r>
              <a:rPr sz="2400" i="1" spc="0" dirty="0">
                <a:latin typeface="Arial Narrow"/>
                <a:cs typeface="Arial Narrow"/>
              </a:rPr>
              <a:t>t</a:t>
            </a:r>
            <a:r>
              <a:rPr sz="2400" i="1" spc="10" dirty="0">
                <a:latin typeface="Arial Narrow"/>
                <a:cs typeface="Arial Narrow"/>
              </a:rPr>
              <a:t> </a:t>
            </a:r>
            <a:r>
              <a:rPr sz="2400" i="1" spc="-15" dirty="0">
                <a:latin typeface="Arial Narrow"/>
                <a:cs typeface="Arial Narrow"/>
              </a:rPr>
              <a:t>w</a:t>
            </a:r>
            <a:r>
              <a:rPr sz="2400" i="1" spc="-25" dirty="0">
                <a:latin typeface="Arial Narrow"/>
                <a:cs typeface="Arial Narrow"/>
              </a:rPr>
              <a:t>h</a:t>
            </a:r>
            <a:r>
              <a:rPr sz="2400" i="1" spc="-5" dirty="0">
                <a:latin typeface="Arial Narrow"/>
                <a:cs typeface="Arial Narrow"/>
              </a:rPr>
              <a:t>at </a:t>
            </a:r>
            <a:r>
              <a:rPr sz="2400" i="1" spc="-15" dirty="0">
                <a:latin typeface="Arial Narrow"/>
                <a:cs typeface="Arial Narrow"/>
              </a:rPr>
              <a:t>we</a:t>
            </a:r>
            <a:r>
              <a:rPr sz="2400" i="1" spc="5" dirty="0">
                <a:latin typeface="Arial Narrow"/>
                <a:cs typeface="Arial Narrow"/>
              </a:rPr>
              <a:t> </a:t>
            </a:r>
            <a:r>
              <a:rPr sz="2400" i="1" spc="-5" dirty="0">
                <a:latin typeface="Arial Narrow"/>
                <a:cs typeface="Arial Narrow"/>
              </a:rPr>
              <a:t>use</a:t>
            </a:r>
            <a:r>
              <a:rPr sz="2400" i="1" spc="0" dirty="0">
                <a:latin typeface="Arial Narrow"/>
                <a:cs typeface="Arial Narrow"/>
              </a:rPr>
              <a:t>d</a:t>
            </a:r>
            <a:r>
              <a:rPr sz="2400" i="1" spc="15" dirty="0">
                <a:latin typeface="Arial Narrow"/>
                <a:cs typeface="Arial Narrow"/>
              </a:rPr>
              <a:t> </a:t>
            </a:r>
            <a:r>
              <a:rPr sz="2400" i="1" spc="-5" dirty="0">
                <a:latin typeface="Arial Narrow"/>
                <a:cs typeface="Arial Narrow"/>
              </a:rPr>
              <a:t>t</a:t>
            </a:r>
            <a:r>
              <a:rPr sz="2400" i="1" spc="0" dirty="0">
                <a:latin typeface="Arial Narrow"/>
                <a:cs typeface="Arial Narrow"/>
              </a:rPr>
              <a:t>o</a:t>
            </a:r>
            <a:r>
              <a:rPr sz="2400" i="1" spc="15" dirty="0">
                <a:latin typeface="Arial Narrow"/>
                <a:cs typeface="Arial Narrow"/>
              </a:rPr>
              <a:t> </a:t>
            </a:r>
            <a:r>
              <a:rPr sz="2400" i="1" spc="-5" dirty="0">
                <a:latin typeface="Arial Narrow"/>
                <a:cs typeface="Arial Narrow"/>
              </a:rPr>
              <a:t>be</a:t>
            </a:r>
            <a:endParaRPr sz="2400">
              <a:latin typeface="Arial Narrow"/>
              <a:cs typeface="Arial Narrow"/>
            </a:endParaRPr>
          </a:p>
          <a:p>
            <a:pPr marL="241300" indent="-229235">
              <a:lnSpc>
                <a:spcPct val="100000"/>
              </a:lnSpc>
              <a:spcBef>
                <a:spcPts val="425"/>
              </a:spcBef>
              <a:buClr>
                <a:srgbClr val="9B2C1F"/>
              </a:buClr>
              <a:buSzPct val="84615"/>
              <a:buFont typeface="Wingdings 2"/>
              <a:buChar char=""/>
              <a:tabLst>
                <a:tab pos="241300" algn="l"/>
              </a:tabLst>
            </a:pPr>
            <a:r>
              <a:rPr sz="2600" spc="5" dirty="0">
                <a:solidFill>
                  <a:srgbClr val="0066FF"/>
                </a:solidFill>
                <a:latin typeface="黑体"/>
                <a:cs typeface="黑体"/>
              </a:rPr>
              <a:t>同现</a:t>
            </a:r>
            <a:r>
              <a:rPr sz="2600" spc="0" dirty="0">
                <a:solidFill>
                  <a:srgbClr val="0066FF"/>
                </a:solidFill>
                <a:latin typeface="黑体"/>
                <a:cs typeface="黑体"/>
              </a:rPr>
              <a:t>定义</a:t>
            </a:r>
            <a:r>
              <a:rPr sz="2600" spc="-750" dirty="0">
                <a:solidFill>
                  <a:srgbClr val="0066FF"/>
                </a:solidFill>
                <a:latin typeface="黑体"/>
                <a:cs typeface="黑体"/>
              </a:rPr>
              <a:t> </a:t>
            </a:r>
            <a:r>
              <a:rPr sz="2600" spc="0" dirty="0">
                <a:solidFill>
                  <a:srgbClr val="0066FF"/>
                </a:solidFill>
                <a:latin typeface="Arial Narrow"/>
                <a:cs typeface="Arial Narrow"/>
              </a:rPr>
              <a:t>Neighbor</a:t>
            </a:r>
            <a:r>
              <a:rPr sz="2600" spc="-15" dirty="0">
                <a:solidFill>
                  <a:srgbClr val="0066FF"/>
                </a:solidFill>
                <a:latin typeface="Arial Narrow"/>
                <a:cs typeface="Arial Narrow"/>
              </a:rPr>
              <a:t>s</a:t>
            </a:r>
            <a:r>
              <a:rPr sz="2600" spc="0" dirty="0">
                <a:solidFill>
                  <a:srgbClr val="0066FF"/>
                </a:solidFill>
                <a:latin typeface="Arial Narrow"/>
                <a:cs typeface="Arial Narrow"/>
              </a:rPr>
              <a:t>(</a:t>
            </a:r>
            <a:r>
              <a:rPr sz="2600" spc="-10" dirty="0">
                <a:solidFill>
                  <a:srgbClr val="0066FF"/>
                </a:solidFill>
                <a:latin typeface="Arial Narrow"/>
                <a:cs typeface="Arial Narrow"/>
              </a:rPr>
              <a:t>w</a:t>
            </a:r>
            <a:r>
              <a:rPr sz="2600" spc="0" dirty="0">
                <a:solidFill>
                  <a:srgbClr val="0066FF"/>
                </a:solidFill>
                <a:latin typeface="Arial Narrow"/>
                <a:cs typeface="Arial Narrow"/>
              </a:rPr>
              <a:t>)</a:t>
            </a:r>
            <a:endParaRPr sz="2600">
              <a:latin typeface="Arial Narrow"/>
              <a:cs typeface="Arial Narrow"/>
            </a:endParaRPr>
          </a:p>
          <a:p>
            <a:pPr marL="287020">
              <a:lnSpc>
                <a:spcPts val="2845"/>
              </a:lnSpc>
              <a:spcBef>
                <a:spcPts val="380"/>
              </a:spcBef>
            </a:pPr>
            <a:r>
              <a:rPr sz="2400" spc="-15" dirty="0">
                <a:latin typeface="Arial Narrow"/>
                <a:cs typeface="Arial Narrow"/>
              </a:rPr>
              <a:t>w</a:t>
            </a:r>
            <a:r>
              <a:rPr sz="2400" spc="-25" dirty="0">
                <a:latin typeface="Arial Narrow"/>
                <a:cs typeface="Arial Narrow"/>
              </a:rPr>
              <a:t>o</a:t>
            </a:r>
            <a:r>
              <a:rPr sz="2400" spc="0" dirty="0">
                <a:latin typeface="Arial Narrow"/>
                <a:cs typeface="Arial Narrow"/>
              </a:rPr>
              <a:t>rds</a:t>
            </a:r>
            <a:r>
              <a:rPr sz="2400" spc="15" dirty="0">
                <a:latin typeface="Arial Narrow"/>
                <a:cs typeface="Arial Narrow"/>
              </a:rPr>
              <a:t> </a:t>
            </a:r>
            <a:r>
              <a:rPr sz="2400" spc="-5" dirty="0">
                <a:latin typeface="Arial Narrow"/>
                <a:cs typeface="Arial Narrow"/>
              </a:rPr>
              <a:t>tha</a:t>
            </a:r>
            <a:r>
              <a:rPr sz="2400" spc="0" dirty="0">
                <a:latin typeface="Arial Narrow"/>
                <a:cs typeface="Arial Narrow"/>
              </a:rPr>
              <a:t>t</a:t>
            </a:r>
            <a:r>
              <a:rPr sz="2400" spc="15" dirty="0">
                <a:latin typeface="Arial Narrow"/>
                <a:cs typeface="Arial Narrow"/>
              </a:rPr>
              <a:t> </a:t>
            </a:r>
            <a:r>
              <a:rPr sz="2400" spc="-5" dirty="0">
                <a:latin typeface="Arial Narrow"/>
                <a:cs typeface="Arial Narrow"/>
              </a:rPr>
              <a:t>c</a:t>
            </a:r>
            <a:r>
              <a:rPr sz="2400" spc="0" dirty="0">
                <a:latin typeface="Arial Narrow"/>
                <a:cs typeface="Arial Narrow"/>
              </a:rPr>
              <a:t>o</a:t>
            </a:r>
            <a:r>
              <a:rPr sz="2400" spc="-5" dirty="0">
                <a:latin typeface="Arial Narrow"/>
                <a:cs typeface="Arial Narrow"/>
              </a:rPr>
              <a:t>-occu</a:t>
            </a:r>
            <a:r>
              <a:rPr sz="2400" spc="0" dirty="0">
                <a:latin typeface="Arial Narrow"/>
                <a:cs typeface="Arial Narrow"/>
              </a:rPr>
              <a:t>r</a:t>
            </a:r>
            <a:r>
              <a:rPr sz="2400" spc="10" dirty="0">
                <a:latin typeface="Arial Narrow"/>
                <a:cs typeface="Arial Narrow"/>
              </a:rPr>
              <a:t> </a:t>
            </a:r>
            <a:r>
              <a:rPr sz="2400" spc="-15" dirty="0">
                <a:latin typeface="Arial Narrow"/>
                <a:cs typeface="Arial Narrow"/>
              </a:rPr>
              <a:t>wi</a:t>
            </a:r>
            <a:r>
              <a:rPr sz="2400" spc="-5" dirty="0">
                <a:latin typeface="Arial Narrow"/>
                <a:cs typeface="Arial Narrow"/>
              </a:rPr>
              <a:t>t</a:t>
            </a:r>
            <a:r>
              <a:rPr sz="2400" spc="0" dirty="0">
                <a:latin typeface="Arial Narrow"/>
                <a:cs typeface="Arial Narrow"/>
              </a:rPr>
              <a:t>h</a:t>
            </a:r>
            <a:r>
              <a:rPr sz="2400" spc="25" dirty="0">
                <a:latin typeface="Arial Narrow"/>
                <a:cs typeface="Arial Narrow"/>
              </a:rPr>
              <a:t> </a:t>
            </a:r>
            <a:r>
              <a:rPr sz="2400" spc="-15" dirty="0">
                <a:latin typeface="Arial Narrow"/>
                <a:cs typeface="Arial Narrow"/>
              </a:rPr>
              <a:t>w</a:t>
            </a:r>
            <a:r>
              <a:rPr sz="2400" spc="0" dirty="0">
                <a:latin typeface="Arial Narrow"/>
                <a:cs typeface="Arial Narrow"/>
              </a:rPr>
              <a:t> </a:t>
            </a:r>
            <a:r>
              <a:rPr sz="2400" spc="-15" dirty="0">
                <a:latin typeface="Arial Narrow"/>
                <a:cs typeface="Arial Narrow"/>
              </a:rPr>
              <a:t>wi</a:t>
            </a:r>
            <a:r>
              <a:rPr sz="2400" spc="-5" dirty="0">
                <a:latin typeface="Arial Narrow"/>
                <a:cs typeface="Arial Narrow"/>
              </a:rPr>
              <a:t>thi</a:t>
            </a:r>
            <a:r>
              <a:rPr sz="2400" spc="0" dirty="0">
                <a:latin typeface="Arial Narrow"/>
                <a:cs typeface="Arial Narrow"/>
              </a:rPr>
              <a:t>n</a:t>
            </a:r>
            <a:r>
              <a:rPr sz="2400" spc="30" dirty="0">
                <a:latin typeface="Arial Narrow"/>
                <a:cs typeface="Arial Narrow"/>
              </a:rPr>
              <a:t> </a:t>
            </a:r>
            <a:r>
              <a:rPr sz="2400" spc="0" dirty="0">
                <a:latin typeface="Arial Narrow"/>
                <a:cs typeface="Arial Narrow"/>
              </a:rPr>
              <a:t>a</a:t>
            </a:r>
            <a:r>
              <a:rPr sz="2400" spc="10" dirty="0">
                <a:latin typeface="Arial Narrow"/>
                <a:cs typeface="Arial Narrow"/>
              </a:rPr>
              <a:t> 2</a:t>
            </a:r>
            <a:r>
              <a:rPr sz="2400" spc="-5" dirty="0">
                <a:latin typeface="Arial Narrow"/>
                <a:cs typeface="Arial Narrow"/>
              </a:rPr>
              <a:t>-</a:t>
            </a:r>
            <a:r>
              <a:rPr sz="2400" spc="-15" dirty="0">
                <a:latin typeface="Arial Narrow"/>
                <a:cs typeface="Arial Narrow"/>
              </a:rPr>
              <a:t>w</a:t>
            </a:r>
            <a:r>
              <a:rPr sz="2400" spc="-25" dirty="0">
                <a:latin typeface="Arial Narrow"/>
                <a:cs typeface="Arial Narrow"/>
              </a:rPr>
              <a:t>o</a:t>
            </a:r>
            <a:r>
              <a:rPr sz="2400" spc="0" dirty="0">
                <a:latin typeface="Arial Narrow"/>
                <a:cs typeface="Arial Narrow"/>
              </a:rPr>
              <a:t>rd </a:t>
            </a:r>
            <a:r>
              <a:rPr sz="2400" spc="-15" dirty="0">
                <a:latin typeface="Arial Narrow"/>
                <a:cs typeface="Arial Narrow"/>
              </a:rPr>
              <a:t>wi</a:t>
            </a:r>
            <a:r>
              <a:rPr sz="2400" spc="-5" dirty="0">
                <a:latin typeface="Arial Narrow"/>
                <a:cs typeface="Arial Narrow"/>
              </a:rPr>
              <a:t>nd</a:t>
            </a:r>
            <a:r>
              <a:rPr sz="2400" spc="-10" dirty="0">
                <a:latin typeface="Arial Narrow"/>
                <a:cs typeface="Arial Narrow"/>
              </a:rPr>
              <a:t>o</a:t>
            </a:r>
            <a:r>
              <a:rPr sz="2400" spc="-15" dirty="0">
                <a:latin typeface="Arial Narrow"/>
                <a:cs typeface="Arial Narrow"/>
              </a:rPr>
              <a:t>w</a:t>
            </a:r>
            <a:endParaRPr sz="2400">
              <a:latin typeface="Arial Narrow"/>
              <a:cs typeface="Arial Narrow"/>
            </a:endParaRPr>
          </a:p>
        </p:txBody>
      </p:sp>
      <p:sp>
        <p:nvSpPr>
          <p:cNvPr id="4" name="object 4"/>
          <p:cNvSpPr/>
          <p:nvPr/>
        </p:nvSpPr>
        <p:spPr>
          <a:xfrm>
            <a:off x="5239511" y="176784"/>
            <a:ext cx="3733799"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163" y="678688"/>
            <a:ext cx="5347970" cy="758825"/>
          </a:xfrm>
          <a:prstGeom prst="rect">
            <a:avLst/>
          </a:prstGeom>
        </p:spPr>
        <p:txBody>
          <a:bodyPr vert="horz" wrap="square" lIns="0" tIns="0" rIns="0" bIns="0" rtlCol="0">
            <a:spAutoFit/>
          </a:bodyPr>
          <a:lstStyle/>
          <a:p>
            <a:pPr marL="287020" indent="-274955">
              <a:lnSpc>
                <a:spcPts val="3005"/>
              </a:lnSpc>
              <a:buClr>
                <a:srgbClr val="D24717"/>
              </a:buClr>
              <a:buSzPct val="84615"/>
              <a:buFont typeface="Wingdings 2"/>
              <a:buChar char=""/>
              <a:tabLst>
                <a:tab pos="287020" algn="l"/>
              </a:tabLst>
            </a:pPr>
            <a:r>
              <a:rPr sz="2600" spc="0" dirty="0">
                <a:solidFill>
                  <a:srgbClr val="33CC33"/>
                </a:solidFill>
                <a:latin typeface="Arial Narrow"/>
                <a:cs typeface="Arial Narrow"/>
              </a:rPr>
              <a:t>A</a:t>
            </a:r>
            <a:r>
              <a:rPr sz="2600" spc="-114" dirty="0">
                <a:solidFill>
                  <a:srgbClr val="33CC33"/>
                </a:solidFill>
                <a:latin typeface="Arial Narrow"/>
                <a:cs typeface="Arial Narrow"/>
              </a:rPr>
              <a:t> </a:t>
            </a:r>
            <a:r>
              <a:rPr sz="2600" spc="0" dirty="0">
                <a:solidFill>
                  <a:srgbClr val="33CC33"/>
                </a:solidFill>
                <a:latin typeface="Arial Narrow"/>
                <a:cs typeface="Arial Narrow"/>
              </a:rPr>
              <a:t>simp</a:t>
            </a:r>
            <a:r>
              <a:rPr sz="2600" spc="10" dirty="0">
                <a:solidFill>
                  <a:srgbClr val="33CC33"/>
                </a:solidFill>
                <a:latin typeface="Arial Narrow"/>
                <a:cs typeface="Arial Narrow"/>
              </a:rPr>
              <a:t>l</a:t>
            </a:r>
            <a:r>
              <a:rPr sz="2600" spc="0" dirty="0">
                <a:solidFill>
                  <a:srgbClr val="33CC33"/>
                </a:solidFill>
                <a:latin typeface="Arial Narrow"/>
                <a:cs typeface="Arial Narrow"/>
              </a:rPr>
              <a:t>e</a:t>
            </a:r>
            <a:r>
              <a:rPr sz="2600" spc="-30" dirty="0">
                <a:solidFill>
                  <a:srgbClr val="33CC33"/>
                </a:solidFill>
                <a:latin typeface="Arial Narrow"/>
                <a:cs typeface="Arial Narrow"/>
              </a:rPr>
              <a:t> </a:t>
            </a:r>
            <a:r>
              <a:rPr sz="2600" spc="30" dirty="0">
                <a:solidFill>
                  <a:srgbClr val="33CC33"/>
                </a:solidFill>
                <a:latin typeface="Arial Narrow"/>
                <a:cs typeface="Arial Narrow"/>
              </a:rPr>
              <a:t>“</a:t>
            </a:r>
            <a:r>
              <a:rPr sz="2600" spc="0" dirty="0">
                <a:solidFill>
                  <a:srgbClr val="33CC33"/>
                </a:solidFill>
                <a:latin typeface="Arial Narrow"/>
                <a:cs typeface="Arial Narrow"/>
              </a:rPr>
              <a:t>P</a:t>
            </a:r>
            <a:r>
              <a:rPr sz="2600" spc="5" dirty="0">
                <a:solidFill>
                  <a:srgbClr val="33CC33"/>
                </a:solidFill>
                <a:latin typeface="Arial Narrow"/>
                <a:cs typeface="Arial Narrow"/>
              </a:rPr>
              <a:t>a</a:t>
            </a:r>
            <a:r>
              <a:rPr sz="2600" spc="0" dirty="0">
                <a:solidFill>
                  <a:srgbClr val="33CC33"/>
                </a:solidFill>
                <a:latin typeface="Arial Narrow"/>
                <a:cs typeface="Arial Narrow"/>
              </a:rPr>
              <a:t>irs”</a:t>
            </a:r>
            <a:r>
              <a:rPr sz="2600" spc="-40" dirty="0">
                <a:solidFill>
                  <a:srgbClr val="33CC33"/>
                </a:solidFill>
                <a:latin typeface="Arial Narrow"/>
                <a:cs typeface="Arial Narrow"/>
              </a:rPr>
              <a:t> </a:t>
            </a:r>
            <a:r>
              <a:rPr sz="2600" spc="0" dirty="0">
                <a:solidFill>
                  <a:srgbClr val="33CC33"/>
                </a:solidFill>
                <a:latin typeface="Arial Narrow"/>
                <a:cs typeface="Arial Narrow"/>
              </a:rPr>
              <a:t>ap</a:t>
            </a:r>
            <a:r>
              <a:rPr sz="2600" spc="5" dirty="0">
                <a:solidFill>
                  <a:srgbClr val="33CC33"/>
                </a:solidFill>
                <a:latin typeface="Arial Narrow"/>
                <a:cs typeface="Arial Narrow"/>
              </a:rPr>
              <a:t>p</a:t>
            </a:r>
            <a:r>
              <a:rPr sz="2600" spc="0" dirty="0">
                <a:solidFill>
                  <a:srgbClr val="33CC33"/>
                </a:solidFill>
                <a:latin typeface="Arial Narrow"/>
                <a:cs typeface="Arial Narrow"/>
              </a:rPr>
              <a:t>roach</a:t>
            </a:r>
            <a:r>
              <a:rPr sz="2600" spc="5" dirty="0">
                <a:solidFill>
                  <a:srgbClr val="33CC33"/>
                </a:solidFill>
                <a:latin typeface="Arial Narrow"/>
                <a:cs typeface="Arial Narrow"/>
              </a:rPr>
              <a:t> </a:t>
            </a:r>
            <a:r>
              <a:rPr sz="2600" spc="0" dirty="0">
                <a:solidFill>
                  <a:srgbClr val="33CC33"/>
                </a:solidFill>
                <a:latin typeface="Arial Narrow"/>
                <a:cs typeface="Arial Narrow"/>
              </a:rPr>
              <a:t>examp</a:t>
            </a:r>
            <a:r>
              <a:rPr sz="2600" spc="10" dirty="0">
                <a:solidFill>
                  <a:srgbClr val="33CC33"/>
                </a:solidFill>
                <a:latin typeface="Arial Narrow"/>
                <a:cs typeface="Arial Narrow"/>
              </a:rPr>
              <a:t>l</a:t>
            </a:r>
            <a:r>
              <a:rPr sz="2600" spc="0" dirty="0">
                <a:solidFill>
                  <a:srgbClr val="33CC33"/>
                </a:solidFill>
                <a:latin typeface="Arial Narrow"/>
                <a:cs typeface="Arial Narrow"/>
              </a:rPr>
              <a:t>e</a:t>
            </a:r>
            <a:r>
              <a:rPr sz="2600" spc="-15" dirty="0">
                <a:solidFill>
                  <a:srgbClr val="33CC33"/>
                </a:solidFill>
                <a:latin typeface="Arial Narrow"/>
                <a:cs typeface="Arial Narrow"/>
              </a:rPr>
              <a:t> </a:t>
            </a:r>
            <a:r>
              <a:rPr sz="2600" spc="0" dirty="0">
                <a:solidFill>
                  <a:srgbClr val="33CC33"/>
                </a:solidFill>
                <a:latin typeface="Arial Narrow"/>
                <a:cs typeface="Arial Narrow"/>
              </a:rPr>
              <a:t>(cont.)</a:t>
            </a:r>
            <a:endParaRPr sz="2600">
              <a:latin typeface="Arial Narrow"/>
              <a:cs typeface="Arial Narrow"/>
            </a:endParaRPr>
          </a:p>
          <a:p>
            <a:pPr marL="561340" lvl="1" indent="-228600">
              <a:lnSpc>
                <a:spcPts val="2965"/>
              </a:lnSpc>
              <a:buClr>
                <a:srgbClr val="9B2C1F"/>
              </a:buClr>
              <a:buSzPct val="84615"/>
              <a:buFont typeface="Wingdings 2"/>
              <a:buChar char=""/>
              <a:tabLst>
                <a:tab pos="561340" algn="l"/>
              </a:tabLst>
            </a:pPr>
            <a:r>
              <a:rPr sz="2600" spc="-5" dirty="0">
                <a:solidFill>
                  <a:srgbClr val="0066FF"/>
                </a:solidFill>
                <a:latin typeface="Arial Narrow"/>
                <a:cs typeface="Arial Narrow"/>
              </a:rPr>
              <a:t>af</a:t>
            </a:r>
            <a:r>
              <a:rPr sz="2600" spc="-10" dirty="0">
                <a:solidFill>
                  <a:srgbClr val="0066FF"/>
                </a:solidFill>
                <a:latin typeface="Arial Narrow"/>
                <a:cs typeface="Arial Narrow"/>
              </a:rPr>
              <a:t>t</a:t>
            </a:r>
            <a:r>
              <a:rPr sz="2600" spc="-5" dirty="0">
                <a:solidFill>
                  <a:srgbClr val="0066FF"/>
                </a:solidFill>
                <a:latin typeface="Arial Narrow"/>
                <a:cs typeface="Arial Narrow"/>
              </a:rPr>
              <a:t>e</a:t>
            </a:r>
            <a:r>
              <a:rPr sz="2600" spc="0" dirty="0">
                <a:solidFill>
                  <a:srgbClr val="0066FF"/>
                </a:solidFill>
                <a:latin typeface="Arial Narrow"/>
                <a:cs typeface="Arial Narrow"/>
              </a:rPr>
              <a:t>r </a:t>
            </a:r>
            <a:r>
              <a:rPr sz="2600" spc="-5" dirty="0">
                <a:solidFill>
                  <a:srgbClr val="0066FF"/>
                </a:solidFill>
                <a:latin typeface="Arial Narrow"/>
                <a:cs typeface="Arial Narrow"/>
              </a:rPr>
              <a:t>map</a:t>
            </a:r>
            <a:endParaRPr sz="2600">
              <a:latin typeface="Arial Narrow"/>
              <a:cs typeface="Arial Narrow"/>
            </a:endParaRPr>
          </a:p>
        </p:txBody>
      </p:sp>
      <p:sp>
        <p:nvSpPr>
          <p:cNvPr id="3" name="object 3"/>
          <p:cNvSpPr txBox="1"/>
          <p:nvPr/>
        </p:nvSpPr>
        <p:spPr>
          <a:xfrm>
            <a:off x="1017828" y="1420621"/>
            <a:ext cx="2010410" cy="4826000"/>
          </a:xfrm>
          <a:prstGeom prst="rect">
            <a:avLst/>
          </a:prstGeom>
        </p:spPr>
        <p:txBody>
          <a:bodyPr vert="horz" wrap="square" lIns="0" tIns="0" rIns="0" bIns="0" rtlCol="0">
            <a:spAutoFit/>
          </a:bodyPr>
          <a:lstStyle/>
          <a:p>
            <a:pPr marL="12700">
              <a:lnSpc>
                <a:spcPts val="279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0" dirty="0">
                <a:latin typeface="Arial Narrow"/>
                <a:cs typeface="Arial Narrow"/>
              </a:rPr>
              <a:t>(&lt;we,</a:t>
            </a:r>
            <a:r>
              <a:rPr sz="2400" spc="-5" dirty="0">
                <a:latin typeface="Arial Narrow"/>
                <a:cs typeface="Arial Narrow"/>
              </a:rPr>
              <a:t> are</a:t>
            </a:r>
            <a:r>
              <a:rPr sz="2400" spc="5" dirty="0">
                <a:latin typeface="Arial Narrow"/>
                <a:cs typeface="Arial Narrow"/>
              </a:rPr>
              <a:t>&gt;</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1)</a:t>
            </a:r>
            <a:endParaRPr sz="2400">
              <a:latin typeface="Arial Narrow"/>
              <a:cs typeface="Arial Narrow"/>
            </a:endParaRPr>
          </a:p>
          <a:p>
            <a:pPr marL="12700">
              <a:lnSpc>
                <a:spcPts val="2705"/>
              </a:lnSpc>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are</a:t>
            </a:r>
            <a:r>
              <a:rPr sz="2400" spc="0" dirty="0">
                <a:latin typeface="Arial Narrow"/>
                <a:cs typeface="Arial Narrow"/>
              </a:rPr>
              <a:t>,</a:t>
            </a:r>
            <a:r>
              <a:rPr sz="2400" spc="5" dirty="0">
                <a:latin typeface="Arial Narrow"/>
                <a:cs typeface="Arial Narrow"/>
              </a:rPr>
              <a:t> </a:t>
            </a:r>
            <a:r>
              <a:rPr sz="2400" spc="-10" dirty="0">
                <a:latin typeface="Arial Narrow"/>
                <a:cs typeface="Arial Narrow"/>
              </a:rPr>
              <a:t>n</a:t>
            </a:r>
            <a:r>
              <a:rPr sz="2400" spc="-5" dirty="0">
                <a:latin typeface="Arial Narrow"/>
                <a:cs typeface="Arial Narrow"/>
              </a:rPr>
              <a:t>ot</a:t>
            </a:r>
            <a:r>
              <a:rPr sz="2400" spc="5" dirty="0">
                <a:latin typeface="Arial Narrow"/>
                <a:cs typeface="Arial Narrow"/>
              </a:rPr>
              <a:t>&gt;</a:t>
            </a:r>
            <a:r>
              <a:rPr sz="2400" spc="0" dirty="0">
                <a:latin typeface="Arial Narrow"/>
                <a:cs typeface="Arial Narrow"/>
              </a:rPr>
              <a:t>,</a:t>
            </a:r>
            <a:r>
              <a:rPr sz="2400" spc="15" dirty="0">
                <a:latin typeface="Arial Narrow"/>
                <a:cs typeface="Arial Narrow"/>
              </a:rPr>
              <a:t> </a:t>
            </a:r>
            <a:r>
              <a:rPr sz="2400" spc="-5" dirty="0">
                <a:latin typeface="Arial Narrow"/>
                <a:cs typeface="Arial Narrow"/>
              </a:rPr>
              <a:t>1)</a:t>
            </a:r>
            <a:endParaRPr sz="2400">
              <a:latin typeface="Arial Narrow"/>
              <a:cs typeface="Arial Narrow"/>
            </a:endParaRPr>
          </a:p>
          <a:p>
            <a:pPr marL="241300" indent="-228600">
              <a:lnSpc>
                <a:spcPts val="2705"/>
              </a:lnSpc>
              <a:buClr>
                <a:srgbClr val="E6B0AB"/>
              </a:buClr>
              <a:buSzPct val="85416"/>
              <a:buFont typeface="Wingdings 2"/>
              <a:buChar char=""/>
              <a:tabLst>
                <a:tab pos="241300" algn="l"/>
              </a:tabLst>
            </a:pPr>
            <a:r>
              <a:rPr sz="2400" spc="-10" dirty="0">
                <a:latin typeface="Arial Narrow"/>
                <a:cs typeface="Arial Narrow"/>
              </a:rPr>
              <a:t>(&lt;</a:t>
            </a:r>
            <a:r>
              <a:rPr sz="2400" spc="-5" dirty="0">
                <a:latin typeface="Arial Narrow"/>
                <a:cs typeface="Arial Narrow"/>
              </a:rPr>
              <a:t>not</a:t>
            </a:r>
            <a:r>
              <a:rPr sz="2400" spc="0" dirty="0">
                <a:latin typeface="Arial Narrow"/>
                <a:cs typeface="Arial Narrow"/>
              </a:rPr>
              <a:t>,</a:t>
            </a:r>
            <a:r>
              <a:rPr sz="2400" spc="5" dirty="0">
                <a:latin typeface="Arial Narrow"/>
                <a:cs typeface="Arial Narrow"/>
              </a:rPr>
              <a:t> </a:t>
            </a:r>
            <a:r>
              <a:rPr sz="2400" spc="-15" dirty="0">
                <a:latin typeface="Arial Narrow"/>
                <a:cs typeface="Arial Narrow"/>
              </a:rPr>
              <a:t>what</a:t>
            </a:r>
            <a:r>
              <a:rPr sz="2400" spc="-10" dirty="0">
                <a:latin typeface="Arial Narrow"/>
                <a:cs typeface="Arial Narrow"/>
              </a:rPr>
              <a:t>&gt;</a:t>
            </a:r>
            <a:r>
              <a:rPr sz="2400" spc="0" dirty="0">
                <a:latin typeface="Arial Narrow"/>
                <a:cs typeface="Arial Narrow"/>
              </a:rPr>
              <a:t>,</a:t>
            </a:r>
            <a:r>
              <a:rPr sz="2400" spc="15" dirty="0">
                <a:latin typeface="Arial Narrow"/>
                <a:cs typeface="Arial Narrow"/>
              </a:rPr>
              <a:t> </a:t>
            </a:r>
            <a:r>
              <a:rPr sz="2400" spc="-5" dirty="0">
                <a:latin typeface="Arial Narrow"/>
                <a:cs typeface="Arial Narrow"/>
              </a:rPr>
              <a:t>1)</a:t>
            </a:r>
            <a:endParaRPr sz="2400">
              <a:latin typeface="Arial Narrow"/>
              <a:cs typeface="Arial Narrow"/>
            </a:endParaRPr>
          </a:p>
          <a:p>
            <a:pPr marL="12700">
              <a:lnSpc>
                <a:spcPts val="270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a:t>
            </a:r>
            <a:r>
              <a:rPr sz="2400" spc="-15" dirty="0">
                <a:latin typeface="Arial Narrow"/>
                <a:cs typeface="Arial Narrow"/>
              </a:rPr>
              <a:t>we,</a:t>
            </a:r>
            <a:r>
              <a:rPr sz="2400" spc="0" dirty="0">
                <a:latin typeface="Arial Narrow"/>
                <a:cs typeface="Arial Narrow"/>
              </a:rPr>
              <a:t> </a:t>
            </a:r>
            <a:r>
              <a:rPr sz="2400" spc="-15" dirty="0">
                <a:latin typeface="Arial Narrow"/>
                <a:cs typeface="Arial Narrow"/>
              </a:rPr>
              <a:t>want&gt;</a:t>
            </a:r>
            <a:r>
              <a:rPr sz="2400" spc="0" dirty="0">
                <a:latin typeface="Arial Narrow"/>
                <a:cs typeface="Arial Narrow"/>
              </a:rPr>
              <a:t>,</a:t>
            </a:r>
            <a:r>
              <a:rPr sz="2400" spc="15" dirty="0">
                <a:latin typeface="Arial Narrow"/>
                <a:cs typeface="Arial Narrow"/>
              </a:rPr>
              <a:t> </a:t>
            </a:r>
            <a:r>
              <a:rPr sz="2400" spc="-5" dirty="0">
                <a:latin typeface="Arial Narrow"/>
                <a:cs typeface="Arial Narrow"/>
              </a:rPr>
              <a:t>1)</a:t>
            </a:r>
            <a:endParaRPr sz="2400">
              <a:latin typeface="Arial Narrow"/>
              <a:cs typeface="Arial Narrow"/>
            </a:endParaRPr>
          </a:p>
          <a:p>
            <a:pPr marL="12700">
              <a:lnSpc>
                <a:spcPts val="2705"/>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(&lt;want,</a:t>
            </a:r>
            <a:r>
              <a:rPr sz="2400" spc="15" dirty="0">
                <a:latin typeface="Arial Narrow"/>
                <a:cs typeface="Arial Narrow"/>
              </a:rPr>
              <a:t> </a:t>
            </a:r>
            <a:r>
              <a:rPr sz="2400" spc="0" dirty="0">
                <a:latin typeface="Arial Narrow"/>
                <a:cs typeface="Arial Narrow"/>
              </a:rPr>
              <a:t>to</a:t>
            </a:r>
            <a:r>
              <a:rPr sz="2400" spc="5" dirty="0">
                <a:latin typeface="Arial Narrow"/>
                <a:cs typeface="Arial Narrow"/>
              </a:rPr>
              <a:t>&gt;</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1)</a:t>
            </a:r>
            <a:endParaRPr sz="2400">
              <a:latin typeface="Arial Narrow"/>
              <a:cs typeface="Arial Narrow"/>
            </a:endParaRPr>
          </a:p>
          <a:p>
            <a:pPr marL="12700">
              <a:lnSpc>
                <a:spcPts val="2705"/>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a:t>
            </a:r>
            <a:r>
              <a:rPr sz="2400" spc="0" dirty="0">
                <a:latin typeface="Arial Narrow"/>
                <a:cs typeface="Arial Narrow"/>
              </a:rPr>
              <a:t>to,</a:t>
            </a:r>
            <a:r>
              <a:rPr sz="2400" spc="5" dirty="0">
                <a:latin typeface="Arial Narrow"/>
                <a:cs typeface="Arial Narrow"/>
              </a:rPr>
              <a:t> </a:t>
            </a:r>
            <a:r>
              <a:rPr sz="2400" spc="-10" dirty="0">
                <a:latin typeface="Arial Narrow"/>
                <a:cs typeface="Arial Narrow"/>
              </a:rPr>
              <a:t>b</a:t>
            </a:r>
            <a:r>
              <a:rPr sz="2400" spc="-5" dirty="0">
                <a:latin typeface="Arial Narrow"/>
                <a:cs typeface="Arial Narrow"/>
              </a:rPr>
              <a:t>e&gt;</a:t>
            </a:r>
            <a:r>
              <a:rPr sz="2400" spc="0" dirty="0">
                <a:latin typeface="Arial Narrow"/>
                <a:cs typeface="Arial Narrow"/>
              </a:rPr>
              <a:t>,</a:t>
            </a:r>
            <a:r>
              <a:rPr sz="2400" spc="20" dirty="0">
                <a:latin typeface="Arial Narrow"/>
                <a:cs typeface="Arial Narrow"/>
              </a:rPr>
              <a:t> </a:t>
            </a:r>
            <a:r>
              <a:rPr sz="2400" spc="-5" dirty="0">
                <a:latin typeface="Arial Narrow"/>
                <a:cs typeface="Arial Narrow"/>
              </a:rPr>
              <a:t>1)</a:t>
            </a:r>
            <a:endParaRPr sz="2400">
              <a:latin typeface="Arial Narrow"/>
              <a:cs typeface="Arial Narrow"/>
            </a:endParaRPr>
          </a:p>
          <a:p>
            <a:pPr marL="12700">
              <a:lnSpc>
                <a:spcPts val="270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but</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a</a:t>
            </a:r>
            <a:r>
              <a:rPr sz="2400" spc="5" dirty="0">
                <a:latin typeface="Arial Narrow"/>
                <a:cs typeface="Arial Narrow"/>
              </a:rPr>
              <a:t>t</a:t>
            </a:r>
            <a:r>
              <a:rPr sz="2400" spc="0" dirty="0">
                <a:latin typeface="Arial Narrow"/>
                <a:cs typeface="Arial Narrow"/>
              </a:rPr>
              <a:t>&gt;</a:t>
            </a:r>
            <a:r>
              <a:rPr sz="2400" spc="5" dirty="0">
                <a:latin typeface="Arial Narrow"/>
                <a:cs typeface="Arial Narrow"/>
              </a:rPr>
              <a:t>,</a:t>
            </a:r>
            <a:r>
              <a:rPr sz="2400" spc="-5" dirty="0">
                <a:latin typeface="Arial Narrow"/>
                <a:cs typeface="Arial Narrow"/>
              </a:rPr>
              <a:t>1)</a:t>
            </a:r>
            <a:endParaRPr sz="2400">
              <a:latin typeface="Arial Narrow"/>
              <a:cs typeface="Arial Narrow"/>
            </a:endParaRPr>
          </a:p>
          <a:p>
            <a:pPr marL="241300" indent="-228600">
              <a:lnSpc>
                <a:spcPts val="2705"/>
              </a:lnSpc>
              <a:buClr>
                <a:srgbClr val="E6B0AB"/>
              </a:buClr>
              <a:buSzPct val="85416"/>
              <a:buFont typeface="Wingdings 2"/>
              <a:buChar char=""/>
              <a:tabLst>
                <a:tab pos="241300" algn="l"/>
              </a:tabLst>
            </a:pPr>
            <a:r>
              <a:rPr sz="2400" spc="-10" dirty="0">
                <a:latin typeface="Arial Narrow"/>
                <a:cs typeface="Arial Narrow"/>
              </a:rPr>
              <a:t>(&lt;</a:t>
            </a:r>
            <a:r>
              <a:rPr sz="2400" spc="-5" dirty="0">
                <a:latin typeface="Arial Narrow"/>
                <a:cs typeface="Arial Narrow"/>
              </a:rPr>
              <a:t>at</a:t>
            </a:r>
            <a:r>
              <a:rPr sz="2400" spc="0" dirty="0">
                <a:latin typeface="Arial Narrow"/>
                <a:cs typeface="Arial Narrow"/>
              </a:rPr>
              <a:t>,</a:t>
            </a:r>
            <a:r>
              <a:rPr sz="2400" spc="5" dirty="0">
                <a:latin typeface="Arial Narrow"/>
                <a:cs typeface="Arial Narrow"/>
              </a:rPr>
              <a:t> </a:t>
            </a:r>
            <a:r>
              <a:rPr sz="2400" spc="-15" dirty="0">
                <a:latin typeface="Arial Narrow"/>
                <a:cs typeface="Arial Narrow"/>
              </a:rPr>
              <a:t>l</a:t>
            </a:r>
            <a:r>
              <a:rPr sz="2400" spc="-5" dirty="0">
                <a:latin typeface="Arial Narrow"/>
                <a:cs typeface="Arial Narrow"/>
              </a:rPr>
              <a:t>east</a:t>
            </a:r>
            <a:r>
              <a:rPr sz="2400" spc="5" dirty="0">
                <a:latin typeface="Arial Narrow"/>
                <a:cs typeface="Arial Narrow"/>
              </a:rPr>
              <a:t>&gt;</a:t>
            </a:r>
            <a:r>
              <a:rPr sz="2400" spc="0" dirty="0">
                <a:latin typeface="Arial Narrow"/>
                <a:cs typeface="Arial Narrow"/>
              </a:rPr>
              <a:t>,1)</a:t>
            </a:r>
            <a:endParaRPr sz="2400">
              <a:latin typeface="Arial Narrow"/>
              <a:cs typeface="Arial Narrow"/>
            </a:endParaRPr>
          </a:p>
          <a:p>
            <a:pPr marL="12700">
              <a:lnSpc>
                <a:spcPts val="2705"/>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a:t>
            </a:r>
            <a:r>
              <a:rPr sz="2400" spc="-15" dirty="0">
                <a:latin typeface="Arial Narrow"/>
                <a:cs typeface="Arial Narrow"/>
              </a:rPr>
              <a:t>we,</a:t>
            </a:r>
            <a:r>
              <a:rPr sz="2400" spc="0" dirty="0">
                <a:latin typeface="Arial Narrow"/>
                <a:cs typeface="Arial Narrow"/>
              </a:rPr>
              <a:t> </a:t>
            </a:r>
            <a:r>
              <a:rPr sz="2400" spc="-5" dirty="0">
                <a:latin typeface="Arial Narrow"/>
                <a:cs typeface="Arial Narrow"/>
              </a:rPr>
              <a:t>are</a:t>
            </a:r>
            <a:r>
              <a:rPr sz="2400" spc="5" dirty="0">
                <a:latin typeface="Arial Narrow"/>
                <a:cs typeface="Arial Narrow"/>
              </a:rPr>
              <a:t>&gt;</a:t>
            </a:r>
            <a:r>
              <a:rPr sz="2400" spc="0" dirty="0">
                <a:latin typeface="Arial Narrow"/>
                <a:cs typeface="Arial Narrow"/>
              </a:rPr>
              <a:t>,1)</a:t>
            </a:r>
            <a:endParaRPr sz="2400">
              <a:latin typeface="Arial Narrow"/>
              <a:cs typeface="Arial Narrow"/>
            </a:endParaRPr>
          </a:p>
          <a:p>
            <a:pPr marL="12700">
              <a:lnSpc>
                <a:spcPts val="270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0" dirty="0">
                <a:latin typeface="Arial Narrow"/>
                <a:cs typeface="Arial Narrow"/>
              </a:rPr>
              <a:t>(&lt;</a:t>
            </a:r>
            <a:r>
              <a:rPr sz="2400" spc="-5" dirty="0">
                <a:latin typeface="Arial Narrow"/>
                <a:cs typeface="Arial Narrow"/>
              </a:rPr>
              <a:t>are</a:t>
            </a:r>
            <a:r>
              <a:rPr sz="2400" spc="0" dirty="0">
                <a:latin typeface="Arial Narrow"/>
                <a:cs typeface="Arial Narrow"/>
              </a:rPr>
              <a:t>, </a:t>
            </a:r>
            <a:r>
              <a:rPr sz="2400" spc="-5" dirty="0">
                <a:latin typeface="Arial Narrow"/>
                <a:cs typeface="Arial Narrow"/>
              </a:rPr>
              <a:t>not&gt;</a:t>
            </a:r>
            <a:r>
              <a:rPr sz="2400" spc="5" dirty="0">
                <a:latin typeface="Arial Narrow"/>
                <a:cs typeface="Arial Narrow"/>
              </a:rPr>
              <a:t>,</a:t>
            </a:r>
            <a:r>
              <a:rPr sz="2400" spc="-5" dirty="0">
                <a:latin typeface="Arial Narrow"/>
                <a:cs typeface="Arial Narrow"/>
              </a:rPr>
              <a:t>1)</a:t>
            </a:r>
            <a:endParaRPr sz="2400">
              <a:latin typeface="Arial Narrow"/>
              <a:cs typeface="Arial Narrow"/>
            </a:endParaRPr>
          </a:p>
          <a:p>
            <a:pPr marL="241300" indent="-228600">
              <a:lnSpc>
                <a:spcPts val="2705"/>
              </a:lnSpc>
              <a:buClr>
                <a:srgbClr val="E6B0AB"/>
              </a:buClr>
              <a:buSzPct val="85416"/>
              <a:buFont typeface="Wingdings 2"/>
              <a:buChar char=""/>
              <a:tabLst>
                <a:tab pos="241300" algn="l"/>
              </a:tabLst>
            </a:pPr>
            <a:r>
              <a:rPr sz="2400" spc="-10" dirty="0">
                <a:latin typeface="Arial Narrow"/>
                <a:cs typeface="Arial Narrow"/>
              </a:rPr>
              <a:t>(&lt;</a:t>
            </a:r>
            <a:r>
              <a:rPr sz="2400" spc="-5" dirty="0">
                <a:latin typeface="Arial Narrow"/>
                <a:cs typeface="Arial Narrow"/>
              </a:rPr>
              <a:t>not</a:t>
            </a:r>
            <a:r>
              <a:rPr sz="2400" spc="0" dirty="0">
                <a:latin typeface="Arial Narrow"/>
                <a:cs typeface="Arial Narrow"/>
              </a:rPr>
              <a:t>,</a:t>
            </a:r>
            <a:r>
              <a:rPr sz="2400" spc="5" dirty="0">
                <a:latin typeface="Arial Narrow"/>
                <a:cs typeface="Arial Narrow"/>
              </a:rPr>
              <a:t> </a:t>
            </a:r>
            <a:r>
              <a:rPr sz="2400" spc="-15" dirty="0">
                <a:latin typeface="Arial Narrow"/>
                <a:cs typeface="Arial Narrow"/>
              </a:rPr>
              <a:t>what</a:t>
            </a:r>
            <a:r>
              <a:rPr sz="2400" spc="-10" dirty="0">
                <a:latin typeface="Arial Narrow"/>
                <a:cs typeface="Arial Narrow"/>
              </a:rPr>
              <a:t>&gt;</a:t>
            </a:r>
            <a:r>
              <a:rPr sz="2400" spc="0" dirty="0">
                <a:latin typeface="Arial Narrow"/>
                <a:cs typeface="Arial Narrow"/>
              </a:rPr>
              <a:t>,1)</a:t>
            </a:r>
            <a:endParaRPr sz="2400">
              <a:latin typeface="Arial Narrow"/>
              <a:cs typeface="Arial Narrow"/>
            </a:endParaRPr>
          </a:p>
          <a:p>
            <a:pPr marL="12700">
              <a:lnSpc>
                <a:spcPts val="2705"/>
              </a:lnSpc>
            </a:pPr>
            <a:r>
              <a:rPr sz="2000" spc="2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15" dirty="0">
                <a:latin typeface="Arial Narrow"/>
                <a:cs typeface="Arial Narrow"/>
              </a:rPr>
              <a:t>we</a:t>
            </a:r>
            <a:r>
              <a:rPr sz="2400" spc="-5" dirty="0">
                <a:latin typeface="Arial Narrow"/>
                <a:cs typeface="Arial Narrow"/>
              </a:rPr>
              <a:t> </a:t>
            </a:r>
            <a:r>
              <a:rPr sz="2400" spc="0" dirty="0">
                <a:latin typeface="Arial Narrow"/>
                <a:cs typeface="Arial Narrow"/>
              </a:rPr>
              <a:t>, </a:t>
            </a:r>
            <a:r>
              <a:rPr sz="2400" spc="-5" dirty="0">
                <a:latin typeface="Arial Narrow"/>
                <a:cs typeface="Arial Narrow"/>
              </a:rPr>
              <a:t>u</a:t>
            </a:r>
            <a:r>
              <a:rPr sz="2400" spc="0" dirty="0">
                <a:latin typeface="Arial Narrow"/>
                <a:cs typeface="Arial Narrow"/>
              </a:rPr>
              <a:t>s</a:t>
            </a:r>
            <a:r>
              <a:rPr sz="2400" spc="-5" dirty="0">
                <a:latin typeface="Arial Narrow"/>
                <a:cs typeface="Arial Narrow"/>
              </a:rPr>
              <a:t>ed&gt;</a:t>
            </a:r>
            <a:r>
              <a:rPr sz="2400" spc="5" dirty="0">
                <a:latin typeface="Arial Narrow"/>
                <a:cs typeface="Arial Narrow"/>
              </a:rPr>
              <a:t>,</a:t>
            </a:r>
            <a:r>
              <a:rPr sz="2400" spc="-5" dirty="0">
                <a:latin typeface="Arial Narrow"/>
                <a:cs typeface="Arial Narrow"/>
              </a:rPr>
              <a:t>1)</a:t>
            </a:r>
            <a:endParaRPr sz="2400">
              <a:latin typeface="Arial Narrow"/>
              <a:cs typeface="Arial Narrow"/>
            </a:endParaRPr>
          </a:p>
          <a:p>
            <a:pPr marL="12700">
              <a:lnSpc>
                <a:spcPts val="2700"/>
              </a:lnSpc>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used</a:t>
            </a:r>
            <a:r>
              <a:rPr sz="2400" spc="0" dirty="0">
                <a:latin typeface="Arial Narrow"/>
                <a:cs typeface="Arial Narrow"/>
              </a:rPr>
              <a:t>,</a:t>
            </a:r>
            <a:r>
              <a:rPr sz="2400" spc="20" dirty="0">
                <a:latin typeface="Arial Narrow"/>
                <a:cs typeface="Arial Narrow"/>
              </a:rPr>
              <a:t> </a:t>
            </a:r>
            <a:r>
              <a:rPr sz="2400" spc="0" dirty="0">
                <a:latin typeface="Arial Narrow"/>
                <a:cs typeface="Arial Narrow"/>
              </a:rPr>
              <a:t>to</a:t>
            </a:r>
            <a:r>
              <a:rPr sz="2400" spc="5" dirty="0">
                <a:latin typeface="Arial Narrow"/>
                <a:cs typeface="Arial Narrow"/>
              </a:rPr>
              <a:t>&gt;</a:t>
            </a:r>
            <a:r>
              <a:rPr sz="2400" spc="0" dirty="0">
                <a:latin typeface="Arial Narrow"/>
                <a:cs typeface="Arial Narrow"/>
              </a:rPr>
              <a:t>,1)</a:t>
            </a:r>
            <a:endParaRPr sz="2400">
              <a:latin typeface="Arial Narrow"/>
              <a:cs typeface="Arial Narrow"/>
            </a:endParaRPr>
          </a:p>
          <a:p>
            <a:pPr marL="12700">
              <a:lnSpc>
                <a:spcPts val="2755"/>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0" dirty="0">
                <a:latin typeface="Arial Narrow"/>
                <a:cs typeface="Arial Narrow"/>
              </a:rPr>
              <a:t>(&lt;to,</a:t>
            </a:r>
            <a:r>
              <a:rPr sz="2400" spc="-5" dirty="0">
                <a:latin typeface="Arial Narrow"/>
                <a:cs typeface="Arial Narrow"/>
              </a:rPr>
              <a:t> be&gt;,1)</a:t>
            </a:r>
            <a:endParaRPr sz="2400">
              <a:latin typeface="Arial Narrow"/>
              <a:cs typeface="Arial Narrow"/>
            </a:endParaRPr>
          </a:p>
        </p:txBody>
      </p:sp>
      <p:sp>
        <p:nvSpPr>
          <p:cNvPr id="4" name="object 4"/>
          <p:cNvSpPr/>
          <p:nvPr/>
        </p:nvSpPr>
        <p:spPr>
          <a:xfrm>
            <a:off x="5239511" y="94488"/>
            <a:ext cx="3733799" cy="71932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589" y="772286"/>
            <a:ext cx="5340985" cy="798195"/>
          </a:xfrm>
          <a:prstGeom prst="rect">
            <a:avLst/>
          </a:prstGeom>
        </p:spPr>
        <p:txBody>
          <a:bodyPr vert="horz" wrap="square" lIns="0" tIns="0" rIns="0" bIns="0" rtlCol="0">
            <a:spAutoFit/>
          </a:bodyPr>
          <a:lstStyle/>
          <a:p>
            <a:pPr marL="287020" indent="-274955">
              <a:lnSpc>
                <a:spcPct val="100000"/>
              </a:lnSpc>
              <a:buClr>
                <a:srgbClr val="D24717"/>
              </a:buClr>
              <a:buSzPct val="84615"/>
              <a:buFont typeface="Wingdings 2"/>
              <a:buChar char=""/>
              <a:tabLst>
                <a:tab pos="287020" algn="l"/>
              </a:tabLst>
            </a:pPr>
            <a:r>
              <a:rPr sz="2600" spc="0" dirty="0">
                <a:solidFill>
                  <a:srgbClr val="33CC33"/>
                </a:solidFill>
                <a:latin typeface="Arial Narrow"/>
                <a:cs typeface="Arial Narrow"/>
              </a:rPr>
              <a:t>A</a:t>
            </a:r>
            <a:r>
              <a:rPr sz="2600" spc="-120" dirty="0">
                <a:solidFill>
                  <a:srgbClr val="33CC33"/>
                </a:solidFill>
                <a:latin typeface="Arial Narrow"/>
                <a:cs typeface="Arial Narrow"/>
              </a:rPr>
              <a:t> </a:t>
            </a:r>
            <a:r>
              <a:rPr sz="2600" spc="0" dirty="0">
                <a:solidFill>
                  <a:srgbClr val="33CC33"/>
                </a:solidFill>
                <a:latin typeface="Arial Narrow"/>
                <a:cs typeface="Arial Narrow"/>
              </a:rPr>
              <a:t>simple</a:t>
            </a:r>
            <a:r>
              <a:rPr sz="2600" spc="-25" dirty="0">
                <a:solidFill>
                  <a:srgbClr val="33CC33"/>
                </a:solidFill>
                <a:latin typeface="Arial Narrow"/>
                <a:cs typeface="Arial Narrow"/>
              </a:rPr>
              <a:t> </a:t>
            </a:r>
            <a:r>
              <a:rPr sz="2600" spc="30" dirty="0">
                <a:solidFill>
                  <a:srgbClr val="33CC33"/>
                </a:solidFill>
                <a:latin typeface="Arial Narrow"/>
                <a:cs typeface="Arial Narrow"/>
              </a:rPr>
              <a:t>“</a:t>
            </a:r>
            <a:r>
              <a:rPr sz="2600" spc="0" dirty="0">
                <a:solidFill>
                  <a:srgbClr val="33CC33"/>
                </a:solidFill>
                <a:latin typeface="Arial Narrow"/>
                <a:cs typeface="Arial Narrow"/>
              </a:rPr>
              <a:t>Pa</a:t>
            </a:r>
            <a:r>
              <a:rPr sz="2600" spc="5" dirty="0">
                <a:solidFill>
                  <a:srgbClr val="33CC33"/>
                </a:solidFill>
                <a:latin typeface="Arial Narrow"/>
                <a:cs typeface="Arial Narrow"/>
              </a:rPr>
              <a:t>i</a:t>
            </a:r>
            <a:r>
              <a:rPr sz="2600" spc="0" dirty="0">
                <a:solidFill>
                  <a:srgbClr val="33CC33"/>
                </a:solidFill>
                <a:latin typeface="Arial Narrow"/>
                <a:cs typeface="Arial Narrow"/>
              </a:rPr>
              <a:t>r</a:t>
            </a:r>
            <a:r>
              <a:rPr sz="2600" spc="-20" dirty="0">
                <a:solidFill>
                  <a:srgbClr val="33CC33"/>
                </a:solidFill>
                <a:latin typeface="Arial Narrow"/>
                <a:cs typeface="Arial Narrow"/>
              </a:rPr>
              <a:t>s</a:t>
            </a:r>
            <a:r>
              <a:rPr sz="2600" spc="0" dirty="0">
                <a:solidFill>
                  <a:srgbClr val="33CC33"/>
                </a:solidFill>
                <a:latin typeface="Arial Narrow"/>
                <a:cs typeface="Arial Narrow"/>
              </a:rPr>
              <a:t>”</a:t>
            </a:r>
            <a:r>
              <a:rPr sz="2600" spc="-40" dirty="0">
                <a:solidFill>
                  <a:srgbClr val="33CC33"/>
                </a:solidFill>
                <a:latin typeface="Arial Narrow"/>
                <a:cs typeface="Arial Narrow"/>
              </a:rPr>
              <a:t> </a:t>
            </a:r>
            <a:r>
              <a:rPr sz="2600" spc="0" dirty="0">
                <a:solidFill>
                  <a:srgbClr val="33CC33"/>
                </a:solidFill>
                <a:latin typeface="Arial Narrow"/>
                <a:cs typeface="Arial Narrow"/>
              </a:rPr>
              <a:t>approach example</a:t>
            </a:r>
            <a:r>
              <a:rPr sz="2600" spc="-15" dirty="0">
                <a:solidFill>
                  <a:srgbClr val="33CC33"/>
                </a:solidFill>
                <a:latin typeface="Arial Narrow"/>
                <a:cs typeface="Arial Narrow"/>
              </a:rPr>
              <a:t> </a:t>
            </a:r>
            <a:r>
              <a:rPr sz="2600" spc="0" dirty="0">
                <a:solidFill>
                  <a:srgbClr val="33CC33"/>
                </a:solidFill>
                <a:latin typeface="Arial Narrow"/>
                <a:cs typeface="Arial Narrow"/>
              </a:rPr>
              <a:t>(cont</a:t>
            </a:r>
            <a:r>
              <a:rPr sz="2600" spc="-15" dirty="0">
                <a:solidFill>
                  <a:srgbClr val="33CC33"/>
                </a:solidFill>
                <a:latin typeface="Arial Narrow"/>
                <a:cs typeface="Arial Narrow"/>
              </a:rPr>
              <a:t>.</a:t>
            </a:r>
            <a:r>
              <a:rPr sz="2600" spc="0" dirty="0">
                <a:solidFill>
                  <a:srgbClr val="33CC33"/>
                </a:solidFill>
                <a:latin typeface="Arial Narrow"/>
                <a:cs typeface="Arial Narrow"/>
              </a:rPr>
              <a:t>)</a:t>
            </a:r>
            <a:endParaRPr sz="2600">
              <a:latin typeface="Arial Narrow"/>
              <a:cs typeface="Arial Narrow"/>
            </a:endParaRPr>
          </a:p>
          <a:p>
            <a:pPr marL="561340" lvl="1" indent="-228600">
              <a:lnSpc>
                <a:spcPts val="3080"/>
              </a:lnSpc>
              <a:spcBef>
                <a:spcPts val="85"/>
              </a:spcBef>
              <a:buClr>
                <a:srgbClr val="9B2C1F"/>
              </a:buClr>
              <a:buSzPct val="84615"/>
              <a:buFont typeface="Wingdings 2"/>
              <a:buChar char=""/>
              <a:tabLst>
                <a:tab pos="561340" algn="l"/>
              </a:tabLst>
            </a:pPr>
            <a:r>
              <a:rPr sz="2600" spc="-5" dirty="0">
                <a:solidFill>
                  <a:srgbClr val="0066FF"/>
                </a:solidFill>
                <a:latin typeface="Arial Narrow"/>
                <a:cs typeface="Arial Narrow"/>
              </a:rPr>
              <a:t>af</a:t>
            </a:r>
            <a:r>
              <a:rPr sz="2600" spc="-15" dirty="0">
                <a:solidFill>
                  <a:srgbClr val="0066FF"/>
                </a:solidFill>
                <a:latin typeface="Arial Narrow"/>
                <a:cs typeface="Arial Narrow"/>
              </a:rPr>
              <a:t>t</a:t>
            </a:r>
            <a:r>
              <a:rPr sz="2600" spc="-5" dirty="0">
                <a:solidFill>
                  <a:srgbClr val="0066FF"/>
                </a:solidFill>
                <a:latin typeface="Arial Narrow"/>
                <a:cs typeface="Arial Narrow"/>
              </a:rPr>
              <a:t>e</a:t>
            </a:r>
            <a:r>
              <a:rPr sz="2600" spc="0" dirty="0">
                <a:solidFill>
                  <a:srgbClr val="0066FF"/>
                </a:solidFill>
                <a:latin typeface="Arial Narrow"/>
                <a:cs typeface="Arial Narrow"/>
              </a:rPr>
              <a:t>r</a:t>
            </a:r>
            <a:r>
              <a:rPr sz="2600" spc="-10" dirty="0">
                <a:solidFill>
                  <a:srgbClr val="0066FF"/>
                </a:solidFill>
                <a:latin typeface="Arial Narrow"/>
                <a:cs typeface="Arial Narrow"/>
              </a:rPr>
              <a:t> </a:t>
            </a:r>
            <a:r>
              <a:rPr sz="2600" spc="-5" dirty="0">
                <a:solidFill>
                  <a:srgbClr val="0066FF"/>
                </a:solidFill>
                <a:latin typeface="Arial Narrow"/>
                <a:cs typeface="Arial Narrow"/>
              </a:rPr>
              <a:t>shu</a:t>
            </a:r>
            <a:r>
              <a:rPr sz="2600" spc="-40" dirty="0">
                <a:solidFill>
                  <a:srgbClr val="0066FF"/>
                </a:solidFill>
                <a:latin typeface="Arial Narrow"/>
                <a:cs typeface="Arial Narrow"/>
              </a:rPr>
              <a:t>f</a:t>
            </a:r>
            <a:r>
              <a:rPr sz="2600" spc="-5" dirty="0">
                <a:solidFill>
                  <a:srgbClr val="0066FF"/>
                </a:solidFill>
                <a:latin typeface="Arial Narrow"/>
                <a:cs typeface="Arial Narrow"/>
              </a:rPr>
              <a:t>fl</a:t>
            </a:r>
            <a:r>
              <a:rPr sz="2600" spc="0" dirty="0">
                <a:solidFill>
                  <a:srgbClr val="0066FF"/>
                </a:solidFill>
                <a:latin typeface="Arial Narrow"/>
                <a:cs typeface="Arial Narrow"/>
              </a:rPr>
              <a:t>e</a:t>
            </a:r>
            <a:r>
              <a:rPr sz="2600" spc="-20" dirty="0">
                <a:solidFill>
                  <a:srgbClr val="0066FF"/>
                </a:solidFill>
                <a:latin typeface="Arial Narrow"/>
                <a:cs typeface="Arial Narrow"/>
              </a:rPr>
              <a:t> </a:t>
            </a:r>
            <a:r>
              <a:rPr sz="2600" spc="-5" dirty="0">
                <a:solidFill>
                  <a:srgbClr val="0066FF"/>
                </a:solidFill>
                <a:latin typeface="Arial Narrow"/>
                <a:cs typeface="Arial Narrow"/>
              </a:rPr>
              <a:t>an</a:t>
            </a:r>
            <a:r>
              <a:rPr sz="2600" spc="0" dirty="0">
                <a:solidFill>
                  <a:srgbClr val="0066FF"/>
                </a:solidFill>
                <a:latin typeface="Arial Narrow"/>
                <a:cs typeface="Arial Narrow"/>
              </a:rPr>
              <a:t>d </a:t>
            </a:r>
            <a:r>
              <a:rPr sz="2600" spc="-5" dirty="0">
                <a:solidFill>
                  <a:srgbClr val="0066FF"/>
                </a:solidFill>
                <a:latin typeface="Arial Narrow"/>
                <a:cs typeface="Arial Narrow"/>
              </a:rPr>
              <a:t>sort</a:t>
            </a:r>
            <a:endParaRPr sz="2600">
              <a:latin typeface="Arial Narrow"/>
              <a:cs typeface="Arial Narrow"/>
            </a:endParaRPr>
          </a:p>
        </p:txBody>
      </p:sp>
      <p:sp>
        <p:nvSpPr>
          <p:cNvPr id="3" name="object 3"/>
          <p:cNvSpPr txBox="1"/>
          <p:nvPr/>
        </p:nvSpPr>
        <p:spPr>
          <a:xfrm>
            <a:off x="1070254" y="1590421"/>
            <a:ext cx="2285365" cy="3782060"/>
          </a:xfrm>
          <a:prstGeom prst="rect">
            <a:avLst/>
          </a:prstGeom>
        </p:spPr>
        <p:txBody>
          <a:bodyPr vert="horz" wrap="square" lIns="0" tIns="0" rIns="0" bIns="0" rtlCol="0">
            <a:spAutoFit/>
          </a:bodyPr>
          <a:lstStyle/>
          <a:p>
            <a:pPr marL="12700">
              <a:lnSpc>
                <a:spcPct val="10000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e</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are&gt;</a:t>
            </a:r>
            <a:r>
              <a:rPr sz="2400" spc="5" dirty="0">
                <a:latin typeface="Arial Narrow"/>
                <a:cs typeface="Arial Narrow"/>
              </a:rPr>
              <a:t>,</a:t>
            </a:r>
            <a:r>
              <a:rPr sz="2400" spc="0" dirty="0">
                <a:latin typeface="Arial Narrow"/>
                <a:cs typeface="Arial Narrow"/>
              </a:rPr>
              <a:t>[1,</a:t>
            </a:r>
            <a:r>
              <a:rPr sz="2400" spc="-5" dirty="0">
                <a:latin typeface="Arial Narrow"/>
                <a:cs typeface="Arial Narrow"/>
              </a:rPr>
              <a:t>1])</a:t>
            </a:r>
            <a:endParaRPr sz="2400">
              <a:latin typeface="Arial Narrow"/>
              <a:cs typeface="Arial Narrow"/>
            </a:endParaRPr>
          </a:p>
          <a:p>
            <a:pPr marL="12700">
              <a:lnSpc>
                <a:spcPct val="100000"/>
              </a:lnSpc>
              <a:spcBef>
                <a:spcPts val="105"/>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are</a:t>
            </a:r>
            <a:r>
              <a:rPr sz="2400" spc="0" dirty="0">
                <a:latin typeface="Arial Narrow"/>
                <a:cs typeface="Arial Narrow"/>
              </a:rPr>
              <a:t>, </a:t>
            </a:r>
            <a:r>
              <a:rPr sz="2400" spc="-5" dirty="0">
                <a:latin typeface="Arial Narrow"/>
                <a:cs typeface="Arial Narrow"/>
              </a:rPr>
              <a:t>n</a:t>
            </a:r>
            <a:r>
              <a:rPr sz="2400" spc="-10" dirty="0">
                <a:latin typeface="Arial Narrow"/>
                <a:cs typeface="Arial Narrow"/>
              </a:rPr>
              <a:t>o</a:t>
            </a:r>
            <a:r>
              <a:rPr sz="2400" spc="0" dirty="0">
                <a:latin typeface="Arial Narrow"/>
                <a:cs typeface="Arial Narrow"/>
              </a:rPr>
              <a:t>t&gt;,</a:t>
            </a:r>
            <a:r>
              <a:rPr sz="2400" spc="5" dirty="0">
                <a:latin typeface="Arial Narrow"/>
                <a:cs typeface="Arial Narrow"/>
              </a:rPr>
              <a:t>[</a:t>
            </a:r>
            <a:r>
              <a:rPr sz="2400" spc="-5" dirty="0">
                <a:latin typeface="Arial Narrow"/>
                <a:cs typeface="Arial Narrow"/>
              </a:rPr>
              <a:t>1,1])</a:t>
            </a:r>
            <a:endParaRPr sz="2400">
              <a:latin typeface="Arial Narrow"/>
              <a:cs typeface="Arial Narrow"/>
            </a:endParaRPr>
          </a:p>
          <a:p>
            <a:pPr marL="12700">
              <a:lnSpc>
                <a:spcPct val="100000"/>
              </a:lnSpc>
              <a:spcBef>
                <a:spcPts val="120"/>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not</a:t>
            </a:r>
            <a:r>
              <a:rPr sz="2400" spc="0" dirty="0">
                <a:latin typeface="Arial Narrow"/>
                <a:cs typeface="Arial Narrow"/>
              </a:rPr>
              <a:t>,</a:t>
            </a:r>
            <a:r>
              <a:rPr sz="2400" spc="5" dirty="0">
                <a:latin typeface="Arial Narrow"/>
                <a:cs typeface="Arial Narrow"/>
              </a:rPr>
              <a:t> </a:t>
            </a:r>
            <a:r>
              <a:rPr sz="2400" spc="-15" dirty="0">
                <a:latin typeface="Arial Narrow"/>
                <a:cs typeface="Arial Narrow"/>
              </a:rPr>
              <a:t>w</a:t>
            </a:r>
            <a:r>
              <a:rPr sz="2400" spc="-25" dirty="0">
                <a:latin typeface="Arial Narrow"/>
                <a:cs typeface="Arial Narrow"/>
              </a:rPr>
              <a:t>h</a:t>
            </a:r>
            <a:r>
              <a:rPr sz="2400" spc="-5" dirty="0">
                <a:latin typeface="Arial Narrow"/>
                <a:cs typeface="Arial Narrow"/>
              </a:rPr>
              <a:t>at&gt;</a:t>
            </a:r>
            <a:r>
              <a:rPr sz="2400" spc="5" dirty="0">
                <a:latin typeface="Arial Narrow"/>
                <a:cs typeface="Arial Narrow"/>
              </a:rPr>
              <a:t>,</a:t>
            </a:r>
            <a:r>
              <a:rPr sz="2400" spc="0" dirty="0">
                <a:latin typeface="Arial Narrow"/>
                <a:cs typeface="Arial Narrow"/>
              </a:rPr>
              <a:t>[1,</a:t>
            </a:r>
            <a:r>
              <a:rPr sz="2400" spc="-5" dirty="0">
                <a:latin typeface="Arial Narrow"/>
                <a:cs typeface="Arial Narrow"/>
              </a:rPr>
              <a:t>1])</a:t>
            </a:r>
            <a:endParaRPr sz="2400">
              <a:latin typeface="Arial Narrow"/>
              <a:cs typeface="Arial Narrow"/>
            </a:endParaRPr>
          </a:p>
          <a:p>
            <a:pPr marL="12700">
              <a:lnSpc>
                <a:spcPct val="100000"/>
              </a:lnSpc>
              <a:spcBef>
                <a:spcPts val="110"/>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0" dirty="0">
                <a:latin typeface="Arial Narrow"/>
                <a:cs typeface="Arial Narrow"/>
              </a:rPr>
              <a:t>(&lt;we, wa</a:t>
            </a:r>
            <a:r>
              <a:rPr sz="2400" spc="-15" dirty="0">
                <a:latin typeface="Arial Narrow"/>
                <a:cs typeface="Arial Narrow"/>
              </a:rPr>
              <a:t>n</a:t>
            </a:r>
            <a:r>
              <a:rPr sz="2400" spc="0" dirty="0">
                <a:latin typeface="Arial Narrow"/>
                <a:cs typeface="Arial Narrow"/>
              </a:rPr>
              <a:t>t&gt;</a:t>
            </a:r>
            <a:r>
              <a:rPr sz="2400" spc="5" dirty="0">
                <a:latin typeface="Arial Narrow"/>
                <a:cs typeface="Arial Narrow"/>
              </a:rPr>
              <a:t>,</a:t>
            </a:r>
            <a:r>
              <a:rPr sz="2400" spc="0" dirty="0">
                <a:latin typeface="Arial Narrow"/>
                <a:cs typeface="Arial Narrow"/>
              </a:rPr>
              <a:t>[1])</a:t>
            </a:r>
            <a:endParaRPr sz="2400">
              <a:latin typeface="Arial Narrow"/>
              <a:cs typeface="Arial Narrow"/>
            </a:endParaRPr>
          </a:p>
          <a:p>
            <a:pPr marL="12700">
              <a:lnSpc>
                <a:spcPct val="100000"/>
              </a:lnSpc>
              <a:spcBef>
                <a:spcPts val="105"/>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a</a:t>
            </a:r>
            <a:r>
              <a:rPr sz="2400" spc="-5" dirty="0">
                <a:latin typeface="Arial Narrow"/>
                <a:cs typeface="Arial Narrow"/>
              </a:rPr>
              <a:t>nt</a:t>
            </a:r>
            <a:r>
              <a:rPr sz="2400" spc="0" dirty="0">
                <a:latin typeface="Arial Narrow"/>
                <a:cs typeface="Arial Narrow"/>
              </a:rPr>
              <a:t>,</a:t>
            </a:r>
            <a:r>
              <a:rPr sz="2400" spc="15" dirty="0">
                <a:latin typeface="Arial Narrow"/>
                <a:cs typeface="Arial Narrow"/>
              </a:rPr>
              <a:t> </a:t>
            </a:r>
            <a:r>
              <a:rPr sz="2400" spc="0" dirty="0">
                <a:latin typeface="Arial Narrow"/>
                <a:cs typeface="Arial Narrow"/>
              </a:rPr>
              <a:t>to&gt;</a:t>
            </a:r>
            <a:r>
              <a:rPr sz="2400" spc="5" dirty="0">
                <a:latin typeface="Arial Narrow"/>
                <a:cs typeface="Arial Narrow"/>
              </a:rPr>
              <a:t>,</a:t>
            </a:r>
            <a:r>
              <a:rPr sz="2400" spc="0" dirty="0">
                <a:latin typeface="Arial Narrow"/>
                <a:cs typeface="Arial Narrow"/>
              </a:rPr>
              <a:t>[1]</a:t>
            </a:r>
            <a:r>
              <a:rPr sz="2400" spc="-10" dirty="0">
                <a:latin typeface="Arial Narrow"/>
                <a:cs typeface="Arial Narrow"/>
              </a:rPr>
              <a:t>)</a:t>
            </a:r>
            <a:endParaRPr sz="2400">
              <a:latin typeface="Arial Narrow"/>
              <a:cs typeface="Arial Narrow"/>
            </a:endParaRPr>
          </a:p>
          <a:p>
            <a:pPr marL="12700">
              <a:lnSpc>
                <a:spcPct val="100000"/>
              </a:lnSpc>
              <a:spcBef>
                <a:spcPts val="120"/>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0" dirty="0">
                <a:latin typeface="Arial Narrow"/>
                <a:cs typeface="Arial Narrow"/>
              </a:rPr>
              <a:t>to, </a:t>
            </a:r>
            <a:r>
              <a:rPr sz="2400" spc="-10" dirty="0">
                <a:latin typeface="Arial Narrow"/>
                <a:cs typeface="Arial Narrow"/>
              </a:rPr>
              <a:t>b</a:t>
            </a:r>
            <a:r>
              <a:rPr sz="2400" spc="-5" dirty="0">
                <a:latin typeface="Arial Narrow"/>
                <a:cs typeface="Arial Narrow"/>
              </a:rPr>
              <a:t>e&gt;,</a:t>
            </a:r>
            <a:r>
              <a:rPr sz="2400" spc="5" dirty="0">
                <a:latin typeface="Arial Narrow"/>
                <a:cs typeface="Arial Narrow"/>
              </a:rPr>
              <a:t>[</a:t>
            </a:r>
            <a:r>
              <a:rPr sz="2400" spc="-5" dirty="0">
                <a:latin typeface="Arial Narrow"/>
                <a:cs typeface="Arial Narrow"/>
              </a:rPr>
              <a:t>1,1])</a:t>
            </a:r>
            <a:endParaRPr sz="2400">
              <a:latin typeface="Arial Narrow"/>
              <a:cs typeface="Arial Narrow"/>
            </a:endParaRPr>
          </a:p>
          <a:p>
            <a:pPr marL="12700">
              <a:lnSpc>
                <a:spcPct val="100000"/>
              </a:lnSpc>
              <a:spcBef>
                <a:spcPts val="105"/>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but</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at&gt;</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1])</a:t>
            </a:r>
            <a:endParaRPr sz="2400">
              <a:latin typeface="Arial Narrow"/>
              <a:cs typeface="Arial Narrow"/>
            </a:endParaRPr>
          </a:p>
          <a:p>
            <a:pPr marL="12700">
              <a:lnSpc>
                <a:spcPct val="100000"/>
              </a:lnSpc>
              <a:spcBef>
                <a:spcPts val="110"/>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0" dirty="0">
                <a:latin typeface="Arial Narrow"/>
                <a:cs typeface="Arial Narrow"/>
              </a:rPr>
              <a:t>(&lt;at, </a:t>
            </a:r>
            <a:r>
              <a:rPr sz="2400" spc="-5" dirty="0">
                <a:latin typeface="Arial Narrow"/>
                <a:cs typeface="Arial Narrow"/>
              </a:rPr>
              <a:t>l</a:t>
            </a:r>
            <a:r>
              <a:rPr sz="2400" spc="-10" dirty="0">
                <a:latin typeface="Arial Narrow"/>
                <a:cs typeface="Arial Narrow"/>
              </a:rPr>
              <a:t>e</a:t>
            </a:r>
            <a:r>
              <a:rPr sz="2400" spc="-5" dirty="0">
                <a:latin typeface="Arial Narrow"/>
                <a:cs typeface="Arial Narrow"/>
              </a:rPr>
              <a:t>ast&gt;</a:t>
            </a:r>
            <a:r>
              <a:rPr sz="2400" spc="0" dirty="0">
                <a:latin typeface="Arial Narrow"/>
                <a:cs typeface="Arial Narrow"/>
              </a:rPr>
              <a:t>,</a:t>
            </a:r>
            <a:r>
              <a:rPr sz="2400" spc="30" dirty="0">
                <a:latin typeface="Arial Narrow"/>
                <a:cs typeface="Arial Narrow"/>
              </a:rPr>
              <a:t> </a:t>
            </a:r>
            <a:r>
              <a:rPr sz="2400" spc="0" dirty="0">
                <a:latin typeface="Arial Narrow"/>
                <a:cs typeface="Arial Narrow"/>
              </a:rPr>
              <a:t>[1])</a:t>
            </a:r>
            <a:endParaRPr sz="2400">
              <a:latin typeface="Arial Narrow"/>
              <a:cs typeface="Arial Narrow"/>
            </a:endParaRPr>
          </a:p>
          <a:p>
            <a:pPr marL="12700">
              <a:lnSpc>
                <a:spcPct val="100000"/>
              </a:lnSpc>
              <a:spcBef>
                <a:spcPts val="120"/>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e</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used&gt;</a:t>
            </a:r>
            <a:r>
              <a:rPr sz="2400" spc="0" dirty="0">
                <a:latin typeface="Arial Narrow"/>
                <a:cs typeface="Arial Narrow"/>
              </a:rPr>
              <a:t>,</a:t>
            </a:r>
            <a:r>
              <a:rPr sz="2400" spc="25" dirty="0">
                <a:latin typeface="Arial Narrow"/>
                <a:cs typeface="Arial Narrow"/>
              </a:rPr>
              <a:t> </a:t>
            </a:r>
            <a:r>
              <a:rPr sz="2400" spc="0" dirty="0">
                <a:latin typeface="Arial Narrow"/>
                <a:cs typeface="Arial Narrow"/>
              </a:rPr>
              <a:t>[1]</a:t>
            </a:r>
            <a:r>
              <a:rPr sz="2400" spc="-10" dirty="0">
                <a:latin typeface="Arial Narrow"/>
                <a:cs typeface="Arial Narrow"/>
              </a:rPr>
              <a:t>)</a:t>
            </a:r>
            <a:endParaRPr sz="2400">
              <a:latin typeface="Arial Narrow"/>
              <a:cs typeface="Arial Narrow"/>
            </a:endParaRPr>
          </a:p>
          <a:p>
            <a:pPr marL="12700">
              <a:lnSpc>
                <a:spcPts val="2845"/>
              </a:lnSpc>
              <a:spcBef>
                <a:spcPts val="105"/>
              </a:spcBef>
            </a:pPr>
            <a:r>
              <a:rPr sz="2000" spc="10" dirty="0">
                <a:solidFill>
                  <a:srgbClr val="E6B0AB"/>
                </a:solidFill>
                <a:latin typeface="Wingdings 2"/>
                <a:cs typeface="Wingdings 2"/>
              </a:rPr>
              <a:t></a:t>
            </a:r>
            <a:r>
              <a:rPr sz="2000" spc="16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used</a:t>
            </a:r>
            <a:r>
              <a:rPr sz="2400" spc="0" dirty="0">
                <a:latin typeface="Arial Narrow"/>
                <a:cs typeface="Arial Narrow"/>
              </a:rPr>
              <a:t>,</a:t>
            </a:r>
            <a:r>
              <a:rPr sz="2400" spc="10" dirty="0">
                <a:latin typeface="Arial Narrow"/>
                <a:cs typeface="Arial Narrow"/>
              </a:rPr>
              <a:t> </a:t>
            </a:r>
            <a:r>
              <a:rPr sz="2400" spc="0" dirty="0">
                <a:latin typeface="Arial Narrow"/>
                <a:cs typeface="Arial Narrow"/>
              </a:rPr>
              <a:t>to&gt;,</a:t>
            </a:r>
            <a:r>
              <a:rPr sz="2400" spc="5" dirty="0">
                <a:latin typeface="Arial Narrow"/>
                <a:cs typeface="Arial Narrow"/>
              </a:rPr>
              <a:t> [</a:t>
            </a:r>
            <a:r>
              <a:rPr sz="2400" spc="-5" dirty="0">
                <a:latin typeface="Arial Narrow"/>
                <a:cs typeface="Arial Narrow"/>
              </a:rPr>
              <a:t>1])</a:t>
            </a:r>
            <a:endParaRPr sz="2400">
              <a:latin typeface="Arial Narrow"/>
              <a:cs typeface="Arial Narrow"/>
            </a:endParaRPr>
          </a:p>
        </p:txBody>
      </p:sp>
      <p:sp>
        <p:nvSpPr>
          <p:cNvPr id="4" name="object 4"/>
          <p:cNvSpPr/>
          <p:nvPr/>
        </p:nvSpPr>
        <p:spPr>
          <a:xfrm>
            <a:off x="5239511" y="94488"/>
            <a:ext cx="3733799" cy="71932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775334"/>
            <a:ext cx="5340985" cy="838200"/>
          </a:xfrm>
          <a:prstGeom prst="rect">
            <a:avLst/>
          </a:prstGeom>
        </p:spPr>
        <p:txBody>
          <a:bodyPr vert="horz" wrap="square" lIns="0" tIns="0" rIns="0" bIns="0" rtlCol="0">
            <a:spAutoFit/>
          </a:bodyPr>
          <a:lstStyle/>
          <a:p>
            <a:pPr marL="287020" indent="-274320">
              <a:lnSpc>
                <a:spcPct val="100000"/>
              </a:lnSpc>
              <a:buClr>
                <a:srgbClr val="D24717"/>
              </a:buClr>
              <a:buSzPct val="84615"/>
              <a:buFont typeface="Wingdings 2"/>
              <a:buChar char=""/>
              <a:tabLst>
                <a:tab pos="287020" algn="l"/>
              </a:tabLst>
            </a:pPr>
            <a:r>
              <a:rPr sz="2600" spc="0" dirty="0">
                <a:solidFill>
                  <a:srgbClr val="33CC33"/>
                </a:solidFill>
                <a:latin typeface="Arial Narrow"/>
                <a:cs typeface="Arial Narrow"/>
              </a:rPr>
              <a:t>A</a:t>
            </a:r>
            <a:r>
              <a:rPr sz="2600" spc="-120" dirty="0">
                <a:solidFill>
                  <a:srgbClr val="33CC33"/>
                </a:solidFill>
                <a:latin typeface="Arial Narrow"/>
                <a:cs typeface="Arial Narrow"/>
              </a:rPr>
              <a:t> </a:t>
            </a:r>
            <a:r>
              <a:rPr sz="2600" spc="0" dirty="0">
                <a:solidFill>
                  <a:srgbClr val="33CC33"/>
                </a:solidFill>
                <a:latin typeface="Arial Narrow"/>
                <a:cs typeface="Arial Narrow"/>
              </a:rPr>
              <a:t>simple</a:t>
            </a:r>
            <a:r>
              <a:rPr sz="2600" spc="-25" dirty="0">
                <a:solidFill>
                  <a:srgbClr val="33CC33"/>
                </a:solidFill>
                <a:latin typeface="Arial Narrow"/>
                <a:cs typeface="Arial Narrow"/>
              </a:rPr>
              <a:t> </a:t>
            </a:r>
            <a:r>
              <a:rPr sz="2600" spc="30" dirty="0">
                <a:solidFill>
                  <a:srgbClr val="33CC33"/>
                </a:solidFill>
                <a:latin typeface="Arial Narrow"/>
                <a:cs typeface="Arial Narrow"/>
              </a:rPr>
              <a:t>“</a:t>
            </a:r>
            <a:r>
              <a:rPr sz="2600" spc="0" dirty="0">
                <a:solidFill>
                  <a:srgbClr val="33CC33"/>
                </a:solidFill>
                <a:latin typeface="Arial Narrow"/>
                <a:cs typeface="Arial Narrow"/>
              </a:rPr>
              <a:t>Pa</a:t>
            </a:r>
            <a:r>
              <a:rPr sz="2600" spc="5" dirty="0">
                <a:solidFill>
                  <a:srgbClr val="33CC33"/>
                </a:solidFill>
                <a:latin typeface="Arial Narrow"/>
                <a:cs typeface="Arial Narrow"/>
              </a:rPr>
              <a:t>i</a:t>
            </a:r>
            <a:r>
              <a:rPr sz="2600" spc="0" dirty="0">
                <a:solidFill>
                  <a:srgbClr val="33CC33"/>
                </a:solidFill>
                <a:latin typeface="Arial Narrow"/>
                <a:cs typeface="Arial Narrow"/>
              </a:rPr>
              <a:t>r</a:t>
            </a:r>
            <a:r>
              <a:rPr sz="2600" spc="-20" dirty="0">
                <a:solidFill>
                  <a:srgbClr val="33CC33"/>
                </a:solidFill>
                <a:latin typeface="Arial Narrow"/>
                <a:cs typeface="Arial Narrow"/>
              </a:rPr>
              <a:t>s</a:t>
            </a:r>
            <a:r>
              <a:rPr sz="2600" spc="0" dirty="0">
                <a:solidFill>
                  <a:srgbClr val="33CC33"/>
                </a:solidFill>
                <a:latin typeface="Arial Narrow"/>
                <a:cs typeface="Arial Narrow"/>
              </a:rPr>
              <a:t>”</a:t>
            </a:r>
            <a:r>
              <a:rPr sz="2600" spc="-40" dirty="0">
                <a:solidFill>
                  <a:srgbClr val="33CC33"/>
                </a:solidFill>
                <a:latin typeface="Arial Narrow"/>
                <a:cs typeface="Arial Narrow"/>
              </a:rPr>
              <a:t> </a:t>
            </a:r>
            <a:r>
              <a:rPr sz="2600" spc="0" dirty="0">
                <a:solidFill>
                  <a:srgbClr val="33CC33"/>
                </a:solidFill>
                <a:latin typeface="Arial Narrow"/>
                <a:cs typeface="Arial Narrow"/>
              </a:rPr>
              <a:t>approach example</a:t>
            </a:r>
            <a:r>
              <a:rPr sz="2600" spc="-15" dirty="0">
                <a:solidFill>
                  <a:srgbClr val="33CC33"/>
                </a:solidFill>
                <a:latin typeface="Arial Narrow"/>
                <a:cs typeface="Arial Narrow"/>
              </a:rPr>
              <a:t> </a:t>
            </a:r>
            <a:r>
              <a:rPr sz="2600" spc="0" dirty="0">
                <a:solidFill>
                  <a:srgbClr val="33CC33"/>
                </a:solidFill>
                <a:latin typeface="Arial Narrow"/>
                <a:cs typeface="Arial Narrow"/>
              </a:rPr>
              <a:t>(cont</a:t>
            </a:r>
            <a:r>
              <a:rPr sz="2600" spc="-15" dirty="0">
                <a:solidFill>
                  <a:srgbClr val="33CC33"/>
                </a:solidFill>
                <a:latin typeface="Arial Narrow"/>
                <a:cs typeface="Arial Narrow"/>
              </a:rPr>
              <a:t>.</a:t>
            </a:r>
            <a:r>
              <a:rPr sz="2600" spc="0" dirty="0">
                <a:solidFill>
                  <a:srgbClr val="33CC33"/>
                </a:solidFill>
                <a:latin typeface="Arial Narrow"/>
                <a:cs typeface="Arial Narrow"/>
              </a:rPr>
              <a:t>)</a:t>
            </a:r>
            <a:endParaRPr sz="2600">
              <a:latin typeface="Arial Narrow"/>
              <a:cs typeface="Arial Narrow"/>
            </a:endParaRPr>
          </a:p>
          <a:p>
            <a:pPr marL="561340" lvl="1" indent="-228600">
              <a:lnSpc>
                <a:spcPts val="3080"/>
              </a:lnSpc>
              <a:spcBef>
                <a:spcPts val="395"/>
              </a:spcBef>
              <a:buClr>
                <a:srgbClr val="9B2C1F"/>
              </a:buClr>
              <a:buSzPct val="84615"/>
              <a:buFont typeface="Wingdings 2"/>
              <a:buChar char=""/>
              <a:tabLst>
                <a:tab pos="561340" algn="l"/>
              </a:tabLst>
            </a:pPr>
            <a:r>
              <a:rPr sz="2600" spc="-5" dirty="0">
                <a:solidFill>
                  <a:srgbClr val="0066FF"/>
                </a:solidFill>
                <a:latin typeface="Arial Narrow"/>
                <a:cs typeface="Arial Narrow"/>
              </a:rPr>
              <a:t>af</a:t>
            </a:r>
            <a:r>
              <a:rPr sz="2600" spc="-15" dirty="0">
                <a:solidFill>
                  <a:srgbClr val="0066FF"/>
                </a:solidFill>
                <a:latin typeface="Arial Narrow"/>
                <a:cs typeface="Arial Narrow"/>
              </a:rPr>
              <a:t>t</a:t>
            </a:r>
            <a:r>
              <a:rPr sz="2600" spc="-5" dirty="0">
                <a:solidFill>
                  <a:srgbClr val="0066FF"/>
                </a:solidFill>
                <a:latin typeface="Arial Narrow"/>
                <a:cs typeface="Arial Narrow"/>
              </a:rPr>
              <a:t>e</a:t>
            </a:r>
            <a:r>
              <a:rPr sz="2600" spc="0" dirty="0">
                <a:solidFill>
                  <a:srgbClr val="0066FF"/>
                </a:solidFill>
                <a:latin typeface="Arial Narrow"/>
                <a:cs typeface="Arial Narrow"/>
              </a:rPr>
              <a:t>r</a:t>
            </a:r>
            <a:r>
              <a:rPr sz="2600" spc="-10" dirty="0">
                <a:solidFill>
                  <a:srgbClr val="0066FF"/>
                </a:solidFill>
                <a:latin typeface="Arial Narrow"/>
                <a:cs typeface="Arial Narrow"/>
              </a:rPr>
              <a:t> </a:t>
            </a:r>
            <a:r>
              <a:rPr sz="2600" spc="0" dirty="0">
                <a:solidFill>
                  <a:srgbClr val="0066FF"/>
                </a:solidFill>
                <a:latin typeface="Arial Narrow"/>
                <a:cs typeface="Arial Narrow"/>
              </a:rPr>
              <a:t>reduce</a:t>
            </a:r>
            <a:endParaRPr sz="2600">
              <a:latin typeface="Arial Narrow"/>
              <a:cs typeface="Arial Narrow"/>
            </a:endParaRPr>
          </a:p>
        </p:txBody>
      </p:sp>
      <p:sp>
        <p:nvSpPr>
          <p:cNvPr id="3" name="object 3"/>
          <p:cNvSpPr txBox="1"/>
          <p:nvPr/>
        </p:nvSpPr>
        <p:spPr>
          <a:xfrm>
            <a:off x="1052575" y="1669669"/>
            <a:ext cx="1937385" cy="4110990"/>
          </a:xfrm>
          <a:prstGeom prst="rect">
            <a:avLst/>
          </a:prstGeom>
        </p:spPr>
        <p:txBody>
          <a:bodyPr vert="horz" wrap="square" lIns="0" tIns="0" rIns="0" bIns="0" rtlCol="0">
            <a:spAutoFit/>
          </a:bodyPr>
          <a:lstStyle/>
          <a:p>
            <a:pPr marL="12700">
              <a:lnSpc>
                <a:spcPct val="10000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e</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are&gt;</a:t>
            </a:r>
            <a:r>
              <a:rPr sz="2400" spc="5" dirty="0">
                <a:latin typeface="Arial Narrow"/>
                <a:cs typeface="Arial Narrow"/>
              </a:rPr>
              <a:t>,</a:t>
            </a:r>
            <a:r>
              <a:rPr sz="2400" spc="-5" dirty="0">
                <a:latin typeface="Arial Narrow"/>
                <a:cs typeface="Arial Narrow"/>
              </a:rPr>
              <a:t>2)</a:t>
            </a:r>
            <a:endParaRPr sz="2400">
              <a:latin typeface="Arial Narrow"/>
              <a:cs typeface="Arial Narrow"/>
            </a:endParaRPr>
          </a:p>
          <a:p>
            <a:pPr marL="12700">
              <a:lnSpc>
                <a:spcPct val="100000"/>
              </a:lnSpc>
              <a:spcBef>
                <a:spcPts val="395"/>
              </a:spcBef>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are</a:t>
            </a:r>
            <a:r>
              <a:rPr sz="2400" spc="0" dirty="0">
                <a:latin typeface="Arial Narrow"/>
                <a:cs typeface="Arial Narrow"/>
              </a:rPr>
              <a:t>, </a:t>
            </a:r>
            <a:r>
              <a:rPr sz="2400" spc="-5" dirty="0">
                <a:latin typeface="Arial Narrow"/>
                <a:cs typeface="Arial Narrow"/>
              </a:rPr>
              <a:t>n</a:t>
            </a:r>
            <a:r>
              <a:rPr sz="2400" spc="-10" dirty="0">
                <a:latin typeface="Arial Narrow"/>
                <a:cs typeface="Arial Narrow"/>
              </a:rPr>
              <a:t>o</a:t>
            </a:r>
            <a:r>
              <a:rPr sz="2400" spc="0" dirty="0">
                <a:latin typeface="Arial Narrow"/>
                <a:cs typeface="Arial Narrow"/>
              </a:rPr>
              <a:t>t&gt;,2)</a:t>
            </a:r>
            <a:endParaRPr sz="2400">
              <a:latin typeface="Arial Narrow"/>
              <a:cs typeface="Arial Narrow"/>
            </a:endParaRPr>
          </a:p>
          <a:p>
            <a:pPr marL="241300" indent="-229235">
              <a:lnSpc>
                <a:spcPct val="100000"/>
              </a:lnSpc>
              <a:spcBef>
                <a:spcPts val="409"/>
              </a:spcBef>
              <a:buClr>
                <a:srgbClr val="E6B0AB"/>
              </a:buClr>
              <a:buSzPct val="85416"/>
              <a:buFont typeface="Wingdings 2"/>
              <a:buChar char=""/>
              <a:tabLst>
                <a:tab pos="241300" algn="l"/>
              </a:tabLst>
            </a:pPr>
            <a:r>
              <a:rPr sz="2400" spc="0" dirty="0">
                <a:latin typeface="Arial Narrow"/>
                <a:cs typeface="Arial Narrow"/>
              </a:rPr>
              <a:t>(&lt;not,</a:t>
            </a:r>
            <a:r>
              <a:rPr sz="2400" spc="5" dirty="0">
                <a:latin typeface="Arial Narrow"/>
                <a:cs typeface="Arial Narrow"/>
              </a:rPr>
              <a:t> </a:t>
            </a:r>
            <a:r>
              <a:rPr sz="2400" spc="0" dirty="0">
                <a:latin typeface="Arial Narrow"/>
                <a:cs typeface="Arial Narrow"/>
              </a:rPr>
              <a:t>w</a:t>
            </a:r>
            <a:r>
              <a:rPr sz="2400" spc="-10" dirty="0">
                <a:latin typeface="Arial Narrow"/>
                <a:cs typeface="Arial Narrow"/>
              </a:rPr>
              <a:t>h</a:t>
            </a:r>
            <a:r>
              <a:rPr sz="2400" spc="-5" dirty="0">
                <a:latin typeface="Arial Narrow"/>
                <a:cs typeface="Arial Narrow"/>
              </a:rPr>
              <a:t>at&gt;,2)</a:t>
            </a:r>
            <a:endParaRPr sz="2400">
              <a:latin typeface="Arial Narrow"/>
              <a:cs typeface="Arial Narrow"/>
            </a:endParaRPr>
          </a:p>
          <a:p>
            <a:pPr marL="12700">
              <a:lnSpc>
                <a:spcPct val="100000"/>
              </a:lnSpc>
              <a:spcBef>
                <a:spcPts val="395"/>
              </a:spcBef>
            </a:pPr>
            <a:r>
              <a:rPr sz="2000" spc="10" dirty="0">
                <a:solidFill>
                  <a:srgbClr val="E6B0AB"/>
                </a:solidFill>
                <a:latin typeface="Wingdings 2"/>
                <a:cs typeface="Wingdings 2"/>
              </a:rPr>
              <a:t></a:t>
            </a:r>
            <a:r>
              <a:rPr sz="2000" spc="170"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e</a:t>
            </a:r>
            <a:r>
              <a:rPr sz="2400" spc="0" dirty="0">
                <a:latin typeface="Arial Narrow"/>
                <a:cs typeface="Arial Narrow"/>
              </a:rPr>
              <a:t>,</a:t>
            </a:r>
            <a:r>
              <a:rPr sz="2400" spc="5" dirty="0">
                <a:latin typeface="Arial Narrow"/>
                <a:cs typeface="Arial Narrow"/>
              </a:rPr>
              <a:t> </a:t>
            </a:r>
            <a:r>
              <a:rPr sz="2400" spc="-15" dirty="0">
                <a:latin typeface="Arial Narrow"/>
                <a:cs typeface="Arial Narrow"/>
              </a:rPr>
              <a:t>w</a:t>
            </a:r>
            <a:r>
              <a:rPr sz="2400" spc="-25" dirty="0">
                <a:latin typeface="Arial Narrow"/>
                <a:cs typeface="Arial Narrow"/>
              </a:rPr>
              <a:t>a</a:t>
            </a:r>
            <a:r>
              <a:rPr sz="2400" spc="-5" dirty="0">
                <a:latin typeface="Arial Narrow"/>
                <a:cs typeface="Arial Narrow"/>
              </a:rPr>
              <a:t>nt&gt;</a:t>
            </a:r>
            <a:r>
              <a:rPr sz="2400" spc="5" dirty="0">
                <a:latin typeface="Arial Narrow"/>
                <a:cs typeface="Arial Narrow"/>
              </a:rPr>
              <a:t>,</a:t>
            </a:r>
            <a:r>
              <a:rPr sz="2400" spc="-5" dirty="0">
                <a:latin typeface="Arial Narrow"/>
                <a:cs typeface="Arial Narrow"/>
              </a:rPr>
              <a:t>1)</a:t>
            </a:r>
            <a:endParaRPr sz="2400">
              <a:latin typeface="Arial Narrow"/>
              <a:cs typeface="Arial Narrow"/>
            </a:endParaRPr>
          </a:p>
          <a:p>
            <a:pPr marL="12700">
              <a:lnSpc>
                <a:spcPct val="100000"/>
              </a:lnSpc>
              <a:spcBef>
                <a:spcPts val="395"/>
              </a:spcBef>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a</a:t>
            </a:r>
            <a:r>
              <a:rPr sz="2400" spc="-5" dirty="0">
                <a:latin typeface="Arial Narrow"/>
                <a:cs typeface="Arial Narrow"/>
              </a:rPr>
              <a:t>nt</a:t>
            </a:r>
            <a:r>
              <a:rPr sz="2400" spc="0" dirty="0">
                <a:latin typeface="Arial Narrow"/>
                <a:cs typeface="Arial Narrow"/>
              </a:rPr>
              <a:t>,</a:t>
            </a:r>
            <a:r>
              <a:rPr sz="2400" spc="15" dirty="0">
                <a:latin typeface="Arial Narrow"/>
                <a:cs typeface="Arial Narrow"/>
              </a:rPr>
              <a:t> </a:t>
            </a:r>
            <a:r>
              <a:rPr sz="2400" spc="0" dirty="0">
                <a:latin typeface="Arial Narrow"/>
                <a:cs typeface="Arial Narrow"/>
              </a:rPr>
              <a:t>to&gt;</a:t>
            </a:r>
            <a:r>
              <a:rPr sz="2400" spc="5" dirty="0">
                <a:latin typeface="Arial Narrow"/>
                <a:cs typeface="Arial Narrow"/>
              </a:rPr>
              <a:t>,</a:t>
            </a:r>
            <a:r>
              <a:rPr sz="2400" spc="-5" dirty="0">
                <a:latin typeface="Arial Narrow"/>
                <a:cs typeface="Arial Narrow"/>
              </a:rPr>
              <a:t>1)</a:t>
            </a:r>
            <a:endParaRPr sz="2400">
              <a:latin typeface="Arial Narrow"/>
              <a:cs typeface="Arial Narrow"/>
            </a:endParaRPr>
          </a:p>
          <a:p>
            <a:pPr marL="12700">
              <a:lnSpc>
                <a:spcPct val="100000"/>
              </a:lnSpc>
              <a:spcBef>
                <a:spcPts val="405"/>
              </a:spcBef>
            </a:pPr>
            <a:r>
              <a:rPr sz="2000" spc="10" dirty="0">
                <a:solidFill>
                  <a:srgbClr val="E6B0AB"/>
                </a:solidFill>
                <a:latin typeface="Wingdings 2"/>
                <a:cs typeface="Wingdings 2"/>
              </a:rPr>
              <a:t></a:t>
            </a:r>
            <a:r>
              <a:rPr sz="2000" spc="170" dirty="0">
                <a:solidFill>
                  <a:srgbClr val="E6B0AB"/>
                </a:solidFill>
                <a:latin typeface="Times New Roman"/>
                <a:cs typeface="Times New Roman"/>
              </a:rPr>
              <a:t> </a:t>
            </a:r>
            <a:r>
              <a:rPr sz="2400" spc="-10" dirty="0">
                <a:latin typeface="Arial Narrow"/>
                <a:cs typeface="Arial Narrow"/>
              </a:rPr>
              <a:t>(&lt;</a:t>
            </a:r>
            <a:r>
              <a:rPr sz="2400" spc="0" dirty="0">
                <a:latin typeface="Arial Narrow"/>
                <a:cs typeface="Arial Narrow"/>
              </a:rPr>
              <a:t>to, </a:t>
            </a:r>
            <a:r>
              <a:rPr sz="2400" spc="-10" dirty="0">
                <a:latin typeface="Arial Narrow"/>
                <a:cs typeface="Arial Narrow"/>
              </a:rPr>
              <a:t>b</a:t>
            </a:r>
            <a:r>
              <a:rPr sz="2400" spc="-5" dirty="0">
                <a:latin typeface="Arial Narrow"/>
                <a:cs typeface="Arial Narrow"/>
              </a:rPr>
              <a:t>e&gt;,2)</a:t>
            </a:r>
            <a:endParaRPr sz="2400">
              <a:latin typeface="Arial Narrow"/>
              <a:cs typeface="Arial Narrow"/>
            </a:endParaRPr>
          </a:p>
          <a:p>
            <a:pPr marL="12700">
              <a:lnSpc>
                <a:spcPct val="100000"/>
              </a:lnSpc>
              <a:spcBef>
                <a:spcPts val="395"/>
              </a:spcBef>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0" dirty="0">
                <a:latin typeface="Arial Narrow"/>
                <a:cs typeface="Arial Narrow"/>
              </a:rPr>
              <a:t>(&lt;but,</a:t>
            </a:r>
            <a:r>
              <a:rPr sz="2400" spc="5" dirty="0">
                <a:latin typeface="Arial Narrow"/>
                <a:cs typeface="Arial Narrow"/>
              </a:rPr>
              <a:t> </a:t>
            </a:r>
            <a:r>
              <a:rPr sz="2400" spc="-5" dirty="0">
                <a:latin typeface="Arial Narrow"/>
                <a:cs typeface="Arial Narrow"/>
              </a:rPr>
              <a:t>at&gt;,1)</a:t>
            </a:r>
            <a:endParaRPr sz="2400">
              <a:latin typeface="Arial Narrow"/>
              <a:cs typeface="Arial Narrow"/>
            </a:endParaRPr>
          </a:p>
          <a:p>
            <a:pPr marL="241300" indent="-229235">
              <a:lnSpc>
                <a:spcPct val="100000"/>
              </a:lnSpc>
              <a:spcBef>
                <a:spcPts val="395"/>
              </a:spcBef>
              <a:buClr>
                <a:srgbClr val="E6B0AB"/>
              </a:buClr>
              <a:buSzPct val="85416"/>
              <a:buFont typeface="Wingdings 2"/>
              <a:buChar char=""/>
              <a:tabLst>
                <a:tab pos="241300" algn="l"/>
              </a:tabLst>
            </a:pPr>
            <a:r>
              <a:rPr sz="2400" spc="-10" dirty="0">
                <a:latin typeface="Arial Narrow"/>
                <a:cs typeface="Arial Narrow"/>
              </a:rPr>
              <a:t>(&lt;</a:t>
            </a:r>
            <a:r>
              <a:rPr sz="2400" spc="-5" dirty="0">
                <a:latin typeface="Arial Narrow"/>
                <a:cs typeface="Arial Narrow"/>
              </a:rPr>
              <a:t>at</a:t>
            </a:r>
            <a:r>
              <a:rPr sz="2400" spc="0" dirty="0">
                <a:latin typeface="Arial Narrow"/>
                <a:cs typeface="Arial Narrow"/>
              </a:rPr>
              <a:t>, </a:t>
            </a:r>
            <a:r>
              <a:rPr sz="2400" spc="-15" dirty="0">
                <a:latin typeface="Arial Narrow"/>
                <a:cs typeface="Arial Narrow"/>
              </a:rPr>
              <a:t>l</a:t>
            </a:r>
            <a:r>
              <a:rPr sz="2400" spc="-5" dirty="0">
                <a:latin typeface="Arial Narrow"/>
                <a:cs typeface="Arial Narrow"/>
              </a:rPr>
              <a:t>east&gt;</a:t>
            </a:r>
            <a:r>
              <a:rPr sz="2400" spc="0" dirty="0">
                <a:latin typeface="Arial Narrow"/>
                <a:cs typeface="Arial Narrow"/>
              </a:rPr>
              <a:t>,</a:t>
            </a:r>
            <a:r>
              <a:rPr sz="2400" spc="-5" dirty="0">
                <a:latin typeface="Arial Narrow"/>
                <a:cs typeface="Arial Narrow"/>
              </a:rPr>
              <a:t>1)</a:t>
            </a:r>
            <a:endParaRPr sz="2400">
              <a:latin typeface="Arial Narrow"/>
              <a:cs typeface="Arial Narrow"/>
            </a:endParaRPr>
          </a:p>
          <a:p>
            <a:pPr marL="12700">
              <a:lnSpc>
                <a:spcPct val="100000"/>
              </a:lnSpc>
              <a:spcBef>
                <a:spcPts val="405"/>
              </a:spcBef>
            </a:pPr>
            <a:r>
              <a:rPr sz="2000" spc="20" dirty="0">
                <a:solidFill>
                  <a:srgbClr val="E6B0AB"/>
                </a:solidFill>
                <a:latin typeface="Wingdings 2"/>
                <a:cs typeface="Wingdings 2"/>
              </a:rPr>
              <a:t></a:t>
            </a:r>
            <a:r>
              <a:rPr sz="2000" spc="170" dirty="0">
                <a:solidFill>
                  <a:srgbClr val="E6B0AB"/>
                </a:solidFill>
                <a:latin typeface="Times New Roman"/>
                <a:cs typeface="Times New Roman"/>
              </a:rPr>
              <a:t> </a:t>
            </a:r>
            <a:r>
              <a:rPr sz="2400" spc="-15" dirty="0">
                <a:latin typeface="Arial Narrow"/>
                <a:cs typeface="Arial Narrow"/>
              </a:rPr>
              <a:t>(&lt;w</a:t>
            </a:r>
            <a:r>
              <a:rPr sz="2400" spc="-25" dirty="0">
                <a:latin typeface="Arial Narrow"/>
                <a:cs typeface="Arial Narrow"/>
              </a:rPr>
              <a:t>e</a:t>
            </a:r>
            <a:r>
              <a:rPr sz="2400" spc="0" dirty="0">
                <a:latin typeface="Arial Narrow"/>
                <a:cs typeface="Arial Narrow"/>
              </a:rPr>
              <a:t>,</a:t>
            </a:r>
            <a:r>
              <a:rPr sz="2400" spc="5" dirty="0">
                <a:latin typeface="Arial Narrow"/>
                <a:cs typeface="Arial Narrow"/>
              </a:rPr>
              <a:t> </a:t>
            </a:r>
            <a:r>
              <a:rPr sz="2400" spc="-5" dirty="0">
                <a:latin typeface="Arial Narrow"/>
                <a:cs typeface="Arial Narrow"/>
              </a:rPr>
              <a:t>used&gt;,1)</a:t>
            </a:r>
            <a:endParaRPr sz="2400">
              <a:latin typeface="Arial Narrow"/>
              <a:cs typeface="Arial Narrow"/>
            </a:endParaRPr>
          </a:p>
          <a:p>
            <a:pPr marL="12700">
              <a:lnSpc>
                <a:spcPts val="2845"/>
              </a:lnSpc>
              <a:spcBef>
                <a:spcPts val="395"/>
              </a:spcBef>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10" dirty="0">
                <a:latin typeface="Arial Narrow"/>
                <a:cs typeface="Arial Narrow"/>
              </a:rPr>
              <a:t>(&lt;</a:t>
            </a:r>
            <a:r>
              <a:rPr sz="2400" spc="-5" dirty="0">
                <a:latin typeface="Arial Narrow"/>
                <a:cs typeface="Arial Narrow"/>
              </a:rPr>
              <a:t>used</a:t>
            </a:r>
            <a:r>
              <a:rPr sz="2400" spc="0" dirty="0">
                <a:latin typeface="Arial Narrow"/>
                <a:cs typeface="Arial Narrow"/>
              </a:rPr>
              <a:t>,</a:t>
            </a:r>
            <a:r>
              <a:rPr sz="2400" spc="10" dirty="0">
                <a:latin typeface="Arial Narrow"/>
                <a:cs typeface="Arial Narrow"/>
              </a:rPr>
              <a:t> </a:t>
            </a:r>
            <a:r>
              <a:rPr sz="2400" spc="0" dirty="0">
                <a:latin typeface="Arial Narrow"/>
                <a:cs typeface="Arial Narrow"/>
              </a:rPr>
              <a:t>to&gt;</a:t>
            </a:r>
            <a:r>
              <a:rPr sz="2400" spc="5" dirty="0">
                <a:latin typeface="Arial Narrow"/>
                <a:cs typeface="Arial Narrow"/>
              </a:rPr>
              <a:t>,</a:t>
            </a:r>
            <a:r>
              <a:rPr sz="2400" spc="-5" dirty="0">
                <a:latin typeface="Arial Narrow"/>
                <a:cs typeface="Arial Narrow"/>
              </a:rPr>
              <a:t>1)</a:t>
            </a:r>
            <a:endParaRPr sz="2400">
              <a:latin typeface="Arial Narrow"/>
              <a:cs typeface="Arial Narrow"/>
            </a:endParaRPr>
          </a:p>
        </p:txBody>
      </p:sp>
      <p:sp>
        <p:nvSpPr>
          <p:cNvPr id="4" name="object 4"/>
          <p:cNvSpPr/>
          <p:nvPr/>
        </p:nvSpPr>
        <p:spPr>
          <a:xfrm>
            <a:off x="5239511" y="94488"/>
            <a:ext cx="3733799" cy="71932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96205" rIns="0" bIns="0" rtlCol="0">
            <a:spAutoFit/>
          </a:bodyPr>
          <a:lstStyle/>
          <a:p>
            <a:pPr marL="282575">
              <a:lnSpc>
                <a:spcPct val="100000"/>
              </a:lnSpc>
            </a:pPr>
            <a:r>
              <a:rPr sz="2600" dirty="0">
                <a:solidFill>
                  <a:srgbClr val="33CC33"/>
                </a:solidFill>
                <a:latin typeface="Arial Narrow"/>
                <a:cs typeface="Arial Narrow"/>
              </a:rPr>
              <a:t>A</a:t>
            </a:r>
            <a:r>
              <a:rPr sz="2600" spc="-120" dirty="0">
                <a:solidFill>
                  <a:srgbClr val="33CC33"/>
                </a:solidFill>
                <a:latin typeface="Arial Narrow"/>
                <a:cs typeface="Arial Narrow"/>
              </a:rPr>
              <a:t> </a:t>
            </a:r>
            <a:r>
              <a:rPr sz="2600" spc="0" dirty="0">
                <a:solidFill>
                  <a:srgbClr val="33CC33"/>
                </a:solidFill>
                <a:latin typeface="Arial Narrow"/>
                <a:cs typeface="Arial Narrow"/>
              </a:rPr>
              <a:t>simple</a:t>
            </a:r>
            <a:r>
              <a:rPr sz="2600" spc="-30" dirty="0">
                <a:solidFill>
                  <a:srgbClr val="33CC33"/>
                </a:solidFill>
                <a:latin typeface="Arial Narrow"/>
                <a:cs typeface="Arial Narrow"/>
              </a:rPr>
              <a:t> </a:t>
            </a:r>
            <a:r>
              <a:rPr sz="2600" spc="25" dirty="0">
                <a:solidFill>
                  <a:srgbClr val="33CC33"/>
                </a:solidFill>
                <a:latin typeface="Arial Narrow"/>
                <a:cs typeface="Arial Narrow"/>
              </a:rPr>
              <a:t>“</a:t>
            </a:r>
            <a:r>
              <a:rPr sz="2600" spc="0" dirty="0">
                <a:solidFill>
                  <a:srgbClr val="33CC33"/>
                </a:solidFill>
                <a:latin typeface="Arial Narrow"/>
                <a:cs typeface="Arial Narrow"/>
              </a:rPr>
              <a:t>Pair</a:t>
            </a:r>
            <a:r>
              <a:rPr sz="2600" spc="-10" dirty="0">
                <a:solidFill>
                  <a:srgbClr val="33CC33"/>
                </a:solidFill>
                <a:latin typeface="Arial Narrow"/>
                <a:cs typeface="Arial Narrow"/>
              </a:rPr>
              <a:t>s</a:t>
            </a:r>
            <a:r>
              <a:rPr sz="2600" spc="0" dirty="0">
                <a:solidFill>
                  <a:srgbClr val="33CC33"/>
                </a:solidFill>
                <a:latin typeface="Arial Narrow"/>
                <a:cs typeface="Arial Narrow"/>
              </a:rPr>
              <a:t>”</a:t>
            </a:r>
            <a:r>
              <a:rPr sz="2600" spc="-35" dirty="0">
                <a:solidFill>
                  <a:srgbClr val="33CC33"/>
                </a:solidFill>
                <a:latin typeface="Arial Narrow"/>
                <a:cs typeface="Arial Narrow"/>
              </a:rPr>
              <a:t> </a:t>
            </a:r>
            <a:r>
              <a:rPr sz="2600" spc="0" dirty="0">
                <a:solidFill>
                  <a:srgbClr val="33CC33"/>
                </a:solidFill>
                <a:latin typeface="Arial Narrow"/>
                <a:cs typeface="Arial Narrow"/>
              </a:rPr>
              <a:t>approach</a:t>
            </a:r>
            <a:r>
              <a:rPr sz="2600" spc="-15" dirty="0">
                <a:solidFill>
                  <a:srgbClr val="33CC33"/>
                </a:solidFill>
                <a:latin typeface="Arial Narrow"/>
                <a:cs typeface="Arial Narrow"/>
              </a:rPr>
              <a:t> </a:t>
            </a:r>
            <a:r>
              <a:rPr sz="2600" spc="0" dirty="0">
                <a:solidFill>
                  <a:srgbClr val="33CC33"/>
                </a:solidFill>
                <a:latin typeface="Arial Narrow"/>
                <a:cs typeface="Arial Narrow"/>
              </a:rPr>
              <a:t>example</a:t>
            </a:r>
            <a:r>
              <a:rPr sz="2600" spc="-20" dirty="0">
                <a:solidFill>
                  <a:srgbClr val="33CC33"/>
                </a:solidFill>
                <a:latin typeface="Arial Narrow"/>
                <a:cs typeface="Arial Narrow"/>
              </a:rPr>
              <a:t> </a:t>
            </a:r>
            <a:r>
              <a:rPr sz="2600" spc="0" dirty="0">
                <a:solidFill>
                  <a:srgbClr val="33CC33"/>
                </a:solidFill>
                <a:latin typeface="Arial Narrow"/>
                <a:cs typeface="Arial Narrow"/>
              </a:rPr>
              <a:t>(con</a:t>
            </a:r>
            <a:r>
              <a:rPr sz="2600" spc="-15" dirty="0">
                <a:solidFill>
                  <a:srgbClr val="33CC33"/>
                </a:solidFill>
                <a:latin typeface="Arial Narrow"/>
                <a:cs typeface="Arial Narrow"/>
              </a:rPr>
              <a:t>t</a:t>
            </a:r>
            <a:r>
              <a:rPr sz="2600" spc="0" dirty="0">
                <a:solidFill>
                  <a:srgbClr val="33CC33"/>
                </a:solidFill>
                <a:latin typeface="Arial Narrow"/>
                <a:cs typeface="Arial Narrow"/>
              </a:rPr>
              <a:t>.)</a:t>
            </a:r>
            <a:endParaRPr sz="2600">
              <a:latin typeface="Arial Narrow"/>
              <a:cs typeface="Arial Narrow"/>
            </a:endParaRPr>
          </a:p>
        </p:txBody>
      </p:sp>
      <p:sp>
        <p:nvSpPr>
          <p:cNvPr id="4" name="object 4"/>
          <p:cNvSpPr txBox="1"/>
          <p:nvPr/>
        </p:nvSpPr>
        <p:spPr>
          <a:xfrm>
            <a:off x="2492120" y="6219748"/>
            <a:ext cx="3955415" cy="377190"/>
          </a:xfrm>
          <a:prstGeom prst="rect">
            <a:avLst/>
          </a:prstGeom>
        </p:spPr>
        <p:txBody>
          <a:bodyPr vert="horz" wrap="square" lIns="0" tIns="0" rIns="0" bIns="0" rtlCol="0">
            <a:spAutoFit/>
          </a:bodyPr>
          <a:lstStyle/>
          <a:p>
            <a:pPr marL="12700">
              <a:lnSpc>
                <a:spcPct val="100000"/>
              </a:lnSpc>
            </a:pPr>
            <a:r>
              <a:rPr sz="2400" dirty="0">
                <a:latin typeface="Times New Roman"/>
                <a:cs typeface="Times New Roman"/>
              </a:rPr>
              <a:t>figure:</a:t>
            </a:r>
            <a:r>
              <a:rPr sz="2400" spc="-20" dirty="0">
                <a:latin typeface="Times New Roman"/>
                <a:cs typeface="Times New Roman"/>
              </a:rPr>
              <a:t> </a:t>
            </a:r>
            <a:r>
              <a:rPr sz="2400" spc="0" dirty="0">
                <a:latin typeface="Times New Roman"/>
                <a:cs typeface="Times New Roman"/>
              </a:rPr>
              <a:t>the</a:t>
            </a:r>
            <a:r>
              <a:rPr sz="2400" spc="-10" dirty="0">
                <a:latin typeface="Times New Roman"/>
                <a:cs typeface="Times New Roman"/>
              </a:rPr>
              <a:t> </a:t>
            </a:r>
            <a:r>
              <a:rPr sz="2400" spc="0" dirty="0">
                <a:latin typeface="Times New Roman"/>
                <a:cs typeface="Times New Roman"/>
              </a:rPr>
              <a:t>c</a:t>
            </a:r>
            <a:r>
              <a:rPr sz="2400" spc="10" dirty="0">
                <a:latin typeface="Times New Roman"/>
                <a:cs typeface="Times New Roman"/>
              </a:rPr>
              <a:t>o</a:t>
            </a:r>
            <a:r>
              <a:rPr sz="2400" spc="0" dirty="0">
                <a:latin typeface="Times New Roman"/>
                <a:cs typeface="Times New Roman"/>
              </a:rPr>
              <a:t>-occu</a:t>
            </a:r>
            <a:r>
              <a:rPr sz="2400" spc="5" dirty="0">
                <a:latin typeface="Times New Roman"/>
                <a:cs typeface="Times New Roman"/>
              </a:rPr>
              <a:t>r</a:t>
            </a:r>
            <a:r>
              <a:rPr sz="2400" spc="0" dirty="0">
                <a:latin typeface="Times New Roman"/>
                <a:cs typeface="Times New Roman"/>
              </a:rPr>
              <a:t>rence</a:t>
            </a:r>
            <a:r>
              <a:rPr sz="2400" spc="-45" dirty="0">
                <a:latin typeface="Times New Roman"/>
                <a:cs typeface="Times New Roman"/>
              </a:rPr>
              <a:t> </a:t>
            </a:r>
            <a:r>
              <a:rPr sz="2400" spc="-20" dirty="0">
                <a:latin typeface="Times New Roman"/>
                <a:cs typeface="Times New Roman"/>
              </a:rPr>
              <a:t>m</a:t>
            </a:r>
            <a:r>
              <a:rPr sz="2400" spc="0" dirty="0">
                <a:latin typeface="Times New Roman"/>
                <a:cs typeface="Times New Roman"/>
              </a:rPr>
              <a:t>atr</a:t>
            </a:r>
            <a:r>
              <a:rPr sz="2400" spc="5" dirty="0">
                <a:latin typeface="Times New Roman"/>
                <a:cs typeface="Times New Roman"/>
              </a:rPr>
              <a:t>i</a:t>
            </a:r>
            <a:r>
              <a:rPr sz="2400" spc="0" dirty="0">
                <a:latin typeface="Times New Roman"/>
                <a:cs typeface="Times New Roman"/>
              </a:rPr>
              <a:t>x</a:t>
            </a:r>
            <a:endParaRPr sz="2400">
              <a:latin typeface="Times New Roman"/>
              <a:cs typeface="Times New Roman"/>
            </a:endParaRPr>
          </a:p>
        </p:txBody>
      </p:sp>
      <p:sp>
        <p:nvSpPr>
          <p:cNvPr id="5" name="object 5"/>
          <p:cNvSpPr/>
          <p:nvPr/>
        </p:nvSpPr>
        <p:spPr>
          <a:xfrm>
            <a:off x="5239511" y="94488"/>
            <a:ext cx="3733799" cy="719328"/>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2" name="object 2"/>
          <p:cNvGraphicFramePr>
            <a:graphicFrameLocks noGrp="1"/>
          </p:cNvGraphicFramePr>
          <p:nvPr/>
        </p:nvGraphicFramePr>
        <p:xfrm>
          <a:off x="1271650" y="1444625"/>
          <a:ext cx="7116696" cy="4766711"/>
        </p:xfrm>
        <a:graphic>
          <a:graphicData uri="http://schemas.openxmlformats.org/drawingml/2006/table">
            <a:tbl>
              <a:tblPr firstRow="1" bandRow="1">
                <a:tableStyleId>{2D5ABB26-0587-4C30-8999-92F81FD0307C}</a:tableStyleId>
              </a:tblPr>
              <a:tblGrid>
                <a:gridCol w="569849">
                  <a:extLst>
                    <a:ext uri="{9D8B030D-6E8A-4147-A177-3AD203B41FA5}">
                      <a16:colId xmlns:a16="http://schemas.microsoft.com/office/drawing/2014/main" val="20000"/>
                    </a:ext>
                  </a:extLst>
                </a:gridCol>
                <a:gridCol w="487425">
                  <a:extLst>
                    <a:ext uri="{9D8B030D-6E8A-4147-A177-3AD203B41FA5}">
                      <a16:colId xmlns:a16="http://schemas.microsoft.com/office/drawing/2014/main" val="20001"/>
                    </a:ext>
                  </a:extLst>
                </a:gridCol>
                <a:gridCol w="327947">
                  <a:extLst>
                    <a:ext uri="{9D8B030D-6E8A-4147-A177-3AD203B41FA5}">
                      <a16:colId xmlns:a16="http://schemas.microsoft.com/office/drawing/2014/main" val="20002"/>
                    </a:ext>
                  </a:extLst>
                </a:gridCol>
                <a:gridCol w="173702">
                  <a:extLst>
                    <a:ext uri="{9D8B030D-6E8A-4147-A177-3AD203B41FA5}">
                      <a16:colId xmlns:a16="http://schemas.microsoft.com/office/drawing/2014/main" val="20003"/>
                    </a:ext>
                  </a:extLst>
                </a:gridCol>
                <a:gridCol w="596900">
                  <a:extLst>
                    <a:ext uri="{9D8B030D-6E8A-4147-A177-3AD203B41FA5}">
                      <a16:colId xmlns:a16="http://schemas.microsoft.com/office/drawing/2014/main" val="20004"/>
                    </a:ext>
                  </a:extLst>
                </a:gridCol>
                <a:gridCol w="636524">
                  <a:extLst>
                    <a:ext uri="{9D8B030D-6E8A-4147-A177-3AD203B41FA5}">
                      <a16:colId xmlns:a16="http://schemas.microsoft.com/office/drawing/2014/main" val="20005"/>
                    </a:ext>
                  </a:extLst>
                </a:gridCol>
                <a:gridCol w="402750">
                  <a:extLst>
                    <a:ext uri="{9D8B030D-6E8A-4147-A177-3AD203B41FA5}">
                      <a16:colId xmlns:a16="http://schemas.microsoft.com/office/drawing/2014/main" val="20006"/>
                    </a:ext>
                  </a:extLst>
                </a:gridCol>
                <a:gridCol w="248124">
                  <a:extLst>
                    <a:ext uri="{9D8B030D-6E8A-4147-A177-3AD203B41FA5}">
                      <a16:colId xmlns:a16="http://schemas.microsoft.com/office/drawing/2014/main" val="20007"/>
                    </a:ext>
                  </a:extLst>
                </a:gridCol>
                <a:gridCol w="582676">
                  <a:extLst>
                    <a:ext uri="{9D8B030D-6E8A-4147-A177-3AD203B41FA5}">
                      <a16:colId xmlns:a16="http://schemas.microsoft.com/office/drawing/2014/main" val="20008"/>
                    </a:ext>
                  </a:extLst>
                </a:gridCol>
                <a:gridCol w="611124">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555625">
                  <a:extLst>
                    <a:ext uri="{9D8B030D-6E8A-4147-A177-3AD203B41FA5}">
                      <a16:colId xmlns:a16="http://schemas.microsoft.com/office/drawing/2014/main" val="20011"/>
                    </a:ext>
                  </a:extLst>
                </a:gridCol>
                <a:gridCol w="596900">
                  <a:extLst>
                    <a:ext uri="{9D8B030D-6E8A-4147-A177-3AD203B41FA5}">
                      <a16:colId xmlns:a16="http://schemas.microsoft.com/office/drawing/2014/main" val="20012"/>
                    </a:ext>
                  </a:extLst>
                </a:gridCol>
                <a:gridCol w="717550">
                  <a:extLst>
                    <a:ext uri="{9D8B030D-6E8A-4147-A177-3AD203B41FA5}">
                      <a16:colId xmlns:a16="http://schemas.microsoft.com/office/drawing/2014/main" val="20013"/>
                    </a:ext>
                  </a:extLst>
                </a:gridCol>
              </a:tblGrid>
              <a:tr h="498475">
                <a:tc gridSpan="2">
                  <a:txBody>
                    <a:bodyPr/>
                    <a:lstStyle/>
                    <a:p>
                      <a:pPr marL="650875">
                        <a:lnSpc>
                          <a:spcPct val="100000"/>
                        </a:lnSpc>
                      </a:pPr>
                      <a:r>
                        <a:rPr sz="2400" spc="-10" dirty="0">
                          <a:latin typeface="Arial Narrow"/>
                          <a:cs typeface="Arial Narrow"/>
                        </a:rPr>
                        <a:t>we</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gridSpan="2">
                  <a:txBody>
                    <a:bodyPr/>
                    <a:lstStyle/>
                    <a:p>
                      <a:pPr marL="67310">
                        <a:lnSpc>
                          <a:spcPct val="100000"/>
                        </a:lnSpc>
                      </a:pPr>
                      <a:r>
                        <a:rPr sz="2400" spc="-5" dirty="0">
                          <a:latin typeface="Arial Narrow"/>
                          <a:cs typeface="Arial Narrow"/>
                        </a:rPr>
                        <a:t>are</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a:txBody>
                    <a:bodyPr/>
                    <a:lstStyle/>
                    <a:p>
                      <a:pPr marL="120650">
                        <a:lnSpc>
                          <a:spcPct val="100000"/>
                        </a:lnSpc>
                      </a:pPr>
                      <a:r>
                        <a:rPr sz="2400" spc="-5" dirty="0">
                          <a:latin typeface="Arial Narrow"/>
                          <a:cs typeface="Arial Narrow"/>
                        </a:rPr>
                        <a:t>not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0">
                        <a:lnSpc>
                          <a:spcPct val="100000"/>
                        </a:lnSpc>
                      </a:pPr>
                      <a:r>
                        <a:rPr sz="2400" dirty="0">
                          <a:latin typeface="Arial Narrow"/>
                          <a:cs typeface="Arial Narrow"/>
                        </a:rPr>
                        <a:t>w</a:t>
                      </a:r>
                      <a:r>
                        <a:rPr sz="2400" spc="-10" dirty="0">
                          <a:latin typeface="Arial Narrow"/>
                          <a:cs typeface="Arial Narrow"/>
                        </a:rPr>
                        <a:t>h</a:t>
                      </a:r>
                      <a:r>
                        <a:rPr sz="2400" spc="-5" dirty="0">
                          <a:latin typeface="Arial Narrow"/>
                          <a:cs typeface="Arial Narrow"/>
                        </a:rPr>
                        <a:t>at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2">
                  <a:txBody>
                    <a:bodyPr/>
                    <a:lstStyle/>
                    <a:p>
                      <a:pPr marL="58419">
                        <a:lnSpc>
                          <a:spcPct val="100000"/>
                        </a:lnSpc>
                      </a:pPr>
                      <a:r>
                        <a:rPr sz="2400" dirty="0">
                          <a:latin typeface="Arial Narrow"/>
                          <a:cs typeface="Arial Narrow"/>
                        </a:rPr>
                        <a:t>w</a:t>
                      </a:r>
                      <a:r>
                        <a:rPr sz="2400" spc="-10" dirty="0">
                          <a:latin typeface="Arial Narrow"/>
                          <a:cs typeface="Arial Narrow"/>
                        </a:rPr>
                        <a:t>a</a:t>
                      </a:r>
                      <a:r>
                        <a:rPr sz="2400" spc="-5" dirty="0">
                          <a:latin typeface="Arial Narrow"/>
                          <a:cs typeface="Arial Narrow"/>
                        </a:rPr>
                        <a:t>nt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a:txBody>
                    <a:bodyPr/>
                    <a:lstStyle/>
                    <a:p>
                      <a:pPr marL="183515">
                        <a:lnSpc>
                          <a:spcPct val="100000"/>
                        </a:lnSpc>
                      </a:pPr>
                      <a:r>
                        <a:rPr sz="2400" dirty="0">
                          <a:latin typeface="Arial Narrow"/>
                          <a:cs typeface="Arial Narrow"/>
                        </a:rPr>
                        <a:t>to</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63830">
                        <a:lnSpc>
                          <a:spcPct val="100000"/>
                        </a:lnSpc>
                      </a:pPr>
                      <a:r>
                        <a:rPr sz="2400" spc="-5" dirty="0">
                          <a:latin typeface="Arial Narrow"/>
                          <a:cs typeface="Arial Narrow"/>
                        </a:rPr>
                        <a:t>be</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28905">
                        <a:lnSpc>
                          <a:spcPct val="100000"/>
                        </a:lnSpc>
                      </a:pPr>
                      <a:r>
                        <a:rPr sz="2400" spc="-5" dirty="0">
                          <a:latin typeface="Arial Narrow"/>
                          <a:cs typeface="Arial Narrow"/>
                        </a:rPr>
                        <a:t>but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0180">
                        <a:lnSpc>
                          <a:spcPct val="100000"/>
                        </a:lnSpc>
                      </a:pPr>
                      <a:r>
                        <a:rPr sz="2400" spc="-5" dirty="0">
                          <a:latin typeface="Arial Narrow"/>
                          <a:cs typeface="Arial Narrow"/>
                        </a:rPr>
                        <a:t>at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0">
                        <a:lnSpc>
                          <a:spcPct val="100000"/>
                        </a:lnSpc>
                      </a:pPr>
                      <a:r>
                        <a:rPr sz="2400" spc="-5" dirty="0">
                          <a:latin typeface="Arial Narrow"/>
                          <a:cs typeface="Arial Narrow"/>
                        </a:rPr>
                        <a:t>l</a:t>
                      </a:r>
                      <a:r>
                        <a:rPr sz="2400" spc="-10" dirty="0">
                          <a:latin typeface="Arial Narrow"/>
                          <a:cs typeface="Arial Narrow"/>
                        </a:rPr>
                        <a:t>e</a:t>
                      </a:r>
                      <a:r>
                        <a:rPr sz="2400" spc="-5" dirty="0">
                          <a:latin typeface="Arial Narrow"/>
                          <a:cs typeface="Arial Narrow"/>
                        </a:rPr>
                        <a:t>ast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5090">
                        <a:lnSpc>
                          <a:spcPct val="100000"/>
                        </a:lnSpc>
                      </a:pPr>
                      <a:r>
                        <a:rPr sz="2400" spc="-5" dirty="0">
                          <a:latin typeface="Arial Narrow"/>
                          <a:cs typeface="Arial Narrow"/>
                        </a:rPr>
                        <a:t>us</a:t>
                      </a:r>
                      <a:r>
                        <a:rPr sz="2400" spc="-10" dirty="0">
                          <a:latin typeface="Arial Narrow"/>
                          <a:cs typeface="Arial Narrow"/>
                        </a:rPr>
                        <a:t>e</a:t>
                      </a:r>
                      <a:r>
                        <a:rPr sz="2400" spc="0" dirty="0">
                          <a:latin typeface="Arial Narrow"/>
                          <a:cs typeface="Arial Narrow"/>
                        </a:rPr>
                        <a:t>d</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75285">
                <a:tc>
                  <a:txBody>
                    <a:bodyPr/>
                    <a:lstStyle/>
                    <a:p>
                      <a:pPr marL="121920">
                        <a:lnSpc>
                          <a:spcPct val="100000"/>
                        </a:lnSpc>
                      </a:pPr>
                      <a:r>
                        <a:rPr sz="2400" spc="-5" dirty="0">
                          <a:latin typeface="Arial Narrow"/>
                          <a:cs typeface="Arial Narrow"/>
                        </a:rPr>
                        <a:t>we</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78435">
                        <a:lnSpc>
                          <a:spcPct val="100000"/>
                        </a:lnSpc>
                      </a:pPr>
                      <a:r>
                        <a:rPr sz="2400" dirty="0">
                          <a:latin typeface="Arial Narrow"/>
                          <a:cs typeface="Arial Narrow"/>
                        </a:rPr>
                        <a:t>2</a:t>
                      </a:r>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253365">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75157">
                <a:tc>
                  <a:txBody>
                    <a:bodyPr/>
                    <a:lstStyle/>
                    <a:p>
                      <a:pPr marL="100965">
                        <a:lnSpc>
                          <a:spcPct val="100000"/>
                        </a:lnSpc>
                      </a:pPr>
                      <a:r>
                        <a:rPr sz="2400" spc="-5" dirty="0">
                          <a:latin typeface="Arial Narrow"/>
                          <a:cs typeface="Arial Narrow"/>
                        </a:rPr>
                        <a:t>are</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1430" algn="r">
                        <a:lnSpc>
                          <a:spcPct val="100000"/>
                        </a:lnSpc>
                      </a:pPr>
                      <a:r>
                        <a:rPr sz="2400" dirty="0">
                          <a:latin typeface="Arial Narrow"/>
                          <a:cs typeface="Arial Narrow"/>
                        </a:rPr>
                        <a:t>2</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pPr>
                      <a:r>
                        <a:rPr sz="2400" dirty="0">
                          <a:latin typeface="Arial Narrow"/>
                          <a:cs typeface="Arial Narrow"/>
                        </a:rPr>
                        <a:t>2</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75285">
                <a:tc>
                  <a:txBody>
                    <a:bodyPr/>
                    <a:lstStyle/>
                    <a:p>
                      <a:pPr marL="108585">
                        <a:lnSpc>
                          <a:spcPct val="100000"/>
                        </a:lnSpc>
                      </a:pPr>
                      <a:r>
                        <a:rPr sz="2400" spc="-5" dirty="0">
                          <a:latin typeface="Arial Narrow"/>
                          <a:cs typeface="Arial Narrow"/>
                        </a:rPr>
                        <a:t>not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pPr marL="6350">
                        <a:lnSpc>
                          <a:spcPct val="100000"/>
                        </a:lnSpc>
                      </a:pPr>
                      <a:r>
                        <a:rPr sz="2400" dirty="0">
                          <a:latin typeface="Arial Narrow"/>
                          <a:cs typeface="Arial Narrow"/>
                        </a:rPr>
                        <a:t>2</a:t>
                      </a:r>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pPr>
                      <a:r>
                        <a:rPr sz="2400" dirty="0">
                          <a:latin typeface="Arial Narrow"/>
                          <a:cs typeface="Arial Narrow"/>
                        </a:rPr>
                        <a:t>2</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75158">
                <a:tc>
                  <a:txBody>
                    <a:bodyPr/>
                    <a:lstStyle/>
                    <a:p>
                      <a:pPr marL="18415">
                        <a:lnSpc>
                          <a:spcPct val="100000"/>
                        </a:lnSpc>
                      </a:pPr>
                      <a:r>
                        <a:rPr sz="2400" dirty="0">
                          <a:latin typeface="Arial Narrow"/>
                          <a:cs typeface="Arial Narrow"/>
                        </a:rPr>
                        <a:t>w</a:t>
                      </a:r>
                      <a:r>
                        <a:rPr sz="2400" spc="-10" dirty="0">
                          <a:latin typeface="Arial Narrow"/>
                          <a:cs typeface="Arial Narrow"/>
                        </a:rPr>
                        <a:t>h</a:t>
                      </a:r>
                      <a:r>
                        <a:rPr sz="2400" spc="-5" dirty="0">
                          <a:latin typeface="Arial Narrow"/>
                          <a:cs typeface="Arial Narrow"/>
                        </a:rPr>
                        <a:t>at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78460">
                        <a:lnSpc>
                          <a:spcPct val="100000"/>
                        </a:lnSpc>
                      </a:pPr>
                      <a:r>
                        <a:rPr sz="2400" dirty="0">
                          <a:latin typeface="Arial Narrow"/>
                          <a:cs typeface="Arial Narrow"/>
                        </a:rPr>
                        <a:t>2</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75284">
                <a:tc>
                  <a:txBody>
                    <a:bodyPr/>
                    <a:lstStyle/>
                    <a:p>
                      <a:pPr marL="18415">
                        <a:lnSpc>
                          <a:spcPct val="100000"/>
                        </a:lnSpc>
                      </a:pPr>
                      <a:r>
                        <a:rPr sz="2400" dirty="0">
                          <a:latin typeface="Arial Narrow"/>
                          <a:cs typeface="Arial Narrow"/>
                        </a:rPr>
                        <a:t>w</a:t>
                      </a:r>
                      <a:r>
                        <a:rPr sz="2400" spc="-10" dirty="0">
                          <a:latin typeface="Arial Narrow"/>
                          <a:cs typeface="Arial Narrow"/>
                        </a:rPr>
                        <a:t>a</a:t>
                      </a:r>
                      <a:r>
                        <a:rPr sz="2400" spc="-5" dirty="0">
                          <a:latin typeface="Arial Narrow"/>
                          <a:cs typeface="Arial Narrow"/>
                        </a:rPr>
                        <a:t>nt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2065" algn="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0" algn="ct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75158">
                <a:tc>
                  <a:txBody>
                    <a:bodyPr/>
                    <a:lstStyle/>
                    <a:p>
                      <a:pPr marL="177165">
                        <a:lnSpc>
                          <a:spcPct val="100000"/>
                        </a:lnSpc>
                      </a:pPr>
                      <a:r>
                        <a:rPr sz="2400" dirty="0">
                          <a:latin typeface="Arial Narrow"/>
                          <a:cs typeface="Arial Narrow"/>
                        </a:rPr>
                        <a:t>to</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pPr marL="6350">
                        <a:lnSpc>
                          <a:spcPct val="100000"/>
                        </a:lnSpc>
                      </a:pPr>
                      <a:r>
                        <a:rPr sz="2400" dirty="0">
                          <a:latin typeface="Arial Narrow"/>
                          <a:cs typeface="Arial Narrow"/>
                        </a:rPr>
                        <a:t>1</a:t>
                      </a:r>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1905" algn="ct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38784">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75284">
                <a:tc>
                  <a:txBody>
                    <a:bodyPr/>
                    <a:lstStyle/>
                    <a:p>
                      <a:pPr marL="143510">
                        <a:lnSpc>
                          <a:spcPct val="100000"/>
                        </a:lnSpc>
                      </a:pPr>
                      <a:r>
                        <a:rPr sz="2400" spc="-5" dirty="0">
                          <a:latin typeface="Arial Narrow"/>
                          <a:cs typeface="Arial Narrow"/>
                        </a:rPr>
                        <a:t>be</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70840">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75285">
                <a:tc>
                  <a:txBody>
                    <a:bodyPr/>
                    <a:lstStyle/>
                    <a:p>
                      <a:pPr marL="108585">
                        <a:lnSpc>
                          <a:spcPct val="100000"/>
                        </a:lnSpc>
                      </a:pPr>
                      <a:r>
                        <a:rPr sz="2400" spc="-5" dirty="0">
                          <a:latin typeface="Arial Narrow"/>
                          <a:cs typeface="Arial Narrow"/>
                        </a:rPr>
                        <a:t>but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75157">
                <a:tc>
                  <a:txBody>
                    <a:bodyPr/>
                    <a:lstStyle/>
                    <a:p>
                      <a:pPr marL="177165">
                        <a:lnSpc>
                          <a:spcPct val="100000"/>
                        </a:lnSpc>
                      </a:pPr>
                      <a:r>
                        <a:rPr sz="2400" spc="-5" dirty="0">
                          <a:latin typeface="Arial Narrow"/>
                          <a:cs typeface="Arial Narrow"/>
                        </a:rPr>
                        <a:t>at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4810">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515962">
                <a:tc gridSpan="14">
                  <a:txBody>
                    <a:bodyPr/>
                    <a:lstStyle/>
                    <a:p>
                      <a:pPr marL="18415">
                        <a:lnSpc>
                          <a:spcPct val="100000"/>
                        </a:lnSpc>
                      </a:pPr>
                      <a:r>
                        <a:rPr sz="2400" spc="-5" dirty="0">
                          <a:latin typeface="Arial Narrow"/>
                          <a:cs typeface="Arial Narrow"/>
                        </a:rPr>
                        <a:t>l</a:t>
                      </a:r>
                      <a:r>
                        <a:rPr sz="2400" spc="-10" dirty="0">
                          <a:latin typeface="Arial Narrow"/>
                          <a:cs typeface="Arial Narrow"/>
                        </a:rPr>
                        <a:t>e</a:t>
                      </a:r>
                      <a:r>
                        <a:rPr sz="2400" spc="-5" dirty="0">
                          <a:latin typeface="Arial Narrow"/>
                          <a:cs typeface="Arial Narrow"/>
                        </a:rPr>
                        <a:t>ast</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r h="375221">
                <a:tc>
                  <a:txBody>
                    <a:bodyPr/>
                    <a:lstStyle/>
                    <a:p>
                      <a:pPr marL="10795">
                        <a:lnSpc>
                          <a:spcPct val="100000"/>
                        </a:lnSpc>
                      </a:pPr>
                      <a:r>
                        <a:rPr sz="2400" spc="-5" dirty="0">
                          <a:latin typeface="Arial Narrow"/>
                          <a:cs typeface="Arial Narrow"/>
                        </a:rPr>
                        <a:t>used</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12065" algn="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0" algn="ctr">
                        <a:lnSpc>
                          <a:spcPct val="100000"/>
                        </a:lnSpc>
                      </a:pPr>
                      <a:r>
                        <a:rPr sz="2400" dirty="0">
                          <a:latin typeface="Arial Narrow"/>
                          <a:cs typeface="Arial Narrow"/>
                        </a:rPr>
                        <a:t>1</a:t>
                      </a:r>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endParaRPr sz="2400">
                        <a:latin typeface="Arial Narrow"/>
                        <a:cs typeface="Arial Narrow"/>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0302" rIns="0" bIns="0" rtlCol="0">
            <a:spAutoFit/>
          </a:bodyPr>
          <a:lstStyle/>
          <a:p>
            <a:pPr marL="378460">
              <a:lnSpc>
                <a:spcPts val="2965"/>
              </a:lnSpc>
            </a:pPr>
            <a:r>
              <a:rPr sz="2600" dirty="0">
                <a:solidFill>
                  <a:srgbClr val="33CC33"/>
                </a:solidFill>
                <a:latin typeface="黑体"/>
                <a:cs typeface="黑体"/>
              </a:rPr>
              <a:t>算法的</a:t>
            </a:r>
            <a:r>
              <a:rPr sz="2600" spc="-15" dirty="0">
                <a:solidFill>
                  <a:srgbClr val="33CC33"/>
                </a:solidFill>
                <a:latin typeface="黑体"/>
                <a:cs typeface="黑体"/>
              </a:rPr>
              <a:t>扩</a:t>
            </a:r>
            <a:r>
              <a:rPr sz="2600" spc="0" dirty="0">
                <a:solidFill>
                  <a:srgbClr val="33CC33"/>
                </a:solidFill>
                <a:latin typeface="黑体"/>
                <a:cs typeface="黑体"/>
              </a:rPr>
              <a:t>展</a:t>
            </a:r>
            <a:endParaRPr sz="2600">
              <a:latin typeface="黑体"/>
              <a:cs typeface="黑体"/>
            </a:endParaRPr>
          </a:p>
        </p:txBody>
      </p:sp>
      <p:sp>
        <p:nvSpPr>
          <p:cNvPr id="3" name="object 3"/>
          <p:cNvSpPr txBox="1"/>
          <p:nvPr/>
        </p:nvSpPr>
        <p:spPr>
          <a:xfrm>
            <a:off x="997102" y="1158509"/>
            <a:ext cx="7310120" cy="4687570"/>
          </a:xfrm>
          <a:prstGeom prst="rect">
            <a:avLst/>
          </a:prstGeom>
        </p:spPr>
        <p:txBody>
          <a:bodyPr vert="horz" wrap="square" lIns="0" tIns="0" rIns="0" bIns="0" rtlCol="0">
            <a:spAutoFit/>
          </a:bodyPr>
          <a:lstStyle/>
          <a:p>
            <a:pPr marL="286385" marR="311150" indent="-274320">
              <a:lnSpc>
                <a:spcPct val="107600"/>
              </a:lnSpc>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0" dirty="0">
                <a:latin typeface="黑体"/>
                <a:cs typeface="黑体"/>
              </a:rPr>
              <a:t>同现定义</a:t>
            </a:r>
            <a:r>
              <a:rPr sz="2400" spc="-650" dirty="0">
                <a:latin typeface="黑体"/>
                <a:cs typeface="黑体"/>
              </a:rPr>
              <a:t> </a:t>
            </a:r>
            <a:r>
              <a:rPr sz="2400" spc="-15" dirty="0">
                <a:latin typeface="Arial Narrow"/>
                <a:cs typeface="Arial Narrow"/>
              </a:rPr>
              <a:t>N</a:t>
            </a:r>
            <a:r>
              <a:rPr sz="2400" spc="-25" dirty="0">
                <a:latin typeface="Arial Narrow"/>
                <a:cs typeface="Arial Narrow"/>
              </a:rPr>
              <a:t>e</a:t>
            </a:r>
            <a:r>
              <a:rPr sz="2400" spc="-5" dirty="0">
                <a:latin typeface="Arial Narrow"/>
                <a:cs typeface="Arial Narrow"/>
              </a:rPr>
              <a:t>i</a:t>
            </a:r>
            <a:r>
              <a:rPr sz="2400" spc="-10" dirty="0">
                <a:latin typeface="Arial Narrow"/>
                <a:cs typeface="Arial Narrow"/>
              </a:rPr>
              <a:t>g</a:t>
            </a:r>
            <a:r>
              <a:rPr sz="2400" spc="-5" dirty="0">
                <a:latin typeface="Arial Narrow"/>
                <a:cs typeface="Arial Narrow"/>
              </a:rPr>
              <a:t>hb</a:t>
            </a:r>
            <a:r>
              <a:rPr sz="2400" spc="-10" dirty="0">
                <a:latin typeface="Arial Narrow"/>
                <a:cs typeface="Arial Narrow"/>
              </a:rPr>
              <a:t>o</a:t>
            </a:r>
            <a:r>
              <a:rPr sz="2400" spc="0" dirty="0">
                <a:latin typeface="Arial Narrow"/>
                <a:cs typeface="Arial Narrow"/>
              </a:rPr>
              <a:t>rs</a:t>
            </a:r>
            <a:r>
              <a:rPr sz="2400" spc="5" dirty="0">
                <a:latin typeface="Arial Narrow"/>
                <a:cs typeface="Arial Narrow"/>
              </a:rPr>
              <a:t>(</a:t>
            </a:r>
            <a:r>
              <a:rPr sz="2400" spc="-15" dirty="0">
                <a:latin typeface="Arial Narrow"/>
                <a:cs typeface="Arial Narrow"/>
              </a:rPr>
              <a:t>w)</a:t>
            </a:r>
            <a:r>
              <a:rPr sz="2400" spc="0" dirty="0">
                <a:latin typeface="黑体"/>
                <a:cs typeface="黑体"/>
              </a:rPr>
              <a:t>为其他形式时该怎么实现 根据同现关系的不同，可能需要实现和定制不同的</a:t>
            </a:r>
            <a:endParaRPr sz="2400">
              <a:latin typeface="黑体"/>
              <a:cs typeface="黑体"/>
            </a:endParaRPr>
          </a:p>
          <a:p>
            <a:pPr marL="514984">
              <a:lnSpc>
                <a:spcPts val="2485"/>
              </a:lnSpc>
            </a:pPr>
            <a:r>
              <a:rPr sz="240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10" dirty="0">
                <a:latin typeface="Arial Narrow"/>
                <a:cs typeface="Arial Narrow"/>
              </a:rPr>
              <a:t>t</a:t>
            </a:r>
            <a:r>
              <a:rPr sz="2400" spc="0" dirty="0">
                <a:latin typeface="黑体"/>
                <a:cs typeface="黑体"/>
              </a:rPr>
              <a:t>和</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cor</a:t>
            </a:r>
            <a:r>
              <a:rPr sz="2400" spc="10" dirty="0">
                <a:latin typeface="Arial Narrow"/>
                <a:cs typeface="Arial Narrow"/>
              </a:rPr>
              <a:t>d</a:t>
            </a:r>
            <a:r>
              <a:rPr sz="2400" spc="-15" dirty="0">
                <a:latin typeface="Arial Narrow"/>
                <a:cs typeface="Arial Narrow"/>
              </a:rPr>
              <a:t>Re</a:t>
            </a:r>
            <a:r>
              <a:rPr sz="2400" spc="-5" dirty="0">
                <a:latin typeface="Arial Narrow"/>
                <a:cs typeface="Arial Narrow"/>
              </a:rPr>
              <a:t>a</a:t>
            </a:r>
            <a:r>
              <a:rPr sz="2400" spc="5" dirty="0">
                <a:latin typeface="Arial Narrow"/>
                <a:cs typeface="Arial Narrow"/>
              </a:rPr>
              <a:t>d</a:t>
            </a:r>
            <a:r>
              <a:rPr sz="2400" spc="-5" dirty="0">
                <a:latin typeface="Arial Narrow"/>
                <a:cs typeface="Arial Narrow"/>
              </a:rPr>
              <a:t>e</a:t>
            </a:r>
            <a:r>
              <a:rPr sz="2400" spc="10" dirty="0">
                <a:latin typeface="Arial Narrow"/>
                <a:cs typeface="Arial Narrow"/>
              </a:rPr>
              <a:t>r</a:t>
            </a:r>
            <a:r>
              <a:rPr sz="2400" spc="0" dirty="0">
                <a:latin typeface="黑体"/>
                <a:cs typeface="黑体"/>
              </a:rPr>
              <a:t>，</a:t>
            </a:r>
            <a:endParaRPr sz="2400">
              <a:latin typeface="黑体"/>
              <a:cs typeface="黑体"/>
            </a:endParaRPr>
          </a:p>
          <a:p>
            <a:pPr marL="514984" marR="6350" indent="-228600">
              <a:lnSpc>
                <a:spcPts val="2480"/>
              </a:lnSpc>
              <a:spcBef>
                <a:spcPts val="630"/>
              </a:spcBef>
            </a:pPr>
            <a:r>
              <a:rPr sz="2400" dirty="0">
                <a:latin typeface="黑体"/>
                <a:cs typeface="黑体"/>
              </a:rPr>
              <a:t>如同现关系为一个英文句子，则需要实现以一个英文 句子为单位的</a:t>
            </a:r>
            <a:r>
              <a:rPr sz="240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5" dirty="0">
                <a:latin typeface="Arial Narrow"/>
                <a:cs typeface="Arial Narrow"/>
              </a:rPr>
              <a:t>t</a:t>
            </a:r>
            <a:r>
              <a:rPr sz="2400" spc="0" dirty="0">
                <a:latin typeface="黑体"/>
                <a:cs typeface="黑体"/>
              </a:rPr>
              <a:t>和</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cor</a:t>
            </a:r>
            <a:r>
              <a:rPr sz="2400" spc="10" dirty="0">
                <a:latin typeface="Arial Narrow"/>
                <a:cs typeface="Arial Narrow"/>
              </a:rPr>
              <a:t>d</a:t>
            </a:r>
            <a:r>
              <a:rPr sz="2400" spc="-15" dirty="0">
                <a:latin typeface="Arial Narrow"/>
                <a:cs typeface="Arial Narrow"/>
              </a:rPr>
              <a:t>Re</a:t>
            </a:r>
            <a:r>
              <a:rPr sz="2400" spc="-5" dirty="0">
                <a:latin typeface="Arial Narrow"/>
                <a:cs typeface="Arial Narrow"/>
              </a:rPr>
              <a:t>a</a:t>
            </a:r>
            <a:r>
              <a:rPr sz="2400" spc="5" dirty="0">
                <a:latin typeface="Arial Narrow"/>
                <a:cs typeface="Arial Narrow"/>
              </a:rPr>
              <a:t>d</a:t>
            </a:r>
            <a:r>
              <a:rPr sz="2400" spc="-5" dirty="0">
                <a:latin typeface="Arial Narrow"/>
                <a:cs typeface="Arial Narrow"/>
              </a:rPr>
              <a:t>er</a:t>
            </a:r>
            <a:endParaRPr sz="2400">
              <a:latin typeface="Arial Narrow"/>
              <a:cs typeface="Arial Narrow"/>
            </a:endParaRPr>
          </a:p>
          <a:p>
            <a:pPr marL="286385">
              <a:lnSpc>
                <a:spcPts val="2680"/>
              </a:lnSpc>
              <a:spcBef>
                <a:spcPts val="215"/>
              </a:spcBef>
            </a:pPr>
            <a:r>
              <a:rPr sz="2400" spc="-5" dirty="0">
                <a:latin typeface="黑体"/>
                <a:cs typeface="黑体"/>
              </a:rPr>
              <a:t>如同现关系为一个段落，则需要实现以一个段落为单</a:t>
            </a:r>
            <a:endParaRPr sz="2400">
              <a:latin typeface="黑体"/>
              <a:cs typeface="黑体"/>
            </a:endParaRPr>
          </a:p>
          <a:p>
            <a:pPr marL="514984">
              <a:lnSpc>
                <a:spcPts val="2680"/>
              </a:lnSpc>
            </a:pPr>
            <a:r>
              <a:rPr sz="2400" dirty="0">
                <a:latin typeface="黑体"/>
                <a:cs typeface="黑体"/>
              </a:rPr>
              <a:t>位的</a:t>
            </a:r>
            <a:r>
              <a:rPr sz="2400" dirty="0">
                <a:latin typeface="Arial Narrow"/>
                <a:cs typeface="Arial Narrow"/>
              </a:rPr>
              <a:t>Fi</a:t>
            </a:r>
            <a:r>
              <a:rPr sz="2400" spc="-15" dirty="0">
                <a:latin typeface="Arial Narrow"/>
                <a:cs typeface="Arial Narrow"/>
              </a:rPr>
              <a:t>l</a:t>
            </a:r>
            <a:r>
              <a:rPr sz="2400" spc="-5" dirty="0">
                <a:latin typeface="Arial Narrow"/>
                <a:cs typeface="Arial Narrow"/>
              </a:rPr>
              <a:t>eInputForma</a:t>
            </a:r>
            <a:r>
              <a:rPr sz="2400" spc="5" dirty="0">
                <a:latin typeface="Arial Narrow"/>
                <a:cs typeface="Arial Narrow"/>
              </a:rPr>
              <a:t>t</a:t>
            </a:r>
            <a:r>
              <a:rPr sz="2400" spc="0" dirty="0">
                <a:latin typeface="黑体"/>
                <a:cs typeface="黑体"/>
              </a:rPr>
              <a:t>和</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cor</a:t>
            </a:r>
            <a:r>
              <a:rPr sz="2400" spc="10" dirty="0">
                <a:latin typeface="Arial Narrow"/>
                <a:cs typeface="Arial Narrow"/>
              </a:rPr>
              <a:t>d</a:t>
            </a:r>
            <a:r>
              <a:rPr sz="2400" spc="-15" dirty="0">
                <a:latin typeface="Arial Narrow"/>
                <a:cs typeface="Arial Narrow"/>
              </a:rPr>
              <a:t>Re</a:t>
            </a:r>
            <a:r>
              <a:rPr sz="2400" spc="-5" dirty="0">
                <a:latin typeface="Arial Narrow"/>
                <a:cs typeface="Arial Narrow"/>
              </a:rPr>
              <a:t>a</a:t>
            </a:r>
            <a:r>
              <a:rPr sz="2400" spc="5" dirty="0">
                <a:latin typeface="Arial Narrow"/>
                <a:cs typeface="Arial Narrow"/>
              </a:rPr>
              <a:t>d</a:t>
            </a:r>
            <a:r>
              <a:rPr sz="2400" spc="-5" dirty="0">
                <a:latin typeface="Arial Narrow"/>
                <a:cs typeface="Arial Narrow"/>
              </a:rPr>
              <a:t>er</a:t>
            </a:r>
            <a:endParaRPr sz="2400">
              <a:latin typeface="Arial Narrow"/>
              <a:cs typeface="Arial Narrow"/>
            </a:endParaRPr>
          </a:p>
          <a:p>
            <a:pPr marL="241300" marR="51435" indent="-228600">
              <a:lnSpc>
                <a:spcPts val="2480"/>
              </a:lnSpc>
              <a:spcBef>
                <a:spcPts val="630"/>
              </a:spcBef>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0" dirty="0">
                <a:latin typeface="黑体"/>
                <a:cs typeface="黑体"/>
              </a:rPr>
              <a:t>同现关系可扩展为从大量观察数据中进行任意离散关 联事件的分析和数据挖掘</a:t>
            </a:r>
            <a:endParaRPr sz="2400">
              <a:latin typeface="黑体"/>
              <a:cs typeface="黑体"/>
            </a:endParaRPr>
          </a:p>
          <a:p>
            <a:pPr marL="12700">
              <a:lnSpc>
                <a:spcPct val="100000"/>
              </a:lnSpc>
              <a:spcBef>
                <a:spcPts val="90"/>
              </a:spcBef>
            </a:pPr>
            <a:r>
              <a:rPr sz="2050" spc="-15" dirty="0">
                <a:solidFill>
                  <a:srgbClr val="E6B0AB"/>
                </a:solidFill>
                <a:latin typeface="Wingdings 2"/>
                <a:cs typeface="Wingdings 2"/>
              </a:rPr>
              <a:t></a:t>
            </a:r>
            <a:r>
              <a:rPr sz="2050" spc="155" dirty="0">
                <a:solidFill>
                  <a:srgbClr val="E6B0AB"/>
                </a:solidFill>
                <a:latin typeface="Times New Roman"/>
                <a:cs typeface="Times New Roman"/>
              </a:rPr>
              <a:t> </a:t>
            </a:r>
            <a:r>
              <a:rPr sz="2400" spc="-5" dirty="0">
                <a:latin typeface="黑体"/>
                <a:cs typeface="黑体"/>
              </a:rPr>
              <a:t>类似应用问题</a:t>
            </a:r>
            <a:endParaRPr sz="2400">
              <a:latin typeface="黑体"/>
              <a:cs typeface="黑体"/>
            </a:endParaRPr>
          </a:p>
          <a:p>
            <a:pPr marL="514984" marR="82550" indent="-228600">
              <a:lnSpc>
                <a:spcPts val="2480"/>
              </a:lnSpc>
              <a:spcBef>
                <a:spcPts val="645"/>
              </a:spcBef>
            </a:pPr>
            <a:r>
              <a:rPr sz="1900" spc="10" dirty="0">
                <a:solidFill>
                  <a:srgbClr val="A18E6A"/>
                </a:solidFill>
                <a:latin typeface="Wingdings 2"/>
                <a:cs typeface="Wingdings 2"/>
              </a:rPr>
              <a:t></a:t>
            </a:r>
            <a:r>
              <a:rPr sz="1900" spc="10" dirty="0">
                <a:solidFill>
                  <a:srgbClr val="A18E6A"/>
                </a:solidFill>
                <a:latin typeface="Times New Roman"/>
                <a:cs typeface="Times New Roman"/>
              </a:rPr>
              <a:t> </a:t>
            </a:r>
            <a:r>
              <a:rPr sz="1900" spc="-215" dirty="0">
                <a:solidFill>
                  <a:srgbClr val="A18E6A"/>
                </a:solidFill>
                <a:latin typeface="Times New Roman"/>
                <a:cs typeface="Times New Roman"/>
              </a:rPr>
              <a:t> </a:t>
            </a:r>
            <a:r>
              <a:rPr sz="2400" spc="0" dirty="0">
                <a:latin typeface="黑体"/>
                <a:cs typeface="黑体"/>
              </a:rPr>
              <a:t>零售商通过分析大量的交易记录，识别出关联的商 品购买行为（如：“啤酒和纸尿裤”的故事）</a:t>
            </a:r>
            <a:endParaRPr sz="2400">
              <a:latin typeface="黑体"/>
              <a:cs typeface="黑体"/>
            </a:endParaRPr>
          </a:p>
          <a:p>
            <a:pPr marL="286385">
              <a:lnSpc>
                <a:spcPts val="2785"/>
              </a:lnSpc>
              <a:spcBef>
                <a:spcPts val="90"/>
              </a:spcBef>
            </a:pPr>
            <a:r>
              <a:rPr sz="1900" spc="10" dirty="0">
                <a:solidFill>
                  <a:srgbClr val="A18E6A"/>
                </a:solidFill>
                <a:latin typeface="Wingdings 2"/>
                <a:cs typeface="Wingdings 2"/>
              </a:rPr>
              <a:t></a:t>
            </a:r>
            <a:r>
              <a:rPr sz="1900" spc="10" dirty="0">
                <a:solidFill>
                  <a:srgbClr val="A18E6A"/>
                </a:solidFill>
                <a:latin typeface="Times New Roman"/>
                <a:cs typeface="Times New Roman"/>
              </a:rPr>
              <a:t> </a:t>
            </a:r>
            <a:r>
              <a:rPr sz="1900" spc="-215" dirty="0">
                <a:solidFill>
                  <a:srgbClr val="A18E6A"/>
                </a:solidFill>
                <a:latin typeface="Times New Roman"/>
                <a:cs typeface="Times New Roman"/>
              </a:rPr>
              <a:t> </a:t>
            </a:r>
            <a:r>
              <a:rPr sz="2400" spc="0" dirty="0">
                <a:latin typeface="黑体"/>
                <a:cs typeface="黑体"/>
              </a:rPr>
              <a:t>从生物医学文献中自动挖掘基因交互作用关系</a:t>
            </a:r>
            <a:endParaRPr sz="2400">
              <a:latin typeface="黑体"/>
              <a:cs typeface="黑体"/>
            </a:endParaRPr>
          </a:p>
        </p:txBody>
      </p:sp>
      <p:sp>
        <p:nvSpPr>
          <p:cNvPr id="4" name="object 4"/>
          <p:cNvSpPr/>
          <p:nvPr/>
        </p:nvSpPr>
        <p:spPr>
          <a:xfrm>
            <a:off x="5239511" y="94488"/>
            <a:ext cx="3733799" cy="719328"/>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80134"/>
            <a:ext cx="7577455" cy="861060"/>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数据源</a:t>
            </a:r>
            <a:r>
              <a:rPr sz="2600" b="1" spc="-30" dirty="0">
                <a:solidFill>
                  <a:srgbClr val="00AF50"/>
                </a:solidFill>
                <a:latin typeface="黑体"/>
                <a:cs typeface="黑体"/>
              </a:rPr>
              <a:t>：</a:t>
            </a:r>
            <a:r>
              <a:rPr sz="2600" b="1" spc="-20" dirty="0">
                <a:solidFill>
                  <a:srgbClr val="00AF50"/>
                </a:solidFill>
                <a:latin typeface="黑体"/>
                <a:cs typeface="黑体"/>
              </a:rPr>
              <a:t>美国专</a:t>
            </a:r>
            <a:r>
              <a:rPr sz="2600" b="1" spc="-30" dirty="0">
                <a:solidFill>
                  <a:srgbClr val="00AF50"/>
                </a:solidFill>
                <a:latin typeface="黑体"/>
                <a:cs typeface="黑体"/>
              </a:rPr>
              <a:t>利</a:t>
            </a:r>
            <a:r>
              <a:rPr sz="2600" b="1" spc="-20" dirty="0">
                <a:solidFill>
                  <a:srgbClr val="00AF50"/>
                </a:solidFill>
                <a:latin typeface="黑体"/>
                <a:cs typeface="黑体"/>
              </a:rPr>
              <a:t>文献数</a:t>
            </a:r>
            <a:r>
              <a:rPr sz="2600" b="1" spc="-30" dirty="0">
                <a:solidFill>
                  <a:srgbClr val="00AF50"/>
                </a:solidFill>
                <a:latin typeface="黑体"/>
                <a:cs typeface="黑体"/>
              </a:rPr>
              <a:t>据</a:t>
            </a:r>
            <a:endParaRPr sz="2600">
              <a:latin typeface="黑体"/>
              <a:cs typeface="黑体"/>
            </a:endParaRPr>
          </a:p>
          <a:p>
            <a:pPr marL="287020" indent="-274320">
              <a:lnSpc>
                <a:spcPts val="3080"/>
              </a:lnSpc>
              <a:spcBef>
                <a:spcPts val="575"/>
              </a:spcBef>
              <a:buClr>
                <a:srgbClr val="D24717"/>
              </a:buClr>
              <a:buSzPct val="84615"/>
              <a:buFont typeface="Wingdings 2"/>
              <a:buChar char=""/>
              <a:tabLst>
                <a:tab pos="287020" algn="l"/>
              </a:tabLst>
            </a:pPr>
            <a:r>
              <a:rPr sz="2600" spc="-35" dirty="0">
                <a:latin typeface="Arial Narrow"/>
                <a:cs typeface="Arial Narrow"/>
              </a:rPr>
              <a:t>A</a:t>
            </a:r>
            <a:r>
              <a:rPr sz="2600" spc="-5" dirty="0">
                <a:latin typeface="Arial Narrow"/>
                <a:cs typeface="Arial Narrow"/>
              </a:rPr>
              <a:t>vai</a:t>
            </a:r>
            <a:r>
              <a:rPr sz="2600" spc="10" dirty="0">
                <a:latin typeface="Arial Narrow"/>
                <a:cs typeface="Arial Narrow"/>
              </a:rPr>
              <a:t>l</a:t>
            </a:r>
            <a:r>
              <a:rPr sz="2600" spc="-5" dirty="0">
                <a:latin typeface="Arial Narrow"/>
                <a:cs typeface="Arial Narrow"/>
              </a:rPr>
              <a:t>abl</a:t>
            </a:r>
            <a:r>
              <a:rPr sz="2600" spc="0" dirty="0">
                <a:latin typeface="Arial Narrow"/>
                <a:cs typeface="Arial Narrow"/>
              </a:rPr>
              <a:t>e</a:t>
            </a:r>
            <a:r>
              <a:rPr sz="2600" spc="-20" dirty="0">
                <a:latin typeface="Arial Narrow"/>
                <a:cs typeface="Arial Narrow"/>
              </a:rPr>
              <a:t> </a:t>
            </a:r>
            <a:r>
              <a:rPr sz="2600" spc="0" dirty="0">
                <a:latin typeface="Arial Narrow"/>
                <a:cs typeface="Arial Narrow"/>
              </a:rPr>
              <a:t>f</a:t>
            </a:r>
            <a:r>
              <a:rPr sz="2600" spc="-10" dirty="0">
                <a:latin typeface="Arial Narrow"/>
                <a:cs typeface="Arial Narrow"/>
              </a:rPr>
              <a:t>r</a:t>
            </a:r>
            <a:r>
              <a:rPr sz="2600" spc="-5" dirty="0">
                <a:latin typeface="Arial Narrow"/>
                <a:cs typeface="Arial Narrow"/>
              </a:rPr>
              <a:t>o</a:t>
            </a:r>
            <a:r>
              <a:rPr sz="2600" spc="0" dirty="0">
                <a:latin typeface="Arial Narrow"/>
                <a:cs typeface="Arial Narrow"/>
              </a:rPr>
              <a:t>m </a:t>
            </a:r>
            <a:r>
              <a:rPr sz="2600" spc="-15" dirty="0">
                <a:latin typeface="Arial Narrow"/>
                <a:cs typeface="Arial Narrow"/>
              </a:rPr>
              <a:t>t</a:t>
            </a:r>
            <a:r>
              <a:rPr sz="2600" spc="-5" dirty="0">
                <a:latin typeface="Arial Narrow"/>
                <a:cs typeface="Arial Narrow"/>
              </a:rPr>
              <a:t>h</a:t>
            </a:r>
            <a:r>
              <a:rPr sz="2600" spc="0" dirty="0">
                <a:latin typeface="Arial Narrow"/>
                <a:cs typeface="Arial Narrow"/>
              </a:rPr>
              <a:t>e </a:t>
            </a:r>
            <a:r>
              <a:rPr sz="2600" spc="-10" dirty="0">
                <a:latin typeface="Arial Narrow"/>
                <a:cs typeface="Arial Narrow"/>
              </a:rPr>
              <a:t>N</a:t>
            </a:r>
            <a:r>
              <a:rPr sz="2600" spc="-5" dirty="0">
                <a:latin typeface="Arial Narrow"/>
                <a:cs typeface="Arial Narrow"/>
              </a:rPr>
              <a:t>ationa</a:t>
            </a:r>
            <a:r>
              <a:rPr sz="2600" spc="0" dirty="0">
                <a:latin typeface="Arial Narrow"/>
                <a:cs typeface="Arial Narrow"/>
              </a:rPr>
              <a:t>l</a:t>
            </a:r>
            <a:r>
              <a:rPr sz="2600" spc="-15" dirty="0">
                <a:latin typeface="Arial Narrow"/>
                <a:cs typeface="Arial Narrow"/>
              </a:rPr>
              <a:t> </a:t>
            </a:r>
            <a:r>
              <a:rPr sz="2600" spc="0" dirty="0">
                <a:latin typeface="Arial Narrow"/>
                <a:cs typeface="Arial Narrow"/>
              </a:rPr>
              <a:t>Bureau</a:t>
            </a:r>
            <a:r>
              <a:rPr sz="2600" spc="-5" dirty="0">
                <a:latin typeface="Arial Narrow"/>
                <a:cs typeface="Arial Narrow"/>
              </a:rPr>
              <a:t> o</a:t>
            </a:r>
            <a:r>
              <a:rPr sz="2600" spc="0" dirty="0">
                <a:latin typeface="Arial Narrow"/>
                <a:cs typeface="Arial Narrow"/>
              </a:rPr>
              <a:t>f</a:t>
            </a:r>
            <a:r>
              <a:rPr sz="2600" spc="-10" dirty="0">
                <a:latin typeface="Arial Narrow"/>
                <a:cs typeface="Arial Narrow"/>
              </a:rPr>
              <a:t> </a:t>
            </a:r>
            <a:r>
              <a:rPr sz="2600" spc="0" dirty="0">
                <a:latin typeface="Arial Narrow"/>
                <a:cs typeface="Arial Narrow"/>
              </a:rPr>
              <a:t>Economic</a:t>
            </a:r>
            <a:r>
              <a:rPr sz="2600" spc="-35" dirty="0">
                <a:latin typeface="Arial Narrow"/>
                <a:cs typeface="Arial Narrow"/>
              </a:rPr>
              <a:t> </a:t>
            </a:r>
            <a:r>
              <a:rPr sz="2600" spc="0" dirty="0">
                <a:latin typeface="Arial Narrow"/>
                <a:cs typeface="Arial Narrow"/>
              </a:rPr>
              <a:t>Research</a:t>
            </a:r>
            <a:r>
              <a:rPr sz="2600" spc="-35" dirty="0">
                <a:latin typeface="Arial Narrow"/>
                <a:cs typeface="Arial Narrow"/>
              </a:rPr>
              <a:t> </a:t>
            </a:r>
            <a:r>
              <a:rPr sz="2600" spc="-5" dirty="0">
                <a:latin typeface="Arial Narrow"/>
                <a:cs typeface="Arial Narrow"/>
              </a:rPr>
              <a:t>at</a:t>
            </a:r>
            <a:endParaRPr sz="2600">
              <a:latin typeface="Arial Narrow"/>
              <a:cs typeface="Arial Narrow"/>
            </a:endParaRPr>
          </a:p>
        </p:txBody>
      </p:sp>
      <p:sp>
        <p:nvSpPr>
          <p:cNvPr id="3" name="object 3"/>
          <p:cNvSpPr txBox="1"/>
          <p:nvPr/>
        </p:nvSpPr>
        <p:spPr>
          <a:xfrm>
            <a:off x="459740" y="1946021"/>
            <a:ext cx="7973695" cy="2966085"/>
          </a:xfrm>
          <a:prstGeom prst="rect">
            <a:avLst/>
          </a:prstGeom>
        </p:spPr>
        <p:txBody>
          <a:bodyPr vert="horz" wrap="square" lIns="0" tIns="0" rIns="0" bIns="0" rtlCol="0">
            <a:spAutoFit/>
          </a:bodyPr>
          <a:lstStyle/>
          <a:p>
            <a:pPr marL="286385">
              <a:lnSpc>
                <a:spcPct val="100000"/>
              </a:lnSpc>
            </a:pPr>
            <a:r>
              <a:rPr sz="2600" u="heavy" spc="-5" dirty="0">
                <a:solidFill>
                  <a:srgbClr val="CC9900"/>
                </a:solidFill>
                <a:latin typeface="Arial Narrow"/>
                <a:cs typeface="Arial Narrow"/>
                <a:hlinkClick r:id="rId2"/>
              </a:rPr>
              <a:t>ht</a:t>
            </a:r>
            <a:r>
              <a:rPr sz="2600" u="heavy" spc="-15" dirty="0">
                <a:solidFill>
                  <a:srgbClr val="CC9900"/>
                </a:solidFill>
                <a:latin typeface="Arial Narrow"/>
                <a:cs typeface="Arial Narrow"/>
                <a:hlinkClick r:id="rId2"/>
              </a:rPr>
              <a:t>t</a:t>
            </a:r>
            <a:r>
              <a:rPr sz="2600" u="heavy" spc="-5" dirty="0">
                <a:solidFill>
                  <a:srgbClr val="CC9900"/>
                </a:solidFill>
                <a:latin typeface="Arial Narrow"/>
                <a:cs typeface="Arial Narrow"/>
                <a:hlinkClick r:id="rId2"/>
              </a:rPr>
              <a:t>p:</a:t>
            </a:r>
            <a:r>
              <a:rPr sz="2600" u="heavy" spc="-15" dirty="0">
                <a:solidFill>
                  <a:srgbClr val="CC9900"/>
                </a:solidFill>
                <a:latin typeface="Arial Narrow"/>
                <a:cs typeface="Arial Narrow"/>
                <a:hlinkClick r:id="rId2"/>
              </a:rPr>
              <a:t>/</a:t>
            </a:r>
            <a:r>
              <a:rPr sz="2600" u="heavy" spc="0" dirty="0">
                <a:solidFill>
                  <a:srgbClr val="CC9900"/>
                </a:solidFill>
                <a:latin typeface="Arial Narrow"/>
                <a:cs typeface="Arial Narrow"/>
                <a:hlinkClick r:id="rId2"/>
              </a:rPr>
              <a:t>/</a:t>
            </a:r>
            <a:r>
              <a:rPr sz="2600" u="heavy" spc="-10" dirty="0">
                <a:solidFill>
                  <a:srgbClr val="CC9900"/>
                </a:solidFill>
                <a:latin typeface="Arial Narrow"/>
                <a:cs typeface="Arial Narrow"/>
                <a:hlinkClick r:id="rId2"/>
              </a:rPr>
              <a:t>w</a:t>
            </a:r>
            <a:r>
              <a:rPr sz="2600" u="heavy" spc="0" dirty="0">
                <a:solidFill>
                  <a:srgbClr val="CC9900"/>
                </a:solidFill>
                <a:latin typeface="Arial Narrow"/>
                <a:cs typeface="Arial Narrow"/>
                <a:hlinkClick r:id="rId2"/>
              </a:rPr>
              <a:t>w</a:t>
            </a:r>
            <a:r>
              <a:rPr sz="2600" u="heavy" spc="-135" dirty="0">
                <a:solidFill>
                  <a:srgbClr val="CC9900"/>
                </a:solidFill>
                <a:latin typeface="Arial Narrow"/>
                <a:cs typeface="Arial Narrow"/>
                <a:hlinkClick r:id="rId2"/>
              </a:rPr>
              <a:t>w</a:t>
            </a:r>
            <a:r>
              <a:rPr sz="2600" u="heavy" spc="0" dirty="0">
                <a:solidFill>
                  <a:srgbClr val="CC9900"/>
                </a:solidFill>
                <a:latin typeface="Arial Narrow"/>
                <a:cs typeface="Arial Narrow"/>
                <a:hlinkClick r:id="rId2"/>
              </a:rPr>
              <a:t>.nb</a:t>
            </a:r>
            <a:r>
              <a:rPr sz="2600" u="heavy" spc="-5" dirty="0">
                <a:solidFill>
                  <a:srgbClr val="CC9900"/>
                </a:solidFill>
                <a:latin typeface="Arial Narrow"/>
                <a:cs typeface="Arial Narrow"/>
                <a:hlinkClick r:id="rId2"/>
              </a:rPr>
              <a:t>e</a:t>
            </a:r>
            <a:r>
              <a:rPr sz="2600" u="heavy" spc="-130" dirty="0">
                <a:solidFill>
                  <a:srgbClr val="CC9900"/>
                </a:solidFill>
                <a:latin typeface="Arial Narrow"/>
                <a:cs typeface="Arial Narrow"/>
                <a:hlinkClick r:id="rId2"/>
              </a:rPr>
              <a:t>r</a:t>
            </a:r>
            <a:r>
              <a:rPr sz="2600" u="heavy" spc="0" dirty="0">
                <a:solidFill>
                  <a:srgbClr val="CC9900"/>
                </a:solidFill>
                <a:latin typeface="Arial Narrow"/>
                <a:cs typeface="Arial Narrow"/>
                <a:hlinkClick r:id="rId2"/>
              </a:rPr>
              <a:t>.o</a:t>
            </a:r>
            <a:r>
              <a:rPr sz="2600" u="heavy" spc="-10" dirty="0">
                <a:solidFill>
                  <a:srgbClr val="CC9900"/>
                </a:solidFill>
                <a:latin typeface="Arial Narrow"/>
                <a:cs typeface="Arial Narrow"/>
                <a:hlinkClick r:id="rId2"/>
              </a:rPr>
              <a:t>r</a:t>
            </a:r>
            <a:r>
              <a:rPr sz="2600" u="heavy" spc="-5" dirty="0">
                <a:solidFill>
                  <a:srgbClr val="CC9900"/>
                </a:solidFill>
                <a:latin typeface="Arial Narrow"/>
                <a:cs typeface="Arial Narrow"/>
                <a:hlinkClick r:id="rId2"/>
              </a:rPr>
              <a:t>g/pa</a:t>
            </a:r>
            <a:r>
              <a:rPr sz="2600" u="heavy" spc="-15" dirty="0">
                <a:solidFill>
                  <a:srgbClr val="CC9900"/>
                </a:solidFill>
                <a:latin typeface="Arial Narrow"/>
                <a:cs typeface="Arial Narrow"/>
                <a:hlinkClick r:id="rId2"/>
              </a:rPr>
              <a:t>t</a:t>
            </a:r>
            <a:r>
              <a:rPr sz="2600" u="heavy" spc="-5" dirty="0">
                <a:solidFill>
                  <a:srgbClr val="CC9900"/>
                </a:solidFill>
                <a:latin typeface="Arial Narrow"/>
                <a:cs typeface="Arial Narrow"/>
                <a:hlinkClick r:id="rId2"/>
              </a:rPr>
              <a:t>ents/</a:t>
            </a:r>
            <a:endParaRPr sz="2600">
              <a:latin typeface="Arial Narrow"/>
              <a:cs typeface="Arial Narrow"/>
            </a:endParaRPr>
          </a:p>
          <a:p>
            <a:pPr marL="287020" marR="6350" indent="-274320" algn="just">
              <a:lnSpc>
                <a:spcPct val="100000"/>
              </a:lnSpc>
              <a:spcBef>
                <a:spcPts val="600"/>
              </a:spcBef>
              <a:buClr>
                <a:srgbClr val="D24717"/>
              </a:buClr>
              <a:buSzPct val="84615"/>
              <a:buFont typeface="Wingdings 2"/>
              <a:buChar char=""/>
              <a:tabLst>
                <a:tab pos="287020" algn="l"/>
              </a:tabLst>
            </a:pPr>
            <a:r>
              <a:rPr sz="2600" spc="0" dirty="0">
                <a:latin typeface="Arial Narrow"/>
                <a:cs typeface="Arial Narrow"/>
              </a:rPr>
              <a:t>The</a:t>
            </a:r>
            <a:r>
              <a:rPr sz="2600" spc="-15" dirty="0">
                <a:latin typeface="Arial Narrow"/>
                <a:cs typeface="Arial Narrow"/>
              </a:rPr>
              <a:t> </a:t>
            </a:r>
            <a:r>
              <a:rPr sz="2600" spc="0" dirty="0">
                <a:latin typeface="Arial Narrow"/>
                <a:cs typeface="Arial Narrow"/>
              </a:rPr>
              <a:t>data</a:t>
            </a:r>
            <a:r>
              <a:rPr sz="2600" spc="-10" dirty="0">
                <a:latin typeface="Arial Narrow"/>
                <a:cs typeface="Arial Narrow"/>
              </a:rPr>
              <a:t> </a:t>
            </a:r>
            <a:r>
              <a:rPr sz="2600" spc="0" dirty="0">
                <a:latin typeface="Arial Narrow"/>
                <a:cs typeface="Arial Narrow"/>
              </a:rPr>
              <a:t>sets</a:t>
            </a:r>
            <a:r>
              <a:rPr sz="2600" spc="-20" dirty="0">
                <a:latin typeface="Arial Narrow"/>
                <a:cs typeface="Arial Narrow"/>
              </a:rPr>
              <a:t> </a:t>
            </a:r>
            <a:r>
              <a:rPr sz="2600" spc="0" dirty="0">
                <a:latin typeface="Arial Narrow"/>
                <a:cs typeface="Arial Narrow"/>
              </a:rPr>
              <a:t>we</a:t>
            </a:r>
            <a:r>
              <a:rPr sz="2600" spc="-10" dirty="0">
                <a:latin typeface="Arial Narrow"/>
                <a:cs typeface="Arial Narrow"/>
              </a:rPr>
              <a:t>r</a:t>
            </a:r>
            <a:r>
              <a:rPr sz="2600" spc="0" dirty="0">
                <a:latin typeface="Arial Narrow"/>
                <a:cs typeface="Arial Narrow"/>
              </a:rPr>
              <a:t>e origina</a:t>
            </a:r>
            <a:r>
              <a:rPr sz="2600" spc="10" dirty="0">
                <a:latin typeface="Arial Narrow"/>
                <a:cs typeface="Arial Narrow"/>
              </a:rPr>
              <a:t>l</a:t>
            </a:r>
            <a:r>
              <a:rPr sz="2600" spc="0" dirty="0">
                <a:latin typeface="Arial Narrow"/>
                <a:cs typeface="Arial Narrow"/>
              </a:rPr>
              <a:t>ly</a:t>
            </a:r>
            <a:r>
              <a:rPr sz="2600" spc="-25" dirty="0">
                <a:latin typeface="Arial Narrow"/>
                <a:cs typeface="Arial Narrow"/>
              </a:rPr>
              <a:t> </a:t>
            </a:r>
            <a:r>
              <a:rPr sz="2600" spc="0" dirty="0">
                <a:latin typeface="Arial Narrow"/>
                <a:cs typeface="Arial Narrow"/>
              </a:rPr>
              <a:t>compi</a:t>
            </a:r>
            <a:r>
              <a:rPr sz="2600" spc="5" dirty="0">
                <a:latin typeface="Arial Narrow"/>
                <a:cs typeface="Arial Narrow"/>
              </a:rPr>
              <a:t>l</a:t>
            </a:r>
            <a:r>
              <a:rPr sz="2600" spc="0" dirty="0">
                <a:latin typeface="Arial Narrow"/>
                <a:cs typeface="Arial Narrow"/>
              </a:rPr>
              <a:t>ed</a:t>
            </a:r>
            <a:r>
              <a:rPr sz="2600" spc="-15" dirty="0">
                <a:latin typeface="Arial Narrow"/>
                <a:cs typeface="Arial Narrow"/>
              </a:rPr>
              <a:t> </a:t>
            </a:r>
            <a:r>
              <a:rPr sz="2600" spc="0" dirty="0">
                <a:latin typeface="Arial Narrow"/>
                <a:cs typeface="Arial Narrow"/>
              </a:rPr>
              <a:t>for</a:t>
            </a:r>
            <a:r>
              <a:rPr sz="2600" spc="-10" dirty="0">
                <a:latin typeface="Arial Narrow"/>
                <a:cs typeface="Arial Narrow"/>
              </a:rPr>
              <a:t> </a:t>
            </a:r>
            <a:r>
              <a:rPr sz="2600" spc="-15" dirty="0">
                <a:latin typeface="Arial Narrow"/>
                <a:cs typeface="Arial Narrow"/>
              </a:rPr>
              <a:t>t</a:t>
            </a:r>
            <a:r>
              <a:rPr sz="2600" spc="0" dirty="0">
                <a:latin typeface="Arial Narrow"/>
                <a:cs typeface="Arial Narrow"/>
              </a:rPr>
              <a:t>he paper</a:t>
            </a:r>
            <a:r>
              <a:rPr sz="2600" spc="-10" dirty="0">
                <a:latin typeface="Arial Narrow"/>
                <a:cs typeface="Arial Narrow"/>
              </a:rPr>
              <a:t> </a:t>
            </a:r>
            <a:r>
              <a:rPr sz="2600" spc="30" dirty="0">
                <a:latin typeface="Arial Narrow"/>
                <a:cs typeface="Arial Narrow"/>
              </a:rPr>
              <a:t>“</a:t>
            </a:r>
            <a:r>
              <a:rPr sz="2600" spc="0" dirty="0">
                <a:latin typeface="Arial Narrow"/>
                <a:cs typeface="Arial Narrow"/>
              </a:rPr>
              <a:t>The</a:t>
            </a:r>
            <a:r>
              <a:rPr sz="2600" spc="-40" dirty="0">
                <a:latin typeface="Arial Narrow"/>
                <a:cs typeface="Arial Narrow"/>
              </a:rPr>
              <a:t> </a:t>
            </a:r>
            <a:r>
              <a:rPr sz="2600" spc="0" dirty="0">
                <a:latin typeface="Arial Narrow"/>
                <a:cs typeface="Arial Narrow"/>
              </a:rPr>
              <a:t>NBER Patent</a:t>
            </a:r>
            <a:r>
              <a:rPr sz="2600" spc="-30" dirty="0">
                <a:latin typeface="Arial Narrow"/>
                <a:cs typeface="Arial Narrow"/>
              </a:rPr>
              <a:t> </a:t>
            </a:r>
            <a:r>
              <a:rPr sz="2600" spc="0" dirty="0">
                <a:latin typeface="Arial Narrow"/>
                <a:cs typeface="Arial Narrow"/>
              </a:rPr>
              <a:t>Cita</a:t>
            </a:r>
            <a:r>
              <a:rPr sz="2600" spc="-15" dirty="0">
                <a:latin typeface="Arial Narrow"/>
                <a:cs typeface="Arial Narrow"/>
              </a:rPr>
              <a:t>t</a:t>
            </a:r>
            <a:r>
              <a:rPr sz="2600" spc="-5" dirty="0">
                <a:latin typeface="Arial Narrow"/>
                <a:cs typeface="Arial Narrow"/>
              </a:rPr>
              <a:t>io</a:t>
            </a:r>
            <a:r>
              <a:rPr sz="2600" spc="0" dirty="0">
                <a:latin typeface="Arial Narrow"/>
                <a:cs typeface="Arial Narrow"/>
              </a:rPr>
              <a:t>n Da</a:t>
            </a:r>
            <a:r>
              <a:rPr sz="2600" spc="-15" dirty="0">
                <a:latin typeface="Arial Narrow"/>
                <a:cs typeface="Arial Narrow"/>
              </a:rPr>
              <a:t>t</a:t>
            </a:r>
            <a:r>
              <a:rPr sz="2600" spc="0" dirty="0">
                <a:latin typeface="Arial Narrow"/>
                <a:cs typeface="Arial Narrow"/>
              </a:rPr>
              <a:t>a Fi</a:t>
            </a:r>
            <a:r>
              <a:rPr sz="2600" spc="5" dirty="0">
                <a:latin typeface="Arial Narrow"/>
                <a:cs typeface="Arial Narrow"/>
              </a:rPr>
              <a:t>l</a:t>
            </a:r>
            <a:r>
              <a:rPr sz="2600" spc="-5" dirty="0">
                <a:latin typeface="Arial Narrow"/>
                <a:cs typeface="Arial Narrow"/>
              </a:rPr>
              <a:t>e</a:t>
            </a:r>
            <a:r>
              <a:rPr sz="2600" spc="0" dirty="0">
                <a:latin typeface="Arial Narrow"/>
                <a:cs typeface="Arial Narrow"/>
              </a:rPr>
              <a:t>:</a:t>
            </a:r>
            <a:r>
              <a:rPr sz="2600" spc="-35" dirty="0">
                <a:latin typeface="Arial Narrow"/>
                <a:cs typeface="Arial Narrow"/>
              </a:rPr>
              <a:t> </a:t>
            </a:r>
            <a:r>
              <a:rPr sz="2600" spc="-5" dirty="0">
                <a:latin typeface="Arial Narrow"/>
                <a:cs typeface="Arial Narrow"/>
              </a:rPr>
              <a:t>Lessons</a:t>
            </a:r>
            <a:r>
              <a:rPr sz="2600" spc="0" dirty="0">
                <a:latin typeface="Arial Narrow"/>
                <a:cs typeface="Arial Narrow"/>
              </a:rPr>
              <a:t>,</a:t>
            </a:r>
            <a:r>
              <a:rPr sz="2600" spc="-35" dirty="0">
                <a:latin typeface="Arial Narrow"/>
                <a:cs typeface="Arial Narrow"/>
              </a:rPr>
              <a:t> </a:t>
            </a:r>
            <a:r>
              <a:rPr sz="2600" spc="-5" dirty="0">
                <a:latin typeface="Arial Narrow"/>
                <a:cs typeface="Arial Narrow"/>
              </a:rPr>
              <a:t>Insight</a:t>
            </a:r>
            <a:r>
              <a:rPr sz="2600" spc="0" dirty="0">
                <a:latin typeface="Arial Narrow"/>
                <a:cs typeface="Arial Narrow"/>
              </a:rPr>
              <a:t>s</a:t>
            </a:r>
            <a:r>
              <a:rPr sz="2600" spc="-25" dirty="0">
                <a:latin typeface="Arial Narrow"/>
                <a:cs typeface="Arial Narrow"/>
              </a:rPr>
              <a:t> </a:t>
            </a:r>
            <a:r>
              <a:rPr sz="2600" spc="-5" dirty="0">
                <a:latin typeface="Arial Narrow"/>
                <a:cs typeface="Arial Narrow"/>
              </a:rPr>
              <a:t>an</a:t>
            </a:r>
            <a:r>
              <a:rPr sz="2600" spc="0" dirty="0">
                <a:latin typeface="Arial Narrow"/>
                <a:cs typeface="Arial Narrow"/>
              </a:rPr>
              <a:t>d </a:t>
            </a:r>
            <a:r>
              <a:rPr sz="2600" spc="-5" dirty="0">
                <a:latin typeface="Arial Narrow"/>
                <a:cs typeface="Arial Narrow"/>
              </a:rPr>
              <a:t>Me</a:t>
            </a:r>
            <a:r>
              <a:rPr sz="2600" spc="-15" dirty="0">
                <a:latin typeface="Arial Narrow"/>
                <a:cs typeface="Arial Narrow"/>
              </a:rPr>
              <a:t>t</a:t>
            </a:r>
            <a:r>
              <a:rPr sz="2600" spc="-5" dirty="0">
                <a:latin typeface="Arial Narrow"/>
                <a:cs typeface="Arial Narrow"/>
              </a:rPr>
              <a:t>hodo</a:t>
            </a:r>
            <a:r>
              <a:rPr sz="2600" spc="0" dirty="0">
                <a:latin typeface="Arial Narrow"/>
                <a:cs typeface="Arial Narrow"/>
              </a:rPr>
              <a:t>l</a:t>
            </a:r>
            <a:r>
              <a:rPr sz="2600" spc="-5" dirty="0">
                <a:latin typeface="Arial Narrow"/>
                <a:cs typeface="Arial Narrow"/>
              </a:rPr>
              <a:t>ogic</a:t>
            </a:r>
            <a:r>
              <a:rPr sz="2600" spc="0" dirty="0">
                <a:latin typeface="Arial Narrow"/>
                <a:cs typeface="Arial Narrow"/>
              </a:rPr>
              <a:t>al </a:t>
            </a:r>
            <a:r>
              <a:rPr sz="2600" spc="-240" dirty="0">
                <a:latin typeface="Arial Narrow"/>
                <a:cs typeface="Arial Narrow"/>
              </a:rPr>
              <a:t>T</a:t>
            </a:r>
            <a:r>
              <a:rPr sz="2600" spc="0" dirty="0">
                <a:latin typeface="Arial Narrow"/>
                <a:cs typeface="Arial Narrow"/>
              </a:rPr>
              <a:t>ools.”</a:t>
            </a:r>
            <a:endParaRPr sz="2600">
              <a:latin typeface="Arial Narrow"/>
              <a:cs typeface="Arial Narrow"/>
            </a:endParaRPr>
          </a:p>
          <a:p>
            <a:pPr marL="356870" indent="-344805">
              <a:lnSpc>
                <a:spcPct val="100000"/>
              </a:lnSpc>
              <a:spcBef>
                <a:spcPts val="625"/>
              </a:spcBef>
              <a:buClr>
                <a:srgbClr val="D24717"/>
              </a:buClr>
              <a:buSzPct val="84615"/>
              <a:buFont typeface="Wingdings 2"/>
              <a:buChar char=""/>
              <a:tabLst>
                <a:tab pos="356870" algn="l"/>
              </a:tabLst>
            </a:pPr>
            <a:r>
              <a:rPr sz="2600" spc="-120" dirty="0">
                <a:latin typeface="Arial Narrow"/>
                <a:cs typeface="Arial Narrow"/>
              </a:rPr>
              <a:t>T</a:t>
            </a:r>
            <a:r>
              <a:rPr sz="2600" spc="0" dirty="0">
                <a:latin typeface="Arial Narrow"/>
                <a:cs typeface="Arial Narrow"/>
              </a:rPr>
              <a:t>wo</a:t>
            </a:r>
            <a:r>
              <a:rPr sz="2600" spc="-25" dirty="0">
                <a:latin typeface="Arial Narrow"/>
                <a:cs typeface="Arial Narrow"/>
              </a:rPr>
              <a:t> </a:t>
            </a:r>
            <a:r>
              <a:rPr sz="2600" spc="-5" dirty="0">
                <a:latin typeface="Arial Narrow"/>
                <a:cs typeface="Arial Narrow"/>
              </a:rPr>
              <a:t>dat</a:t>
            </a:r>
            <a:r>
              <a:rPr sz="2600" spc="0" dirty="0">
                <a:latin typeface="Arial Narrow"/>
                <a:cs typeface="Arial Narrow"/>
              </a:rPr>
              <a:t>a</a:t>
            </a:r>
            <a:r>
              <a:rPr sz="2600" spc="-10" dirty="0">
                <a:latin typeface="Arial Narrow"/>
                <a:cs typeface="Arial Narrow"/>
              </a:rPr>
              <a:t> </a:t>
            </a:r>
            <a:r>
              <a:rPr sz="2600" spc="-5" dirty="0">
                <a:latin typeface="Arial Narrow"/>
                <a:cs typeface="Arial Narrow"/>
              </a:rPr>
              <a:t>sets</a:t>
            </a:r>
            <a:r>
              <a:rPr sz="2600" spc="0" dirty="0">
                <a:latin typeface="黑体"/>
                <a:cs typeface="黑体"/>
              </a:rPr>
              <a:t>：</a:t>
            </a:r>
            <a:endParaRPr sz="2600">
              <a:latin typeface="黑体"/>
              <a:cs typeface="黑体"/>
            </a:endParaRPr>
          </a:p>
          <a:p>
            <a:pPr marL="561340" lvl="1" indent="-229235">
              <a:lnSpc>
                <a:spcPct val="100000"/>
              </a:lnSpc>
              <a:spcBef>
                <a:spcPts val="400"/>
              </a:spcBef>
              <a:buClr>
                <a:srgbClr val="9B2C1F"/>
              </a:buClr>
              <a:buSzPct val="83333"/>
              <a:buFont typeface="Wingdings 2"/>
              <a:buChar char=""/>
              <a:tabLst>
                <a:tab pos="561340" algn="l"/>
              </a:tabLst>
            </a:pPr>
            <a:r>
              <a:rPr sz="2400" spc="-15" dirty="0">
                <a:solidFill>
                  <a:srgbClr val="C00000"/>
                </a:solidFill>
                <a:latin typeface="Arial Narrow"/>
                <a:cs typeface="Arial Narrow"/>
              </a:rPr>
              <a:t>Ci</a:t>
            </a:r>
            <a:r>
              <a:rPr sz="2400" spc="0" dirty="0">
                <a:solidFill>
                  <a:srgbClr val="C00000"/>
                </a:solidFill>
                <a:latin typeface="Arial Narrow"/>
                <a:cs typeface="Arial Narrow"/>
              </a:rPr>
              <a:t>tat</a:t>
            </a:r>
            <a:r>
              <a:rPr sz="2400" spc="-5" dirty="0">
                <a:solidFill>
                  <a:srgbClr val="C00000"/>
                </a:solidFill>
                <a:latin typeface="Arial Narrow"/>
                <a:cs typeface="Arial Narrow"/>
              </a:rPr>
              <a:t>i</a:t>
            </a:r>
            <a:r>
              <a:rPr sz="2400" spc="-10" dirty="0">
                <a:solidFill>
                  <a:srgbClr val="C00000"/>
                </a:solidFill>
                <a:latin typeface="Arial Narrow"/>
                <a:cs typeface="Arial Narrow"/>
              </a:rPr>
              <a:t>o</a:t>
            </a:r>
            <a:r>
              <a:rPr sz="2400" spc="0" dirty="0">
                <a:solidFill>
                  <a:srgbClr val="C00000"/>
                </a:solidFill>
                <a:latin typeface="Arial Narrow"/>
                <a:cs typeface="Arial Narrow"/>
              </a:rPr>
              <a:t>n</a:t>
            </a:r>
            <a:r>
              <a:rPr sz="2400" spc="35" dirty="0">
                <a:solidFill>
                  <a:srgbClr val="C00000"/>
                </a:solidFill>
                <a:latin typeface="Arial Narrow"/>
                <a:cs typeface="Arial Narrow"/>
              </a:rPr>
              <a:t> </a:t>
            </a:r>
            <a:r>
              <a:rPr sz="2400" spc="-5" dirty="0">
                <a:solidFill>
                  <a:srgbClr val="C00000"/>
                </a:solidFill>
                <a:latin typeface="Arial Narrow"/>
                <a:cs typeface="Arial Narrow"/>
              </a:rPr>
              <a:t>dat</a:t>
            </a:r>
            <a:r>
              <a:rPr sz="2400" spc="0" dirty="0">
                <a:solidFill>
                  <a:srgbClr val="C00000"/>
                </a:solidFill>
                <a:latin typeface="Arial Narrow"/>
                <a:cs typeface="Arial Narrow"/>
              </a:rPr>
              <a:t>a</a:t>
            </a:r>
            <a:r>
              <a:rPr sz="2400" spc="20" dirty="0">
                <a:solidFill>
                  <a:srgbClr val="C00000"/>
                </a:solidFill>
                <a:latin typeface="Arial Narrow"/>
                <a:cs typeface="Arial Narrow"/>
              </a:rPr>
              <a:t> </a:t>
            </a:r>
            <a:r>
              <a:rPr sz="2400" spc="-5" dirty="0">
                <a:solidFill>
                  <a:srgbClr val="C00000"/>
                </a:solidFill>
                <a:latin typeface="Arial Narrow"/>
                <a:cs typeface="Arial Narrow"/>
              </a:rPr>
              <a:t>se</a:t>
            </a:r>
            <a:r>
              <a:rPr sz="2400" spc="0" dirty="0">
                <a:solidFill>
                  <a:srgbClr val="C00000"/>
                </a:solidFill>
                <a:latin typeface="Arial Narrow"/>
                <a:cs typeface="Arial Narrow"/>
              </a:rPr>
              <a:t>t</a:t>
            </a:r>
            <a:r>
              <a:rPr sz="2400" spc="15" dirty="0">
                <a:solidFill>
                  <a:srgbClr val="C00000"/>
                </a:solidFill>
                <a:latin typeface="Arial Narrow"/>
                <a:cs typeface="Arial Narrow"/>
              </a:rPr>
              <a:t> </a:t>
            </a:r>
            <a:r>
              <a:rPr sz="2400" spc="0" dirty="0">
                <a:solidFill>
                  <a:srgbClr val="C00000"/>
                </a:solidFill>
                <a:latin typeface="黑体"/>
                <a:cs typeface="黑体"/>
              </a:rPr>
              <a:t>“</a:t>
            </a:r>
            <a:r>
              <a:rPr sz="2400" spc="-5" dirty="0">
                <a:solidFill>
                  <a:srgbClr val="C00000"/>
                </a:solidFill>
                <a:latin typeface="Arial Narrow"/>
                <a:cs typeface="Arial Narrow"/>
              </a:rPr>
              <a:t>cite75</a:t>
            </a:r>
            <a:r>
              <a:rPr sz="2400" spc="-10" dirty="0">
                <a:solidFill>
                  <a:srgbClr val="C00000"/>
                </a:solidFill>
                <a:latin typeface="Arial Narrow"/>
                <a:cs typeface="Arial Narrow"/>
              </a:rPr>
              <a:t>_</a:t>
            </a:r>
            <a:r>
              <a:rPr sz="2400" spc="-5" dirty="0">
                <a:solidFill>
                  <a:srgbClr val="C00000"/>
                </a:solidFill>
                <a:latin typeface="Arial Narrow"/>
                <a:cs typeface="Arial Narrow"/>
              </a:rPr>
              <a:t>99.tx</a:t>
            </a:r>
            <a:r>
              <a:rPr sz="2400" spc="5" dirty="0">
                <a:solidFill>
                  <a:srgbClr val="C00000"/>
                </a:solidFill>
                <a:latin typeface="Arial Narrow"/>
                <a:cs typeface="Arial Narrow"/>
              </a:rPr>
              <a:t>t</a:t>
            </a:r>
            <a:r>
              <a:rPr sz="2400" spc="0" dirty="0">
                <a:solidFill>
                  <a:srgbClr val="C00000"/>
                </a:solidFill>
                <a:latin typeface="黑体"/>
                <a:cs typeface="黑体"/>
              </a:rPr>
              <a:t>”</a:t>
            </a:r>
            <a:endParaRPr sz="2400">
              <a:latin typeface="黑体"/>
              <a:cs typeface="黑体"/>
            </a:endParaRPr>
          </a:p>
          <a:p>
            <a:pPr marL="561340" lvl="1" indent="-229235">
              <a:lnSpc>
                <a:spcPts val="2845"/>
              </a:lnSpc>
              <a:spcBef>
                <a:spcPts val="395"/>
              </a:spcBef>
              <a:buClr>
                <a:srgbClr val="9B2C1F"/>
              </a:buClr>
              <a:buSzPct val="83333"/>
              <a:buFont typeface="Wingdings 2"/>
              <a:buChar char=""/>
              <a:tabLst>
                <a:tab pos="561340" algn="l"/>
              </a:tabLst>
            </a:pPr>
            <a:r>
              <a:rPr sz="2400" spc="-15" dirty="0">
                <a:solidFill>
                  <a:srgbClr val="C00000"/>
                </a:solidFill>
                <a:latin typeface="Arial Narrow"/>
                <a:cs typeface="Arial Narrow"/>
              </a:rPr>
              <a:t>P</a:t>
            </a:r>
            <a:r>
              <a:rPr sz="2400" spc="-25" dirty="0">
                <a:solidFill>
                  <a:srgbClr val="C00000"/>
                </a:solidFill>
                <a:latin typeface="Arial Narrow"/>
                <a:cs typeface="Arial Narrow"/>
              </a:rPr>
              <a:t>a</a:t>
            </a:r>
            <a:r>
              <a:rPr sz="2400" spc="-5" dirty="0">
                <a:solidFill>
                  <a:srgbClr val="C00000"/>
                </a:solidFill>
                <a:latin typeface="Arial Narrow"/>
                <a:cs typeface="Arial Narrow"/>
              </a:rPr>
              <a:t>ten</a:t>
            </a:r>
            <a:r>
              <a:rPr sz="2400" spc="0" dirty="0">
                <a:solidFill>
                  <a:srgbClr val="C00000"/>
                </a:solidFill>
                <a:latin typeface="Arial Narrow"/>
                <a:cs typeface="Arial Narrow"/>
              </a:rPr>
              <a:t>t</a:t>
            </a:r>
            <a:r>
              <a:rPr sz="2400" spc="30" dirty="0">
                <a:solidFill>
                  <a:srgbClr val="C00000"/>
                </a:solidFill>
                <a:latin typeface="Arial Narrow"/>
                <a:cs typeface="Arial Narrow"/>
              </a:rPr>
              <a:t> </a:t>
            </a:r>
            <a:r>
              <a:rPr sz="2400" spc="-5" dirty="0">
                <a:solidFill>
                  <a:srgbClr val="C00000"/>
                </a:solidFill>
                <a:latin typeface="Arial Narrow"/>
                <a:cs typeface="Arial Narrow"/>
              </a:rPr>
              <a:t>descri</a:t>
            </a:r>
            <a:r>
              <a:rPr sz="2400" spc="-10" dirty="0">
                <a:solidFill>
                  <a:srgbClr val="C00000"/>
                </a:solidFill>
                <a:latin typeface="Arial Narrow"/>
                <a:cs typeface="Arial Narrow"/>
              </a:rPr>
              <a:t>p</a:t>
            </a:r>
            <a:r>
              <a:rPr sz="2400" spc="-5" dirty="0">
                <a:solidFill>
                  <a:srgbClr val="C00000"/>
                </a:solidFill>
                <a:latin typeface="Arial Narrow"/>
                <a:cs typeface="Arial Narrow"/>
              </a:rPr>
              <a:t>tio</a:t>
            </a:r>
            <a:r>
              <a:rPr sz="2400" spc="0" dirty="0">
                <a:solidFill>
                  <a:srgbClr val="C00000"/>
                </a:solidFill>
                <a:latin typeface="Arial Narrow"/>
                <a:cs typeface="Arial Narrow"/>
              </a:rPr>
              <a:t>n</a:t>
            </a:r>
            <a:r>
              <a:rPr sz="2400" spc="45" dirty="0">
                <a:solidFill>
                  <a:srgbClr val="C00000"/>
                </a:solidFill>
                <a:latin typeface="Arial Narrow"/>
                <a:cs typeface="Arial Narrow"/>
              </a:rPr>
              <a:t> </a:t>
            </a:r>
            <a:r>
              <a:rPr sz="2400" spc="-5" dirty="0">
                <a:solidFill>
                  <a:srgbClr val="C00000"/>
                </a:solidFill>
                <a:latin typeface="Arial Narrow"/>
                <a:cs typeface="Arial Narrow"/>
              </a:rPr>
              <a:t>dat</a:t>
            </a:r>
            <a:r>
              <a:rPr sz="2400" spc="0" dirty="0">
                <a:solidFill>
                  <a:srgbClr val="C00000"/>
                </a:solidFill>
                <a:latin typeface="Arial Narrow"/>
                <a:cs typeface="Arial Narrow"/>
              </a:rPr>
              <a:t>a</a:t>
            </a:r>
            <a:r>
              <a:rPr sz="2400" spc="10" dirty="0">
                <a:solidFill>
                  <a:srgbClr val="C00000"/>
                </a:solidFill>
                <a:latin typeface="Arial Narrow"/>
                <a:cs typeface="Arial Narrow"/>
              </a:rPr>
              <a:t> </a:t>
            </a:r>
            <a:r>
              <a:rPr sz="2400" spc="-5" dirty="0">
                <a:solidFill>
                  <a:srgbClr val="C00000"/>
                </a:solidFill>
                <a:latin typeface="Arial Narrow"/>
                <a:cs typeface="Arial Narrow"/>
              </a:rPr>
              <a:t>se</a:t>
            </a:r>
            <a:r>
              <a:rPr sz="2400" spc="0" dirty="0">
                <a:solidFill>
                  <a:srgbClr val="C00000"/>
                </a:solidFill>
                <a:latin typeface="Arial Narrow"/>
                <a:cs typeface="Arial Narrow"/>
              </a:rPr>
              <a:t>t</a:t>
            </a:r>
            <a:r>
              <a:rPr sz="2400" spc="30" dirty="0">
                <a:solidFill>
                  <a:srgbClr val="C00000"/>
                </a:solidFill>
                <a:latin typeface="Arial Narrow"/>
                <a:cs typeface="Arial Narrow"/>
              </a:rPr>
              <a:t> </a:t>
            </a:r>
            <a:r>
              <a:rPr sz="2400" spc="0" dirty="0">
                <a:solidFill>
                  <a:srgbClr val="C00000"/>
                </a:solidFill>
                <a:latin typeface="黑体"/>
                <a:cs typeface="黑体"/>
              </a:rPr>
              <a:t>“</a:t>
            </a:r>
            <a:r>
              <a:rPr sz="2400" spc="-5" dirty="0">
                <a:solidFill>
                  <a:srgbClr val="C00000"/>
                </a:solidFill>
                <a:latin typeface="Arial Narrow"/>
                <a:cs typeface="Arial Narrow"/>
              </a:rPr>
              <a:t>ap</a:t>
            </a:r>
            <a:r>
              <a:rPr sz="2400" spc="-10" dirty="0">
                <a:solidFill>
                  <a:srgbClr val="C00000"/>
                </a:solidFill>
                <a:latin typeface="Arial Narrow"/>
                <a:cs typeface="Arial Narrow"/>
              </a:rPr>
              <a:t>a</a:t>
            </a:r>
            <a:r>
              <a:rPr sz="2400" spc="0" dirty="0">
                <a:solidFill>
                  <a:srgbClr val="C00000"/>
                </a:solidFill>
                <a:latin typeface="Arial Narrow"/>
                <a:cs typeface="Arial Narrow"/>
              </a:rPr>
              <a:t>t63_9</a:t>
            </a:r>
            <a:r>
              <a:rPr sz="2400" spc="-10" dirty="0">
                <a:solidFill>
                  <a:srgbClr val="C00000"/>
                </a:solidFill>
                <a:latin typeface="Arial Narrow"/>
                <a:cs typeface="Arial Narrow"/>
              </a:rPr>
              <a:t>9</a:t>
            </a:r>
            <a:r>
              <a:rPr sz="2400" spc="0" dirty="0">
                <a:solidFill>
                  <a:srgbClr val="C00000"/>
                </a:solidFill>
                <a:latin typeface="Arial Narrow"/>
                <a:cs typeface="Arial Narrow"/>
              </a:rPr>
              <a:t>.</a:t>
            </a:r>
            <a:r>
              <a:rPr sz="2400" spc="5" dirty="0">
                <a:solidFill>
                  <a:srgbClr val="C00000"/>
                </a:solidFill>
                <a:latin typeface="Arial Narrow"/>
                <a:cs typeface="Arial Narrow"/>
              </a:rPr>
              <a:t>t</a:t>
            </a:r>
            <a:r>
              <a:rPr sz="2400" spc="-5" dirty="0">
                <a:solidFill>
                  <a:srgbClr val="C00000"/>
                </a:solidFill>
                <a:latin typeface="Arial Narrow"/>
                <a:cs typeface="Arial Narrow"/>
              </a:rPr>
              <a:t>x</a:t>
            </a:r>
            <a:r>
              <a:rPr sz="2400" spc="5" dirty="0">
                <a:solidFill>
                  <a:srgbClr val="C00000"/>
                </a:solidFill>
                <a:latin typeface="Arial Narrow"/>
                <a:cs typeface="Arial Narrow"/>
              </a:rPr>
              <a:t>t</a:t>
            </a:r>
            <a:r>
              <a:rPr sz="2400" spc="0" dirty="0">
                <a:solidFill>
                  <a:srgbClr val="C00000"/>
                </a:solidFill>
                <a:latin typeface="黑体"/>
                <a:cs typeface="黑体"/>
              </a:rPr>
              <a:t>”</a:t>
            </a:r>
            <a:endParaRPr sz="2400">
              <a:latin typeface="黑体"/>
              <a:cs typeface="黑体"/>
            </a:endParaRPr>
          </a:p>
        </p:txBody>
      </p:sp>
      <p:sp>
        <p:nvSpPr>
          <p:cNvPr id="4" name="object 4"/>
          <p:cNvSpPr/>
          <p:nvPr/>
        </p:nvSpPr>
        <p:spPr>
          <a:xfrm>
            <a:off x="524255" y="129539"/>
            <a:ext cx="3747516" cy="949452"/>
          </a:xfrm>
          <a:prstGeom prst="rect">
            <a:avLst/>
          </a:prstGeom>
          <a:blipFill>
            <a:blip r:embed="rId3" cstate="print"/>
            <a:stretch>
              <a:fillRect/>
            </a:stretch>
          </a:blipFill>
        </p:spPr>
        <p:txBody>
          <a:bodyPr wrap="square" lIns="0" tIns="0" rIns="0" bIns="0" rtlCol="0">
            <a:spAutoFit/>
          </a:bodyPr>
          <a:lstStyle/>
          <a:p>
            <a:endParaRPr/>
          </a:p>
        </p:txBody>
      </p:sp>
      <p:sp>
        <p:nvSpPr>
          <p:cNvPr id="5" name="object 5"/>
          <p:cNvSpPr txBox="1"/>
          <p:nvPr/>
        </p:nvSpPr>
        <p:spPr>
          <a:xfrm>
            <a:off x="561543" y="6250838"/>
            <a:ext cx="5288280" cy="191770"/>
          </a:xfrm>
          <a:prstGeom prst="rect">
            <a:avLst/>
          </a:prstGeom>
        </p:spPr>
        <p:txBody>
          <a:bodyPr vert="horz" wrap="square" lIns="0" tIns="0" rIns="0" bIns="0" rtlCol="0">
            <a:spAutoFit/>
          </a:bodyPr>
          <a:lstStyle/>
          <a:p>
            <a:pPr marL="12700">
              <a:lnSpc>
                <a:spcPct val="100000"/>
              </a:lnSpc>
            </a:pPr>
            <a:r>
              <a:rPr sz="1200" dirty="0">
                <a:latin typeface="黑体"/>
                <a:cs typeface="黑体"/>
              </a:rPr>
              <a:t>本例引自</a:t>
            </a:r>
            <a:r>
              <a:rPr sz="1200" spc="-15" dirty="0">
                <a:latin typeface="Verdana"/>
                <a:cs typeface="Verdana"/>
              </a:rPr>
              <a:t>Chu</a:t>
            </a:r>
            <a:r>
              <a:rPr sz="1200" spc="-10" dirty="0">
                <a:latin typeface="Verdana"/>
                <a:cs typeface="Verdana"/>
              </a:rPr>
              <a:t>ck</a:t>
            </a:r>
            <a:r>
              <a:rPr sz="1200" spc="15" dirty="0">
                <a:latin typeface="Verdana"/>
                <a:cs typeface="Verdana"/>
              </a:rPr>
              <a:t> </a:t>
            </a:r>
            <a:r>
              <a:rPr sz="1200" spc="-10" dirty="0">
                <a:latin typeface="Verdana"/>
                <a:cs typeface="Verdana"/>
              </a:rPr>
              <a:t>La</a:t>
            </a:r>
            <a:r>
              <a:rPr sz="1200" spc="-20" dirty="0">
                <a:latin typeface="Verdana"/>
                <a:cs typeface="Verdana"/>
              </a:rPr>
              <a:t>m</a:t>
            </a:r>
            <a:r>
              <a:rPr sz="1200" spc="0" dirty="0">
                <a:latin typeface="黑体"/>
                <a:cs typeface="黑体"/>
              </a:rPr>
              <a:t>，</a:t>
            </a:r>
            <a:r>
              <a:rPr sz="1200" spc="-5" dirty="0">
                <a:latin typeface="Verdana"/>
                <a:cs typeface="Verdana"/>
              </a:rPr>
              <a:t>Had</a:t>
            </a:r>
            <a:r>
              <a:rPr sz="1200" spc="-10" dirty="0">
                <a:latin typeface="Verdana"/>
                <a:cs typeface="Verdana"/>
              </a:rPr>
              <a:t>oo</a:t>
            </a:r>
            <a:r>
              <a:rPr sz="1200" spc="0" dirty="0">
                <a:latin typeface="Verdana"/>
                <a:cs typeface="Verdana"/>
              </a:rPr>
              <a:t>p</a:t>
            </a:r>
            <a:r>
              <a:rPr sz="1200" spc="-5" dirty="0">
                <a:latin typeface="Verdana"/>
                <a:cs typeface="Verdana"/>
              </a:rPr>
              <a:t> </a:t>
            </a:r>
            <a:r>
              <a:rPr sz="1200" spc="-10" dirty="0">
                <a:latin typeface="Verdana"/>
                <a:cs typeface="Verdana"/>
              </a:rPr>
              <a:t>in</a:t>
            </a:r>
            <a:r>
              <a:rPr sz="1200" spc="5" dirty="0">
                <a:latin typeface="Verdana"/>
                <a:cs typeface="Verdana"/>
              </a:rPr>
              <a:t> </a:t>
            </a:r>
            <a:r>
              <a:rPr sz="1200" spc="-15" dirty="0">
                <a:latin typeface="Verdana"/>
                <a:cs typeface="Verdana"/>
              </a:rPr>
              <a:t>A</a:t>
            </a:r>
            <a:r>
              <a:rPr sz="1200" spc="0" dirty="0">
                <a:latin typeface="Verdana"/>
                <a:cs typeface="Verdana"/>
              </a:rPr>
              <a:t>c</a:t>
            </a:r>
            <a:r>
              <a:rPr sz="1200" spc="-10" dirty="0">
                <a:latin typeface="Verdana"/>
                <a:cs typeface="Verdana"/>
              </a:rPr>
              <a:t>tion</a:t>
            </a:r>
            <a:r>
              <a:rPr sz="1200" spc="0" dirty="0">
                <a:latin typeface="黑体"/>
                <a:cs typeface="黑体"/>
              </a:rPr>
              <a:t>，</a:t>
            </a:r>
            <a:r>
              <a:rPr sz="1200" spc="-5" dirty="0">
                <a:latin typeface="Verdana"/>
                <a:cs typeface="Verdana"/>
              </a:rPr>
              <a:t>201</a:t>
            </a:r>
            <a:r>
              <a:rPr sz="1200" spc="-10" dirty="0">
                <a:latin typeface="Verdana"/>
                <a:cs typeface="Verdana"/>
              </a:rPr>
              <a:t>0</a:t>
            </a:r>
            <a:r>
              <a:rPr sz="1200" spc="0" dirty="0">
                <a:latin typeface="Verdana"/>
                <a:cs typeface="Verdana"/>
              </a:rPr>
              <a:t> </a:t>
            </a:r>
            <a:r>
              <a:rPr sz="1200" spc="0" dirty="0">
                <a:latin typeface="黑体"/>
                <a:cs typeface="黑体"/>
              </a:rPr>
              <a:t>，</a:t>
            </a:r>
            <a:r>
              <a:rPr sz="1200" spc="-20" dirty="0">
                <a:latin typeface="Verdana"/>
                <a:cs typeface="Verdana"/>
              </a:rPr>
              <a:t>M</a:t>
            </a:r>
            <a:r>
              <a:rPr sz="1200" spc="-10" dirty="0">
                <a:latin typeface="Verdana"/>
                <a:cs typeface="Verdana"/>
              </a:rPr>
              <a:t>a</a:t>
            </a:r>
            <a:r>
              <a:rPr sz="1200" spc="-15" dirty="0">
                <a:latin typeface="Verdana"/>
                <a:cs typeface="Verdana"/>
              </a:rPr>
              <a:t>nn</a:t>
            </a:r>
            <a:r>
              <a:rPr sz="1200" spc="-10" dirty="0">
                <a:latin typeface="Verdana"/>
                <a:cs typeface="Verdana"/>
              </a:rPr>
              <a:t>i</a:t>
            </a:r>
            <a:r>
              <a:rPr sz="1200" spc="-15" dirty="0">
                <a:latin typeface="Verdana"/>
                <a:cs typeface="Verdana"/>
              </a:rPr>
              <a:t>n</a:t>
            </a:r>
            <a:r>
              <a:rPr sz="1200" spc="0" dirty="0">
                <a:latin typeface="Verdana"/>
                <a:cs typeface="Verdana"/>
              </a:rPr>
              <a:t>g</a:t>
            </a:r>
            <a:r>
              <a:rPr sz="1200" spc="25" dirty="0">
                <a:latin typeface="Verdana"/>
                <a:cs typeface="Verdana"/>
              </a:rPr>
              <a:t> </a:t>
            </a:r>
            <a:r>
              <a:rPr sz="1200" spc="-5" dirty="0">
                <a:latin typeface="Verdana"/>
                <a:cs typeface="Verdana"/>
              </a:rPr>
              <a:t>P</a:t>
            </a:r>
            <a:r>
              <a:rPr sz="1200" spc="-15" dirty="0">
                <a:latin typeface="Verdana"/>
                <a:cs typeface="Verdana"/>
              </a:rPr>
              <a:t>u</a:t>
            </a:r>
            <a:r>
              <a:rPr sz="1200" spc="-5" dirty="0">
                <a:latin typeface="Verdana"/>
                <a:cs typeface="Verdana"/>
              </a:rPr>
              <a:t>b</a:t>
            </a:r>
            <a:r>
              <a:rPr sz="1200" spc="-10" dirty="0">
                <a:latin typeface="Verdana"/>
                <a:cs typeface="Verdana"/>
              </a:rPr>
              <a:t>lica</a:t>
            </a:r>
            <a:r>
              <a:rPr sz="1200" spc="-15" dirty="0">
                <a:latin typeface="Verdana"/>
                <a:cs typeface="Verdana"/>
              </a:rPr>
              <a:t>t</a:t>
            </a:r>
            <a:r>
              <a:rPr sz="1200" spc="-10" dirty="0">
                <a:latin typeface="Verdana"/>
                <a:cs typeface="Verdana"/>
              </a:rPr>
              <a:t>io</a:t>
            </a:r>
            <a:r>
              <a:rPr sz="1200" spc="-15" dirty="0">
                <a:latin typeface="Verdana"/>
                <a:cs typeface="Verdana"/>
              </a:rPr>
              <a:t>n</a:t>
            </a:r>
            <a:r>
              <a:rPr sz="1200" spc="-10" dirty="0">
                <a:latin typeface="Verdana"/>
                <a:cs typeface="Verdana"/>
              </a:rPr>
              <a:t>s</a:t>
            </a:r>
            <a:endParaRPr sz="1200">
              <a:latin typeface="Verdana"/>
              <a:cs typeface="Verdan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4978" rIns="0" bIns="0" rtlCol="0">
            <a:spAutoFit/>
          </a:bodyPr>
          <a:lstStyle/>
          <a:p>
            <a:pPr marL="115570">
              <a:lnSpc>
                <a:spcPct val="100000"/>
              </a:lnSpc>
            </a:pPr>
            <a:r>
              <a:rPr sz="2600" b="1" spc="-20" dirty="0">
                <a:solidFill>
                  <a:srgbClr val="00AF50"/>
                </a:solidFill>
                <a:latin typeface="黑体"/>
                <a:cs typeface="黑体"/>
              </a:rPr>
              <a:t>数据源</a:t>
            </a:r>
            <a:r>
              <a:rPr sz="2600" b="1" spc="-30" dirty="0">
                <a:solidFill>
                  <a:srgbClr val="00AF50"/>
                </a:solidFill>
                <a:latin typeface="黑体"/>
                <a:cs typeface="黑体"/>
              </a:rPr>
              <a:t>：</a:t>
            </a:r>
            <a:r>
              <a:rPr sz="2600" b="1" spc="-20" dirty="0">
                <a:solidFill>
                  <a:srgbClr val="00AF50"/>
                </a:solidFill>
                <a:latin typeface="黑体"/>
                <a:cs typeface="黑体"/>
              </a:rPr>
              <a:t>美国专</a:t>
            </a:r>
            <a:r>
              <a:rPr sz="2600" b="1" spc="-30" dirty="0">
                <a:solidFill>
                  <a:srgbClr val="00AF50"/>
                </a:solidFill>
                <a:latin typeface="黑体"/>
                <a:cs typeface="黑体"/>
              </a:rPr>
              <a:t>利</a:t>
            </a:r>
            <a:r>
              <a:rPr sz="2600" b="1" spc="-20" dirty="0">
                <a:solidFill>
                  <a:srgbClr val="00AF50"/>
                </a:solidFill>
                <a:latin typeface="黑体"/>
                <a:cs typeface="黑体"/>
              </a:rPr>
              <a:t>文献数</a:t>
            </a:r>
            <a:r>
              <a:rPr sz="2600" b="1" spc="-30" dirty="0">
                <a:solidFill>
                  <a:srgbClr val="00AF50"/>
                </a:solidFill>
                <a:latin typeface="黑体"/>
                <a:cs typeface="黑体"/>
              </a:rPr>
              <a:t>据</a:t>
            </a:r>
            <a:endParaRPr sz="2600">
              <a:latin typeface="黑体"/>
              <a:cs typeface="黑体"/>
            </a:endParaRPr>
          </a:p>
          <a:p>
            <a:pPr marL="115570">
              <a:lnSpc>
                <a:spcPts val="3790"/>
              </a:lnSpc>
              <a:spcBef>
                <a:spcPts val="204"/>
              </a:spcBef>
            </a:pPr>
            <a:r>
              <a:rPr sz="3200" dirty="0">
                <a:solidFill>
                  <a:srgbClr val="C00000"/>
                </a:solidFill>
                <a:latin typeface="Arial Narrow"/>
                <a:cs typeface="Arial Narrow"/>
              </a:rPr>
              <a:t>Citat</a:t>
            </a:r>
            <a:r>
              <a:rPr sz="3200" spc="-5" dirty="0">
                <a:solidFill>
                  <a:srgbClr val="C00000"/>
                </a:solidFill>
                <a:latin typeface="Arial Narrow"/>
                <a:cs typeface="Arial Narrow"/>
              </a:rPr>
              <a:t>io</a:t>
            </a:r>
            <a:r>
              <a:rPr sz="3200" spc="0" dirty="0">
                <a:solidFill>
                  <a:srgbClr val="C00000"/>
                </a:solidFill>
                <a:latin typeface="Arial Narrow"/>
                <a:cs typeface="Arial Narrow"/>
              </a:rPr>
              <a:t>n</a:t>
            </a:r>
            <a:r>
              <a:rPr sz="3200" spc="-15" dirty="0">
                <a:solidFill>
                  <a:srgbClr val="C00000"/>
                </a:solidFill>
                <a:latin typeface="Arial Narrow"/>
                <a:cs typeface="Arial Narrow"/>
              </a:rPr>
              <a:t> </a:t>
            </a:r>
            <a:r>
              <a:rPr sz="3200" spc="-5" dirty="0">
                <a:solidFill>
                  <a:srgbClr val="C00000"/>
                </a:solidFill>
                <a:latin typeface="Arial Narrow"/>
                <a:cs typeface="Arial Narrow"/>
              </a:rPr>
              <a:t>dat</a:t>
            </a:r>
            <a:r>
              <a:rPr sz="3200" spc="0" dirty="0">
                <a:solidFill>
                  <a:srgbClr val="C00000"/>
                </a:solidFill>
                <a:latin typeface="Arial Narrow"/>
                <a:cs typeface="Arial Narrow"/>
              </a:rPr>
              <a:t>a</a:t>
            </a:r>
            <a:r>
              <a:rPr sz="3200" spc="-5" dirty="0">
                <a:solidFill>
                  <a:srgbClr val="C00000"/>
                </a:solidFill>
                <a:latin typeface="Arial Narrow"/>
                <a:cs typeface="Arial Narrow"/>
              </a:rPr>
              <a:t> se</a:t>
            </a:r>
            <a:r>
              <a:rPr sz="3200" spc="0" dirty="0">
                <a:solidFill>
                  <a:srgbClr val="C00000"/>
                </a:solidFill>
                <a:latin typeface="Arial Narrow"/>
                <a:cs typeface="Arial Narrow"/>
              </a:rPr>
              <a:t>t</a:t>
            </a:r>
            <a:r>
              <a:rPr sz="3200" spc="5" dirty="0">
                <a:solidFill>
                  <a:srgbClr val="C00000"/>
                </a:solidFill>
                <a:latin typeface="Arial Narrow"/>
                <a:cs typeface="Arial Narrow"/>
              </a:rPr>
              <a:t> </a:t>
            </a:r>
            <a:r>
              <a:rPr sz="3200" spc="10" dirty="0">
                <a:solidFill>
                  <a:srgbClr val="C00000"/>
                </a:solidFill>
                <a:latin typeface="黑体"/>
                <a:cs typeface="黑体"/>
              </a:rPr>
              <a:t>“</a:t>
            </a:r>
            <a:r>
              <a:rPr sz="3200" spc="-5" dirty="0">
                <a:solidFill>
                  <a:srgbClr val="C00000"/>
                </a:solidFill>
                <a:latin typeface="Arial Narrow"/>
                <a:cs typeface="Arial Narrow"/>
              </a:rPr>
              <a:t>c</a:t>
            </a:r>
            <a:r>
              <a:rPr sz="3200" spc="5" dirty="0">
                <a:solidFill>
                  <a:srgbClr val="C00000"/>
                </a:solidFill>
                <a:latin typeface="Arial Narrow"/>
                <a:cs typeface="Arial Narrow"/>
              </a:rPr>
              <a:t>i</a:t>
            </a:r>
            <a:r>
              <a:rPr sz="3200" spc="0" dirty="0">
                <a:solidFill>
                  <a:srgbClr val="C00000"/>
                </a:solidFill>
                <a:latin typeface="Arial Narrow"/>
                <a:cs typeface="Arial Narrow"/>
              </a:rPr>
              <a:t>te7</a:t>
            </a:r>
            <a:r>
              <a:rPr sz="3200" spc="5" dirty="0">
                <a:solidFill>
                  <a:srgbClr val="C00000"/>
                </a:solidFill>
                <a:latin typeface="Arial Narrow"/>
                <a:cs typeface="Arial Narrow"/>
              </a:rPr>
              <a:t>5</a:t>
            </a:r>
            <a:r>
              <a:rPr sz="3200" spc="-5" dirty="0">
                <a:solidFill>
                  <a:srgbClr val="C00000"/>
                </a:solidFill>
                <a:latin typeface="Arial Narrow"/>
                <a:cs typeface="Arial Narrow"/>
              </a:rPr>
              <a:t>_99.</a:t>
            </a:r>
            <a:r>
              <a:rPr sz="3200" spc="-15" dirty="0">
                <a:solidFill>
                  <a:srgbClr val="C00000"/>
                </a:solidFill>
                <a:latin typeface="Arial Narrow"/>
                <a:cs typeface="Arial Narrow"/>
              </a:rPr>
              <a:t>t</a:t>
            </a:r>
            <a:r>
              <a:rPr sz="3200" spc="-5" dirty="0">
                <a:solidFill>
                  <a:srgbClr val="C00000"/>
                </a:solidFill>
                <a:latin typeface="Arial Narrow"/>
                <a:cs typeface="Arial Narrow"/>
              </a:rPr>
              <a:t>x</a:t>
            </a:r>
            <a:r>
              <a:rPr sz="3200" spc="0" dirty="0">
                <a:solidFill>
                  <a:srgbClr val="C00000"/>
                </a:solidFill>
                <a:latin typeface="Arial Narrow"/>
                <a:cs typeface="Arial Narrow"/>
              </a:rPr>
              <a:t>t</a:t>
            </a:r>
            <a:r>
              <a:rPr sz="3200" spc="0" dirty="0">
                <a:solidFill>
                  <a:srgbClr val="C00000"/>
                </a:solidFill>
                <a:latin typeface="黑体"/>
                <a:cs typeface="黑体"/>
              </a:rPr>
              <a:t>”</a:t>
            </a:r>
            <a:endParaRPr sz="3200">
              <a:latin typeface="黑体"/>
              <a:cs typeface="黑体"/>
            </a:endParaRPr>
          </a:p>
        </p:txBody>
      </p:sp>
      <p:sp>
        <p:nvSpPr>
          <p:cNvPr id="3" name="object 3"/>
          <p:cNvSpPr txBox="1"/>
          <p:nvPr/>
        </p:nvSpPr>
        <p:spPr>
          <a:xfrm>
            <a:off x="779780" y="1773301"/>
            <a:ext cx="2026285" cy="361315"/>
          </a:xfrm>
          <a:prstGeom prst="rect">
            <a:avLst/>
          </a:prstGeom>
        </p:spPr>
        <p:txBody>
          <a:bodyPr vert="horz" wrap="square" lIns="0" tIns="0" rIns="0" bIns="0" rtlCol="0">
            <a:spAutoFit/>
          </a:bodyPr>
          <a:lstStyle/>
          <a:p>
            <a:pPr marL="12700">
              <a:lnSpc>
                <a:spcPts val="2845"/>
              </a:lnSpc>
            </a:pPr>
            <a:r>
              <a:rPr sz="2400" dirty="0">
                <a:latin typeface="Arial Narrow"/>
                <a:cs typeface="Arial Narrow"/>
              </a:rPr>
              <a:t>“CITING”,”CIT</a:t>
            </a:r>
            <a:r>
              <a:rPr sz="2400" spc="-10" dirty="0">
                <a:latin typeface="Arial Narrow"/>
                <a:cs typeface="Arial Narrow"/>
              </a:rPr>
              <a:t>E</a:t>
            </a:r>
            <a:r>
              <a:rPr sz="2400" spc="0" dirty="0">
                <a:latin typeface="Arial Narrow"/>
                <a:cs typeface="Arial Narrow"/>
              </a:rPr>
              <a:t>D”</a:t>
            </a:r>
            <a:endParaRPr sz="2400">
              <a:latin typeface="Arial Narrow"/>
              <a:cs typeface="Arial Narrow"/>
            </a:endParaRPr>
          </a:p>
        </p:txBody>
      </p:sp>
      <p:sp>
        <p:nvSpPr>
          <p:cNvPr id="4" name="object 4"/>
          <p:cNvSpPr txBox="1"/>
          <p:nvPr/>
        </p:nvSpPr>
        <p:spPr>
          <a:xfrm>
            <a:off x="779780" y="2152777"/>
            <a:ext cx="2042160" cy="3794760"/>
          </a:xfrm>
          <a:prstGeom prst="rect">
            <a:avLst/>
          </a:prstGeom>
        </p:spPr>
        <p:txBody>
          <a:bodyPr vert="horz" wrap="square" lIns="0" tIns="0" rIns="0" bIns="0" rtlCol="0">
            <a:spAutoFit/>
          </a:bodyPr>
          <a:lstStyle/>
          <a:p>
            <a:pPr marL="12700">
              <a:lnSpc>
                <a:spcPct val="100000"/>
              </a:lnSpc>
            </a:pPr>
            <a:r>
              <a:rPr sz="2400" spc="-5" dirty="0">
                <a:latin typeface="Arial Narrow"/>
                <a:cs typeface="Arial Narrow"/>
              </a:rPr>
              <a:t>3858241</a:t>
            </a:r>
            <a:r>
              <a:rPr sz="2400" spc="0" dirty="0">
                <a:latin typeface="Arial Narrow"/>
                <a:cs typeface="Arial Narrow"/>
              </a:rPr>
              <a:t>,</a:t>
            </a:r>
            <a:r>
              <a:rPr sz="2400" spc="5" dirty="0">
                <a:latin typeface="Arial Narrow"/>
                <a:cs typeface="Arial Narrow"/>
              </a:rPr>
              <a:t>9</a:t>
            </a:r>
            <a:r>
              <a:rPr sz="2400" spc="-5" dirty="0">
                <a:latin typeface="Arial Narrow"/>
                <a:cs typeface="Arial Narrow"/>
              </a:rPr>
              <a:t>5</a:t>
            </a:r>
            <a:r>
              <a:rPr sz="2400" spc="5" dirty="0">
                <a:latin typeface="Arial Narrow"/>
                <a:cs typeface="Arial Narrow"/>
              </a:rPr>
              <a:t>620</a:t>
            </a:r>
            <a:r>
              <a:rPr sz="2400" spc="0" dirty="0">
                <a:latin typeface="Arial Narrow"/>
                <a:cs typeface="Arial Narrow"/>
              </a:rPr>
              <a:t>3</a:t>
            </a:r>
            <a:endParaRPr sz="2400">
              <a:latin typeface="Arial Narrow"/>
              <a:cs typeface="Arial Narrow"/>
            </a:endParaRPr>
          </a:p>
          <a:p>
            <a:pPr marL="12700">
              <a:lnSpc>
                <a:spcPct val="100000"/>
              </a:lnSpc>
              <a:spcBef>
                <a:spcPts val="105"/>
              </a:spcBef>
            </a:pPr>
            <a:r>
              <a:rPr sz="2400" spc="-5" dirty="0">
                <a:latin typeface="Arial Narrow"/>
                <a:cs typeface="Arial Narrow"/>
              </a:rPr>
              <a:t>3858241</a:t>
            </a:r>
            <a:r>
              <a:rPr sz="2400" spc="0" dirty="0">
                <a:latin typeface="Arial Narrow"/>
                <a:cs typeface="Arial Narrow"/>
              </a:rPr>
              <a:t>,</a:t>
            </a:r>
            <a:r>
              <a:rPr sz="2400" spc="5" dirty="0">
                <a:latin typeface="Arial Narrow"/>
                <a:cs typeface="Arial Narrow"/>
              </a:rPr>
              <a:t>1</a:t>
            </a:r>
            <a:r>
              <a:rPr sz="2400" spc="-5" dirty="0">
                <a:latin typeface="Arial Narrow"/>
                <a:cs typeface="Arial Narrow"/>
              </a:rPr>
              <a:t>3</a:t>
            </a:r>
            <a:r>
              <a:rPr sz="2400" spc="5" dirty="0">
                <a:latin typeface="Arial Narrow"/>
                <a:cs typeface="Arial Narrow"/>
              </a:rPr>
              <a:t>242</a:t>
            </a:r>
            <a:r>
              <a:rPr sz="2400" spc="-5" dirty="0">
                <a:latin typeface="Arial Narrow"/>
                <a:cs typeface="Arial Narrow"/>
              </a:rPr>
              <a:t>34</a:t>
            </a:r>
            <a:endParaRPr sz="2400">
              <a:latin typeface="Arial Narrow"/>
              <a:cs typeface="Arial Narrow"/>
            </a:endParaRPr>
          </a:p>
          <a:p>
            <a:pPr marL="12700">
              <a:lnSpc>
                <a:spcPct val="100000"/>
              </a:lnSpc>
              <a:spcBef>
                <a:spcPts val="120"/>
              </a:spcBef>
            </a:pPr>
            <a:r>
              <a:rPr sz="2400" spc="-5" dirty="0">
                <a:latin typeface="Arial Narrow"/>
                <a:cs typeface="Arial Narrow"/>
              </a:rPr>
              <a:t>3858241</a:t>
            </a:r>
            <a:r>
              <a:rPr sz="2400" spc="0" dirty="0">
                <a:latin typeface="Arial Narrow"/>
                <a:cs typeface="Arial Narrow"/>
              </a:rPr>
              <a:t>,</a:t>
            </a:r>
            <a:r>
              <a:rPr sz="2400" spc="5" dirty="0">
                <a:latin typeface="Arial Narrow"/>
                <a:cs typeface="Arial Narrow"/>
              </a:rPr>
              <a:t>3</a:t>
            </a:r>
            <a:r>
              <a:rPr sz="2400" spc="-5" dirty="0">
                <a:latin typeface="Arial Narrow"/>
                <a:cs typeface="Arial Narrow"/>
              </a:rPr>
              <a:t>3</a:t>
            </a:r>
            <a:r>
              <a:rPr sz="2400" spc="5" dirty="0">
                <a:latin typeface="Arial Narrow"/>
                <a:cs typeface="Arial Narrow"/>
              </a:rPr>
              <a:t>984</a:t>
            </a:r>
            <a:r>
              <a:rPr sz="2400" spc="-5" dirty="0">
                <a:latin typeface="Arial Narrow"/>
                <a:cs typeface="Arial Narrow"/>
              </a:rPr>
              <a:t>06</a:t>
            </a:r>
            <a:endParaRPr sz="2400">
              <a:latin typeface="Arial Narrow"/>
              <a:cs typeface="Arial Narrow"/>
            </a:endParaRPr>
          </a:p>
          <a:p>
            <a:pPr marL="12700">
              <a:lnSpc>
                <a:spcPct val="100000"/>
              </a:lnSpc>
              <a:spcBef>
                <a:spcPts val="110"/>
              </a:spcBef>
            </a:pPr>
            <a:r>
              <a:rPr sz="2400" spc="-5" dirty="0">
                <a:latin typeface="Arial Narrow"/>
                <a:cs typeface="Arial Narrow"/>
              </a:rPr>
              <a:t>3858241</a:t>
            </a:r>
            <a:r>
              <a:rPr sz="2400" spc="0" dirty="0">
                <a:latin typeface="Arial Narrow"/>
                <a:cs typeface="Arial Narrow"/>
              </a:rPr>
              <a:t>,</a:t>
            </a:r>
            <a:r>
              <a:rPr sz="2400" spc="5" dirty="0">
                <a:latin typeface="Arial Narrow"/>
                <a:cs typeface="Arial Narrow"/>
              </a:rPr>
              <a:t>3</a:t>
            </a:r>
            <a:r>
              <a:rPr sz="2400" spc="-5" dirty="0">
                <a:latin typeface="Arial Narrow"/>
                <a:cs typeface="Arial Narrow"/>
              </a:rPr>
              <a:t>5</a:t>
            </a:r>
            <a:r>
              <a:rPr sz="2400" spc="5" dirty="0">
                <a:latin typeface="Arial Narrow"/>
                <a:cs typeface="Arial Narrow"/>
              </a:rPr>
              <a:t>573</a:t>
            </a:r>
            <a:r>
              <a:rPr sz="2400" spc="-5" dirty="0">
                <a:latin typeface="Arial Narrow"/>
                <a:cs typeface="Arial Narrow"/>
              </a:rPr>
              <a:t>84</a:t>
            </a:r>
            <a:endParaRPr sz="2400">
              <a:latin typeface="Arial Narrow"/>
              <a:cs typeface="Arial Narrow"/>
            </a:endParaRPr>
          </a:p>
          <a:p>
            <a:pPr marL="12700">
              <a:lnSpc>
                <a:spcPct val="100000"/>
              </a:lnSpc>
              <a:spcBef>
                <a:spcPts val="105"/>
              </a:spcBef>
            </a:pPr>
            <a:r>
              <a:rPr sz="2400" spc="-5" dirty="0">
                <a:latin typeface="Arial Narrow"/>
                <a:cs typeface="Arial Narrow"/>
              </a:rPr>
              <a:t>3858241</a:t>
            </a:r>
            <a:r>
              <a:rPr sz="2400" spc="0" dirty="0">
                <a:latin typeface="Arial Narrow"/>
                <a:cs typeface="Arial Narrow"/>
              </a:rPr>
              <a:t>,</a:t>
            </a:r>
            <a:r>
              <a:rPr sz="2400" spc="5" dirty="0">
                <a:latin typeface="Arial Narrow"/>
                <a:cs typeface="Arial Narrow"/>
              </a:rPr>
              <a:t>3</a:t>
            </a:r>
            <a:r>
              <a:rPr sz="2400" spc="-5" dirty="0">
                <a:latin typeface="Arial Narrow"/>
                <a:cs typeface="Arial Narrow"/>
              </a:rPr>
              <a:t>6</a:t>
            </a:r>
            <a:r>
              <a:rPr sz="2400" spc="5" dirty="0">
                <a:latin typeface="Arial Narrow"/>
                <a:cs typeface="Arial Narrow"/>
              </a:rPr>
              <a:t>348</a:t>
            </a:r>
            <a:r>
              <a:rPr sz="2400" spc="-5" dirty="0">
                <a:latin typeface="Arial Narrow"/>
                <a:cs typeface="Arial Narrow"/>
              </a:rPr>
              <a:t>89</a:t>
            </a:r>
            <a:endParaRPr sz="2400">
              <a:latin typeface="Arial Narrow"/>
              <a:cs typeface="Arial Narrow"/>
            </a:endParaRPr>
          </a:p>
          <a:p>
            <a:pPr marL="12700">
              <a:lnSpc>
                <a:spcPct val="100000"/>
              </a:lnSpc>
              <a:spcBef>
                <a:spcPts val="120"/>
              </a:spcBef>
            </a:pPr>
            <a:r>
              <a:rPr sz="2400" spc="-5" dirty="0">
                <a:latin typeface="Arial Narrow"/>
                <a:cs typeface="Arial Narrow"/>
              </a:rPr>
              <a:t>3858242</a:t>
            </a:r>
            <a:r>
              <a:rPr sz="2400" spc="0" dirty="0">
                <a:latin typeface="Arial Narrow"/>
                <a:cs typeface="Arial Narrow"/>
              </a:rPr>
              <a:t>,</a:t>
            </a:r>
            <a:r>
              <a:rPr sz="2400" spc="5" dirty="0">
                <a:latin typeface="Arial Narrow"/>
                <a:cs typeface="Arial Narrow"/>
              </a:rPr>
              <a:t>1</a:t>
            </a:r>
            <a:r>
              <a:rPr sz="2400" spc="-5" dirty="0">
                <a:latin typeface="Arial Narrow"/>
                <a:cs typeface="Arial Narrow"/>
              </a:rPr>
              <a:t>5</a:t>
            </a:r>
            <a:r>
              <a:rPr sz="2400" spc="5" dirty="0">
                <a:latin typeface="Arial Narrow"/>
                <a:cs typeface="Arial Narrow"/>
              </a:rPr>
              <a:t>157</a:t>
            </a:r>
            <a:r>
              <a:rPr sz="2400" spc="-5" dirty="0">
                <a:latin typeface="Arial Narrow"/>
                <a:cs typeface="Arial Narrow"/>
              </a:rPr>
              <a:t>01</a:t>
            </a:r>
            <a:endParaRPr sz="2400">
              <a:latin typeface="Arial Narrow"/>
              <a:cs typeface="Arial Narrow"/>
            </a:endParaRPr>
          </a:p>
          <a:p>
            <a:pPr marL="12700">
              <a:lnSpc>
                <a:spcPct val="100000"/>
              </a:lnSpc>
              <a:spcBef>
                <a:spcPts val="105"/>
              </a:spcBef>
            </a:pPr>
            <a:r>
              <a:rPr sz="2400" spc="-5" dirty="0">
                <a:latin typeface="Arial Narrow"/>
                <a:cs typeface="Arial Narrow"/>
              </a:rPr>
              <a:t>3858242</a:t>
            </a:r>
            <a:r>
              <a:rPr sz="2400" spc="0" dirty="0">
                <a:latin typeface="Arial Narrow"/>
                <a:cs typeface="Arial Narrow"/>
              </a:rPr>
              <a:t>,</a:t>
            </a:r>
            <a:r>
              <a:rPr sz="2400" spc="5" dirty="0">
                <a:latin typeface="Arial Narrow"/>
                <a:cs typeface="Arial Narrow"/>
              </a:rPr>
              <a:t>3</a:t>
            </a:r>
            <a:r>
              <a:rPr sz="2400" spc="-5" dirty="0">
                <a:latin typeface="Arial Narrow"/>
                <a:cs typeface="Arial Narrow"/>
              </a:rPr>
              <a:t>3</a:t>
            </a:r>
            <a:r>
              <a:rPr sz="2400" spc="5" dirty="0">
                <a:latin typeface="Arial Narrow"/>
                <a:cs typeface="Arial Narrow"/>
              </a:rPr>
              <a:t>192</a:t>
            </a:r>
            <a:r>
              <a:rPr sz="2400" spc="-5" dirty="0">
                <a:latin typeface="Arial Narrow"/>
                <a:cs typeface="Arial Narrow"/>
              </a:rPr>
              <a:t>61</a:t>
            </a:r>
            <a:endParaRPr sz="2400">
              <a:latin typeface="Arial Narrow"/>
              <a:cs typeface="Arial Narrow"/>
            </a:endParaRPr>
          </a:p>
          <a:p>
            <a:pPr marL="12700">
              <a:lnSpc>
                <a:spcPct val="100000"/>
              </a:lnSpc>
              <a:spcBef>
                <a:spcPts val="110"/>
              </a:spcBef>
            </a:pPr>
            <a:r>
              <a:rPr sz="2400" spc="-5" dirty="0">
                <a:latin typeface="Arial Narrow"/>
                <a:cs typeface="Arial Narrow"/>
              </a:rPr>
              <a:t>3858242</a:t>
            </a:r>
            <a:r>
              <a:rPr sz="2400" spc="0" dirty="0">
                <a:latin typeface="Arial Narrow"/>
                <a:cs typeface="Arial Narrow"/>
              </a:rPr>
              <a:t>,</a:t>
            </a:r>
            <a:r>
              <a:rPr sz="2400" spc="5" dirty="0">
                <a:latin typeface="Arial Narrow"/>
                <a:cs typeface="Arial Narrow"/>
              </a:rPr>
              <a:t>3</a:t>
            </a:r>
            <a:r>
              <a:rPr sz="2400" spc="-5" dirty="0">
                <a:latin typeface="Arial Narrow"/>
                <a:cs typeface="Arial Narrow"/>
              </a:rPr>
              <a:t>6</a:t>
            </a:r>
            <a:r>
              <a:rPr sz="2400" spc="5" dirty="0">
                <a:latin typeface="Arial Narrow"/>
                <a:cs typeface="Arial Narrow"/>
              </a:rPr>
              <a:t>687</a:t>
            </a:r>
            <a:r>
              <a:rPr sz="2400" spc="-5" dirty="0">
                <a:latin typeface="Arial Narrow"/>
                <a:cs typeface="Arial Narrow"/>
              </a:rPr>
              <a:t>05</a:t>
            </a:r>
            <a:endParaRPr sz="2400">
              <a:latin typeface="Arial Narrow"/>
              <a:cs typeface="Arial Narrow"/>
            </a:endParaRPr>
          </a:p>
          <a:p>
            <a:pPr marL="12700">
              <a:lnSpc>
                <a:spcPct val="100000"/>
              </a:lnSpc>
              <a:spcBef>
                <a:spcPts val="120"/>
              </a:spcBef>
            </a:pPr>
            <a:r>
              <a:rPr sz="2400" spc="-5" dirty="0">
                <a:latin typeface="Arial Narrow"/>
                <a:cs typeface="Arial Narrow"/>
              </a:rPr>
              <a:t>3858242</a:t>
            </a:r>
            <a:r>
              <a:rPr sz="2400" spc="0" dirty="0">
                <a:latin typeface="Arial Narrow"/>
                <a:cs typeface="Arial Narrow"/>
              </a:rPr>
              <a:t>,</a:t>
            </a:r>
            <a:r>
              <a:rPr sz="2400" spc="5" dirty="0">
                <a:latin typeface="Arial Narrow"/>
                <a:cs typeface="Arial Narrow"/>
              </a:rPr>
              <a:t>3</a:t>
            </a:r>
            <a:r>
              <a:rPr sz="2400" spc="-5" dirty="0">
                <a:latin typeface="Arial Narrow"/>
                <a:cs typeface="Arial Narrow"/>
              </a:rPr>
              <a:t>7</a:t>
            </a:r>
            <a:r>
              <a:rPr sz="2400" spc="5" dirty="0">
                <a:latin typeface="Arial Narrow"/>
                <a:cs typeface="Arial Narrow"/>
              </a:rPr>
              <a:t>070</a:t>
            </a:r>
            <a:r>
              <a:rPr sz="2400" spc="-5" dirty="0">
                <a:latin typeface="Arial Narrow"/>
                <a:cs typeface="Arial Narrow"/>
              </a:rPr>
              <a:t>04</a:t>
            </a:r>
            <a:endParaRPr sz="2400">
              <a:latin typeface="Arial Narrow"/>
              <a:cs typeface="Arial Narrow"/>
            </a:endParaRPr>
          </a:p>
          <a:p>
            <a:pPr marL="12700">
              <a:lnSpc>
                <a:spcPct val="100000"/>
              </a:lnSpc>
              <a:spcBef>
                <a:spcPts val="105"/>
              </a:spcBef>
            </a:pPr>
            <a:r>
              <a:rPr sz="2400" dirty="0">
                <a:latin typeface="Arial Narrow"/>
                <a:cs typeface="Arial Narrow"/>
              </a:rPr>
              <a:t>...</a:t>
            </a:r>
            <a:endParaRPr sz="2400">
              <a:latin typeface="Arial Narrow"/>
              <a:cs typeface="Arial Narrow"/>
            </a:endParaRPr>
          </a:p>
        </p:txBody>
      </p:sp>
      <p:sp>
        <p:nvSpPr>
          <p:cNvPr id="5" name="object 5"/>
          <p:cNvSpPr/>
          <p:nvPr/>
        </p:nvSpPr>
        <p:spPr>
          <a:xfrm>
            <a:off x="6190488" y="169163"/>
            <a:ext cx="2820923" cy="720852"/>
          </a:xfrm>
          <a:prstGeom prst="rect">
            <a:avLst/>
          </a:prstGeom>
          <a:blipFill>
            <a:blip r:embed="rId2" cstate="print"/>
            <a:stretch>
              <a:fillRect/>
            </a:stretch>
          </a:blipFill>
        </p:spPr>
        <p:txBody>
          <a:bodyPr wrap="square" lIns="0" tIns="0" rIns="0" bIns="0" rtlCol="0">
            <a:spAutoFit/>
          </a:bodyPr>
          <a:lstStyle/>
          <a:p>
            <a:endParaRPr/>
          </a:p>
        </p:txBody>
      </p:sp>
      <p:sp>
        <p:nvSpPr>
          <p:cNvPr id="6" name="object 6"/>
          <p:cNvSpPr/>
          <p:nvPr/>
        </p:nvSpPr>
        <p:spPr>
          <a:xfrm>
            <a:off x="2857500" y="2324100"/>
            <a:ext cx="153098" cy="1574654"/>
          </a:xfrm>
          <a:custGeom>
            <a:avLst/>
            <a:gdLst/>
            <a:ahLst/>
            <a:cxnLst/>
            <a:rect l="l" t="t" r="r" b="b"/>
            <a:pathLst>
              <a:path w="153098" h="1574654">
                <a:moveTo>
                  <a:pt x="0" y="0"/>
                </a:moveTo>
                <a:lnTo>
                  <a:pt x="38337" y="1557"/>
                </a:lnTo>
                <a:lnTo>
                  <a:pt x="76498" y="8532"/>
                </a:lnTo>
                <a:lnTo>
                  <a:pt x="82550" y="773684"/>
                </a:lnTo>
                <a:lnTo>
                  <a:pt x="85004" y="776990"/>
                </a:lnTo>
                <a:lnTo>
                  <a:pt x="134016" y="786383"/>
                </a:lnTo>
                <a:lnTo>
                  <a:pt x="153098" y="787254"/>
                </a:lnTo>
                <a:lnTo>
                  <a:pt x="135204" y="787864"/>
                </a:lnTo>
                <a:lnTo>
                  <a:pt x="91077" y="794913"/>
                </a:lnTo>
                <a:lnTo>
                  <a:pt x="82550" y="1561083"/>
                </a:lnTo>
                <a:lnTo>
                  <a:pt x="80095" y="1564390"/>
                </a:lnTo>
                <a:lnTo>
                  <a:pt x="73127" y="1567417"/>
                </a:lnTo>
                <a:lnTo>
                  <a:pt x="62239" y="1570061"/>
                </a:lnTo>
                <a:lnTo>
                  <a:pt x="48027" y="1572217"/>
                </a:lnTo>
                <a:lnTo>
                  <a:pt x="31083" y="1573783"/>
                </a:lnTo>
                <a:lnTo>
                  <a:pt x="12001" y="1574654"/>
                </a:lnTo>
              </a:path>
            </a:pathLst>
          </a:custGeom>
          <a:ln w="9525">
            <a:solidFill>
              <a:srgbClr val="AE3408"/>
            </a:solidFill>
          </a:ln>
        </p:spPr>
        <p:txBody>
          <a:bodyPr wrap="square" lIns="0" tIns="0" rIns="0" bIns="0" rtlCol="0">
            <a:spAutoFit/>
          </a:bodyPr>
          <a:lstStyle/>
          <a:p>
            <a:endParaRPr/>
          </a:p>
        </p:txBody>
      </p:sp>
      <p:sp>
        <p:nvSpPr>
          <p:cNvPr id="7" name="object 7"/>
          <p:cNvSpPr/>
          <p:nvPr/>
        </p:nvSpPr>
        <p:spPr>
          <a:xfrm>
            <a:off x="3159379" y="2679700"/>
            <a:ext cx="3851021" cy="901700"/>
          </a:xfrm>
          <a:custGeom>
            <a:avLst/>
            <a:gdLst/>
            <a:ahLst/>
            <a:cxnLst/>
            <a:rect l="l" t="t" r="r" b="b"/>
            <a:pathLst>
              <a:path w="3851021" h="901700">
                <a:moveTo>
                  <a:pt x="3851021" y="375665"/>
                </a:moveTo>
                <a:lnTo>
                  <a:pt x="561720" y="375665"/>
                </a:lnTo>
                <a:lnTo>
                  <a:pt x="561720" y="901700"/>
                </a:lnTo>
                <a:lnTo>
                  <a:pt x="3851021" y="901700"/>
                </a:lnTo>
                <a:lnTo>
                  <a:pt x="3851021" y="375665"/>
                </a:lnTo>
                <a:close/>
              </a:path>
              <a:path w="3851021" h="901700">
                <a:moveTo>
                  <a:pt x="3851021" y="0"/>
                </a:moveTo>
                <a:lnTo>
                  <a:pt x="561720" y="0"/>
                </a:lnTo>
                <a:lnTo>
                  <a:pt x="561720" y="150240"/>
                </a:lnTo>
                <a:lnTo>
                  <a:pt x="0" y="425069"/>
                </a:lnTo>
                <a:lnTo>
                  <a:pt x="561720" y="375665"/>
                </a:lnTo>
                <a:lnTo>
                  <a:pt x="3851021" y="375665"/>
                </a:lnTo>
                <a:lnTo>
                  <a:pt x="3851021" y="0"/>
                </a:lnTo>
                <a:close/>
              </a:path>
            </a:pathLst>
          </a:custGeom>
          <a:solidFill>
            <a:srgbClr val="FFC000"/>
          </a:solidFill>
        </p:spPr>
        <p:txBody>
          <a:bodyPr wrap="square" lIns="0" tIns="0" rIns="0" bIns="0" rtlCol="0">
            <a:spAutoFit/>
          </a:bodyPr>
          <a:lstStyle/>
          <a:p>
            <a:endParaRPr/>
          </a:p>
        </p:txBody>
      </p:sp>
      <p:sp>
        <p:nvSpPr>
          <p:cNvPr id="8" name="object 8"/>
          <p:cNvSpPr/>
          <p:nvPr/>
        </p:nvSpPr>
        <p:spPr>
          <a:xfrm>
            <a:off x="3159379" y="2679700"/>
            <a:ext cx="3851021" cy="901700"/>
          </a:xfrm>
          <a:custGeom>
            <a:avLst/>
            <a:gdLst/>
            <a:ahLst/>
            <a:cxnLst/>
            <a:rect l="l" t="t" r="r" b="b"/>
            <a:pathLst>
              <a:path w="3851021" h="901700">
                <a:moveTo>
                  <a:pt x="561720" y="0"/>
                </a:moveTo>
                <a:lnTo>
                  <a:pt x="1109980" y="0"/>
                </a:lnTo>
                <a:lnTo>
                  <a:pt x="1932305" y="0"/>
                </a:lnTo>
                <a:lnTo>
                  <a:pt x="3851021" y="0"/>
                </a:lnTo>
                <a:lnTo>
                  <a:pt x="3851021" y="150240"/>
                </a:lnTo>
                <a:lnTo>
                  <a:pt x="3851021" y="375665"/>
                </a:lnTo>
                <a:lnTo>
                  <a:pt x="3851021" y="901700"/>
                </a:lnTo>
                <a:lnTo>
                  <a:pt x="1932305" y="901700"/>
                </a:lnTo>
                <a:lnTo>
                  <a:pt x="1109980" y="901700"/>
                </a:lnTo>
                <a:lnTo>
                  <a:pt x="561720" y="901700"/>
                </a:lnTo>
                <a:lnTo>
                  <a:pt x="561720" y="375665"/>
                </a:lnTo>
                <a:lnTo>
                  <a:pt x="0" y="425069"/>
                </a:lnTo>
                <a:lnTo>
                  <a:pt x="561720" y="150240"/>
                </a:lnTo>
                <a:lnTo>
                  <a:pt x="561720" y="0"/>
                </a:lnTo>
                <a:close/>
              </a:path>
            </a:pathLst>
          </a:custGeom>
          <a:ln w="12700">
            <a:solidFill>
              <a:srgbClr val="9B310D"/>
            </a:solidFill>
          </a:ln>
        </p:spPr>
        <p:txBody>
          <a:bodyPr wrap="square" lIns="0" tIns="0" rIns="0" bIns="0" rtlCol="0">
            <a:spAutoFit/>
          </a:bodyPr>
          <a:lstStyle/>
          <a:p>
            <a:endParaRPr/>
          </a:p>
        </p:txBody>
      </p:sp>
      <p:sp>
        <p:nvSpPr>
          <p:cNvPr id="9" name="object 9"/>
          <p:cNvSpPr txBox="1"/>
          <p:nvPr/>
        </p:nvSpPr>
        <p:spPr>
          <a:xfrm>
            <a:off x="3800347" y="2671445"/>
            <a:ext cx="3109595" cy="920750"/>
          </a:xfrm>
          <a:prstGeom prst="rect">
            <a:avLst/>
          </a:prstGeom>
        </p:spPr>
        <p:txBody>
          <a:bodyPr vert="horz" wrap="square" lIns="0" tIns="0" rIns="0" bIns="0" rtlCol="0">
            <a:spAutoFit/>
          </a:bodyPr>
          <a:lstStyle/>
          <a:p>
            <a:pPr marL="12700">
              <a:lnSpc>
                <a:spcPct val="100000"/>
              </a:lnSpc>
            </a:pPr>
            <a:r>
              <a:rPr sz="2000" b="1" spc="-5" dirty="0">
                <a:solidFill>
                  <a:srgbClr val="0066FF"/>
                </a:solidFill>
                <a:latin typeface="Arial Narrow"/>
                <a:cs typeface="Arial Narrow"/>
              </a:rPr>
              <a:t>385824</a:t>
            </a:r>
            <a:r>
              <a:rPr sz="2000" b="1" spc="0" dirty="0">
                <a:solidFill>
                  <a:srgbClr val="0066FF"/>
                </a:solidFill>
                <a:latin typeface="Arial Narrow"/>
                <a:cs typeface="Arial Narrow"/>
              </a:rPr>
              <a:t>1</a:t>
            </a:r>
            <a:r>
              <a:rPr sz="2000" b="1" spc="-10" dirty="0">
                <a:solidFill>
                  <a:srgbClr val="0066FF"/>
                </a:solidFill>
                <a:latin typeface="宋体"/>
                <a:cs typeface="宋体"/>
              </a:rPr>
              <a:t>引用了</a:t>
            </a:r>
            <a:endParaRPr sz="2000">
              <a:latin typeface="宋体"/>
              <a:cs typeface="宋体"/>
            </a:endParaRPr>
          </a:p>
          <a:p>
            <a:pPr marL="12700">
              <a:lnSpc>
                <a:spcPts val="2390"/>
              </a:lnSpc>
            </a:pPr>
            <a:r>
              <a:rPr sz="2000" b="1" spc="-5" dirty="0">
                <a:solidFill>
                  <a:srgbClr val="0066FF"/>
                </a:solidFill>
                <a:latin typeface="Arial Narrow"/>
                <a:cs typeface="Arial Narrow"/>
              </a:rPr>
              <a:t>95620</a:t>
            </a:r>
            <a:r>
              <a:rPr sz="2000" b="1" spc="0" dirty="0">
                <a:solidFill>
                  <a:srgbClr val="0066FF"/>
                </a:solidFill>
                <a:latin typeface="Arial Narrow"/>
                <a:cs typeface="Arial Narrow"/>
              </a:rPr>
              <a:t>3</a:t>
            </a:r>
            <a:r>
              <a:rPr sz="2000" b="1" spc="-10" dirty="0">
                <a:solidFill>
                  <a:srgbClr val="0066FF"/>
                </a:solidFill>
                <a:latin typeface="宋体"/>
                <a:cs typeface="宋体"/>
              </a:rPr>
              <a:t>，</a:t>
            </a:r>
            <a:r>
              <a:rPr sz="2000" b="1" spc="-5" dirty="0">
                <a:solidFill>
                  <a:srgbClr val="0066FF"/>
                </a:solidFill>
                <a:latin typeface="Arial Narrow"/>
                <a:cs typeface="Arial Narrow"/>
              </a:rPr>
              <a:t>1324234</a:t>
            </a:r>
            <a:r>
              <a:rPr sz="2000" b="1" spc="-10" dirty="0">
                <a:solidFill>
                  <a:srgbClr val="0066FF"/>
                </a:solidFill>
                <a:latin typeface="宋体"/>
                <a:cs typeface="宋体"/>
              </a:rPr>
              <a:t>，</a:t>
            </a:r>
            <a:r>
              <a:rPr sz="2000" b="1" spc="-5" dirty="0">
                <a:solidFill>
                  <a:srgbClr val="0066FF"/>
                </a:solidFill>
                <a:latin typeface="Arial Narrow"/>
                <a:cs typeface="Arial Narrow"/>
              </a:rPr>
              <a:t>339840</a:t>
            </a:r>
            <a:r>
              <a:rPr sz="2000" b="1" spc="0" dirty="0">
                <a:solidFill>
                  <a:srgbClr val="0066FF"/>
                </a:solidFill>
                <a:latin typeface="Arial Narrow"/>
                <a:cs typeface="Arial Narrow"/>
              </a:rPr>
              <a:t>6</a:t>
            </a:r>
            <a:r>
              <a:rPr sz="2000" b="1" spc="-20" dirty="0">
                <a:solidFill>
                  <a:srgbClr val="0066FF"/>
                </a:solidFill>
                <a:latin typeface="宋体"/>
                <a:cs typeface="宋体"/>
              </a:rPr>
              <a:t>，</a:t>
            </a:r>
            <a:endParaRPr sz="2000">
              <a:latin typeface="宋体"/>
              <a:cs typeface="宋体"/>
            </a:endParaRPr>
          </a:p>
          <a:p>
            <a:pPr marL="12700">
              <a:lnSpc>
                <a:spcPts val="2390"/>
              </a:lnSpc>
            </a:pPr>
            <a:r>
              <a:rPr sz="2000" b="1" spc="-5" dirty="0">
                <a:solidFill>
                  <a:srgbClr val="0066FF"/>
                </a:solidFill>
                <a:latin typeface="Arial Narrow"/>
                <a:cs typeface="Arial Narrow"/>
              </a:rPr>
              <a:t>3557384</a:t>
            </a:r>
            <a:r>
              <a:rPr sz="2000" b="1" spc="0" dirty="0">
                <a:solidFill>
                  <a:srgbClr val="0066FF"/>
                </a:solidFill>
                <a:latin typeface="Arial Narrow"/>
                <a:cs typeface="Arial Narrow"/>
              </a:rPr>
              <a:t>,</a:t>
            </a:r>
            <a:r>
              <a:rPr sz="2000" b="1" spc="-15" dirty="0">
                <a:solidFill>
                  <a:srgbClr val="0066FF"/>
                </a:solidFill>
                <a:latin typeface="Arial Narrow"/>
                <a:cs typeface="Arial Narrow"/>
              </a:rPr>
              <a:t> </a:t>
            </a:r>
            <a:r>
              <a:rPr sz="2000" b="1" spc="-5" dirty="0">
                <a:solidFill>
                  <a:srgbClr val="0066FF"/>
                </a:solidFill>
                <a:latin typeface="Arial Narrow"/>
                <a:cs typeface="Arial Narrow"/>
              </a:rPr>
              <a:t>3634889</a:t>
            </a:r>
            <a:endParaRPr sz="2000">
              <a:latin typeface="Arial Narrow"/>
              <a:cs typeface="Arial Narrow"/>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37184"/>
            <a:ext cx="4006215" cy="377190"/>
          </a:xfrm>
          <a:prstGeom prst="rect">
            <a:avLst/>
          </a:prstGeom>
        </p:spPr>
        <p:txBody>
          <a:bodyPr vert="horz" wrap="square" lIns="0" tIns="0" rIns="0" bIns="0" rtlCol="0">
            <a:spAutoFit/>
          </a:bodyPr>
          <a:lstStyle/>
          <a:p>
            <a:pPr marL="12700">
              <a:lnSpc>
                <a:spcPts val="2965"/>
              </a:lnSpc>
            </a:pPr>
            <a:r>
              <a:rPr sz="2600" b="1" spc="-20" dirty="0">
                <a:solidFill>
                  <a:srgbClr val="00AF50"/>
                </a:solidFill>
                <a:latin typeface="黑体"/>
                <a:cs typeface="黑体"/>
              </a:rPr>
              <a:t>数据源</a:t>
            </a:r>
            <a:r>
              <a:rPr sz="2600" b="1" spc="-30" dirty="0">
                <a:solidFill>
                  <a:srgbClr val="00AF50"/>
                </a:solidFill>
                <a:latin typeface="黑体"/>
                <a:cs typeface="黑体"/>
              </a:rPr>
              <a:t>：</a:t>
            </a:r>
            <a:r>
              <a:rPr sz="2600" b="1" spc="-20" dirty="0">
                <a:solidFill>
                  <a:srgbClr val="00AF50"/>
                </a:solidFill>
                <a:latin typeface="黑体"/>
                <a:cs typeface="黑体"/>
              </a:rPr>
              <a:t>美国专</a:t>
            </a:r>
            <a:r>
              <a:rPr sz="2600" b="1" spc="-30" dirty="0">
                <a:solidFill>
                  <a:srgbClr val="00AF50"/>
                </a:solidFill>
                <a:latin typeface="黑体"/>
                <a:cs typeface="黑体"/>
              </a:rPr>
              <a:t>利</a:t>
            </a:r>
            <a:r>
              <a:rPr sz="2600" b="1" spc="-20" dirty="0">
                <a:solidFill>
                  <a:srgbClr val="00AF50"/>
                </a:solidFill>
                <a:latin typeface="黑体"/>
                <a:cs typeface="黑体"/>
              </a:rPr>
              <a:t>文献数</a:t>
            </a:r>
            <a:r>
              <a:rPr sz="2600" b="1" spc="-30" dirty="0">
                <a:solidFill>
                  <a:srgbClr val="00AF50"/>
                </a:solidFill>
                <a:latin typeface="黑体"/>
                <a:cs typeface="黑体"/>
              </a:rPr>
              <a:t>据</a:t>
            </a:r>
            <a:endParaRPr sz="2600">
              <a:latin typeface="黑体"/>
              <a:cs typeface="黑体"/>
            </a:endParaRPr>
          </a:p>
        </p:txBody>
      </p:sp>
      <p:sp>
        <p:nvSpPr>
          <p:cNvPr id="3" name="object 3"/>
          <p:cNvSpPr txBox="1">
            <a:spLocks noGrp="1"/>
          </p:cNvSpPr>
          <p:nvPr>
            <p:ph type="title"/>
          </p:nvPr>
        </p:nvSpPr>
        <p:spPr>
          <a:prstGeom prst="rect">
            <a:avLst/>
          </a:prstGeom>
        </p:spPr>
        <p:txBody>
          <a:bodyPr vert="horz" wrap="square" lIns="0" tIns="594553" rIns="0" bIns="0" rtlCol="0">
            <a:spAutoFit/>
          </a:bodyPr>
          <a:lstStyle/>
          <a:p>
            <a:pPr marL="115570">
              <a:lnSpc>
                <a:spcPts val="3790"/>
              </a:lnSpc>
            </a:pPr>
            <a:r>
              <a:rPr sz="3200" dirty="0">
                <a:solidFill>
                  <a:srgbClr val="C00000"/>
                </a:solidFill>
                <a:latin typeface="Arial Narrow"/>
                <a:cs typeface="Arial Narrow"/>
              </a:rPr>
              <a:t>Patent</a:t>
            </a:r>
            <a:r>
              <a:rPr sz="3200" spc="-20" dirty="0">
                <a:solidFill>
                  <a:srgbClr val="C00000"/>
                </a:solidFill>
                <a:latin typeface="Arial Narrow"/>
                <a:cs typeface="Arial Narrow"/>
              </a:rPr>
              <a:t> </a:t>
            </a:r>
            <a:r>
              <a:rPr sz="3200" spc="-5" dirty="0">
                <a:solidFill>
                  <a:srgbClr val="C00000"/>
                </a:solidFill>
                <a:latin typeface="Arial Narrow"/>
                <a:cs typeface="Arial Narrow"/>
              </a:rPr>
              <a:t>des</a:t>
            </a:r>
            <a:r>
              <a:rPr sz="3200" spc="10" dirty="0">
                <a:solidFill>
                  <a:srgbClr val="C00000"/>
                </a:solidFill>
                <a:latin typeface="Arial Narrow"/>
                <a:cs typeface="Arial Narrow"/>
              </a:rPr>
              <a:t>c</a:t>
            </a:r>
            <a:r>
              <a:rPr sz="3200" spc="0" dirty="0">
                <a:solidFill>
                  <a:srgbClr val="C00000"/>
                </a:solidFill>
                <a:latin typeface="Arial Narrow"/>
                <a:cs typeface="Arial Narrow"/>
              </a:rPr>
              <a:t>ript</a:t>
            </a:r>
            <a:r>
              <a:rPr sz="3200" spc="5" dirty="0">
                <a:solidFill>
                  <a:srgbClr val="C00000"/>
                </a:solidFill>
                <a:latin typeface="Arial Narrow"/>
                <a:cs typeface="Arial Narrow"/>
              </a:rPr>
              <a:t>i</a:t>
            </a:r>
            <a:r>
              <a:rPr sz="3200" spc="-5" dirty="0">
                <a:solidFill>
                  <a:srgbClr val="C00000"/>
                </a:solidFill>
                <a:latin typeface="Arial Narrow"/>
                <a:cs typeface="Arial Narrow"/>
              </a:rPr>
              <a:t>o</a:t>
            </a:r>
            <a:r>
              <a:rPr sz="3200" spc="0" dirty="0">
                <a:solidFill>
                  <a:srgbClr val="C00000"/>
                </a:solidFill>
                <a:latin typeface="Arial Narrow"/>
                <a:cs typeface="Arial Narrow"/>
              </a:rPr>
              <a:t>n</a:t>
            </a:r>
            <a:r>
              <a:rPr sz="3200" spc="-35" dirty="0">
                <a:solidFill>
                  <a:srgbClr val="C00000"/>
                </a:solidFill>
                <a:latin typeface="Arial Narrow"/>
                <a:cs typeface="Arial Narrow"/>
              </a:rPr>
              <a:t> </a:t>
            </a:r>
            <a:r>
              <a:rPr sz="3200" spc="-5" dirty="0">
                <a:solidFill>
                  <a:srgbClr val="C00000"/>
                </a:solidFill>
                <a:latin typeface="Arial Narrow"/>
                <a:cs typeface="Arial Narrow"/>
              </a:rPr>
              <a:t>dat</a:t>
            </a:r>
            <a:r>
              <a:rPr sz="3200" spc="0" dirty="0">
                <a:solidFill>
                  <a:srgbClr val="C00000"/>
                </a:solidFill>
                <a:latin typeface="Arial Narrow"/>
                <a:cs typeface="Arial Narrow"/>
              </a:rPr>
              <a:t>a</a:t>
            </a:r>
            <a:r>
              <a:rPr sz="3200" spc="-15" dirty="0">
                <a:solidFill>
                  <a:srgbClr val="C00000"/>
                </a:solidFill>
                <a:latin typeface="Arial Narrow"/>
                <a:cs typeface="Arial Narrow"/>
              </a:rPr>
              <a:t> </a:t>
            </a:r>
            <a:r>
              <a:rPr sz="3200" spc="-5" dirty="0">
                <a:solidFill>
                  <a:srgbClr val="C00000"/>
                </a:solidFill>
                <a:latin typeface="Arial Narrow"/>
                <a:cs typeface="Arial Narrow"/>
              </a:rPr>
              <a:t>se</a:t>
            </a:r>
            <a:r>
              <a:rPr sz="3200" spc="0" dirty="0">
                <a:solidFill>
                  <a:srgbClr val="C00000"/>
                </a:solidFill>
                <a:latin typeface="Arial Narrow"/>
                <a:cs typeface="Arial Narrow"/>
              </a:rPr>
              <a:t>t</a:t>
            </a:r>
            <a:r>
              <a:rPr sz="3200" spc="-5" dirty="0">
                <a:solidFill>
                  <a:srgbClr val="C00000"/>
                </a:solidFill>
                <a:latin typeface="Arial Narrow"/>
                <a:cs typeface="Arial Narrow"/>
              </a:rPr>
              <a:t> </a:t>
            </a:r>
            <a:r>
              <a:rPr sz="3200" spc="10" dirty="0">
                <a:solidFill>
                  <a:srgbClr val="C00000"/>
                </a:solidFill>
                <a:latin typeface="黑体"/>
                <a:cs typeface="黑体"/>
              </a:rPr>
              <a:t>“</a:t>
            </a:r>
            <a:r>
              <a:rPr sz="3200" spc="0" dirty="0">
                <a:solidFill>
                  <a:srgbClr val="C00000"/>
                </a:solidFill>
                <a:latin typeface="Arial Narrow"/>
                <a:cs typeface="Arial Narrow"/>
              </a:rPr>
              <a:t>apat63_99.</a:t>
            </a:r>
            <a:r>
              <a:rPr sz="3200" spc="-15" dirty="0">
                <a:solidFill>
                  <a:srgbClr val="C00000"/>
                </a:solidFill>
                <a:latin typeface="Arial Narrow"/>
                <a:cs typeface="Arial Narrow"/>
              </a:rPr>
              <a:t>t</a:t>
            </a:r>
            <a:r>
              <a:rPr sz="3200" spc="0" dirty="0">
                <a:solidFill>
                  <a:srgbClr val="C00000"/>
                </a:solidFill>
                <a:latin typeface="Arial Narrow"/>
                <a:cs typeface="Arial Narrow"/>
              </a:rPr>
              <a:t>x</a:t>
            </a:r>
            <a:r>
              <a:rPr sz="3200" spc="-20" dirty="0">
                <a:solidFill>
                  <a:srgbClr val="C00000"/>
                </a:solidFill>
                <a:latin typeface="Arial Narrow"/>
                <a:cs typeface="Arial Narrow"/>
              </a:rPr>
              <a:t>t</a:t>
            </a:r>
            <a:r>
              <a:rPr sz="3200" spc="0" dirty="0">
                <a:solidFill>
                  <a:srgbClr val="C00000"/>
                </a:solidFill>
                <a:latin typeface="黑体"/>
                <a:cs typeface="黑体"/>
              </a:rPr>
              <a:t>”</a:t>
            </a:r>
            <a:endParaRPr sz="3200">
              <a:latin typeface="黑体"/>
              <a:cs typeface="黑体"/>
            </a:endParaRPr>
          </a:p>
        </p:txBody>
      </p:sp>
      <p:sp>
        <p:nvSpPr>
          <p:cNvPr id="4" name="object 4"/>
          <p:cNvSpPr txBox="1"/>
          <p:nvPr/>
        </p:nvSpPr>
        <p:spPr>
          <a:xfrm>
            <a:off x="734059" y="2168905"/>
            <a:ext cx="7798434" cy="3892550"/>
          </a:xfrm>
          <a:prstGeom prst="rect">
            <a:avLst/>
          </a:prstGeom>
        </p:spPr>
        <p:txBody>
          <a:bodyPr vert="horz" wrap="square" lIns="0" tIns="0" rIns="0" bIns="0" rtlCol="0">
            <a:spAutoFit/>
          </a:bodyPr>
          <a:lstStyle/>
          <a:p>
            <a:pPr marL="12700">
              <a:lnSpc>
                <a:spcPct val="100000"/>
              </a:lnSpc>
            </a:pPr>
            <a:r>
              <a:rPr sz="2400" dirty="0">
                <a:solidFill>
                  <a:srgbClr val="0066FF"/>
                </a:solidFill>
                <a:latin typeface="Arial Narrow"/>
                <a:cs typeface="Arial Narrow"/>
              </a:rPr>
              <a:t>“</a:t>
            </a:r>
            <a:r>
              <a:rPr sz="2400" spc="-145" dirty="0">
                <a:solidFill>
                  <a:srgbClr val="0066FF"/>
                </a:solidFill>
                <a:latin typeface="Arial Narrow"/>
                <a:cs typeface="Arial Narrow"/>
              </a:rPr>
              <a:t>P</a:t>
            </a:r>
            <a:r>
              <a:rPr sz="2400" spc="-150" dirty="0">
                <a:solidFill>
                  <a:srgbClr val="0066FF"/>
                </a:solidFill>
                <a:latin typeface="Arial Narrow"/>
                <a:cs typeface="Arial Narrow"/>
              </a:rPr>
              <a:t>A</a:t>
            </a:r>
            <a:r>
              <a:rPr sz="2400" spc="0" dirty="0">
                <a:solidFill>
                  <a:srgbClr val="0066FF"/>
                </a:solidFill>
                <a:latin typeface="Arial Narrow"/>
                <a:cs typeface="Arial Narrow"/>
              </a:rPr>
              <a:t>T</a:t>
            </a:r>
            <a:r>
              <a:rPr sz="2400" spc="-10" dirty="0">
                <a:solidFill>
                  <a:srgbClr val="0066FF"/>
                </a:solidFill>
                <a:latin typeface="Arial Narrow"/>
                <a:cs typeface="Arial Narrow"/>
              </a:rPr>
              <a:t>E</a:t>
            </a:r>
            <a:r>
              <a:rPr sz="2400" spc="0" dirty="0">
                <a:solidFill>
                  <a:srgbClr val="0066FF"/>
                </a:solidFill>
                <a:latin typeface="Arial Narrow"/>
                <a:cs typeface="Arial Narrow"/>
              </a:rPr>
              <a:t>N</a:t>
            </a:r>
            <a:r>
              <a:rPr sz="2400" spc="-10" dirty="0">
                <a:solidFill>
                  <a:srgbClr val="0066FF"/>
                </a:solidFill>
                <a:latin typeface="Arial Narrow"/>
                <a:cs typeface="Arial Narrow"/>
              </a:rPr>
              <a:t>T</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a:t>
            </a:r>
            <a:r>
              <a:rPr sz="2400" spc="5" dirty="0">
                <a:solidFill>
                  <a:srgbClr val="0066FF"/>
                </a:solidFill>
                <a:latin typeface="Arial Narrow"/>
                <a:cs typeface="Arial Narrow"/>
              </a:rPr>
              <a:t>G</a:t>
            </a:r>
            <a:r>
              <a:rPr sz="2400" spc="0" dirty="0">
                <a:solidFill>
                  <a:srgbClr val="0066FF"/>
                </a:solidFill>
                <a:latin typeface="Arial Narrow"/>
                <a:cs typeface="Arial Narrow"/>
              </a:rPr>
              <a:t>Y</a:t>
            </a:r>
            <a:r>
              <a:rPr sz="2400" spc="-10" dirty="0">
                <a:solidFill>
                  <a:srgbClr val="0066FF"/>
                </a:solidFill>
                <a:latin typeface="Arial Narrow"/>
                <a:cs typeface="Arial Narrow"/>
              </a:rPr>
              <a:t>E</a:t>
            </a:r>
            <a:r>
              <a:rPr sz="2400" spc="0" dirty="0">
                <a:solidFill>
                  <a:srgbClr val="0066FF"/>
                </a:solidFill>
                <a:latin typeface="Arial Narrow"/>
                <a:cs typeface="Arial Narrow"/>
              </a:rPr>
              <a:t>A</a:t>
            </a:r>
            <a:r>
              <a:rPr sz="2400" spc="-10" dirty="0">
                <a:solidFill>
                  <a:srgbClr val="0066FF"/>
                </a:solidFill>
                <a:latin typeface="Arial Narrow"/>
                <a:cs typeface="Arial Narrow"/>
              </a:rPr>
              <a:t>R</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a:t>
            </a:r>
            <a:r>
              <a:rPr sz="2400" spc="5" dirty="0">
                <a:solidFill>
                  <a:srgbClr val="0066FF"/>
                </a:solidFill>
                <a:latin typeface="Arial Narrow"/>
                <a:cs typeface="Arial Narrow"/>
              </a:rPr>
              <a:t>G</a:t>
            </a:r>
            <a:r>
              <a:rPr sz="2400" spc="0" dirty="0">
                <a:solidFill>
                  <a:srgbClr val="0066FF"/>
                </a:solidFill>
                <a:latin typeface="Arial Narrow"/>
                <a:cs typeface="Arial Narrow"/>
              </a:rPr>
              <a:t>D</a:t>
            </a:r>
            <a:r>
              <a:rPr sz="2400" spc="-155" dirty="0">
                <a:solidFill>
                  <a:srgbClr val="0066FF"/>
                </a:solidFill>
                <a:latin typeface="Arial Narrow"/>
                <a:cs typeface="Arial Narrow"/>
              </a:rPr>
              <a:t>A</a:t>
            </a:r>
            <a:r>
              <a:rPr sz="2400" spc="0" dirty="0">
                <a:solidFill>
                  <a:srgbClr val="0066FF"/>
                </a:solidFill>
                <a:latin typeface="Arial Narrow"/>
                <a:cs typeface="Arial Narrow"/>
              </a:rPr>
              <a:t>T</a:t>
            </a:r>
            <a:r>
              <a:rPr sz="2400" spc="-10" dirty="0">
                <a:solidFill>
                  <a:srgbClr val="0066FF"/>
                </a:solidFill>
                <a:latin typeface="Arial Narrow"/>
                <a:cs typeface="Arial Narrow"/>
              </a:rPr>
              <a:t>E</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”AP</a:t>
            </a:r>
            <a:r>
              <a:rPr sz="2400" spc="-10" dirty="0">
                <a:solidFill>
                  <a:srgbClr val="0066FF"/>
                </a:solidFill>
                <a:latin typeface="Arial Narrow"/>
                <a:cs typeface="Arial Narrow"/>
              </a:rPr>
              <a:t>P</a:t>
            </a:r>
            <a:r>
              <a:rPr sz="2400" spc="0" dirty="0">
                <a:solidFill>
                  <a:srgbClr val="0066FF"/>
                </a:solidFill>
                <a:latin typeface="Arial Narrow"/>
                <a:cs typeface="Arial Narrow"/>
              </a:rPr>
              <a:t>Y</a:t>
            </a:r>
            <a:r>
              <a:rPr sz="2400" spc="-10" dirty="0">
                <a:solidFill>
                  <a:srgbClr val="0066FF"/>
                </a:solidFill>
                <a:latin typeface="Arial Narrow"/>
                <a:cs typeface="Arial Narrow"/>
              </a:rPr>
              <a:t>E</a:t>
            </a:r>
            <a:r>
              <a:rPr sz="2400" spc="0" dirty="0">
                <a:solidFill>
                  <a:srgbClr val="0066FF"/>
                </a:solidFill>
                <a:latin typeface="Arial Narrow"/>
                <a:cs typeface="Arial Narrow"/>
              </a:rPr>
              <a:t>A</a:t>
            </a:r>
            <a:r>
              <a:rPr sz="2400" spc="-10" dirty="0">
                <a:solidFill>
                  <a:srgbClr val="0066FF"/>
                </a:solidFill>
                <a:latin typeface="Arial Narrow"/>
                <a:cs typeface="Arial Narrow"/>
              </a:rPr>
              <a:t>R</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”COUN</a:t>
            </a:r>
            <a:r>
              <a:rPr sz="2400" spc="-10" dirty="0">
                <a:solidFill>
                  <a:srgbClr val="0066FF"/>
                </a:solidFill>
                <a:latin typeface="Arial Narrow"/>
                <a:cs typeface="Arial Narrow"/>
              </a:rPr>
              <a:t>T</a:t>
            </a:r>
            <a:r>
              <a:rPr sz="2400" spc="-45" dirty="0">
                <a:solidFill>
                  <a:srgbClr val="0066FF"/>
                </a:solidFill>
                <a:latin typeface="Arial Narrow"/>
                <a:cs typeface="Arial Narrow"/>
              </a:rPr>
              <a:t>R</a:t>
            </a:r>
            <a:r>
              <a:rPr sz="2400" spc="0" dirty="0">
                <a:solidFill>
                  <a:srgbClr val="0066FF"/>
                </a:solidFill>
                <a:latin typeface="Arial Narrow"/>
                <a:cs typeface="Arial Narrow"/>
              </a:rPr>
              <a:t>Y”,</a:t>
            </a:r>
            <a:r>
              <a:rPr sz="2400" spc="5" dirty="0">
                <a:solidFill>
                  <a:srgbClr val="0066FF"/>
                </a:solidFill>
                <a:latin typeface="Arial Narrow"/>
                <a:cs typeface="Arial Narrow"/>
              </a:rPr>
              <a:t>”</a:t>
            </a:r>
            <a:r>
              <a:rPr sz="2400" spc="0" dirty="0">
                <a:solidFill>
                  <a:srgbClr val="0066FF"/>
                </a:solidFill>
                <a:latin typeface="Arial Narrow"/>
                <a:cs typeface="Arial Narrow"/>
              </a:rPr>
              <a:t>POS</a:t>
            </a:r>
            <a:r>
              <a:rPr sz="2400" spc="-155" dirty="0">
                <a:solidFill>
                  <a:srgbClr val="0066FF"/>
                </a:solidFill>
                <a:latin typeface="Arial Narrow"/>
                <a:cs typeface="Arial Narrow"/>
              </a:rPr>
              <a:t>T</a:t>
            </a:r>
            <a:r>
              <a:rPr sz="2400" spc="-150" dirty="0">
                <a:solidFill>
                  <a:srgbClr val="0066FF"/>
                </a:solidFill>
                <a:latin typeface="Arial Narrow"/>
                <a:cs typeface="Arial Narrow"/>
              </a:rPr>
              <a:t>A</a:t>
            </a:r>
            <a:r>
              <a:rPr sz="2400" spc="0" dirty="0">
                <a:solidFill>
                  <a:srgbClr val="0066FF"/>
                </a:solidFill>
                <a:latin typeface="Arial Narrow"/>
                <a:cs typeface="Arial Narrow"/>
              </a:rPr>
              <a:t>T</a:t>
            </a:r>
            <a:r>
              <a:rPr sz="2400" spc="-10" dirty="0">
                <a:solidFill>
                  <a:srgbClr val="0066FF"/>
                </a:solidFill>
                <a:latin typeface="Arial Narrow"/>
                <a:cs typeface="Arial Narrow"/>
              </a:rPr>
              <a:t>E</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a:t>
            </a:r>
            <a:endParaRPr sz="2400">
              <a:latin typeface="Arial Narrow"/>
              <a:cs typeface="Arial Narrow"/>
            </a:endParaRPr>
          </a:p>
          <a:p>
            <a:pPr marL="12700" marR="6350">
              <a:lnSpc>
                <a:spcPct val="101000"/>
              </a:lnSpc>
              <a:spcBef>
                <a:spcPts val="35"/>
              </a:spcBef>
              <a:tabLst>
                <a:tab pos="1595755" algn="l"/>
                <a:tab pos="2553335" algn="l"/>
                <a:tab pos="3958590" algn="l"/>
              </a:tabLst>
            </a:pPr>
            <a:r>
              <a:rPr sz="2400" dirty="0">
                <a:solidFill>
                  <a:srgbClr val="0066FF"/>
                </a:solidFill>
                <a:latin typeface="Arial Narrow"/>
                <a:cs typeface="Arial Narrow"/>
              </a:rPr>
              <a:t>A</a:t>
            </a:r>
            <a:r>
              <a:rPr sz="2400" spc="-15" dirty="0">
                <a:solidFill>
                  <a:srgbClr val="0066FF"/>
                </a:solidFill>
                <a:latin typeface="Arial Narrow"/>
                <a:cs typeface="Arial Narrow"/>
              </a:rPr>
              <a:t>S</a:t>
            </a:r>
            <a:r>
              <a:rPr sz="2400" spc="0" dirty="0">
                <a:solidFill>
                  <a:srgbClr val="0066FF"/>
                </a:solidFill>
                <a:latin typeface="Arial Narrow"/>
                <a:cs typeface="Arial Narrow"/>
              </a:rPr>
              <a:t>SIGN</a:t>
            </a:r>
            <a:r>
              <a:rPr sz="2400" spc="-15" dirty="0">
                <a:solidFill>
                  <a:srgbClr val="0066FF"/>
                </a:solidFill>
                <a:latin typeface="Arial Narrow"/>
                <a:cs typeface="Arial Narrow"/>
              </a:rPr>
              <a:t>E</a:t>
            </a:r>
            <a:r>
              <a:rPr sz="2400" spc="0" dirty="0">
                <a:solidFill>
                  <a:srgbClr val="0066FF"/>
                </a:solidFill>
                <a:latin typeface="Arial Narrow"/>
                <a:cs typeface="Arial Narrow"/>
              </a:rPr>
              <a:t>E”,	”A</a:t>
            </a:r>
            <a:r>
              <a:rPr sz="2400" spc="-10" dirty="0">
                <a:solidFill>
                  <a:srgbClr val="0066FF"/>
                </a:solidFill>
                <a:latin typeface="Arial Narrow"/>
                <a:cs typeface="Arial Narrow"/>
              </a:rPr>
              <a:t>S</a:t>
            </a:r>
            <a:r>
              <a:rPr sz="2400" spc="0" dirty="0">
                <a:solidFill>
                  <a:srgbClr val="0066FF"/>
                </a:solidFill>
                <a:latin typeface="Arial Narrow"/>
                <a:cs typeface="Arial Narrow"/>
              </a:rPr>
              <a:t>S</a:t>
            </a:r>
            <a:r>
              <a:rPr sz="2400" spc="-15" dirty="0">
                <a:solidFill>
                  <a:srgbClr val="0066FF"/>
                </a:solidFill>
                <a:latin typeface="Arial Narrow"/>
                <a:cs typeface="Arial Narrow"/>
              </a:rPr>
              <a:t>C</a:t>
            </a:r>
            <a:r>
              <a:rPr sz="2400" spc="0" dirty="0">
                <a:solidFill>
                  <a:srgbClr val="0066FF"/>
                </a:solidFill>
                <a:latin typeface="Arial Narrow"/>
                <a:cs typeface="Arial Narrow"/>
              </a:rPr>
              <a:t>OD</a:t>
            </a:r>
            <a:r>
              <a:rPr sz="2400" spc="-10" dirty="0">
                <a:solidFill>
                  <a:srgbClr val="0066FF"/>
                </a:solidFill>
                <a:latin typeface="Arial Narrow"/>
                <a:cs typeface="Arial Narrow"/>
              </a:rPr>
              <a:t>E</a:t>
            </a:r>
            <a:r>
              <a:rPr sz="2400" spc="0" dirty="0">
                <a:solidFill>
                  <a:srgbClr val="0066FF"/>
                </a:solidFill>
                <a:latin typeface="Arial Narrow"/>
                <a:cs typeface="Arial Narrow"/>
              </a:rPr>
              <a:t>”,”CL</a:t>
            </a:r>
            <a:r>
              <a:rPr sz="2400" spc="-15" dirty="0">
                <a:solidFill>
                  <a:srgbClr val="0066FF"/>
                </a:solidFill>
                <a:latin typeface="Arial Narrow"/>
                <a:cs typeface="Arial Narrow"/>
              </a:rPr>
              <a:t>A</a:t>
            </a:r>
            <a:r>
              <a:rPr sz="2400" spc="0" dirty="0">
                <a:solidFill>
                  <a:srgbClr val="0066FF"/>
                </a:solidFill>
                <a:latin typeface="Arial Narrow"/>
                <a:cs typeface="Arial Narrow"/>
              </a:rPr>
              <a:t>IMS”,”NC</a:t>
            </a:r>
            <a:r>
              <a:rPr sz="2400" spc="-10" dirty="0">
                <a:solidFill>
                  <a:srgbClr val="0066FF"/>
                </a:solidFill>
                <a:latin typeface="Arial Narrow"/>
                <a:cs typeface="Arial Narrow"/>
              </a:rPr>
              <a:t>L</a:t>
            </a:r>
            <a:r>
              <a:rPr sz="2400" spc="0" dirty="0">
                <a:solidFill>
                  <a:srgbClr val="0066FF"/>
                </a:solidFill>
                <a:latin typeface="Arial Narrow"/>
                <a:cs typeface="Arial Narrow"/>
              </a:rPr>
              <a:t>A</a:t>
            </a:r>
            <a:r>
              <a:rPr sz="2400" spc="-15" dirty="0">
                <a:solidFill>
                  <a:srgbClr val="0066FF"/>
                </a:solidFill>
                <a:latin typeface="Arial Narrow"/>
                <a:cs typeface="Arial Narrow"/>
              </a:rPr>
              <a:t>S</a:t>
            </a:r>
            <a:r>
              <a:rPr sz="2400" spc="0" dirty="0">
                <a:solidFill>
                  <a:srgbClr val="0066FF"/>
                </a:solidFill>
                <a:latin typeface="Arial Narrow"/>
                <a:cs typeface="Arial Narrow"/>
              </a:rPr>
              <a:t>S”,”C</a:t>
            </a:r>
            <a:r>
              <a:rPr sz="2400" spc="-150" dirty="0">
                <a:solidFill>
                  <a:srgbClr val="0066FF"/>
                </a:solidFill>
                <a:latin typeface="Arial Narrow"/>
                <a:cs typeface="Arial Narrow"/>
              </a:rPr>
              <a:t>A</a:t>
            </a:r>
            <a:r>
              <a:rPr sz="2400" spc="0" dirty="0">
                <a:solidFill>
                  <a:srgbClr val="0066FF"/>
                </a:solidFill>
                <a:latin typeface="Arial Narrow"/>
                <a:cs typeface="Arial Narrow"/>
              </a:rPr>
              <a:t>T”,</a:t>
            </a:r>
            <a:r>
              <a:rPr sz="2400" spc="5" dirty="0">
                <a:solidFill>
                  <a:srgbClr val="0066FF"/>
                </a:solidFill>
                <a:latin typeface="Arial Narrow"/>
                <a:cs typeface="Arial Narrow"/>
              </a:rPr>
              <a:t>”</a:t>
            </a:r>
            <a:r>
              <a:rPr sz="2400" spc="0" dirty="0">
                <a:solidFill>
                  <a:srgbClr val="0066FF"/>
                </a:solidFill>
                <a:latin typeface="Arial Narrow"/>
                <a:cs typeface="Arial Narrow"/>
              </a:rPr>
              <a:t>S</a:t>
            </a:r>
            <a:r>
              <a:rPr sz="2400" spc="-15" dirty="0">
                <a:solidFill>
                  <a:srgbClr val="0066FF"/>
                </a:solidFill>
                <a:latin typeface="Arial Narrow"/>
                <a:cs typeface="Arial Narrow"/>
              </a:rPr>
              <a:t>U</a:t>
            </a:r>
            <a:r>
              <a:rPr sz="2400" spc="0" dirty="0">
                <a:solidFill>
                  <a:srgbClr val="0066FF"/>
                </a:solidFill>
                <a:latin typeface="Arial Narrow"/>
                <a:cs typeface="Arial Narrow"/>
              </a:rPr>
              <a:t>B</a:t>
            </a:r>
            <a:r>
              <a:rPr sz="2400" spc="-15" dirty="0">
                <a:solidFill>
                  <a:srgbClr val="0066FF"/>
                </a:solidFill>
                <a:latin typeface="Arial Narrow"/>
                <a:cs typeface="Arial Narrow"/>
              </a:rPr>
              <a:t>C</a:t>
            </a:r>
            <a:r>
              <a:rPr sz="2400" spc="-150" dirty="0">
                <a:solidFill>
                  <a:srgbClr val="0066FF"/>
                </a:solidFill>
                <a:latin typeface="Arial Narrow"/>
                <a:cs typeface="Arial Narrow"/>
              </a:rPr>
              <a:t>A</a:t>
            </a:r>
            <a:r>
              <a:rPr sz="2400" spc="0" dirty="0">
                <a:solidFill>
                  <a:srgbClr val="0066FF"/>
                </a:solidFill>
                <a:latin typeface="Arial Narrow"/>
                <a:cs typeface="Arial Narrow"/>
              </a:rPr>
              <a:t>T”,</a:t>
            </a:r>
            <a:r>
              <a:rPr sz="2400" spc="5" dirty="0">
                <a:solidFill>
                  <a:srgbClr val="0066FF"/>
                </a:solidFill>
                <a:latin typeface="Arial Narrow"/>
                <a:cs typeface="Arial Narrow"/>
              </a:rPr>
              <a:t>”</a:t>
            </a:r>
            <a:r>
              <a:rPr sz="2400" spc="0" dirty="0">
                <a:solidFill>
                  <a:srgbClr val="0066FF"/>
                </a:solidFill>
                <a:latin typeface="Arial Narrow"/>
                <a:cs typeface="Arial Narrow"/>
              </a:rPr>
              <a:t>C MAD</a:t>
            </a:r>
            <a:r>
              <a:rPr sz="2400" spc="-10" dirty="0">
                <a:solidFill>
                  <a:srgbClr val="0066FF"/>
                </a:solidFill>
                <a:latin typeface="Arial Narrow"/>
                <a:cs typeface="Arial Narrow"/>
              </a:rPr>
              <a:t>E</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”CR</a:t>
            </a:r>
            <a:r>
              <a:rPr sz="2400" spc="-10" dirty="0">
                <a:solidFill>
                  <a:srgbClr val="0066FF"/>
                </a:solidFill>
                <a:latin typeface="Arial Narrow"/>
                <a:cs typeface="Arial Narrow"/>
              </a:rPr>
              <a:t>E</a:t>
            </a:r>
            <a:r>
              <a:rPr sz="2400" spc="0" dirty="0">
                <a:solidFill>
                  <a:srgbClr val="0066FF"/>
                </a:solidFill>
                <a:latin typeface="Arial Narrow"/>
                <a:cs typeface="Arial Narrow"/>
              </a:rPr>
              <a:t>C</a:t>
            </a:r>
            <a:r>
              <a:rPr sz="2400" spc="-10" dirty="0">
                <a:solidFill>
                  <a:srgbClr val="0066FF"/>
                </a:solidFill>
                <a:latin typeface="Arial Narrow"/>
                <a:cs typeface="Arial Narrow"/>
              </a:rPr>
              <a:t>E</a:t>
            </a:r>
            <a:r>
              <a:rPr sz="2400" spc="0" dirty="0">
                <a:solidFill>
                  <a:srgbClr val="0066FF"/>
                </a:solidFill>
                <a:latin typeface="Arial Narrow"/>
                <a:cs typeface="Arial Narrow"/>
              </a:rPr>
              <a:t>IVE”,	”R</a:t>
            </a:r>
            <a:r>
              <a:rPr sz="2400" spc="-150" dirty="0">
                <a:solidFill>
                  <a:srgbClr val="0066FF"/>
                </a:solidFill>
                <a:latin typeface="Arial Narrow"/>
                <a:cs typeface="Arial Narrow"/>
              </a:rPr>
              <a:t>A</a:t>
            </a:r>
            <a:r>
              <a:rPr sz="2400" spc="0" dirty="0">
                <a:solidFill>
                  <a:srgbClr val="0066FF"/>
                </a:solidFill>
                <a:latin typeface="Arial Narrow"/>
                <a:cs typeface="Arial Narrow"/>
              </a:rPr>
              <a:t>TIOCIT”,</a:t>
            </a:r>
            <a:r>
              <a:rPr sz="2400" spc="5" dirty="0">
                <a:solidFill>
                  <a:srgbClr val="0066FF"/>
                </a:solidFill>
                <a:latin typeface="Arial Narrow"/>
                <a:cs typeface="Arial Narrow"/>
              </a:rPr>
              <a:t>”</a:t>
            </a:r>
            <a:r>
              <a:rPr sz="2400" spc="0" dirty="0">
                <a:solidFill>
                  <a:srgbClr val="0066FF"/>
                </a:solidFill>
                <a:latin typeface="Arial Narrow"/>
                <a:cs typeface="Arial Narrow"/>
              </a:rPr>
              <a:t>GEN</a:t>
            </a:r>
            <a:r>
              <a:rPr sz="2400" spc="-10" dirty="0">
                <a:solidFill>
                  <a:srgbClr val="0066FF"/>
                </a:solidFill>
                <a:latin typeface="Arial Narrow"/>
                <a:cs typeface="Arial Narrow"/>
              </a:rPr>
              <a:t>E</a:t>
            </a:r>
            <a:r>
              <a:rPr sz="2400" spc="0" dirty="0">
                <a:solidFill>
                  <a:srgbClr val="0066FF"/>
                </a:solidFill>
                <a:latin typeface="Arial Narrow"/>
                <a:cs typeface="Arial Narrow"/>
              </a:rPr>
              <a:t>R</a:t>
            </a:r>
            <a:r>
              <a:rPr sz="2400" spc="-10" dirty="0">
                <a:solidFill>
                  <a:srgbClr val="0066FF"/>
                </a:solidFill>
                <a:latin typeface="Arial Narrow"/>
                <a:cs typeface="Arial Narrow"/>
              </a:rPr>
              <a:t>A</a:t>
            </a:r>
            <a:r>
              <a:rPr sz="2400" spc="0" dirty="0">
                <a:solidFill>
                  <a:srgbClr val="0066FF"/>
                </a:solidFill>
                <a:latin typeface="Arial Narrow"/>
                <a:cs typeface="Arial Narrow"/>
              </a:rPr>
              <a:t>L”,”</a:t>
            </a:r>
            <a:r>
              <a:rPr sz="2400" spc="5" dirty="0">
                <a:solidFill>
                  <a:srgbClr val="0066FF"/>
                </a:solidFill>
                <a:latin typeface="Arial Narrow"/>
                <a:cs typeface="Arial Narrow"/>
              </a:rPr>
              <a:t>O</a:t>
            </a:r>
            <a:r>
              <a:rPr sz="2400" spc="0" dirty="0">
                <a:solidFill>
                  <a:srgbClr val="0066FF"/>
                </a:solidFill>
                <a:latin typeface="Arial Narrow"/>
                <a:cs typeface="Arial Narrow"/>
              </a:rPr>
              <a:t>RIG</a:t>
            </a:r>
            <a:r>
              <a:rPr sz="2400" spc="5" dirty="0">
                <a:solidFill>
                  <a:srgbClr val="0066FF"/>
                </a:solidFill>
                <a:latin typeface="Arial Narrow"/>
                <a:cs typeface="Arial Narrow"/>
              </a:rPr>
              <a:t>I</a:t>
            </a:r>
            <a:r>
              <a:rPr sz="2400" spc="0" dirty="0">
                <a:solidFill>
                  <a:srgbClr val="0066FF"/>
                </a:solidFill>
                <a:latin typeface="Arial Narrow"/>
                <a:cs typeface="Arial Narrow"/>
              </a:rPr>
              <a:t>N</a:t>
            </a:r>
            <a:r>
              <a:rPr sz="2400" spc="-10" dirty="0">
                <a:solidFill>
                  <a:srgbClr val="0066FF"/>
                </a:solidFill>
                <a:latin typeface="Arial Narrow"/>
                <a:cs typeface="Arial Narrow"/>
              </a:rPr>
              <a:t>A</a:t>
            </a:r>
            <a:r>
              <a:rPr sz="2400" spc="0" dirty="0">
                <a:solidFill>
                  <a:srgbClr val="0066FF"/>
                </a:solidFill>
                <a:latin typeface="Arial Narrow"/>
                <a:cs typeface="Arial Narrow"/>
              </a:rPr>
              <a:t>L”,”FWDAP L</a:t>
            </a:r>
            <a:r>
              <a:rPr sz="2400" spc="-10" dirty="0">
                <a:solidFill>
                  <a:srgbClr val="0066FF"/>
                </a:solidFill>
                <a:latin typeface="Arial Narrow"/>
                <a:cs typeface="Arial Narrow"/>
              </a:rPr>
              <a:t>A</a:t>
            </a:r>
            <a:r>
              <a:rPr sz="2400" spc="0" dirty="0">
                <a:solidFill>
                  <a:srgbClr val="0066FF"/>
                </a:solidFill>
                <a:latin typeface="Arial Narrow"/>
                <a:cs typeface="Arial Narrow"/>
              </a:rPr>
              <a:t>G</a:t>
            </a:r>
            <a:r>
              <a:rPr sz="2400" spc="5" dirty="0">
                <a:solidFill>
                  <a:srgbClr val="0066FF"/>
                </a:solidFill>
                <a:latin typeface="Arial Narrow"/>
                <a:cs typeface="Arial Narrow"/>
              </a:rPr>
              <a:t>”</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B</a:t>
            </a:r>
            <a:r>
              <a:rPr sz="2400" spc="-10" dirty="0">
                <a:solidFill>
                  <a:srgbClr val="0066FF"/>
                </a:solidFill>
                <a:latin typeface="Arial Narrow"/>
                <a:cs typeface="Arial Narrow"/>
              </a:rPr>
              <a:t>C</a:t>
            </a:r>
            <a:r>
              <a:rPr sz="2400" spc="0" dirty="0">
                <a:solidFill>
                  <a:srgbClr val="0066FF"/>
                </a:solidFill>
                <a:latin typeface="Arial Narrow"/>
                <a:cs typeface="Arial Narrow"/>
              </a:rPr>
              <a:t>KGTL</a:t>
            </a:r>
            <a:r>
              <a:rPr sz="2400" spc="-10" dirty="0">
                <a:solidFill>
                  <a:srgbClr val="0066FF"/>
                </a:solidFill>
                <a:latin typeface="Arial Narrow"/>
                <a:cs typeface="Arial Narrow"/>
              </a:rPr>
              <a:t>A</a:t>
            </a:r>
            <a:r>
              <a:rPr sz="2400" spc="0" dirty="0">
                <a:solidFill>
                  <a:srgbClr val="0066FF"/>
                </a:solidFill>
                <a:latin typeface="Arial Narrow"/>
                <a:cs typeface="Arial Narrow"/>
              </a:rPr>
              <a:t>G</a:t>
            </a:r>
            <a:r>
              <a:rPr sz="2400" spc="5" dirty="0">
                <a:solidFill>
                  <a:srgbClr val="0066FF"/>
                </a:solidFill>
                <a:latin typeface="Arial Narrow"/>
                <a:cs typeface="Arial Narrow"/>
              </a:rPr>
              <a:t>”</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S</a:t>
            </a:r>
            <a:r>
              <a:rPr sz="2400" spc="-10" dirty="0">
                <a:solidFill>
                  <a:srgbClr val="0066FF"/>
                </a:solidFill>
                <a:latin typeface="Arial Narrow"/>
                <a:cs typeface="Arial Narrow"/>
              </a:rPr>
              <a:t>E</a:t>
            </a:r>
            <a:r>
              <a:rPr sz="2400" spc="0" dirty="0">
                <a:solidFill>
                  <a:srgbClr val="0066FF"/>
                </a:solidFill>
                <a:latin typeface="Arial Narrow"/>
                <a:cs typeface="Arial Narrow"/>
              </a:rPr>
              <a:t>LF</a:t>
            </a:r>
            <a:r>
              <a:rPr sz="2400" spc="-10" dirty="0">
                <a:solidFill>
                  <a:srgbClr val="0066FF"/>
                </a:solidFill>
                <a:latin typeface="Arial Narrow"/>
                <a:cs typeface="Arial Narrow"/>
              </a:rPr>
              <a:t>C</a:t>
            </a:r>
            <a:r>
              <a:rPr sz="2400" spc="0" dirty="0">
                <a:solidFill>
                  <a:srgbClr val="0066FF"/>
                </a:solidFill>
                <a:latin typeface="Arial Narrow"/>
                <a:cs typeface="Arial Narrow"/>
              </a:rPr>
              <a:t>TU</a:t>
            </a:r>
            <a:r>
              <a:rPr sz="2400" spc="-15" dirty="0">
                <a:solidFill>
                  <a:srgbClr val="0066FF"/>
                </a:solidFill>
                <a:latin typeface="Arial Narrow"/>
                <a:cs typeface="Arial Narrow"/>
              </a:rPr>
              <a:t>B</a:t>
            </a:r>
            <a:r>
              <a:rPr sz="2400" spc="0" dirty="0">
                <a:solidFill>
                  <a:srgbClr val="0066FF"/>
                </a:solidFill>
                <a:latin typeface="Arial Narrow"/>
                <a:cs typeface="Arial Narrow"/>
              </a:rPr>
              <a:t>”,	”SEL</a:t>
            </a:r>
            <a:r>
              <a:rPr sz="2400" spc="-10" dirty="0">
                <a:solidFill>
                  <a:srgbClr val="0066FF"/>
                </a:solidFill>
                <a:latin typeface="Arial Narrow"/>
                <a:cs typeface="Arial Narrow"/>
              </a:rPr>
              <a:t>F</a:t>
            </a:r>
            <a:r>
              <a:rPr sz="2400" spc="0" dirty="0">
                <a:solidFill>
                  <a:srgbClr val="0066FF"/>
                </a:solidFill>
                <a:latin typeface="Arial Narrow"/>
                <a:cs typeface="Arial Narrow"/>
              </a:rPr>
              <a:t>C</a:t>
            </a:r>
            <a:r>
              <a:rPr sz="2400" spc="-10" dirty="0">
                <a:solidFill>
                  <a:srgbClr val="0066FF"/>
                </a:solidFill>
                <a:latin typeface="Arial Narrow"/>
                <a:cs typeface="Arial Narrow"/>
              </a:rPr>
              <a:t>T</a:t>
            </a:r>
            <a:r>
              <a:rPr sz="2400" spc="0" dirty="0">
                <a:solidFill>
                  <a:srgbClr val="0066FF"/>
                </a:solidFill>
                <a:latin typeface="Arial Narrow"/>
                <a:cs typeface="Arial Narrow"/>
              </a:rPr>
              <a:t>L</a:t>
            </a:r>
            <a:r>
              <a:rPr sz="2400" spc="-10" dirty="0">
                <a:solidFill>
                  <a:srgbClr val="0066FF"/>
                </a:solidFill>
                <a:latin typeface="Arial Narrow"/>
                <a:cs typeface="Arial Narrow"/>
              </a:rPr>
              <a:t>B</a:t>
            </a:r>
            <a:r>
              <a:rPr sz="2400" spc="0" dirty="0">
                <a:solidFill>
                  <a:srgbClr val="0066FF"/>
                </a:solidFill>
                <a:latin typeface="Arial Narrow"/>
                <a:cs typeface="Arial Narrow"/>
              </a:rPr>
              <a:t>”</a:t>
            </a:r>
            <a:r>
              <a:rPr sz="2400" spc="5" dirty="0">
                <a:solidFill>
                  <a:srgbClr val="0066FF"/>
                </a:solidFill>
                <a:latin typeface="Arial Narrow"/>
                <a:cs typeface="Arial Narrow"/>
              </a:rPr>
              <a:t>,</a:t>
            </a:r>
            <a:r>
              <a:rPr sz="2400" spc="0" dirty="0">
                <a:solidFill>
                  <a:srgbClr val="0066FF"/>
                </a:solidFill>
                <a:latin typeface="Arial Narrow"/>
                <a:cs typeface="Arial Narrow"/>
              </a:rPr>
              <a:t>”SE</a:t>
            </a:r>
            <a:r>
              <a:rPr sz="2400" spc="-10" dirty="0">
                <a:solidFill>
                  <a:srgbClr val="0066FF"/>
                </a:solidFill>
                <a:latin typeface="Arial Narrow"/>
                <a:cs typeface="Arial Narrow"/>
              </a:rPr>
              <a:t>C</a:t>
            </a:r>
            <a:r>
              <a:rPr sz="2400" spc="0" dirty="0">
                <a:solidFill>
                  <a:srgbClr val="0066FF"/>
                </a:solidFill>
                <a:latin typeface="Arial Narrow"/>
                <a:cs typeface="Arial Narrow"/>
              </a:rPr>
              <a:t>D</a:t>
            </a:r>
            <a:r>
              <a:rPr sz="2400" spc="-10" dirty="0">
                <a:solidFill>
                  <a:srgbClr val="0066FF"/>
                </a:solidFill>
                <a:latin typeface="Arial Narrow"/>
                <a:cs typeface="Arial Narrow"/>
              </a:rPr>
              <a:t>U</a:t>
            </a:r>
            <a:r>
              <a:rPr sz="2400" spc="0" dirty="0">
                <a:solidFill>
                  <a:srgbClr val="0066FF"/>
                </a:solidFill>
                <a:latin typeface="Arial Narrow"/>
                <a:cs typeface="Arial Narrow"/>
              </a:rPr>
              <a:t>P</a:t>
            </a:r>
            <a:r>
              <a:rPr sz="2400" spc="-10" dirty="0">
                <a:solidFill>
                  <a:srgbClr val="0066FF"/>
                </a:solidFill>
                <a:latin typeface="Arial Narrow"/>
                <a:cs typeface="Arial Narrow"/>
              </a:rPr>
              <a:t>B</a:t>
            </a:r>
            <a:r>
              <a:rPr sz="2400" spc="0" dirty="0">
                <a:solidFill>
                  <a:srgbClr val="0066FF"/>
                </a:solidFill>
                <a:latin typeface="Arial Narrow"/>
                <a:cs typeface="Arial Narrow"/>
              </a:rPr>
              <a:t>D”,</a:t>
            </a:r>
            <a:r>
              <a:rPr sz="2400" spc="5" dirty="0">
                <a:solidFill>
                  <a:srgbClr val="0066FF"/>
                </a:solidFill>
                <a:latin typeface="Arial Narrow"/>
                <a:cs typeface="Arial Narrow"/>
              </a:rPr>
              <a:t>”</a:t>
            </a:r>
            <a:r>
              <a:rPr sz="2400" spc="0" dirty="0">
                <a:solidFill>
                  <a:srgbClr val="0066FF"/>
                </a:solidFill>
                <a:latin typeface="Arial Narrow"/>
                <a:cs typeface="Arial Narrow"/>
              </a:rPr>
              <a:t>S</a:t>
            </a:r>
            <a:r>
              <a:rPr sz="2400" spc="-10" dirty="0">
                <a:solidFill>
                  <a:srgbClr val="0066FF"/>
                </a:solidFill>
                <a:latin typeface="Arial Narrow"/>
                <a:cs typeface="Arial Narrow"/>
              </a:rPr>
              <a:t>E</a:t>
            </a:r>
            <a:r>
              <a:rPr sz="2400" spc="0" dirty="0">
                <a:solidFill>
                  <a:srgbClr val="0066FF"/>
                </a:solidFill>
                <a:latin typeface="Arial Narrow"/>
                <a:cs typeface="Arial Narrow"/>
              </a:rPr>
              <a:t>C D</a:t>
            </a:r>
            <a:r>
              <a:rPr sz="2400" spc="-155" dirty="0">
                <a:solidFill>
                  <a:srgbClr val="0066FF"/>
                </a:solidFill>
                <a:latin typeface="Arial Narrow"/>
                <a:cs typeface="Arial Narrow"/>
              </a:rPr>
              <a:t>L</a:t>
            </a:r>
            <a:r>
              <a:rPr sz="2400" spc="0" dirty="0">
                <a:solidFill>
                  <a:srgbClr val="0066FF"/>
                </a:solidFill>
                <a:latin typeface="Arial Narrow"/>
                <a:cs typeface="Arial Narrow"/>
              </a:rPr>
              <a:t>WBD”</a:t>
            </a:r>
            <a:endParaRPr sz="2400">
              <a:latin typeface="Arial Narrow"/>
              <a:cs typeface="Arial Narrow"/>
            </a:endParaRPr>
          </a:p>
          <a:p>
            <a:pPr marL="58419">
              <a:lnSpc>
                <a:spcPct val="100000"/>
              </a:lnSpc>
              <a:spcBef>
                <a:spcPts val="90"/>
              </a:spcBef>
            </a:pPr>
            <a:r>
              <a:rPr sz="2600" spc="-5" dirty="0">
                <a:latin typeface="Arial Narrow"/>
                <a:cs typeface="Arial Narrow"/>
              </a:rPr>
              <a:t>3070801,1963</a:t>
            </a:r>
            <a:r>
              <a:rPr sz="2600" spc="-15" dirty="0">
                <a:latin typeface="Arial Narrow"/>
                <a:cs typeface="Arial Narrow"/>
              </a:rPr>
              <a:t>,</a:t>
            </a:r>
            <a:r>
              <a:rPr sz="2600" spc="-5" dirty="0">
                <a:latin typeface="Arial Narrow"/>
                <a:cs typeface="Arial Narrow"/>
              </a:rPr>
              <a:t>1096,</a:t>
            </a:r>
            <a:r>
              <a:rPr sz="2600" spc="-15" dirty="0">
                <a:latin typeface="Arial Narrow"/>
                <a:cs typeface="Arial Narrow"/>
              </a:rPr>
              <a:t>,</a:t>
            </a:r>
            <a:r>
              <a:rPr sz="2600" spc="30" dirty="0">
                <a:latin typeface="Arial Narrow"/>
                <a:cs typeface="Arial Narrow"/>
              </a:rPr>
              <a:t>”</a:t>
            </a:r>
            <a:r>
              <a:rPr sz="2600" spc="-15" dirty="0">
                <a:latin typeface="Arial Narrow"/>
                <a:cs typeface="Arial Narrow"/>
              </a:rPr>
              <a:t>BE</a:t>
            </a:r>
            <a:r>
              <a:rPr sz="2600" spc="0" dirty="0">
                <a:latin typeface="Arial Narrow"/>
                <a:cs typeface="Arial Narrow"/>
              </a:rPr>
              <a:t>”</a:t>
            </a:r>
            <a:r>
              <a:rPr sz="2600" spc="-20" dirty="0">
                <a:latin typeface="Arial Narrow"/>
                <a:cs typeface="Arial Narrow"/>
              </a:rPr>
              <a:t>,</a:t>
            </a:r>
            <a:r>
              <a:rPr sz="2600" spc="0" dirty="0">
                <a:latin typeface="Arial Narrow"/>
                <a:cs typeface="Arial Narrow"/>
              </a:rPr>
              <a:t>””</a:t>
            </a:r>
            <a:r>
              <a:rPr sz="2600" spc="-5" dirty="0">
                <a:latin typeface="Arial Narrow"/>
                <a:cs typeface="Arial Narrow"/>
              </a:rPr>
              <a:t>,</a:t>
            </a:r>
            <a:r>
              <a:rPr sz="2600" spc="-15" dirty="0">
                <a:latin typeface="Arial Narrow"/>
                <a:cs typeface="Arial Narrow"/>
              </a:rPr>
              <a:t>,</a:t>
            </a:r>
            <a:r>
              <a:rPr sz="2600" spc="-5" dirty="0">
                <a:latin typeface="Arial Narrow"/>
                <a:cs typeface="Arial Narrow"/>
              </a:rPr>
              <a:t>1,</a:t>
            </a:r>
            <a:r>
              <a:rPr sz="2600" spc="-15" dirty="0">
                <a:latin typeface="Arial Narrow"/>
                <a:cs typeface="Arial Narrow"/>
              </a:rPr>
              <a:t>,</a:t>
            </a:r>
            <a:r>
              <a:rPr sz="2600" spc="-5" dirty="0">
                <a:latin typeface="Arial Narrow"/>
                <a:cs typeface="Arial Narrow"/>
              </a:rPr>
              <a:t>269,6</a:t>
            </a:r>
            <a:r>
              <a:rPr sz="2600" spc="-15" dirty="0">
                <a:latin typeface="Arial Narrow"/>
                <a:cs typeface="Arial Narrow"/>
              </a:rPr>
              <a:t>,</a:t>
            </a:r>
            <a:r>
              <a:rPr sz="2600" spc="-5" dirty="0">
                <a:latin typeface="Arial Narrow"/>
                <a:cs typeface="Arial Narrow"/>
              </a:rPr>
              <a:t>69,</a:t>
            </a:r>
            <a:r>
              <a:rPr sz="2600" spc="-15" dirty="0">
                <a:latin typeface="Arial Narrow"/>
                <a:cs typeface="Arial Narrow"/>
              </a:rPr>
              <a:t>,</a:t>
            </a:r>
            <a:r>
              <a:rPr sz="2600" spc="-5" dirty="0">
                <a:latin typeface="Arial Narrow"/>
                <a:cs typeface="Arial Narrow"/>
              </a:rPr>
              <a:t>1</a:t>
            </a:r>
            <a:r>
              <a:rPr sz="2600" spc="-20" dirty="0">
                <a:latin typeface="Arial Narrow"/>
                <a:cs typeface="Arial Narrow"/>
              </a:rPr>
              <a:t>,</a:t>
            </a:r>
            <a:r>
              <a:rPr sz="2600" spc="-5" dirty="0">
                <a:latin typeface="Arial Narrow"/>
                <a:cs typeface="Arial Narrow"/>
              </a:rPr>
              <a:t>,0</a:t>
            </a:r>
            <a:r>
              <a:rPr sz="2600" spc="-15" dirty="0">
                <a:latin typeface="Arial Narrow"/>
                <a:cs typeface="Arial Narrow"/>
              </a:rPr>
              <a:t>,</a:t>
            </a:r>
            <a:r>
              <a:rPr sz="2600" spc="-5" dirty="0">
                <a:latin typeface="Arial Narrow"/>
                <a:cs typeface="Arial Narrow"/>
              </a:rPr>
              <a:t>,</a:t>
            </a:r>
            <a:r>
              <a:rPr sz="2600" spc="-15" dirty="0">
                <a:latin typeface="Arial Narrow"/>
                <a:cs typeface="Arial Narrow"/>
              </a:rPr>
              <a:t>,</a:t>
            </a:r>
            <a:r>
              <a:rPr sz="2600" spc="-5" dirty="0">
                <a:latin typeface="Arial Narrow"/>
                <a:cs typeface="Arial Narrow"/>
              </a:rPr>
              <a:t>,</a:t>
            </a:r>
            <a:r>
              <a:rPr sz="2600" spc="-15" dirty="0">
                <a:latin typeface="Arial Narrow"/>
                <a:cs typeface="Arial Narrow"/>
              </a:rPr>
              <a:t>,</a:t>
            </a:r>
            <a:r>
              <a:rPr sz="2600" spc="-5" dirty="0">
                <a:latin typeface="Arial Narrow"/>
                <a:cs typeface="Arial Narrow"/>
              </a:rPr>
              <a:t>,,</a:t>
            </a:r>
            <a:endParaRPr sz="2600">
              <a:latin typeface="Arial Narrow"/>
              <a:cs typeface="Arial Narrow"/>
            </a:endParaRPr>
          </a:p>
          <a:p>
            <a:pPr marL="58419">
              <a:lnSpc>
                <a:spcPct val="100000"/>
              </a:lnSpc>
              <a:spcBef>
                <a:spcPts val="85"/>
              </a:spcBef>
            </a:pPr>
            <a:r>
              <a:rPr sz="2600" dirty="0">
                <a:latin typeface="Arial Narrow"/>
                <a:cs typeface="Arial Narrow"/>
              </a:rPr>
              <a:t>3070802,1963</a:t>
            </a:r>
            <a:r>
              <a:rPr sz="2600" spc="-15" dirty="0">
                <a:latin typeface="Arial Narrow"/>
                <a:cs typeface="Arial Narrow"/>
              </a:rPr>
              <a:t>,</a:t>
            </a:r>
            <a:r>
              <a:rPr sz="2600" spc="0" dirty="0">
                <a:latin typeface="Arial Narrow"/>
                <a:cs typeface="Arial Narrow"/>
              </a:rPr>
              <a:t>1096,</a:t>
            </a:r>
            <a:r>
              <a:rPr sz="2600" spc="-15" dirty="0">
                <a:latin typeface="Arial Narrow"/>
                <a:cs typeface="Arial Narrow"/>
              </a:rPr>
              <a:t>,</a:t>
            </a:r>
            <a:r>
              <a:rPr sz="2600" spc="25" dirty="0">
                <a:latin typeface="Arial Narrow"/>
                <a:cs typeface="Arial Narrow"/>
              </a:rPr>
              <a:t>”</a:t>
            </a:r>
            <a:r>
              <a:rPr sz="2600" spc="0" dirty="0">
                <a:latin typeface="Arial Narrow"/>
                <a:cs typeface="Arial Narrow"/>
              </a:rPr>
              <a:t>U</a:t>
            </a:r>
            <a:r>
              <a:rPr sz="2600" spc="-15" dirty="0">
                <a:latin typeface="Arial Narrow"/>
                <a:cs typeface="Arial Narrow"/>
              </a:rPr>
              <a:t>S</a:t>
            </a:r>
            <a:r>
              <a:rPr sz="2600" spc="5" dirty="0">
                <a:latin typeface="Arial Narrow"/>
                <a:cs typeface="Arial Narrow"/>
              </a:rPr>
              <a:t>”</a:t>
            </a:r>
            <a:r>
              <a:rPr sz="2600" spc="-20" dirty="0">
                <a:latin typeface="Arial Narrow"/>
                <a:cs typeface="Arial Narrow"/>
              </a:rPr>
              <a:t>,</a:t>
            </a:r>
            <a:r>
              <a:rPr sz="2600" spc="5" dirty="0">
                <a:latin typeface="Arial Narrow"/>
                <a:cs typeface="Arial Narrow"/>
              </a:rPr>
              <a:t>”</a:t>
            </a:r>
            <a:r>
              <a:rPr sz="2600" spc="0" dirty="0">
                <a:latin typeface="Arial Narrow"/>
                <a:cs typeface="Arial Narrow"/>
              </a:rPr>
              <a:t>TX”,</a:t>
            </a:r>
            <a:r>
              <a:rPr sz="2600" spc="-10" dirty="0">
                <a:latin typeface="Arial Narrow"/>
                <a:cs typeface="Arial Narrow"/>
              </a:rPr>
              <a:t>,</a:t>
            </a:r>
            <a:r>
              <a:rPr sz="2600" spc="0" dirty="0">
                <a:latin typeface="Arial Narrow"/>
                <a:cs typeface="Arial Narrow"/>
              </a:rPr>
              <a:t>1</a:t>
            </a:r>
            <a:r>
              <a:rPr sz="2600" spc="-20" dirty="0">
                <a:latin typeface="Arial Narrow"/>
                <a:cs typeface="Arial Narrow"/>
              </a:rPr>
              <a:t>,</a:t>
            </a:r>
            <a:r>
              <a:rPr sz="2600" spc="0" dirty="0">
                <a:latin typeface="Arial Narrow"/>
                <a:cs typeface="Arial Narrow"/>
              </a:rPr>
              <a:t>,2</a:t>
            </a:r>
            <a:r>
              <a:rPr sz="2600" spc="-15" dirty="0">
                <a:latin typeface="Arial Narrow"/>
                <a:cs typeface="Arial Narrow"/>
              </a:rPr>
              <a:t>,</a:t>
            </a:r>
            <a:r>
              <a:rPr sz="2600" spc="0" dirty="0">
                <a:latin typeface="Arial Narrow"/>
                <a:cs typeface="Arial Narrow"/>
              </a:rPr>
              <a:t>6,63</a:t>
            </a:r>
            <a:r>
              <a:rPr sz="2600" spc="-15" dirty="0">
                <a:latin typeface="Arial Narrow"/>
                <a:cs typeface="Arial Narrow"/>
              </a:rPr>
              <a:t>,</a:t>
            </a:r>
            <a:r>
              <a:rPr sz="2600" spc="0" dirty="0">
                <a:latin typeface="Arial Narrow"/>
                <a:cs typeface="Arial Narrow"/>
              </a:rPr>
              <a:t>,0</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endParaRPr sz="2600">
              <a:latin typeface="Arial Narrow"/>
              <a:cs typeface="Arial Narrow"/>
            </a:endParaRPr>
          </a:p>
          <a:p>
            <a:pPr marL="58419">
              <a:lnSpc>
                <a:spcPct val="100000"/>
              </a:lnSpc>
              <a:spcBef>
                <a:spcPts val="95"/>
              </a:spcBef>
            </a:pPr>
            <a:r>
              <a:rPr sz="2600" dirty="0">
                <a:latin typeface="Arial Narrow"/>
                <a:cs typeface="Arial Narrow"/>
              </a:rPr>
              <a:t>3070803,1963</a:t>
            </a:r>
            <a:r>
              <a:rPr sz="2600" spc="-15" dirty="0">
                <a:latin typeface="Arial Narrow"/>
                <a:cs typeface="Arial Narrow"/>
              </a:rPr>
              <a:t>,</a:t>
            </a:r>
            <a:r>
              <a:rPr sz="2600" spc="0" dirty="0">
                <a:latin typeface="Arial Narrow"/>
                <a:cs typeface="Arial Narrow"/>
              </a:rPr>
              <a:t>1096,</a:t>
            </a:r>
            <a:r>
              <a:rPr sz="2600" spc="-15" dirty="0">
                <a:latin typeface="Arial Narrow"/>
                <a:cs typeface="Arial Narrow"/>
              </a:rPr>
              <a:t>,</a:t>
            </a:r>
            <a:r>
              <a:rPr sz="2600" spc="25" dirty="0">
                <a:latin typeface="Arial Narrow"/>
                <a:cs typeface="Arial Narrow"/>
              </a:rPr>
              <a:t>”</a:t>
            </a:r>
            <a:r>
              <a:rPr sz="2600" spc="0" dirty="0">
                <a:latin typeface="Arial Narrow"/>
                <a:cs typeface="Arial Narrow"/>
              </a:rPr>
              <a:t>U</a:t>
            </a:r>
            <a:r>
              <a:rPr sz="2600" spc="-15" dirty="0">
                <a:latin typeface="Arial Narrow"/>
                <a:cs typeface="Arial Narrow"/>
              </a:rPr>
              <a:t>S</a:t>
            </a:r>
            <a:r>
              <a:rPr sz="2600" spc="5" dirty="0">
                <a:latin typeface="Arial Narrow"/>
                <a:cs typeface="Arial Narrow"/>
              </a:rPr>
              <a:t>”</a:t>
            </a:r>
            <a:r>
              <a:rPr sz="2600" spc="-20" dirty="0">
                <a:latin typeface="Arial Narrow"/>
                <a:cs typeface="Arial Narrow"/>
              </a:rPr>
              <a:t>,</a:t>
            </a:r>
            <a:r>
              <a:rPr sz="2600" spc="5" dirty="0">
                <a:latin typeface="Arial Narrow"/>
                <a:cs typeface="Arial Narrow"/>
              </a:rPr>
              <a:t>”</a:t>
            </a:r>
            <a:r>
              <a:rPr sz="2600" spc="0" dirty="0">
                <a:latin typeface="Arial Narrow"/>
                <a:cs typeface="Arial Narrow"/>
              </a:rPr>
              <a:t>I</a:t>
            </a:r>
            <a:r>
              <a:rPr sz="2600" spc="-20" dirty="0">
                <a:latin typeface="Arial Narrow"/>
                <a:cs typeface="Arial Narrow"/>
              </a:rPr>
              <a:t>L</a:t>
            </a:r>
            <a:r>
              <a:rPr sz="2600" spc="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1,</a:t>
            </a:r>
            <a:r>
              <a:rPr sz="2600" spc="-15" dirty="0">
                <a:latin typeface="Arial Narrow"/>
                <a:cs typeface="Arial Narrow"/>
              </a:rPr>
              <a:t>,</a:t>
            </a:r>
            <a:r>
              <a:rPr sz="2600" spc="0" dirty="0">
                <a:latin typeface="Arial Narrow"/>
                <a:cs typeface="Arial Narrow"/>
              </a:rPr>
              <a:t>2,6</a:t>
            </a:r>
            <a:r>
              <a:rPr sz="2600" spc="-15" dirty="0">
                <a:latin typeface="Arial Narrow"/>
                <a:cs typeface="Arial Narrow"/>
              </a:rPr>
              <a:t>,</a:t>
            </a:r>
            <a:r>
              <a:rPr sz="2600" spc="0" dirty="0">
                <a:latin typeface="Arial Narrow"/>
                <a:cs typeface="Arial Narrow"/>
              </a:rPr>
              <a:t>63,</a:t>
            </a:r>
            <a:r>
              <a:rPr sz="2600" spc="-15" dirty="0">
                <a:latin typeface="Arial Narrow"/>
                <a:cs typeface="Arial Narrow"/>
              </a:rPr>
              <a:t>,</a:t>
            </a:r>
            <a:r>
              <a:rPr sz="2600" spc="0" dirty="0">
                <a:latin typeface="Arial Narrow"/>
                <a:cs typeface="Arial Narrow"/>
              </a:rPr>
              <a:t>9,</a:t>
            </a:r>
            <a:r>
              <a:rPr sz="2600" spc="-15" dirty="0">
                <a:latin typeface="Arial Narrow"/>
                <a:cs typeface="Arial Narrow"/>
              </a:rPr>
              <a:t>,</a:t>
            </a:r>
            <a:r>
              <a:rPr sz="2600" spc="0" dirty="0">
                <a:latin typeface="Arial Narrow"/>
                <a:cs typeface="Arial Narrow"/>
              </a:rPr>
              <a:t>0.3704</a:t>
            </a:r>
            <a:r>
              <a:rPr sz="2600" spc="-15" dirty="0">
                <a:latin typeface="Arial Narrow"/>
                <a:cs typeface="Arial Narrow"/>
              </a:rPr>
              <a:t>,</a:t>
            </a:r>
            <a:r>
              <a:rPr sz="2600" spc="-20"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endParaRPr sz="2600">
              <a:latin typeface="Arial Narrow"/>
              <a:cs typeface="Arial Narrow"/>
            </a:endParaRPr>
          </a:p>
          <a:p>
            <a:pPr marL="58419">
              <a:lnSpc>
                <a:spcPct val="100000"/>
              </a:lnSpc>
              <a:spcBef>
                <a:spcPts val="80"/>
              </a:spcBef>
            </a:pPr>
            <a:r>
              <a:rPr sz="2600" dirty="0">
                <a:latin typeface="Arial Narrow"/>
                <a:cs typeface="Arial Narrow"/>
              </a:rPr>
              <a:t>3070804,1963</a:t>
            </a:r>
            <a:r>
              <a:rPr sz="2600" spc="-15" dirty="0">
                <a:latin typeface="Arial Narrow"/>
                <a:cs typeface="Arial Narrow"/>
              </a:rPr>
              <a:t>,</a:t>
            </a:r>
            <a:r>
              <a:rPr sz="2600" spc="0" dirty="0">
                <a:latin typeface="Arial Narrow"/>
                <a:cs typeface="Arial Narrow"/>
              </a:rPr>
              <a:t>1096,</a:t>
            </a:r>
            <a:r>
              <a:rPr sz="2600" spc="-15" dirty="0">
                <a:latin typeface="Arial Narrow"/>
                <a:cs typeface="Arial Narrow"/>
              </a:rPr>
              <a:t>,</a:t>
            </a:r>
            <a:r>
              <a:rPr sz="2600" spc="25" dirty="0">
                <a:latin typeface="Arial Narrow"/>
                <a:cs typeface="Arial Narrow"/>
              </a:rPr>
              <a:t>”</a:t>
            </a:r>
            <a:r>
              <a:rPr sz="2600" spc="0" dirty="0">
                <a:latin typeface="Arial Narrow"/>
                <a:cs typeface="Arial Narrow"/>
              </a:rPr>
              <a:t>U</a:t>
            </a:r>
            <a:r>
              <a:rPr sz="2600" spc="-15" dirty="0">
                <a:latin typeface="Arial Narrow"/>
                <a:cs typeface="Arial Narrow"/>
              </a:rPr>
              <a:t>S</a:t>
            </a:r>
            <a:r>
              <a:rPr sz="2600" spc="5" dirty="0">
                <a:latin typeface="Arial Narrow"/>
                <a:cs typeface="Arial Narrow"/>
              </a:rPr>
              <a:t>”</a:t>
            </a:r>
            <a:r>
              <a:rPr sz="2600" spc="-20" dirty="0">
                <a:latin typeface="Arial Narrow"/>
                <a:cs typeface="Arial Narrow"/>
              </a:rPr>
              <a:t>,</a:t>
            </a:r>
            <a:r>
              <a:rPr sz="2600" spc="5" dirty="0">
                <a:latin typeface="Arial Narrow"/>
                <a:cs typeface="Arial Narrow"/>
              </a:rPr>
              <a:t>”</a:t>
            </a:r>
            <a:r>
              <a:rPr sz="2600" spc="0" dirty="0">
                <a:latin typeface="Arial Narrow"/>
                <a:cs typeface="Arial Narrow"/>
              </a:rPr>
              <a:t>O</a:t>
            </a:r>
            <a:r>
              <a:rPr sz="2600" spc="-25" dirty="0">
                <a:latin typeface="Arial Narrow"/>
                <a:cs typeface="Arial Narrow"/>
              </a:rPr>
              <a:t>H</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1,</a:t>
            </a:r>
            <a:r>
              <a:rPr sz="2600" spc="-15" dirty="0">
                <a:latin typeface="Arial Narrow"/>
                <a:cs typeface="Arial Narrow"/>
              </a:rPr>
              <a:t>,</a:t>
            </a:r>
            <a:r>
              <a:rPr sz="2600" spc="0" dirty="0">
                <a:latin typeface="Arial Narrow"/>
                <a:cs typeface="Arial Narrow"/>
              </a:rPr>
              <a:t>2,6</a:t>
            </a:r>
            <a:r>
              <a:rPr sz="2600" spc="-15" dirty="0">
                <a:latin typeface="Arial Narrow"/>
                <a:cs typeface="Arial Narrow"/>
              </a:rPr>
              <a:t>,</a:t>
            </a:r>
            <a:r>
              <a:rPr sz="2600" spc="0" dirty="0">
                <a:latin typeface="Arial Narrow"/>
                <a:cs typeface="Arial Narrow"/>
              </a:rPr>
              <a:t>63,</a:t>
            </a:r>
            <a:r>
              <a:rPr sz="2600" spc="-15" dirty="0">
                <a:latin typeface="Arial Narrow"/>
                <a:cs typeface="Arial Narrow"/>
              </a:rPr>
              <a:t>,</a:t>
            </a:r>
            <a:r>
              <a:rPr sz="2600" spc="0" dirty="0">
                <a:latin typeface="Arial Narrow"/>
                <a:cs typeface="Arial Narrow"/>
              </a:rPr>
              <a:t>3,</a:t>
            </a:r>
            <a:r>
              <a:rPr sz="2600" spc="-15" dirty="0">
                <a:latin typeface="Arial Narrow"/>
                <a:cs typeface="Arial Narrow"/>
              </a:rPr>
              <a:t>,</a:t>
            </a:r>
            <a:r>
              <a:rPr sz="2600" spc="0" dirty="0">
                <a:latin typeface="Arial Narrow"/>
                <a:cs typeface="Arial Narrow"/>
              </a:rPr>
              <a:t>0</a:t>
            </a:r>
            <a:r>
              <a:rPr sz="2600" spc="-20" dirty="0">
                <a:latin typeface="Arial Narrow"/>
                <a:cs typeface="Arial Narrow"/>
              </a:rPr>
              <a:t>.</a:t>
            </a:r>
            <a:r>
              <a:rPr sz="2600" spc="0" dirty="0">
                <a:latin typeface="Arial Narrow"/>
                <a:cs typeface="Arial Narrow"/>
              </a:rPr>
              <a:t>6667,</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r>
              <a:rPr sz="2600" spc="-15" dirty="0">
                <a:latin typeface="Arial Narrow"/>
                <a:cs typeface="Arial Narrow"/>
              </a:rPr>
              <a:t>,</a:t>
            </a:r>
            <a:r>
              <a:rPr sz="2600" spc="0" dirty="0">
                <a:latin typeface="Arial Narrow"/>
                <a:cs typeface="Arial Narrow"/>
              </a:rPr>
              <a:t>,</a:t>
            </a:r>
            <a:endParaRPr sz="2600">
              <a:latin typeface="Arial Narrow"/>
              <a:cs typeface="Arial Narrow"/>
            </a:endParaRPr>
          </a:p>
          <a:p>
            <a:pPr marL="58419">
              <a:lnSpc>
                <a:spcPct val="100000"/>
              </a:lnSpc>
              <a:spcBef>
                <a:spcPts val="85"/>
              </a:spcBef>
            </a:pPr>
            <a:r>
              <a:rPr sz="2600" spc="-5" dirty="0">
                <a:latin typeface="Arial Narrow"/>
                <a:cs typeface="Arial Narrow"/>
              </a:rPr>
              <a:t>3070805,1963</a:t>
            </a:r>
            <a:r>
              <a:rPr sz="2600" spc="-15" dirty="0">
                <a:latin typeface="Arial Narrow"/>
                <a:cs typeface="Arial Narrow"/>
              </a:rPr>
              <a:t>,</a:t>
            </a:r>
            <a:r>
              <a:rPr sz="2600" spc="-5" dirty="0">
                <a:latin typeface="Arial Narrow"/>
                <a:cs typeface="Arial Narrow"/>
              </a:rPr>
              <a:t>1096,</a:t>
            </a:r>
            <a:r>
              <a:rPr sz="2600" spc="-15" dirty="0">
                <a:latin typeface="Arial Narrow"/>
                <a:cs typeface="Arial Narrow"/>
              </a:rPr>
              <a:t>,</a:t>
            </a:r>
            <a:r>
              <a:rPr sz="2600" spc="30" dirty="0">
                <a:latin typeface="Arial Narrow"/>
                <a:cs typeface="Arial Narrow"/>
              </a:rPr>
              <a:t>”</a:t>
            </a:r>
            <a:r>
              <a:rPr sz="2600" spc="-5" dirty="0">
                <a:latin typeface="Arial Narrow"/>
                <a:cs typeface="Arial Narrow"/>
              </a:rPr>
              <a:t>U</a:t>
            </a:r>
            <a:r>
              <a:rPr sz="2600" spc="-20" dirty="0">
                <a:latin typeface="Arial Narrow"/>
                <a:cs typeface="Arial Narrow"/>
              </a:rPr>
              <a:t>S</a:t>
            </a:r>
            <a:r>
              <a:rPr sz="2600" spc="0" dirty="0">
                <a:latin typeface="Arial Narrow"/>
                <a:cs typeface="Arial Narrow"/>
              </a:rPr>
              <a:t>”</a:t>
            </a:r>
            <a:r>
              <a:rPr sz="2600" spc="-20" dirty="0">
                <a:latin typeface="Arial Narrow"/>
                <a:cs typeface="Arial Narrow"/>
              </a:rPr>
              <a:t>,</a:t>
            </a:r>
            <a:r>
              <a:rPr sz="2600" spc="0" dirty="0">
                <a:latin typeface="Arial Narrow"/>
                <a:cs typeface="Arial Narrow"/>
              </a:rPr>
              <a:t>”</a:t>
            </a:r>
            <a:r>
              <a:rPr sz="2600" spc="-5" dirty="0">
                <a:latin typeface="Arial Narrow"/>
                <a:cs typeface="Arial Narrow"/>
              </a:rPr>
              <a:t>C</a:t>
            </a:r>
            <a:r>
              <a:rPr sz="2600" spc="-20" dirty="0">
                <a:latin typeface="Arial Narrow"/>
                <a:cs typeface="Arial Narrow"/>
              </a:rPr>
              <a:t>A</a:t>
            </a:r>
            <a:r>
              <a:rPr sz="2600" spc="0" dirty="0">
                <a:latin typeface="Arial Narrow"/>
                <a:cs typeface="Arial Narrow"/>
              </a:rPr>
              <a:t>”</a:t>
            </a:r>
            <a:r>
              <a:rPr sz="2600" spc="-5" dirty="0">
                <a:latin typeface="Arial Narrow"/>
                <a:cs typeface="Arial Narrow"/>
              </a:rPr>
              <a:t>,</a:t>
            </a:r>
            <a:r>
              <a:rPr sz="2600" spc="-15" dirty="0">
                <a:latin typeface="Arial Narrow"/>
                <a:cs typeface="Arial Narrow"/>
              </a:rPr>
              <a:t>,</a:t>
            </a:r>
            <a:r>
              <a:rPr sz="2600" spc="-5" dirty="0">
                <a:latin typeface="Arial Narrow"/>
                <a:cs typeface="Arial Narrow"/>
              </a:rPr>
              <a:t>1,</a:t>
            </a:r>
            <a:r>
              <a:rPr sz="2600" spc="-15" dirty="0">
                <a:latin typeface="Arial Narrow"/>
                <a:cs typeface="Arial Narrow"/>
              </a:rPr>
              <a:t>,</a:t>
            </a:r>
            <a:r>
              <a:rPr sz="2600" spc="-5" dirty="0">
                <a:latin typeface="Arial Narrow"/>
                <a:cs typeface="Arial Narrow"/>
              </a:rPr>
              <a:t>2,6</a:t>
            </a:r>
            <a:r>
              <a:rPr sz="2600" spc="-15" dirty="0">
                <a:latin typeface="Arial Narrow"/>
                <a:cs typeface="Arial Narrow"/>
              </a:rPr>
              <a:t>,</a:t>
            </a:r>
            <a:r>
              <a:rPr sz="2600" spc="-5" dirty="0">
                <a:latin typeface="Arial Narrow"/>
                <a:cs typeface="Arial Narrow"/>
              </a:rPr>
              <a:t>63,</a:t>
            </a:r>
            <a:r>
              <a:rPr sz="2600" spc="-15" dirty="0">
                <a:latin typeface="Arial Narrow"/>
                <a:cs typeface="Arial Narrow"/>
              </a:rPr>
              <a:t>,</a:t>
            </a:r>
            <a:r>
              <a:rPr sz="2600" spc="-5" dirty="0">
                <a:latin typeface="Arial Narrow"/>
                <a:cs typeface="Arial Narrow"/>
              </a:rPr>
              <a:t>1,</a:t>
            </a:r>
            <a:r>
              <a:rPr sz="2600" spc="-15" dirty="0">
                <a:latin typeface="Arial Narrow"/>
                <a:cs typeface="Arial Narrow"/>
              </a:rPr>
              <a:t>,</a:t>
            </a:r>
            <a:r>
              <a:rPr sz="2600" spc="-5" dirty="0">
                <a:latin typeface="Arial Narrow"/>
                <a:cs typeface="Arial Narrow"/>
              </a:rPr>
              <a:t>0,</a:t>
            </a:r>
            <a:r>
              <a:rPr sz="2600" spc="-15" dirty="0">
                <a:latin typeface="Arial Narrow"/>
                <a:cs typeface="Arial Narrow"/>
              </a:rPr>
              <a:t>,</a:t>
            </a:r>
            <a:r>
              <a:rPr sz="2600" spc="-5" dirty="0">
                <a:latin typeface="Arial Narrow"/>
                <a:cs typeface="Arial Narrow"/>
              </a:rPr>
              <a:t>,</a:t>
            </a:r>
            <a:r>
              <a:rPr sz="2600" spc="-15" dirty="0">
                <a:latin typeface="Arial Narrow"/>
                <a:cs typeface="Arial Narrow"/>
              </a:rPr>
              <a:t>,</a:t>
            </a:r>
            <a:r>
              <a:rPr sz="2600" spc="-5" dirty="0">
                <a:latin typeface="Arial Narrow"/>
                <a:cs typeface="Arial Narrow"/>
              </a:rPr>
              <a:t>,</a:t>
            </a:r>
            <a:r>
              <a:rPr sz="2600" spc="-25" dirty="0">
                <a:latin typeface="Arial Narrow"/>
                <a:cs typeface="Arial Narrow"/>
              </a:rPr>
              <a:t>,</a:t>
            </a:r>
            <a:r>
              <a:rPr sz="2600" spc="0" dirty="0">
                <a:latin typeface="Arial Narrow"/>
                <a:cs typeface="Arial Narrow"/>
              </a:rPr>
              <a:t>,</a:t>
            </a:r>
            <a:endParaRPr sz="2600">
              <a:latin typeface="Arial Narrow"/>
              <a:cs typeface="Arial Narrow"/>
            </a:endParaRPr>
          </a:p>
        </p:txBody>
      </p:sp>
      <p:sp>
        <p:nvSpPr>
          <p:cNvPr id="5" name="object 5"/>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2341" rIns="0" bIns="0" rtlCol="0">
            <a:spAutoFit/>
          </a:bodyPr>
          <a:lstStyle/>
          <a:p>
            <a:pPr marL="27940">
              <a:lnSpc>
                <a:spcPts val="2965"/>
              </a:lnSpc>
            </a:pPr>
            <a:r>
              <a:rPr sz="2600" b="1" spc="-20" dirty="0">
                <a:solidFill>
                  <a:srgbClr val="00AF50"/>
                </a:solidFill>
                <a:latin typeface="黑体"/>
                <a:cs typeface="黑体"/>
              </a:rPr>
              <a:t>借鉴函</a:t>
            </a:r>
            <a:r>
              <a:rPr sz="2600" b="1" spc="-30" dirty="0">
                <a:solidFill>
                  <a:srgbClr val="00AF50"/>
                </a:solidFill>
                <a:latin typeface="黑体"/>
                <a:cs typeface="黑体"/>
              </a:rPr>
              <a:t>数</a:t>
            </a:r>
            <a:r>
              <a:rPr sz="2600" b="1" spc="-20" dirty="0">
                <a:solidFill>
                  <a:srgbClr val="00AF50"/>
                </a:solidFill>
                <a:latin typeface="黑体"/>
                <a:cs typeface="黑体"/>
              </a:rPr>
              <a:t>式设计</a:t>
            </a:r>
            <a:r>
              <a:rPr sz="2600" b="1" spc="-30" dirty="0">
                <a:solidFill>
                  <a:srgbClr val="00AF50"/>
                </a:solidFill>
                <a:latin typeface="黑体"/>
                <a:cs typeface="黑体"/>
              </a:rPr>
              <a:t>语</a:t>
            </a:r>
            <a:r>
              <a:rPr sz="2600" b="1" spc="-10" dirty="0">
                <a:solidFill>
                  <a:srgbClr val="00AF50"/>
                </a:solidFill>
                <a:latin typeface="黑体"/>
                <a:cs typeface="黑体"/>
              </a:rPr>
              <a:t>言</a:t>
            </a:r>
            <a:r>
              <a:rPr sz="2600" b="1" spc="-15" dirty="0">
                <a:solidFill>
                  <a:srgbClr val="00AF50"/>
                </a:solidFill>
                <a:latin typeface="黑体"/>
                <a:cs typeface="黑体"/>
              </a:rPr>
              <a:t>L</a:t>
            </a:r>
            <a:r>
              <a:rPr sz="2600" b="1" spc="0" dirty="0">
                <a:solidFill>
                  <a:srgbClr val="00AF50"/>
                </a:solidFill>
                <a:latin typeface="黑体"/>
                <a:cs typeface="黑体"/>
              </a:rPr>
              <a:t>i</a:t>
            </a:r>
            <a:r>
              <a:rPr sz="2600" b="1" spc="-15" dirty="0">
                <a:solidFill>
                  <a:srgbClr val="00AF50"/>
                </a:solidFill>
                <a:latin typeface="黑体"/>
                <a:cs typeface="黑体"/>
              </a:rPr>
              <a:t>s</a:t>
            </a:r>
            <a:r>
              <a:rPr sz="2600" b="1" spc="0" dirty="0">
                <a:solidFill>
                  <a:srgbClr val="00AF50"/>
                </a:solidFill>
                <a:latin typeface="黑体"/>
                <a:cs typeface="黑体"/>
              </a:rPr>
              <a:t>p</a:t>
            </a:r>
            <a:r>
              <a:rPr sz="2600" b="1" spc="-20" dirty="0">
                <a:solidFill>
                  <a:srgbClr val="00AF50"/>
                </a:solidFill>
                <a:latin typeface="黑体"/>
                <a:cs typeface="黑体"/>
              </a:rPr>
              <a:t>的设计思想</a:t>
            </a:r>
            <a:endParaRPr sz="2600">
              <a:latin typeface="黑体"/>
              <a:cs typeface="黑体"/>
            </a:endParaRPr>
          </a:p>
        </p:txBody>
      </p:sp>
      <p:sp>
        <p:nvSpPr>
          <p:cNvPr id="3" name="object 3"/>
          <p:cNvSpPr txBox="1"/>
          <p:nvPr/>
        </p:nvSpPr>
        <p:spPr>
          <a:xfrm>
            <a:off x="371957" y="1545590"/>
            <a:ext cx="8456295" cy="1718310"/>
          </a:xfrm>
          <a:prstGeom prst="rect">
            <a:avLst/>
          </a:prstGeom>
        </p:spPr>
        <p:txBody>
          <a:bodyPr vert="horz" wrap="square" lIns="0" tIns="0" rIns="0" bIns="0" rtlCol="0">
            <a:spAutoFit/>
          </a:bodyPr>
          <a:lstStyle/>
          <a:p>
            <a:pPr marL="287020" marR="6350" indent="-274320">
              <a:lnSpc>
                <a:spcPct val="90000"/>
              </a:lnSpc>
              <a:buClr>
                <a:srgbClr val="D24717"/>
              </a:buClr>
              <a:buSzPct val="85416"/>
              <a:buFont typeface="Wingdings 2"/>
              <a:buChar char=""/>
              <a:tabLst>
                <a:tab pos="287020" algn="l"/>
              </a:tabLst>
            </a:pPr>
            <a:r>
              <a:rPr sz="2400" dirty="0">
                <a:latin typeface="黑体"/>
                <a:cs typeface="黑体"/>
              </a:rPr>
              <a:t>函数式程序设计</a:t>
            </a:r>
            <a:r>
              <a:rPr sz="2400" spc="-10" dirty="0">
                <a:latin typeface="Arial Narrow"/>
                <a:cs typeface="Arial Narrow"/>
              </a:rPr>
              <a:t>(</a:t>
            </a:r>
            <a:r>
              <a:rPr sz="2400" spc="-5" dirty="0">
                <a:latin typeface="Arial Narrow"/>
                <a:cs typeface="Arial Narrow"/>
              </a:rPr>
              <a:t>functi</a:t>
            </a:r>
            <a:r>
              <a:rPr sz="2400" spc="-10" dirty="0">
                <a:latin typeface="Arial Narrow"/>
                <a:cs typeface="Arial Narrow"/>
              </a:rPr>
              <a:t>o</a:t>
            </a:r>
            <a:r>
              <a:rPr sz="2400" spc="-5" dirty="0">
                <a:latin typeface="Arial Narrow"/>
                <a:cs typeface="Arial Narrow"/>
              </a:rPr>
              <a:t>na</a:t>
            </a:r>
            <a:r>
              <a:rPr sz="2400" spc="0" dirty="0">
                <a:latin typeface="Arial Narrow"/>
                <a:cs typeface="Arial Narrow"/>
              </a:rPr>
              <a:t>l</a:t>
            </a:r>
            <a:r>
              <a:rPr sz="2400" spc="25" dirty="0">
                <a:latin typeface="Arial Narrow"/>
                <a:cs typeface="Arial Narrow"/>
              </a:rPr>
              <a:t> </a:t>
            </a:r>
            <a:r>
              <a:rPr sz="2400" spc="-5" dirty="0">
                <a:latin typeface="Arial Narrow"/>
                <a:cs typeface="Arial Narrow"/>
              </a:rPr>
              <a:t>program</a:t>
            </a:r>
            <a:r>
              <a:rPr sz="2400" spc="5" dirty="0">
                <a:latin typeface="Arial Narrow"/>
                <a:cs typeface="Arial Narrow"/>
              </a:rPr>
              <a:t>m</a:t>
            </a:r>
            <a:r>
              <a:rPr sz="2400" spc="-5" dirty="0">
                <a:latin typeface="Arial Narrow"/>
                <a:cs typeface="Arial Narrow"/>
              </a:rPr>
              <a:t>i</a:t>
            </a:r>
            <a:r>
              <a:rPr sz="2400" spc="-10" dirty="0">
                <a:latin typeface="Arial Narrow"/>
                <a:cs typeface="Arial Narrow"/>
              </a:rPr>
              <a:t>n</a:t>
            </a:r>
            <a:r>
              <a:rPr sz="2400" spc="-5" dirty="0">
                <a:latin typeface="Arial Narrow"/>
                <a:cs typeface="Arial Narrow"/>
              </a:rPr>
              <a:t>g</a:t>
            </a:r>
            <a:r>
              <a:rPr sz="2400" spc="10" dirty="0">
                <a:latin typeface="Arial Narrow"/>
                <a:cs typeface="Arial Narrow"/>
              </a:rPr>
              <a:t>)</a:t>
            </a:r>
            <a:r>
              <a:rPr sz="2400" spc="0" dirty="0">
                <a:latin typeface="黑体"/>
                <a:cs typeface="黑体"/>
              </a:rPr>
              <a:t>语言</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sp</a:t>
            </a:r>
            <a:r>
              <a:rPr sz="2400" spc="0" dirty="0">
                <a:latin typeface="黑体"/>
                <a:cs typeface="黑体"/>
              </a:rPr>
              <a:t>是一种列表处理 </a:t>
            </a:r>
            <a:r>
              <a:rPr sz="2400" spc="-5" dirty="0">
                <a:latin typeface="黑体"/>
                <a:cs typeface="黑体"/>
              </a:rPr>
              <a:t>语言</a:t>
            </a:r>
            <a:r>
              <a:rPr sz="2400" spc="0" dirty="0">
                <a:latin typeface="Arial Narrow"/>
                <a:cs typeface="Arial Narrow"/>
              </a:rPr>
              <a:t>(</a:t>
            </a:r>
            <a:r>
              <a:rPr sz="2400" b="1" spc="0" dirty="0">
                <a:solidFill>
                  <a:srgbClr val="FF0000"/>
                </a:solidFill>
                <a:latin typeface="Arial Narrow"/>
                <a:cs typeface="Arial Narrow"/>
              </a:rPr>
              <a:t>Li</a:t>
            </a:r>
            <a:r>
              <a:rPr sz="2400" b="1" spc="-5" dirty="0">
                <a:solidFill>
                  <a:srgbClr val="FF0000"/>
                </a:solidFill>
                <a:latin typeface="Arial Narrow"/>
                <a:cs typeface="Arial Narrow"/>
              </a:rPr>
              <a:t>s</a:t>
            </a:r>
            <a:r>
              <a:rPr sz="2400" spc="0" dirty="0">
                <a:latin typeface="Arial Narrow"/>
                <a:cs typeface="Arial Narrow"/>
              </a:rPr>
              <a:t>t</a:t>
            </a:r>
            <a:r>
              <a:rPr sz="2400" spc="-5" dirty="0">
                <a:latin typeface="Arial Narrow"/>
                <a:cs typeface="Arial Narrow"/>
              </a:rPr>
              <a:t> </a:t>
            </a:r>
            <a:r>
              <a:rPr sz="2400" b="1" spc="-5" dirty="0">
                <a:solidFill>
                  <a:srgbClr val="FF0000"/>
                </a:solidFill>
                <a:latin typeface="Arial Narrow"/>
                <a:cs typeface="Arial Narrow"/>
              </a:rPr>
              <a:t>p</a:t>
            </a:r>
            <a:r>
              <a:rPr sz="2400" spc="0" dirty="0">
                <a:latin typeface="Arial Narrow"/>
                <a:cs typeface="Arial Narrow"/>
              </a:rPr>
              <a:t>rocess</a:t>
            </a:r>
            <a:r>
              <a:rPr sz="2400" spc="-15" dirty="0">
                <a:latin typeface="Arial Narrow"/>
                <a:cs typeface="Arial Narrow"/>
              </a:rPr>
              <a:t>i</a:t>
            </a:r>
            <a:r>
              <a:rPr sz="2400" spc="-5" dirty="0">
                <a:latin typeface="Arial Narrow"/>
                <a:cs typeface="Arial Narrow"/>
              </a:rPr>
              <a:t>ng)</a:t>
            </a:r>
            <a:r>
              <a:rPr sz="2400" spc="-5" dirty="0">
                <a:latin typeface="黑体"/>
                <a:cs typeface="黑体"/>
              </a:rPr>
              <a:t>，是一种应用于人工智能处理的符号式语 </a:t>
            </a:r>
            <a:r>
              <a:rPr sz="2400" spc="0" dirty="0">
                <a:latin typeface="黑体"/>
                <a:cs typeface="黑体"/>
              </a:rPr>
              <a:t>言，由</a:t>
            </a:r>
            <a:r>
              <a:rPr sz="2400" spc="0" dirty="0">
                <a:latin typeface="Arial Narrow"/>
                <a:cs typeface="Arial Narrow"/>
              </a:rPr>
              <a:t>MI</a:t>
            </a:r>
            <a:r>
              <a:rPr sz="2400" spc="-5" dirty="0">
                <a:latin typeface="Arial Narrow"/>
                <a:cs typeface="Arial Narrow"/>
              </a:rPr>
              <a:t>T</a:t>
            </a:r>
            <a:r>
              <a:rPr sz="2400" spc="0" dirty="0">
                <a:latin typeface="黑体"/>
                <a:cs typeface="黑体"/>
              </a:rPr>
              <a:t>的人工智能专家、图灵奖获得</a:t>
            </a:r>
            <a:r>
              <a:rPr sz="2400" spc="5" dirty="0">
                <a:latin typeface="黑体"/>
                <a:cs typeface="黑体"/>
              </a:rPr>
              <a:t>者</a:t>
            </a:r>
            <a:r>
              <a:rPr sz="2400" spc="-5" dirty="0">
                <a:latin typeface="Arial Narrow"/>
                <a:cs typeface="Arial Narrow"/>
              </a:rPr>
              <a:t>Joh</a:t>
            </a:r>
            <a:r>
              <a:rPr sz="2400" spc="0" dirty="0">
                <a:latin typeface="Arial Narrow"/>
                <a:cs typeface="Arial Narrow"/>
              </a:rPr>
              <a:t>n</a:t>
            </a:r>
            <a:r>
              <a:rPr sz="2400" spc="5" dirty="0">
                <a:latin typeface="Arial Narrow"/>
                <a:cs typeface="Arial Narrow"/>
              </a:rPr>
              <a:t> </a:t>
            </a:r>
            <a:r>
              <a:rPr sz="2400" spc="-5" dirty="0">
                <a:latin typeface="Arial Narrow"/>
                <a:cs typeface="Arial Narrow"/>
              </a:rPr>
              <a:t>McCar</a:t>
            </a:r>
            <a:r>
              <a:rPr sz="2400" spc="5" dirty="0">
                <a:latin typeface="Arial Narrow"/>
                <a:cs typeface="Arial Narrow"/>
              </a:rPr>
              <a:t>t</a:t>
            </a:r>
            <a:r>
              <a:rPr sz="2400" spc="-5" dirty="0">
                <a:latin typeface="Arial Narrow"/>
                <a:cs typeface="Arial Narrow"/>
              </a:rPr>
              <a:t>h</a:t>
            </a:r>
            <a:r>
              <a:rPr sz="2400" spc="0" dirty="0">
                <a:latin typeface="Arial Narrow"/>
                <a:cs typeface="Arial Narrow"/>
              </a:rPr>
              <a:t>y</a:t>
            </a:r>
            <a:r>
              <a:rPr sz="2400" spc="0" dirty="0">
                <a:latin typeface="黑体"/>
                <a:cs typeface="黑体"/>
              </a:rPr>
              <a:t>于</a:t>
            </a:r>
            <a:r>
              <a:rPr sz="2400" spc="-5" dirty="0">
                <a:latin typeface="Arial Narrow"/>
                <a:cs typeface="Arial Narrow"/>
              </a:rPr>
              <a:t>1958 </a:t>
            </a:r>
            <a:r>
              <a:rPr sz="2400" spc="0" dirty="0">
                <a:latin typeface="黑体"/>
                <a:cs typeface="黑体"/>
              </a:rPr>
              <a:t>年设计发明。</a:t>
            </a:r>
            <a:endParaRPr sz="2400">
              <a:latin typeface="黑体"/>
              <a:cs typeface="黑体"/>
            </a:endParaRPr>
          </a:p>
          <a:p>
            <a:pPr marL="12700">
              <a:lnSpc>
                <a:spcPts val="2845"/>
              </a:lnSpc>
              <a:spcBef>
                <a:spcPts val="31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sp</a:t>
            </a:r>
            <a:r>
              <a:rPr sz="2400" spc="0" dirty="0">
                <a:latin typeface="黑体"/>
                <a:cs typeface="黑体"/>
              </a:rPr>
              <a:t>定义了可对列表元素进行整体处理的各种操作，如：</a:t>
            </a:r>
            <a:endParaRPr sz="2400">
              <a:latin typeface="黑体"/>
              <a:cs typeface="黑体"/>
            </a:endParaRPr>
          </a:p>
        </p:txBody>
      </p:sp>
      <p:sp>
        <p:nvSpPr>
          <p:cNvPr id="4" name="object 4"/>
          <p:cNvSpPr txBox="1"/>
          <p:nvPr/>
        </p:nvSpPr>
        <p:spPr>
          <a:xfrm>
            <a:off x="650849" y="3307969"/>
            <a:ext cx="3251835" cy="369570"/>
          </a:xfrm>
          <a:prstGeom prst="rect">
            <a:avLst/>
          </a:prstGeom>
        </p:spPr>
        <p:txBody>
          <a:bodyPr vert="horz" wrap="square" lIns="0" tIns="0" rIns="0" bIns="0" rtlCol="0">
            <a:spAutoFit/>
          </a:bodyPr>
          <a:lstStyle/>
          <a:p>
            <a:pPr marL="12700">
              <a:lnSpc>
                <a:spcPct val="100000"/>
              </a:lnSpc>
            </a:pPr>
            <a:r>
              <a:rPr sz="2400" spc="-5" dirty="0">
                <a:latin typeface="黑体"/>
                <a:cs typeface="黑体"/>
              </a:rPr>
              <a:t>如：</a:t>
            </a:r>
            <a:r>
              <a:rPr sz="2200" spc="-10" dirty="0">
                <a:solidFill>
                  <a:srgbClr val="FF0066"/>
                </a:solidFill>
                <a:latin typeface="Arial Narrow"/>
                <a:cs typeface="Arial Narrow"/>
              </a:rPr>
              <a:t>(</a:t>
            </a:r>
            <a:r>
              <a:rPr sz="2200" spc="-20" dirty="0">
                <a:solidFill>
                  <a:srgbClr val="FF0066"/>
                </a:solidFill>
                <a:latin typeface="Arial Narrow"/>
                <a:cs typeface="Arial Narrow"/>
              </a:rPr>
              <a:t>a</a:t>
            </a:r>
            <a:r>
              <a:rPr sz="2200" spc="-15" dirty="0">
                <a:solidFill>
                  <a:srgbClr val="FF0066"/>
                </a:solidFill>
                <a:latin typeface="Arial Narrow"/>
                <a:cs typeface="Arial Narrow"/>
              </a:rPr>
              <a:t>d</a:t>
            </a:r>
            <a:r>
              <a:rPr sz="2200" spc="-10" dirty="0">
                <a:solidFill>
                  <a:srgbClr val="FF0066"/>
                </a:solidFill>
                <a:latin typeface="Arial Narrow"/>
                <a:cs typeface="Arial Narrow"/>
              </a:rPr>
              <a:t>d</a:t>
            </a:r>
            <a:r>
              <a:rPr sz="2200" spc="-5" dirty="0">
                <a:solidFill>
                  <a:srgbClr val="FF0066"/>
                </a:solidFill>
                <a:latin typeface="Arial Narrow"/>
                <a:cs typeface="Arial Narrow"/>
              </a:rPr>
              <a:t> </a:t>
            </a:r>
            <a:r>
              <a:rPr sz="2200" spc="-15" dirty="0">
                <a:solidFill>
                  <a:srgbClr val="FF0066"/>
                </a:solidFill>
                <a:latin typeface="Arial Narrow"/>
                <a:cs typeface="Arial Narrow"/>
              </a:rPr>
              <a:t>#(</a:t>
            </a:r>
            <a:r>
              <a:rPr sz="2200" spc="-10" dirty="0">
                <a:solidFill>
                  <a:srgbClr val="FF0066"/>
                </a:solidFill>
                <a:latin typeface="Arial Narrow"/>
                <a:cs typeface="Arial Narrow"/>
              </a:rPr>
              <a:t>1</a:t>
            </a:r>
            <a:r>
              <a:rPr sz="2200" spc="-15" dirty="0">
                <a:solidFill>
                  <a:srgbClr val="FF0066"/>
                </a:solidFill>
                <a:latin typeface="Arial Narrow"/>
                <a:cs typeface="Arial Narrow"/>
              </a:rPr>
              <a:t> </a:t>
            </a:r>
            <a:r>
              <a:rPr sz="2200" spc="-10" dirty="0">
                <a:solidFill>
                  <a:srgbClr val="FF0066"/>
                </a:solidFill>
                <a:latin typeface="Arial Narrow"/>
                <a:cs typeface="Arial Narrow"/>
              </a:rPr>
              <a:t>2</a:t>
            </a:r>
            <a:r>
              <a:rPr sz="2200" spc="-5" dirty="0">
                <a:solidFill>
                  <a:srgbClr val="FF0066"/>
                </a:solidFill>
                <a:latin typeface="Arial Narrow"/>
                <a:cs typeface="Arial Narrow"/>
              </a:rPr>
              <a:t> </a:t>
            </a:r>
            <a:r>
              <a:rPr sz="2200" spc="-10" dirty="0">
                <a:solidFill>
                  <a:srgbClr val="FF0066"/>
                </a:solidFill>
                <a:latin typeface="Arial Narrow"/>
                <a:cs typeface="Arial Narrow"/>
              </a:rPr>
              <a:t>3</a:t>
            </a:r>
            <a:r>
              <a:rPr sz="2200" spc="-15" dirty="0">
                <a:solidFill>
                  <a:srgbClr val="FF0066"/>
                </a:solidFill>
                <a:latin typeface="Arial Narrow"/>
                <a:cs typeface="Arial Narrow"/>
              </a:rPr>
              <a:t> 4</a:t>
            </a:r>
            <a:r>
              <a:rPr sz="2200" spc="-10" dirty="0">
                <a:solidFill>
                  <a:srgbClr val="FF0066"/>
                </a:solidFill>
                <a:latin typeface="Arial Narrow"/>
                <a:cs typeface="Arial Narrow"/>
              </a:rPr>
              <a:t>)</a:t>
            </a:r>
            <a:r>
              <a:rPr sz="2200" spc="-5" dirty="0">
                <a:solidFill>
                  <a:srgbClr val="FF0066"/>
                </a:solidFill>
                <a:latin typeface="Arial Narrow"/>
                <a:cs typeface="Arial Narrow"/>
              </a:rPr>
              <a:t> </a:t>
            </a:r>
            <a:r>
              <a:rPr sz="2200" spc="-15" dirty="0">
                <a:solidFill>
                  <a:srgbClr val="FF0066"/>
                </a:solidFill>
                <a:latin typeface="Arial Narrow"/>
                <a:cs typeface="Arial Narrow"/>
              </a:rPr>
              <a:t>#(</a:t>
            </a:r>
            <a:r>
              <a:rPr sz="2200" spc="-10" dirty="0">
                <a:solidFill>
                  <a:srgbClr val="FF0066"/>
                </a:solidFill>
                <a:latin typeface="Arial Narrow"/>
                <a:cs typeface="Arial Narrow"/>
              </a:rPr>
              <a:t>4</a:t>
            </a:r>
            <a:r>
              <a:rPr sz="2200" spc="0" dirty="0">
                <a:solidFill>
                  <a:srgbClr val="FF0066"/>
                </a:solidFill>
                <a:latin typeface="Arial Narrow"/>
                <a:cs typeface="Arial Narrow"/>
              </a:rPr>
              <a:t> </a:t>
            </a:r>
            <a:r>
              <a:rPr sz="2200" spc="-10" dirty="0">
                <a:solidFill>
                  <a:srgbClr val="FF0066"/>
                </a:solidFill>
                <a:latin typeface="Arial Narrow"/>
                <a:cs typeface="Arial Narrow"/>
              </a:rPr>
              <a:t>3</a:t>
            </a:r>
            <a:r>
              <a:rPr sz="2200" spc="-5" dirty="0">
                <a:solidFill>
                  <a:srgbClr val="FF0066"/>
                </a:solidFill>
                <a:latin typeface="Arial Narrow"/>
                <a:cs typeface="Arial Narrow"/>
              </a:rPr>
              <a:t> </a:t>
            </a:r>
            <a:r>
              <a:rPr sz="2200" spc="-10" dirty="0">
                <a:solidFill>
                  <a:srgbClr val="FF0066"/>
                </a:solidFill>
                <a:latin typeface="Arial Narrow"/>
                <a:cs typeface="Arial Narrow"/>
              </a:rPr>
              <a:t>2 </a:t>
            </a:r>
            <a:r>
              <a:rPr sz="2200" spc="-15" dirty="0">
                <a:solidFill>
                  <a:srgbClr val="FF0066"/>
                </a:solidFill>
                <a:latin typeface="Arial Narrow"/>
                <a:cs typeface="Arial Narrow"/>
              </a:rPr>
              <a:t>1))</a:t>
            </a:r>
            <a:endParaRPr sz="2200">
              <a:latin typeface="Arial Narrow"/>
              <a:cs typeface="Arial Narrow"/>
            </a:endParaRPr>
          </a:p>
        </p:txBody>
      </p:sp>
      <p:sp>
        <p:nvSpPr>
          <p:cNvPr id="5" name="object 5"/>
          <p:cNvSpPr txBox="1"/>
          <p:nvPr/>
        </p:nvSpPr>
        <p:spPr>
          <a:xfrm>
            <a:off x="4068317" y="3333369"/>
            <a:ext cx="2743835" cy="344170"/>
          </a:xfrm>
          <a:prstGeom prst="rect">
            <a:avLst/>
          </a:prstGeom>
        </p:spPr>
        <p:txBody>
          <a:bodyPr vert="horz" wrap="square" lIns="0" tIns="0" rIns="0" bIns="0" rtlCol="0">
            <a:spAutoFit/>
          </a:bodyPr>
          <a:lstStyle/>
          <a:p>
            <a:pPr marL="12700">
              <a:lnSpc>
                <a:spcPct val="100000"/>
              </a:lnSpc>
            </a:pPr>
            <a:r>
              <a:rPr sz="2200" spc="-20" dirty="0">
                <a:solidFill>
                  <a:srgbClr val="FF0066"/>
                </a:solidFill>
                <a:latin typeface="黑体"/>
                <a:cs typeface="黑体"/>
              </a:rPr>
              <a:t>将产生结果</a:t>
            </a:r>
            <a:r>
              <a:rPr sz="2200" spc="-25" dirty="0">
                <a:solidFill>
                  <a:srgbClr val="FF0066"/>
                </a:solidFill>
                <a:latin typeface="黑体"/>
                <a:cs typeface="黑体"/>
              </a:rPr>
              <a:t>：</a:t>
            </a:r>
            <a:r>
              <a:rPr sz="2200" spc="-635" dirty="0">
                <a:solidFill>
                  <a:srgbClr val="FF0066"/>
                </a:solidFill>
                <a:latin typeface="黑体"/>
                <a:cs typeface="黑体"/>
              </a:rPr>
              <a:t> </a:t>
            </a:r>
            <a:r>
              <a:rPr sz="2200" spc="-15" dirty="0">
                <a:solidFill>
                  <a:srgbClr val="FF0066"/>
                </a:solidFill>
                <a:latin typeface="Arial Narrow"/>
                <a:cs typeface="Arial Narrow"/>
              </a:rPr>
              <a:t>#(</a:t>
            </a:r>
            <a:r>
              <a:rPr sz="2200" spc="-10" dirty="0">
                <a:solidFill>
                  <a:srgbClr val="FF0066"/>
                </a:solidFill>
                <a:latin typeface="Arial Narrow"/>
                <a:cs typeface="Arial Narrow"/>
              </a:rPr>
              <a:t>5</a:t>
            </a:r>
            <a:r>
              <a:rPr sz="2200" spc="-15" dirty="0">
                <a:solidFill>
                  <a:srgbClr val="FF0066"/>
                </a:solidFill>
                <a:latin typeface="Arial Narrow"/>
                <a:cs typeface="Arial Narrow"/>
              </a:rPr>
              <a:t> </a:t>
            </a:r>
            <a:r>
              <a:rPr sz="2200" spc="-10" dirty="0">
                <a:solidFill>
                  <a:srgbClr val="FF0066"/>
                </a:solidFill>
                <a:latin typeface="Arial Narrow"/>
                <a:cs typeface="Arial Narrow"/>
              </a:rPr>
              <a:t>5</a:t>
            </a:r>
            <a:r>
              <a:rPr sz="2200" spc="-5" dirty="0">
                <a:solidFill>
                  <a:srgbClr val="FF0066"/>
                </a:solidFill>
                <a:latin typeface="Arial Narrow"/>
                <a:cs typeface="Arial Narrow"/>
              </a:rPr>
              <a:t> </a:t>
            </a:r>
            <a:r>
              <a:rPr sz="2200" spc="-10" dirty="0">
                <a:solidFill>
                  <a:srgbClr val="FF0066"/>
                </a:solidFill>
                <a:latin typeface="Arial Narrow"/>
                <a:cs typeface="Arial Narrow"/>
              </a:rPr>
              <a:t>5</a:t>
            </a:r>
            <a:r>
              <a:rPr sz="2200" spc="-15" dirty="0">
                <a:solidFill>
                  <a:srgbClr val="FF0066"/>
                </a:solidFill>
                <a:latin typeface="Arial Narrow"/>
                <a:cs typeface="Arial Narrow"/>
              </a:rPr>
              <a:t> 5)</a:t>
            </a:r>
            <a:endParaRPr sz="2200">
              <a:latin typeface="Arial Narrow"/>
              <a:cs typeface="Arial Narrow"/>
            </a:endParaRPr>
          </a:p>
        </p:txBody>
      </p:sp>
      <p:sp>
        <p:nvSpPr>
          <p:cNvPr id="6" name="object 6"/>
          <p:cNvSpPr/>
          <p:nvPr/>
        </p:nvSpPr>
        <p:spPr>
          <a:xfrm>
            <a:off x="82296" y="246888"/>
            <a:ext cx="6010656" cy="949452"/>
          </a:xfrm>
          <a:prstGeom prst="rect">
            <a:avLst/>
          </a:prstGeom>
          <a:blipFill>
            <a:blip r:embed="rId2" cstate="print"/>
            <a:stretch>
              <a:fillRect/>
            </a:stretch>
          </a:blipFill>
        </p:spPr>
        <p:txBody>
          <a:bodyPr wrap="square" lIns="0" tIns="0" rIns="0" bIns="0" rtlCol="0">
            <a:spAutoFit/>
          </a:bodyPr>
          <a:lstStyle/>
          <a:p>
            <a:endParaRPr/>
          </a:p>
        </p:txBody>
      </p:sp>
      <p:sp>
        <p:nvSpPr>
          <p:cNvPr id="7" name="object 7"/>
          <p:cNvSpPr/>
          <p:nvPr/>
        </p:nvSpPr>
        <p:spPr>
          <a:xfrm>
            <a:off x="1016508" y="5660135"/>
            <a:ext cx="7200900" cy="851916"/>
          </a:xfrm>
          <a:prstGeom prst="rect">
            <a:avLst/>
          </a:prstGeom>
          <a:blipFill>
            <a:blip r:embed="rId3" cstate="print"/>
            <a:stretch>
              <a:fillRect/>
            </a:stretch>
          </a:blipFill>
        </p:spPr>
        <p:txBody>
          <a:bodyPr wrap="square" lIns="0" tIns="0" rIns="0" bIns="0" rtlCol="0">
            <a:spAutoFit/>
          </a:bodyPr>
          <a:lstStyle/>
          <a:p>
            <a:endParaRPr/>
          </a:p>
        </p:txBody>
      </p:sp>
      <p:sp>
        <p:nvSpPr>
          <p:cNvPr id="8" name="object 8"/>
          <p:cNvSpPr txBox="1"/>
          <p:nvPr/>
        </p:nvSpPr>
        <p:spPr>
          <a:xfrm>
            <a:off x="371957" y="3673850"/>
            <a:ext cx="8379459" cy="2778760"/>
          </a:xfrm>
          <a:prstGeom prst="rect">
            <a:avLst/>
          </a:prstGeom>
        </p:spPr>
        <p:txBody>
          <a:bodyPr vert="horz" wrap="square" lIns="0" tIns="0" rIns="0" bIns="0" rtlCol="0">
            <a:spAutoFit/>
          </a:bodyPr>
          <a:lstStyle/>
          <a:p>
            <a:pPr marL="291465" marR="2339975" indent="-279400">
              <a:lnSpc>
                <a:spcPct val="110800"/>
              </a:lnSpc>
              <a:buClr>
                <a:srgbClr val="D24717"/>
              </a:buClr>
              <a:buSzPct val="83333"/>
              <a:buFont typeface="Wingdings 2"/>
              <a:buChar char=""/>
              <a:tabLst>
                <a:tab pos="287020" algn="l"/>
                <a:tab pos="3988435" algn="l"/>
              </a:tabLst>
            </a:pPr>
            <a:r>
              <a:rPr sz="2400" spc="-5" dirty="0">
                <a:latin typeface="Arial Narrow"/>
                <a:cs typeface="Arial Narrow"/>
              </a:rPr>
              <a:t>L</a:t>
            </a:r>
            <a:r>
              <a:rPr sz="2400" spc="-10" dirty="0">
                <a:latin typeface="Arial Narrow"/>
                <a:cs typeface="Arial Narrow"/>
              </a:rPr>
              <a:t>i</a:t>
            </a:r>
            <a:r>
              <a:rPr sz="2400" spc="-5" dirty="0">
                <a:latin typeface="Arial Narrow"/>
                <a:cs typeface="Arial Narrow"/>
              </a:rPr>
              <a:t>sp</a:t>
            </a:r>
            <a:r>
              <a:rPr sz="2400" spc="0" dirty="0">
                <a:latin typeface="黑体"/>
                <a:cs typeface="黑体"/>
              </a:rPr>
              <a:t>中也提供了类似</a:t>
            </a:r>
            <a:r>
              <a:rPr sz="2400" spc="5" dirty="0">
                <a:latin typeface="黑体"/>
                <a:cs typeface="黑体"/>
              </a:rPr>
              <a:t>于</a:t>
            </a:r>
            <a:r>
              <a:rPr sz="2400" spc="-5" dirty="0">
                <a:latin typeface="Arial Narrow"/>
                <a:cs typeface="Arial Narrow"/>
              </a:rPr>
              <a:t>Ma</a:t>
            </a:r>
            <a:r>
              <a:rPr sz="2400" spc="0" dirty="0">
                <a:latin typeface="Arial Narrow"/>
                <a:cs typeface="Arial Narrow"/>
              </a:rPr>
              <a:t>p</a:t>
            </a:r>
            <a:r>
              <a:rPr sz="2400" spc="0" dirty="0">
                <a:latin typeface="黑体"/>
                <a:cs typeface="黑体"/>
              </a:rPr>
              <a:t>和</a:t>
            </a:r>
            <a:r>
              <a:rPr sz="2400" spc="-15" dirty="0">
                <a:latin typeface="Arial Narrow"/>
                <a:cs typeface="Arial Narrow"/>
              </a:rPr>
              <a:t>R</a:t>
            </a:r>
            <a:r>
              <a:rPr sz="2400" spc="-25" dirty="0">
                <a:latin typeface="Arial Narrow"/>
                <a:cs typeface="Arial Narrow"/>
              </a:rPr>
              <a:t>e</a:t>
            </a:r>
            <a:r>
              <a:rPr sz="2400" spc="5" dirty="0">
                <a:latin typeface="Arial Narrow"/>
                <a:cs typeface="Arial Narrow"/>
              </a:rPr>
              <a:t>d</a:t>
            </a:r>
            <a:r>
              <a:rPr sz="2400" spc="-5" dirty="0">
                <a:latin typeface="Arial Narrow"/>
                <a:cs typeface="Arial Narrow"/>
              </a:rPr>
              <a:t>u</a:t>
            </a:r>
            <a:r>
              <a:rPr sz="2400" spc="5" dirty="0">
                <a:latin typeface="Arial Narrow"/>
                <a:cs typeface="Arial Narrow"/>
              </a:rPr>
              <a:t>c</a:t>
            </a:r>
            <a:r>
              <a:rPr sz="2400" spc="0" dirty="0">
                <a:latin typeface="Arial Narrow"/>
                <a:cs typeface="Arial Narrow"/>
              </a:rPr>
              <a:t>e</a:t>
            </a:r>
            <a:r>
              <a:rPr sz="2400" spc="0" dirty="0">
                <a:latin typeface="黑体"/>
                <a:cs typeface="黑体"/>
              </a:rPr>
              <a:t>的操作 如</a:t>
            </a:r>
            <a:r>
              <a:rPr sz="2400" spc="0" dirty="0">
                <a:latin typeface="Arial Narrow"/>
                <a:cs typeface="Arial Narrow"/>
              </a:rPr>
              <a:t>:</a:t>
            </a:r>
            <a:r>
              <a:rPr sz="2400" spc="5" dirty="0">
                <a:latin typeface="Arial Narrow"/>
                <a:cs typeface="Arial Narrow"/>
              </a:rPr>
              <a:t> </a:t>
            </a:r>
            <a:r>
              <a:rPr sz="2400" spc="-5" dirty="0">
                <a:solidFill>
                  <a:srgbClr val="FF0066"/>
                </a:solidFill>
                <a:latin typeface="Arial Narrow"/>
                <a:cs typeface="Arial Narrow"/>
              </a:rPr>
              <a:t>(</a:t>
            </a:r>
            <a:r>
              <a:rPr sz="2400" b="1" spc="0" dirty="0">
                <a:solidFill>
                  <a:srgbClr val="0066FF"/>
                </a:solidFill>
                <a:latin typeface="Arial Narrow"/>
                <a:cs typeface="Arial Narrow"/>
              </a:rPr>
              <a:t>map</a:t>
            </a:r>
            <a:r>
              <a:rPr sz="2400" b="1" spc="-10" dirty="0">
                <a:solidFill>
                  <a:srgbClr val="0066FF"/>
                </a:solidFill>
                <a:latin typeface="Arial Narrow"/>
                <a:cs typeface="Arial Narrow"/>
              </a:rPr>
              <a:t> </a:t>
            </a:r>
            <a:r>
              <a:rPr sz="2400" spc="0" dirty="0">
                <a:solidFill>
                  <a:srgbClr val="FF0066"/>
                </a:solidFill>
                <a:latin typeface="Arial Narrow"/>
                <a:cs typeface="Arial Narrow"/>
              </a:rPr>
              <a:t>‘vector</a:t>
            </a:r>
            <a:r>
              <a:rPr sz="2400" spc="25" dirty="0">
                <a:solidFill>
                  <a:srgbClr val="FF0066"/>
                </a:solidFill>
                <a:latin typeface="Arial Narrow"/>
                <a:cs typeface="Arial Narrow"/>
              </a:rPr>
              <a:t> </a:t>
            </a:r>
            <a:r>
              <a:rPr sz="2400" spc="10" dirty="0">
                <a:solidFill>
                  <a:srgbClr val="FF0066"/>
                </a:solidFill>
                <a:latin typeface="Arial Narrow"/>
                <a:cs typeface="Arial Narrow"/>
              </a:rPr>
              <a:t>#</a:t>
            </a:r>
            <a:r>
              <a:rPr sz="2400" spc="0" dirty="0">
                <a:solidFill>
                  <a:srgbClr val="0066FF"/>
                </a:solidFill>
                <a:latin typeface="Arial Narrow"/>
                <a:cs typeface="Arial Narrow"/>
              </a:rPr>
              <a:t>+</a:t>
            </a:r>
            <a:r>
              <a:rPr sz="2400" spc="-5" dirty="0">
                <a:solidFill>
                  <a:srgbClr val="0066FF"/>
                </a:solidFill>
                <a:latin typeface="Arial Narrow"/>
                <a:cs typeface="Arial Narrow"/>
              </a:rPr>
              <a:t> </a:t>
            </a:r>
            <a:r>
              <a:rPr sz="2400" spc="5" dirty="0">
                <a:solidFill>
                  <a:srgbClr val="FF0066"/>
                </a:solidFill>
                <a:latin typeface="Arial Narrow"/>
                <a:cs typeface="Arial Narrow"/>
              </a:rPr>
              <a:t>#</a:t>
            </a:r>
            <a:r>
              <a:rPr sz="2400" spc="0" dirty="0">
                <a:solidFill>
                  <a:srgbClr val="FF0066"/>
                </a:solidFill>
                <a:latin typeface="Arial Narrow"/>
                <a:cs typeface="Arial Narrow"/>
              </a:rPr>
              <a:t>(1</a:t>
            </a:r>
            <a:r>
              <a:rPr sz="2400" spc="-5" dirty="0">
                <a:solidFill>
                  <a:srgbClr val="FF0066"/>
                </a:solidFill>
                <a:latin typeface="Arial Narrow"/>
                <a:cs typeface="Arial Narrow"/>
              </a:rPr>
              <a:t> </a:t>
            </a:r>
            <a:r>
              <a:rPr sz="2400" spc="0" dirty="0">
                <a:solidFill>
                  <a:srgbClr val="FF0066"/>
                </a:solidFill>
                <a:latin typeface="Arial Narrow"/>
                <a:cs typeface="Arial Narrow"/>
              </a:rPr>
              <a:t>2</a:t>
            </a:r>
            <a:r>
              <a:rPr sz="2400" spc="5" dirty="0">
                <a:solidFill>
                  <a:srgbClr val="FF0066"/>
                </a:solidFill>
                <a:latin typeface="Arial Narrow"/>
                <a:cs typeface="Arial Narrow"/>
              </a:rPr>
              <a:t> </a:t>
            </a:r>
            <a:r>
              <a:rPr sz="2400" spc="0" dirty="0">
                <a:solidFill>
                  <a:srgbClr val="FF0066"/>
                </a:solidFill>
                <a:latin typeface="Arial Narrow"/>
                <a:cs typeface="Arial Narrow"/>
              </a:rPr>
              <a:t>3</a:t>
            </a:r>
            <a:r>
              <a:rPr sz="2400" spc="-5" dirty="0">
                <a:solidFill>
                  <a:srgbClr val="FF0066"/>
                </a:solidFill>
                <a:latin typeface="Arial Narrow"/>
                <a:cs typeface="Arial Narrow"/>
              </a:rPr>
              <a:t> </a:t>
            </a:r>
            <a:r>
              <a:rPr sz="2400" spc="0" dirty="0">
                <a:solidFill>
                  <a:srgbClr val="FF0066"/>
                </a:solidFill>
                <a:latin typeface="Arial Narrow"/>
                <a:cs typeface="Arial Narrow"/>
              </a:rPr>
              <a:t>4</a:t>
            </a:r>
            <a:r>
              <a:rPr sz="2400" spc="10" dirty="0">
                <a:solidFill>
                  <a:srgbClr val="FF0066"/>
                </a:solidFill>
                <a:latin typeface="Arial Narrow"/>
                <a:cs typeface="Arial Narrow"/>
              </a:rPr>
              <a:t> </a:t>
            </a:r>
            <a:r>
              <a:rPr sz="2400" spc="-5" dirty="0">
                <a:solidFill>
                  <a:srgbClr val="FF0066"/>
                </a:solidFill>
                <a:latin typeface="Arial Narrow"/>
                <a:cs typeface="Arial Narrow"/>
              </a:rPr>
              <a:t>5</a:t>
            </a:r>
            <a:r>
              <a:rPr sz="2400" spc="0" dirty="0">
                <a:solidFill>
                  <a:srgbClr val="FF0066"/>
                </a:solidFill>
                <a:latin typeface="Arial Narrow"/>
                <a:cs typeface="Arial Narrow"/>
              </a:rPr>
              <a:t>)	</a:t>
            </a:r>
            <a:r>
              <a:rPr sz="2400" spc="-5" dirty="0">
                <a:solidFill>
                  <a:srgbClr val="FF0066"/>
                </a:solidFill>
                <a:latin typeface="Arial Narrow"/>
                <a:cs typeface="Arial Narrow"/>
              </a:rPr>
              <a:t>#(1</a:t>
            </a:r>
            <a:r>
              <a:rPr sz="2400" spc="0" dirty="0">
                <a:solidFill>
                  <a:srgbClr val="FF0066"/>
                </a:solidFill>
                <a:latin typeface="Arial Narrow"/>
                <a:cs typeface="Arial Narrow"/>
              </a:rPr>
              <a:t>0</a:t>
            </a:r>
            <a:r>
              <a:rPr sz="2400" spc="5" dirty="0">
                <a:solidFill>
                  <a:srgbClr val="FF0066"/>
                </a:solidFill>
                <a:latin typeface="Arial Narrow"/>
                <a:cs typeface="Arial Narrow"/>
              </a:rPr>
              <a:t> </a:t>
            </a:r>
            <a:r>
              <a:rPr sz="2400" spc="-150" dirty="0">
                <a:solidFill>
                  <a:srgbClr val="FF0066"/>
                </a:solidFill>
                <a:latin typeface="Arial Narrow"/>
                <a:cs typeface="Arial Narrow"/>
              </a:rPr>
              <a:t>1</a:t>
            </a:r>
            <a:r>
              <a:rPr sz="2400" spc="0" dirty="0">
                <a:solidFill>
                  <a:srgbClr val="FF0066"/>
                </a:solidFill>
                <a:latin typeface="Arial Narrow"/>
                <a:cs typeface="Arial Narrow"/>
              </a:rPr>
              <a:t>1</a:t>
            </a:r>
            <a:r>
              <a:rPr sz="2400" spc="20" dirty="0">
                <a:solidFill>
                  <a:srgbClr val="FF0066"/>
                </a:solidFill>
                <a:latin typeface="Arial Narrow"/>
                <a:cs typeface="Arial Narrow"/>
              </a:rPr>
              <a:t> </a:t>
            </a:r>
            <a:r>
              <a:rPr sz="2400" spc="-5" dirty="0">
                <a:solidFill>
                  <a:srgbClr val="FF0066"/>
                </a:solidFill>
                <a:latin typeface="Arial Narrow"/>
                <a:cs typeface="Arial Narrow"/>
              </a:rPr>
              <a:t>1</a:t>
            </a:r>
            <a:r>
              <a:rPr sz="2400" spc="0" dirty="0">
                <a:solidFill>
                  <a:srgbClr val="FF0066"/>
                </a:solidFill>
                <a:latin typeface="Arial Narrow"/>
                <a:cs typeface="Arial Narrow"/>
              </a:rPr>
              <a:t>2</a:t>
            </a:r>
            <a:r>
              <a:rPr sz="2400" spc="5" dirty="0">
                <a:solidFill>
                  <a:srgbClr val="FF0066"/>
                </a:solidFill>
                <a:latin typeface="Arial Narrow"/>
                <a:cs typeface="Arial Narrow"/>
              </a:rPr>
              <a:t> </a:t>
            </a:r>
            <a:r>
              <a:rPr sz="2400" spc="-5" dirty="0">
                <a:solidFill>
                  <a:srgbClr val="FF0066"/>
                </a:solidFill>
                <a:latin typeface="Arial Narrow"/>
                <a:cs typeface="Arial Narrow"/>
              </a:rPr>
              <a:t>1</a:t>
            </a:r>
            <a:r>
              <a:rPr sz="2400" spc="0" dirty="0">
                <a:solidFill>
                  <a:srgbClr val="FF0066"/>
                </a:solidFill>
                <a:latin typeface="Arial Narrow"/>
                <a:cs typeface="Arial Narrow"/>
              </a:rPr>
              <a:t>3</a:t>
            </a:r>
            <a:r>
              <a:rPr sz="2400" spc="5" dirty="0">
                <a:solidFill>
                  <a:srgbClr val="FF0066"/>
                </a:solidFill>
                <a:latin typeface="Arial Narrow"/>
                <a:cs typeface="Arial Narrow"/>
              </a:rPr>
              <a:t> </a:t>
            </a:r>
            <a:r>
              <a:rPr sz="2400" spc="-5" dirty="0">
                <a:solidFill>
                  <a:srgbClr val="FF0066"/>
                </a:solidFill>
                <a:latin typeface="Arial Narrow"/>
                <a:cs typeface="Arial Narrow"/>
              </a:rPr>
              <a:t>14))</a:t>
            </a:r>
            <a:endParaRPr sz="2400" dirty="0">
              <a:latin typeface="Arial Narrow"/>
              <a:cs typeface="Arial Narrow"/>
            </a:endParaRPr>
          </a:p>
          <a:p>
            <a:pPr marL="291465">
              <a:lnSpc>
                <a:spcPct val="100000"/>
              </a:lnSpc>
              <a:spcBef>
                <a:spcPts val="310"/>
              </a:spcBef>
            </a:pPr>
            <a:r>
              <a:rPr sz="2400" dirty="0">
                <a:latin typeface="黑体"/>
                <a:cs typeface="黑体"/>
              </a:rPr>
              <a:t>通过定义加法</a:t>
            </a:r>
            <a:r>
              <a:rPr sz="2400" spc="-5" dirty="0">
                <a:latin typeface="Arial Narrow"/>
                <a:cs typeface="Arial Narrow"/>
              </a:rPr>
              <a:t>ma</a:t>
            </a:r>
            <a:r>
              <a:rPr sz="2400" spc="0" dirty="0">
                <a:latin typeface="Arial Narrow"/>
                <a:cs typeface="Arial Narrow"/>
              </a:rPr>
              <a:t>p</a:t>
            </a:r>
            <a:r>
              <a:rPr sz="2400" spc="0" dirty="0">
                <a:latin typeface="黑体"/>
                <a:cs typeface="黑体"/>
              </a:rPr>
              <a:t>运算将</a:t>
            </a:r>
            <a:r>
              <a:rPr sz="2400" spc="-5" dirty="0">
                <a:latin typeface="Arial Narrow"/>
                <a:cs typeface="Arial Narrow"/>
              </a:rPr>
              <a:t>2</a:t>
            </a:r>
            <a:r>
              <a:rPr sz="2400" spc="0" dirty="0">
                <a:latin typeface="黑体"/>
                <a:cs typeface="黑体"/>
              </a:rPr>
              <a:t>个向量相加产生结果</a:t>
            </a:r>
            <a:r>
              <a:rPr sz="2400" spc="5" dirty="0">
                <a:solidFill>
                  <a:srgbClr val="FF0066"/>
                </a:solidFill>
                <a:latin typeface="Arial Narrow"/>
                <a:cs typeface="Arial Narrow"/>
              </a:rPr>
              <a:t>#</a:t>
            </a:r>
            <a:r>
              <a:rPr sz="2400" spc="-10" dirty="0">
                <a:solidFill>
                  <a:srgbClr val="FF0066"/>
                </a:solidFill>
                <a:latin typeface="Arial Narrow"/>
                <a:cs typeface="Arial Narrow"/>
              </a:rPr>
              <a:t>(</a:t>
            </a:r>
            <a:r>
              <a:rPr sz="2400" spc="-145" dirty="0">
                <a:solidFill>
                  <a:srgbClr val="FF0066"/>
                </a:solidFill>
                <a:latin typeface="Arial Narrow"/>
                <a:cs typeface="Arial Narrow"/>
              </a:rPr>
              <a:t>1</a:t>
            </a:r>
            <a:r>
              <a:rPr sz="2400" spc="0" dirty="0">
                <a:solidFill>
                  <a:srgbClr val="FF0066"/>
                </a:solidFill>
                <a:latin typeface="Arial Narrow"/>
                <a:cs typeface="Arial Narrow"/>
              </a:rPr>
              <a:t>1</a:t>
            </a:r>
            <a:r>
              <a:rPr sz="2400" spc="20" dirty="0">
                <a:solidFill>
                  <a:srgbClr val="FF0066"/>
                </a:solidFill>
                <a:latin typeface="Arial Narrow"/>
                <a:cs typeface="Arial Narrow"/>
              </a:rPr>
              <a:t> </a:t>
            </a:r>
            <a:r>
              <a:rPr sz="2400" spc="-5" dirty="0">
                <a:solidFill>
                  <a:srgbClr val="FF0066"/>
                </a:solidFill>
                <a:latin typeface="Arial Narrow"/>
                <a:cs typeface="Arial Narrow"/>
              </a:rPr>
              <a:t>1</a:t>
            </a:r>
            <a:r>
              <a:rPr sz="2400" spc="0" dirty="0">
                <a:solidFill>
                  <a:srgbClr val="FF0066"/>
                </a:solidFill>
                <a:latin typeface="Arial Narrow"/>
                <a:cs typeface="Arial Narrow"/>
              </a:rPr>
              <a:t>3</a:t>
            </a:r>
            <a:r>
              <a:rPr sz="2400" spc="5" dirty="0">
                <a:solidFill>
                  <a:srgbClr val="FF0066"/>
                </a:solidFill>
                <a:latin typeface="Arial Narrow"/>
                <a:cs typeface="Arial Narrow"/>
              </a:rPr>
              <a:t> </a:t>
            </a:r>
            <a:r>
              <a:rPr sz="2400" spc="-5" dirty="0">
                <a:solidFill>
                  <a:srgbClr val="FF0066"/>
                </a:solidFill>
                <a:latin typeface="Arial Narrow"/>
                <a:cs typeface="Arial Narrow"/>
              </a:rPr>
              <a:t>1</a:t>
            </a:r>
            <a:r>
              <a:rPr sz="2400" spc="0" dirty="0">
                <a:solidFill>
                  <a:srgbClr val="FF0066"/>
                </a:solidFill>
                <a:latin typeface="Arial Narrow"/>
                <a:cs typeface="Arial Narrow"/>
              </a:rPr>
              <a:t>5</a:t>
            </a:r>
            <a:r>
              <a:rPr sz="2400" spc="5" dirty="0">
                <a:solidFill>
                  <a:srgbClr val="FF0066"/>
                </a:solidFill>
                <a:latin typeface="Arial Narrow"/>
                <a:cs typeface="Arial Narrow"/>
              </a:rPr>
              <a:t> </a:t>
            </a:r>
            <a:r>
              <a:rPr sz="2400" spc="-5" dirty="0">
                <a:solidFill>
                  <a:srgbClr val="FF0066"/>
                </a:solidFill>
                <a:latin typeface="Arial Narrow"/>
                <a:cs typeface="Arial Narrow"/>
              </a:rPr>
              <a:t>1</a:t>
            </a:r>
            <a:r>
              <a:rPr sz="2400" spc="0" dirty="0">
                <a:solidFill>
                  <a:srgbClr val="FF0066"/>
                </a:solidFill>
                <a:latin typeface="Arial Narrow"/>
                <a:cs typeface="Arial Narrow"/>
              </a:rPr>
              <a:t>7</a:t>
            </a:r>
            <a:r>
              <a:rPr sz="2400" spc="5" dirty="0">
                <a:solidFill>
                  <a:srgbClr val="FF0066"/>
                </a:solidFill>
                <a:latin typeface="Arial Narrow"/>
                <a:cs typeface="Arial Narrow"/>
              </a:rPr>
              <a:t> </a:t>
            </a:r>
            <a:r>
              <a:rPr sz="2400" spc="-5" dirty="0">
                <a:solidFill>
                  <a:srgbClr val="FF0066"/>
                </a:solidFill>
                <a:latin typeface="Arial Narrow"/>
                <a:cs typeface="Arial Narrow"/>
              </a:rPr>
              <a:t>19)</a:t>
            </a:r>
            <a:endParaRPr sz="2400" dirty="0">
              <a:latin typeface="Arial Narrow"/>
              <a:cs typeface="Arial Narrow"/>
            </a:endParaRPr>
          </a:p>
          <a:p>
            <a:pPr marL="571500">
              <a:lnSpc>
                <a:spcPct val="100000"/>
              </a:lnSpc>
              <a:spcBef>
                <a:spcPts val="315"/>
              </a:spcBef>
              <a:tabLst>
                <a:tab pos="2578100" algn="l"/>
                <a:tab pos="2997200" algn="l"/>
                <a:tab pos="3415665" algn="l"/>
                <a:tab pos="3834765" algn="l"/>
              </a:tabLst>
            </a:pPr>
            <a:r>
              <a:rPr sz="2400" dirty="0">
                <a:solidFill>
                  <a:srgbClr val="FF0066"/>
                </a:solidFill>
                <a:latin typeface="Arial Narrow"/>
                <a:cs typeface="Arial Narrow"/>
              </a:rPr>
              <a:t>(</a:t>
            </a:r>
            <a:r>
              <a:rPr sz="2400" b="1" dirty="0">
                <a:solidFill>
                  <a:srgbClr val="0066FF"/>
                </a:solidFill>
                <a:latin typeface="Arial Narrow"/>
                <a:cs typeface="Arial Narrow"/>
              </a:rPr>
              <a:t>red</a:t>
            </a:r>
            <a:r>
              <a:rPr sz="2400" b="1" spc="-15" dirty="0">
                <a:solidFill>
                  <a:srgbClr val="0066FF"/>
                </a:solidFill>
                <a:latin typeface="Arial Narrow"/>
                <a:cs typeface="Arial Narrow"/>
              </a:rPr>
              <a:t>u</a:t>
            </a:r>
            <a:r>
              <a:rPr sz="2400" b="1" spc="-5" dirty="0">
                <a:solidFill>
                  <a:srgbClr val="0066FF"/>
                </a:solidFill>
                <a:latin typeface="Arial Narrow"/>
                <a:cs typeface="Arial Narrow"/>
              </a:rPr>
              <a:t>c</a:t>
            </a:r>
            <a:r>
              <a:rPr sz="2400" b="1" spc="0" dirty="0">
                <a:solidFill>
                  <a:srgbClr val="0066FF"/>
                </a:solidFill>
                <a:latin typeface="Arial Narrow"/>
                <a:cs typeface="Arial Narrow"/>
              </a:rPr>
              <a:t>e </a:t>
            </a:r>
            <a:r>
              <a:rPr sz="2400" spc="5" dirty="0">
                <a:solidFill>
                  <a:srgbClr val="FF0066"/>
                </a:solidFill>
                <a:latin typeface="Arial Narrow"/>
                <a:cs typeface="Arial Narrow"/>
              </a:rPr>
              <a:t>#</a:t>
            </a:r>
            <a:r>
              <a:rPr sz="2400" spc="-10" dirty="0">
                <a:solidFill>
                  <a:srgbClr val="FF0066"/>
                </a:solidFill>
                <a:latin typeface="Arial Narrow"/>
                <a:cs typeface="Arial Narrow"/>
              </a:rPr>
              <a:t>’</a:t>
            </a:r>
            <a:r>
              <a:rPr sz="2400" spc="0" dirty="0">
                <a:solidFill>
                  <a:srgbClr val="0066FF"/>
                </a:solidFill>
                <a:latin typeface="Arial Narrow"/>
                <a:cs typeface="Arial Narrow"/>
              </a:rPr>
              <a:t>+</a:t>
            </a:r>
            <a:r>
              <a:rPr sz="2400" spc="5" dirty="0">
                <a:solidFill>
                  <a:srgbClr val="0066FF"/>
                </a:solidFill>
                <a:latin typeface="Arial Narrow"/>
                <a:cs typeface="Arial Narrow"/>
              </a:rPr>
              <a:t> </a:t>
            </a:r>
            <a:r>
              <a:rPr sz="2400" spc="5" dirty="0">
                <a:solidFill>
                  <a:srgbClr val="FF0066"/>
                </a:solidFill>
                <a:latin typeface="Arial Narrow"/>
                <a:cs typeface="Arial Narrow"/>
              </a:rPr>
              <a:t>#</a:t>
            </a:r>
            <a:r>
              <a:rPr sz="2400" spc="0" dirty="0">
                <a:solidFill>
                  <a:srgbClr val="FF0066"/>
                </a:solidFill>
                <a:latin typeface="Arial Narrow"/>
                <a:cs typeface="Arial Narrow"/>
              </a:rPr>
              <a:t>(</a:t>
            </a:r>
            <a:r>
              <a:rPr sz="2400" spc="-145" dirty="0">
                <a:solidFill>
                  <a:srgbClr val="FF0066"/>
                </a:solidFill>
                <a:latin typeface="Arial Narrow"/>
                <a:cs typeface="Arial Narrow"/>
              </a:rPr>
              <a:t>1</a:t>
            </a:r>
            <a:r>
              <a:rPr sz="2400" spc="0" dirty="0">
                <a:solidFill>
                  <a:srgbClr val="FF0066"/>
                </a:solidFill>
                <a:latin typeface="Arial Narrow"/>
                <a:cs typeface="Arial Narrow"/>
              </a:rPr>
              <a:t>1	</a:t>
            </a:r>
            <a:r>
              <a:rPr sz="2400" spc="-5" dirty="0">
                <a:solidFill>
                  <a:srgbClr val="FF0066"/>
                </a:solidFill>
                <a:latin typeface="Arial Narrow"/>
                <a:cs typeface="Arial Narrow"/>
              </a:rPr>
              <a:t>1</a:t>
            </a:r>
            <a:r>
              <a:rPr sz="2400" spc="0" dirty="0">
                <a:solidFill>
                  <a:srgbClr val="FF0066"/>
                </a:solidFill>
                <a:latin typeface="Arial Narrow"/>
                <a:cs typeface="Arial Narrow"/>
              </a:rPr>
              <a:t>3	</a:t>
            </a:r>
            <a:r>
              <a:rPr sz="2400" spc="-5" dirty="0">
                <a:solidFill>
                  <a:srgbClr val="FF0066"/>
                </a:solidFill>
                <a:latin typeface="Arial Narrow"/>
                <a:cs typeface="Arial Narrow"/>
              </a:rPr>
              <a:t>1</a:t>
            </a:r>
            <a:r>
              <a:rPr sz="2400" spc="0" dirty="0">
                <a:solidFill>
                  <a:srgbClr val="FF0066"/>
                </a:solidFill>
                <a:latin typeface="Arial Narrow"/>
                <a:cs typeface="Arial Narrow"/>
              </a:rPr>
              <a:t>5	</a:t>
            </a:r>
            <a:r>
              <a:rPr sz="2400" spc="-5" dirty="0">
                <a:solidFill>
                  <a:srgbClr val="FF0066"/>
                </a:solidFill>
                <a:latin typeface="Arial Narrow"/>
                <a:cs typeface="Arial Narrow"/>
              </a:rPr>
              <a:t>1</a:t>
            </a:r>
            <a:r>
              <a:rPr sz="2400" spc="0" dirty="0">
                <a:solidFill>
                  <a:srgbClr val="FF0066"/>
                </a:solidFill>
                <a:latin typeface="Arial Narrow"/>
                <a:cs typeface="Arial Narrow"/>
              </a:rPr>
              <a:t>7	</a:t>
            </a:r>
            <a:r>
              <a:rPr sz="2400" spc="-5" dirty="0">
                <a:solidFill>
                  <a:srgbClr val="FF0066"/>
                </a:solidFill>
                <a:latin typeface="Arial Narrow"/>
                <a:cs typeface="Arial Narrow"/>
              </a:rPr>
              <a:t>19)</a:t>
            </a:r>
            <a:r>
              <a:rPr sz="2400" spc="0" dirty="0">
                <a:solidFill>
                  <a:srgbClr val="FF0066"/>
                </a:solidFill>
                <a:latin typeface="Arial Narrow"/>
                <a:cs typeface="Arial Narrow"/>
              </a:rPr>
              <a:t>)</a:t>
            </a:r>
            <a:r>
              <a:rPr sz="2400" spc="5" dirty="0">
                <a:solidFill>
                  <a:srgbClr val="FF0066"/>
                </a:solidFill>
                <a:latin typeface="Arial Narrow"/>
                <a:cs typeface="Arial Narrow"/>
              </a:rPr>
              <a:t> </a:t>
            </a:r>
            <a:r>
              <a:rPr sz="2400" spc="-5" dirty="0">
                <a:latin typeface="黑体"/>
                <a:cs typeface="黑体"/>
              </a:rPr>
              <a:t>通过加法归并产生累加结</a:t>
            </a:r>
            <a:r>
              <a:rPr sz="2400" spc="0" dirty="0">
                <a:latin typeface="黑体"/>
                <a:cs typeface="黑体"/>
              </a:rPr>
              <a:t>果</a:t>
            </a:r>
            <a:r>
              <a:rPr sz="2400" spc="-5" dirty="0">
                <a:solidFill>
                  <a:srgbClr val="FF0066"/>
                </a:solidFill>
                <a:latin typeface="Arial Narrow"/>
                <a:cs typeface="Arial Narrow"/>
              </a:rPr>
              <a:t>75</a:t>
            </a:r>
            <a:endParaRPr lang="zh-CN" altLang="en-US" sz="2400" spc="-5" dirty="0">
              <a:solidFill>
                <a:srgbClr val="FF0066"/>
              </a:solidFill>
              <a:latin typeface="Arial Narrow"/>
              <a:cs typeface="Arial Narrow"/>
            </a:endParaRPr>
          </a:p>
          <a:p>
            <a:pPr>
              <a:lnSpc>
                <a:spcPts val="3200"/>
              </a:lnSpc>
              <a:spcBef>
                <a:spcPts val="82"/>
              </a:spcBef>
            </a:pPr>
            <a:endParaRPr lang="zh-CN" altLang="en-US" sz="3200" dirty="0"/>
          </a:p>
          <a:p>
            <a:pPr marL="745490">
              <a:lnSpc>
                <a:spcPct val="100000"/>
              </a:lnSpc>
            </a:pPr>
            <a:r>
              <a:rPr lang="en-US" altLang="zh-CN" sz="2400" spc="-5" dirty="0">
                <a:solidFill>
                  <a:srgbClr val="FFFFFF"/>
                </a:solidFill>
                <a:latin typeface="Arial Narrow"/>
                <a:cs typeface="Arial Narrow"/>
              </a:rPr>
              <a:t>Map</a:t>
            </a:r>
            <a:r>
              <a:rPr lang="en-US" altLang="zh-CN" sz="2400" spc="0" dirty="0">
                <a:solidFill>
                  <a:srgbClr val="FFFFFF"/>
                </a:solidFill>
                <a:latin typeface="Arial Narrow"/>
                <a:cs typeface="Arial Narrow"/>
              </a:rPr>
              <a:t>:</a:t>
            </a:r>
            <a:r>
              <a:rPr lang="zh-CN" altLang="en-US" sz="2400" spc="10" dirty="0">
                <a:solidFill>
                  <a:srgbClr val="FFFFFF"/>
                </a:solidFill>
                <a:latin typeface="Arial Narrow"/>
                <a:cs typeface="Arial Narrow"/>
              </a:rPr>
              <a:t> </a:t>
            </a:r>
            <a:r>
              <a:rPr lang="zh-CN" altLang="en-US" sz="2400" spc="0" dirty="0">
                <a:solidFill>
                  <a:srgbClr val="FFFFFF"/>
                </a:solidFill>
                <a:latin typeface="黑体"/>
                <a:cs typeface="黑体"/>
              </a:rPr>
              <a:t>对一组数据元素进行某种重复式的处理</a:t>
            </a:r>
            <a:endParaRPr lang="zh-CN" altLang="en-US" sz="2400" dirty="0">
              <a:latin typeface="黑体"/>
              <a:cs typeface="黑体"/>
            </a:endParaRPr>
          </a:p>
          <a:p>
            <a:pPr marL="745490">
              <a:lnSpc>
                <a:spcPct val="100000"/>
              </a:lnSpc>
            </a:pPr>
            <a:r>
              <a:rPr lang="en-US" altLang="zh-CN" sz="2400" spc="-15" dirty="0">
                <a:solidFill>
                  <a:srgbClr val="FFFFFF"/>
                </a:solidFill>
                <a:latin typeface="Arial Narrow"/>
                <a:cs typeface="Arial Narrow"/>
              </a:rPr>
              <a:t>R</a:t>
            </a:r>
            <a:r>
              <a:rPr lang="en-US" altLang="zh-CN" sz="2400" spc="-25" dirty="0">
                <a:solidFill>
                  <a:srgbClr val="FFFFFF"/>
                </a:solidFill>
                <a:latin typeface="Arial Narrow"/>
                <a:cs typeface="Arial Narrow"/>
              </a:rPr>
              <a:t>e</a:t>
            </a:r>
            <a:r>
              <a:rPr lang="en-US" altLang="zh-CN" sz="2400" spc="-5" dirty="0">
                <a:solidFill>
                  <a:srgbClr val="FFFFFF"/>
                </a:solidFill>
                <a:latin typeface="Arial Narrow"/>
                <a:cs typeface="Arial Narrow"/>
              </a:rPr>
              <a:t>duce</a:t>
            </a:r>
            <a:r>
              <a:rPr lang="en-US" altLang="zh-CN" sz="2400" spc="0" dirty="0">
                <a:solidFill>
                  <a:srgbClr val="FFFFFF"/>
                </a:solidFill>
                <a:latin typeface="Arial Narrow"/>
                <a:cs typeface="Arial Narrow"/>
              </a:rPr>
              <a:t>:</a:t>
            </a:r>
            <a:r>
              <a:rPr lang="zh-CN" altLang="en-US" sz="2400" spc="40" dirty="0">
                <a:solidFill>
                  <a:srgbClr val="FFFFFF"/>
                </a:solidFill>
                <a:latin typeface="Arial Narrow"/>
                <a:cs typeface="Arial Narrow"/>
              </a:rPr>
              <a:t> </a:t>
            </a:r>
            <a:r>
              <a:rPr lang="zh-CN" altLang="en-US" sz="2400" spc="0" dirty="0">
                <a:solidFill>
                  <a:srgbClr val="FFFFFF"/>
                </a:solidFill>
                <a:latin typeface="黑体"/>
                <a:cs typeface="黑体"/>
              </a:rPr>
              <a:t>对</a:t>
            </a:r>
            <a:r>
              <a:rPr lang="en-US" altLang="zh-CN" sz="2400" spc="-5" dirty="0">
                <a:solidFill>
                  <a:srgbClr val="FFFFFF"/>
                </a:solidFill>
                <a:latin typeface="Arial Narrow"/>
                <a:cs typeface="Arial Narrow"/>
              </a:rPr>
              <a:t>Ma</a:t>
            </a:r>
            <a:r>
              <a:rPr lang="en-US" altLang="zh-CN" sz="2400" spc="0" dirty="0">
                <a:solidFill>
                  <a:srgbClr val="FFFFFF"/>
                </a:solidFill>
                <a:latin typeface="Arial Narrow"/>
                <a:cs typeface="Arial Narrow"/>
              </a:rPr>
              <a:t>p</a:t>
            </a:r>
            <a:r>
              <a:rPr lang="zh-CN" altLang="en-US" sz="2400" spc="0" dirty="0">
                <a:solidFill>
                  <a:srgbClr val="FFFFFF"/>
                </a:solidFill>
                <a:latin typeface="黑体"/>
                <a:cs typeface="黑体"/>
              </a:rPr>
              <a:t>的中间结果进行某种进一步的结果整理</a:t>
            </a:r>
            <a:endParaRPr lang="zh-CN" altLang="en-US" sz="2400" dirty="0">
              <a:latin typeface="黑体"/>
              <a:cs typeface="黑体"/>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42888" y="156971"/>
            <a:ext cx="2801111" cy="719327"/>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p:nvPr/>
        </p:nvSpPr>
        <p:spPr>
          <a:xfrm>
            <a:off x="165100" y="114300"/>
            <a:ext cx="5994400" cy="6578600"/>
          </a:xfrm>
          <a:prstGeom prst="rect">
            <a:avLst/>
          </a:prstGeom>
          <a:blipFill>
            <a:blip r:embed="rId3" cstate="print"/>
            <a:stretch>
              <a:fillRect/>
            </a:stretch>
          </a:blipFill>
        </p:spPr>
        <p:txBody>
          <a:bodyPr wrap="square" lIns="0" tIns="0" rIns="0" bIns="0" rtlCol="0">
            <a:spAutoFit/>
          </a:bodyPr>
          <a:lstStyle/>
          <a:p>
            <a:endParaRPr/>
          </a:p>
        </p:txBody>
      </p:sp>
      <p:sp>
        <p:nvSpPr>
          <p:cNvPr id="4" name="object 4"/>
          <p:cNvSpPr txBox="1"/>
          <p:nvPr/>
        </p:nvSpPr>
        <p:spPr>
          <a:xfrm>
            <a:off x="6378955" y="1536446"/>
            <a:ext cx="2311400" cy="2194560"/>
          </a:xfrm>
          <a:prstGeom prst="rect">
            <a:avLst/>
          </a:prstGeom>
        </p:spPr>
        <p:txBody>
          <a:bodyPr vert="horz" wrap="square" lIns="0" tIns="0" rIns="0" bIns="0" rtlCol="0">
            <a:spAutoFit/>
          </a:bodyPr>
          <a:lstStyle/>
          <a:p>
            <a:pPr marL="12700" marR="6350">
              <a:lnSpc>
                <a:spcPct val="100000"/>
              </a:lnSpc>
            </a:pPr>
            <a:r>
              <a:rPr sz="1800" dirty="0">
                <a:latin typeface="宋体"/>
                <a:cs typeface="宋体"/>
              </a:rPr>
              <a:t>A partial view of the patent citation data set as a graph. Each patent is shown </a:t>
            </a:r>
            <a:r>
              <a:rPr sz="1800" spc="-5" dirty="0">
                <a:latin typeface="宋体"/>
                <a:cs typeface="宋体"/>
              </a:rPr>
              <a:t>a</a:t>
            </a:r>
            <a:r>
              <a:rPr sz="1800" spc="0" dirty="0">
                <a:latin typeface="宋体"/>
                <a:cs typeface="宋体"/>
              </a:rPr>
              <a:t>s</a:t>
            </a:r>
            <a:r>
              <a:rPr sz="1800" spc="-5" dirty="0">
                <a:latin typeface="宋体"/>
                <a:cs typeface="宋体"/>
              </a:rPr>
              <a:t> </a:t>
            </a:r>
            <a:r>
              <a:rPr sz="1800" spc="0" dirty="0">
                <a:latin typeface="宋体"/>
                <a:cs typeface="宋体"/>
              </a:rPr>
              <a:t>a</a:t>
            </a:r>
            <a:r>
              <a:rPr sz="1800" spc="-5" dirty="0">
                <a:latin typeface="宋体"/>
                <a:cs typeface="宋体"/>
              </a:rPr>
              <a:t> verte</a:t>
            </a:r>
            <a:r>
              <a:rPr sz="1800" spc="0" dirty="0">
                <a:latin typeface="宋体"/>
                <a:cs typeface="宋体"/>
              </a:rPr>
              <a:t>x</a:t>
            </a:r>
            <a:r>
              <a:rPr sz="1800" spc="-5" dirty="0">
                <a:latin typeface="宋体"/>
                <a:cs typeface="宋体"/>
              </a:rPr>
              <a:t> (node), </a:t>
            </a:r>
            <a:r>
              <a:rPr sz="1800" spc="0" dirty="0">
                <a:latin typeface="宋体"/>
                <a:cs typeface="宋体"/>
              </a:rPr>
              <a:t>and each citation is a directed edge (arrow).</a:t>
            </a:r>
            <a:endParaRPr sz="1800">
              <a:latin typeface="宋体"/>
              <a:cs typeface="宋体"/>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76808"/>
            <a:ext cx="4970780" cy="890269"/>
          </a:xfrm>
          <a:prstGeom prst="rect">
            <a:avLst/>
          </a:prstGeom>
        </p:spPr>
        <p:txBody>
          <a:bodyPr vert="horz" wrap="square" lIns="0" tIns="0" rIns="0" bIns="0" rtlCol="0">
            <a:spAutoFit/>
          </a:bodyPr>
          <a:lstStyle/>
          <a:p>
            <a:pPr marL="12700">
              <a:lnSpc>
                <a:spcPct val="100000"/>
              </a:lnSpc>
            </a:pPr>
            <a:r>
              <a:rPr sz="2600" b="1" spc="-10" dirty="0">
                <a:solidFill>
                  <a:srgbClr val="00AF50"/>
                </a:solidFill>
                <a:latin typeface="黑体"/>
                <a:cs typeface="黑体"/>
              </a:rPr>
              <a:t>专利</a:t>
            </a:r>
            <a:r>
              <a:rPr sz="2600" b="1" spc="-20" dirty="0">
                <a:solidFill>
                  <a:srgbClr val="00AF50"/>
                </a:solidFill>
                <a:latin typeface="黑体"/>
                <a:cs typeface="黑体"/>
              </a:rPr>
              <a:t>被引列表</a:t>
            </a:r>
            <a:r>
              <a:rPr sz="2600" b="1" spc="0" dirty="0">
                <a:solidFill>
                  <a:srgbClr val="00AF50"/>
                </a:solidFill>
                <a:latin typeface="Arial Narrow"/>
                <a:cs typeface="Arial Narrow"/>
              </a:rPr>
              <a:t>(</a:t>
            </a:r>
            <a:r>
              <a:rPr sz="2600" b="1" spc="-10" dirty="0">
                <a:solidFill>
                  <a:srgbClr val="00AF50"/>
                </a:solidFill>
                <a:latin typeface="Arial Narrow"/>
                <a:cs typeface="Arial Narrow"/>
              </a:rPr>
              <a:t>C</a:t>
            </a:r>
            <a:r>
              <a:rPr sz="2600" b="1" spc="0" dirty="0">
                <a:solidFill>
                  <a:srgbClr val="00AF50"/>
                </a:solidFill>
                <a:latin typeface="Arial Narrow"/>
                <a:cs typeface="Arial Narrow"/>
              </a:rPr>
              <a:t>i</a:t>
            </a:r>
            <a:r>
              <a:rPr sz="2600" b="1" spc="-10" dirty="0">
                <a:solidFill>
                  <a:srgbClr val="00AF50"/>
                </a:solidFill>
                <a:latin typeface="Arial Narrow"/>
                <a:cs typeface="Arial Narrow"/>
              </a:rPr>
              <a:t>t</a:t>
            </a:r>
            <a:r>
              <a:rPr sz="2600" b="1" spc="-5" dirty="0">
                <a:solidFill>
                  <a:srgbClr val="00AF50"/>
                </a:solidFill>
                <a:latin typeface="Arial Narrow"/>
                <a:cs typeface="Arial Narrow"/>
              </a:rPr>
              <a:t>at</a:t>
            </a:r>
            <a:r>
              <a:rPr sz="2600" b="1" spc="-10" dirty="0">
                <a:solidFill>
                  <a:srgbClr val="00AF50"/>
                </a:solidFill>
                <a:latin typeface="Arial Narrow"/>
                <a:cs typeface="Arial Narrow"/>
              </a:rPr>
              <a:t>i</a:t>
            </a:r>
            <a:r>
              <a:rPr sz="2600" b="1" spc="0" dirty="0">
                <a:solidFill>
                  <a:srgbClr val="00AF50"/>
                </a:solidFill>
                <a:latin typeface="Arial Narrow"/>
                <a:cs typeface="Arial Narrow"/>
              </a:rPr>
              <a:t>on</a:t>
            </a:r>
            <a:r>
              <a:rPr sz="2600" b="1" spc="-35" dirty="0">
                <a:solidFill>
                  <a:srgbClr val="00AF50"/>
                </a:solidFill>
                <a:latin typeface="Arial Narrow"/>
                <a:cs typeface="Arial Narrow"/>
              </a:rPr>
              <a:t> </a:t>
            </a:r>
            <a:r>
              <a:rPr sz="2600" b="1" spc="0" dirty="0">
                <a:solidFill>
                  <a:srgbClr val="00AF50"/>
                </a:solidFill>
                <a:latin typeface="Arial Narrow"/>
                <a:cs typeface="Arial Narrow"/>
              </a:rPr>
              <a:t>data </a:t>
            </a:r>
            <a:r>
              <a:rPr sz="2600" b="1" spc="-5" dirty="0">
                <a:solidFill>
                  <a:srgbClr val="00AF50"/>
                </a:solidFill>
                <a:latin typeface="Arial Narrow"/>
                <a:cs typeface="Arial Narrow"/>
              </a:rPr>
              <a:t>set</a:t>
            </a:r>
            <a:r>
              <a:rPr sz="2600" b="1" spc="-10" dirty="0">
                <a:solidFill>
                  <a:srgbClr val="00AF50"/>
                </a:solidFill>
                <a:latin typeface="黑体"/>
                <a:cs typeface="黑体"/>
              </a:rPr>
              <a:t>倒排</a:t>
            </a:r>
            <a:r>
              <a:rPr sz="2600" b="1" spc="0" dirty="0">
                <a:solidFill>
                  <a:srgbClr val="00AF50"/>
                </a:solidFill>
                <a:latin typeface="Arial Narrow"/>
                <a:cs typeface="Arial Narrow"/>
              </a:rPr>
              <a:t>)</a:t>
            </a:r>
            <a:endParaRPr sz="2600">
              <a:latin typeface="Arial Narrow"/>
              <a:cs typeface="Arial Narrow"/>
            </a:endParaRPr>
          </a:p>
          <a:p>
            <a:pPr marL="285115" indent="-273050">
              <a:lnSpc>
                <a:spcPts val="3315"/>
              </a:lnSpc>
              <a:spcBef>
                <a:spcPts val="570"/>
              </a:spcBef>
              <a:buClr>
                <a:srgbClr val="D24717"/>
              </a:buClr>
              <a:buSzPct val="83928"/>
              <a:buFont typeface="Wingdings 2"/>
              <a:buChar char=""/>
              <a:tabLst>
                <a:tab pos="285115" algn="l"/>
              </a:tabLst>
            </a:pPr>
            <a:r>
              <a:rPr sz="2800" spc="-20" dirty="0">
                <a:solidFill>
                  <a:srgbClr val="C00000"/>
                </a:solidFill>
                <a:latin typeface="Arial Narrow"/>
                <a:cs typeface="Arial Narrow"/>
              </a:rPr>
              <a:t>Map</a:t>
            </a:r>
            <a:endParaRPr sz="2800">
              <a:latin typeface="Arial Narrow"/>
              <a:cs typeface="Arial Narrow"/>
            </a:endParaRPr>
          </a:p>
        </p:txBody>
      </p:sp>
      <p:sp>
        <p:nvSpPr>
          <p:cNvPr id="3" name="object 3"/>
          <p:cNvSpPr txBox="1"/>
          <p:nvPr/>
        </p:nvSpPr>
        <p:spPr>
          <a:xfrm>
            <a:off x="459740" y="1848865"/>
            <a:ext cx="8580120" cy="2132965"/>
          </a:xfrm>
          <a:prstGeom prst="rect">
            <a:avLst/>
          </a:prstGeom>
        </p:spPr>
        <p:txBody>
          <a:bodyPr vert="horz" wrap="square" lIns="0" tIns="0" rIns="0" bIns="0" rtlCol="0">
            <a:spAutoFit/>
          </a:bodyPr>
          <a:lstStyle/>
          <a:p>
            <a:pPr marL="12700">
              <a:lnSpc>
                <a:spcPct val="100000"/>
              </a:lnSpc>
            </a:pPr>
            <a:r>
              <a:rPr sz="2400" spc="-5" dirty="0">
                <a:latin typeface="Arial Narrow"/>
                <a:cs typeface="Arial Narrow"/>
              </a:rPr>
              <a:t>pu</a:t>
            </a:r>
            <a:r>
              <a:rPr sz="2400" spc="-10" dirty="0">
                <a:latin typeface="Arial Narrow"/>
                <a:cs typeface="Arial Narrow"/>
              </a:rPr>
              <a:t>b</a:t>
            </a:r>
            <a:r>
              <a:rPr sz="2400" spc="-5" dirty="0">
                <a:latin typeface="Arial Narrow"/>
                <a:cs typeface="Arial Narrow"/>
              </a:rPr>
              <a:t>l</a:t>
            </a:r>
            <a:r>
              <a:rPr sz="2400" spc="-10" dirty="0">
                <a:latin typeface="Arial Narrow"/>
                <a:cs typeface="Arial Narrow"/>
              </a:rPr>
              <a:t>i</a:t>
            </a:r>
            <a:r>
              <a:rPr sz="2400" spc="0" dirty="0">
                <a:latin typeface="Arial Narrow"/>
                <a:cs typeface="Arial Narrow"/>
              </a:rPr>
              <a:t>c</a:t>
            </a:r>
            <a:r>
              <a:rPr sz="2400" spc="35" dirty="0">
                <a:latin typeface="Arial Narrow"/>
                <a:cs typeface="Arial Narrow"/>
              </a:rPr>
              <a:t> </a:t>
            </a:r>
            <a:r>
              <a:rPr sz="2400" spc="-5" dirty="0">
                <a:latin typeface="Arial Narrow"/>
                <a:cs typeface="Arial Narrow"/>
              </a:rPr>
              <a:t>sta</a:t>
            </a:r>
            <a:r>
              <a:rPr sz="2400" spc="5" dirty="0">
                <a:latin typeface="Arial Narrow"/>
                <a:cs typeface="Arial Narrow"/>
              </a:rPr>
              <a:t>t</a:t>
            </a:r>
            <a:r>
              <a:rPr sz="2400" spc="-5" dirty="0">
                <a:latin typeface="Arial Narrow"/>
                <a:cs typeface="Arial Narrow"/>
              </a:rPr>
              <a:t>i</a:t>
            </a:r>
            <a:r>
              <a:rPr sz="2400" spc="0" dirty="0">
                <a:latin typeface="Arial Narrow"/>
                <a:cs typeface="Arial Narrow"/>
              </a:rPr>
              <a:t>c</a:t>
            </a:r>
            <a:r>
              <a:rPr sz="2400" spc="5" dirty="0">
                <a:latin typeface="Arial Narrow"/>
                <a:cs typeface="Arial Narrow"/>
              </a:rPr>
              <a:t> </a:t>
            </a:r>
            <a:r>
              <a:rPr sz="2400" spc="-5" dirty="0">
                <a:latin typeface="Arial Narrow"/>
                <a:cs typeface="Arial Narrow"/>
              </a:rPr>
              <a:t>clas</a:t>
            </a:r>
            <a:r>
              <a:rPr sz="2400" spc="0" dirty="0">
                <a:latin typeface="Arial Narrow"/>
                <a:cs typeface="Arial Narrow"/>
              </a:rPr>
              <a:t>s</a:t>
            </a:r>
            <a:r>
              <a:rPr sz="2400" spc="30" dirty="0">
                <a:latin typeface="Arial Narrow"/>
                <a:cs typeface="Arial Narrow"/>
              </a:rPr>
              <a:t> </a:t>
            </a:r>
            <a:r>
              <a:rPr sz="2400" spc="-5" dirty="0">
                <a:solidFill>
                  <a:srgbClr val="C00000"/>
                </a:solidFill>
                <a:latin typeface="Arial Narrow"/>
                <a:cs typeface="Arial Narrow"/>
              </a:rPr>
              <a:t>MapC</a:t>
            </a:r>
            <a:r>
              <a:rPr sz="2400" spc="-10" dirty="0">
                <a:solidFill>
                  <a:srgbClr val="C00000"/>
                </a:solidFill>
                <a:latin typeface="Arial Narrow"/>
                <a:cs typeface="Arial Narrow"/>
              </a:rPr>
              <a:t>l</a:t>
            </a:r>
            <a:r>
              <a:rPr sz="2400" spc="-5" dirty="0">
                <a:solidFill>
                  <a:srgbClr val="C00000"/>
                </a:solidFill>
                <a:latin typeface="Arial Narrow"/>
                <a:cs typeface="Arial Narrow"/>
              </a:rPr>
              <a:t>as</a:t>
            </a:r>
            <a:r>
              <a:rPr sz="2400" spc="0" dirty="0">
                <a:solidFill>
                  <a:srgbClr val="C00000"/>
                </a:solidFill>
                <a:latin typeface="Arial Narrow"/>
                <a:cs typeface="Arial Narrow"/>
              </a:rPr>
              <a:t>s</a:t>
            </a:r>
            <a:r>
              <a:rPr sz="2400" spc="40" dirty="0">
                <a:solidFill>
                  <a:srgbClr val="C00000"/>
                </a:solidFill>
                <a:latin typeface="Arial Narrow"/>
                <a:cs typeface="Arial Narrow"/>
              </a:rPr>
              <a:t> </a:t>
            </a:r>
            <a:r>
              <a:rPr sz="2400" spc="-5" dirty="0">
                <a:latin typeface="Arial Narrow"/>
                <a:cs typeface="Arial Narrow"/>
              </a:rPr>
              <a:t>extend</a:t>
            </a:r>
            <a:r>
              <a:rPr sz="2400" spc="0" dirty="0">
                <a:latin typeface="Arial Narrow"/>
                <a:cs typeface="Arial Narrow"/>
              </a:rPr>
              <a:t>s</a:t>
            </a:r>
            <a:r>
              <a:rPr sz="2400" spc="30" dirty="0">
                <a:latin typeface="Arial Narrow"/>
                <a:cs typeface="Arial Narrow"/>
              </a:rPr>
              <a:t> </a:t>
            </a:r>
            <a:r>
              <a:rPr sz="2400" spc="-5" dirty="0">
                <a:latin typeface="Arial Narrow"/>
                <a:cs typeface="Arial Narrow"/>
              </a:rPr>
              <a:t>Mapper&lt;Lon</a:t>
            </a:r>
            <a:r>
              <a:rPr sz="2400" spc="-10" dirty="0">
                <a:latin typeface="Arial Narrow"/>
                <a:cs typeface="Arial Narrow"/>
              </a:rPr>
              <a:t>g</a:t>
            </a:r>
            <a:r>
              <a:rPr sz="2400" spc="-55" dirty="0">
                <a:latin typeface="Arial Narrow"/>
                <a:cs typeface="Arial Narrow"/>
              </a:rPr>
              <a:t>W</a:t>
            </a:r>
            <a:r>
              <a:rPr sz="2400" spc="0" dirty="0">
                <a:latin typeface="Arial Narrow"/>
                <a:cs typeface="Arial Narrow"/>
              </a:rPr>
              <a:t>rita</a:t>
            </a:r>
            <a:r>
              <a:rPr sz="2400" spc="5" dirty="0">
                <a:latin typeface="Arial Narrow"/>
                <a:cs typeface="Arial Narrow"/>
              </a:rPr>
              <a:t>b</a:t>
            </a:r>
            <a:r>
              <a:rPr sz="2400" spc="-5" dirty="0">
                <a:latin typeface="Arial Narrow"/>
                <a:cs typeface="Arial Narrow"/>
              </a:rPr>
              <a:t>l</a:t>
            </a:r>
            <a:r>
              <a:rPr sz="2400" spc="-10" dirty="0">
                <a:latin typeface="Arial Narrow"/>
                <a:cs typeface="Arial Narrow"/>
              </a:rPr>
              <a:t>e</a:t>
            </a:r>
            <a:r>
              <a:rPr sz="2400" spc="0" dirty="0">
                <a:latin typeface="Arial Narrow"/>
                <a:cs typeface="Arial Narrow"/>
              </a:rPr>
              <a:t>,</a:t>
            </a:r>
            <a:r>
              <a:rPr sz="2400" spc="30" dirty="0">
                <a:latin typeface="Arial Narrow"/>
                <a:cs typeface="Arial Narrow"/>
              </a:rPr>
              <a:t> </a:t>
            </a:r>
            <a:r>
              <a:rPr sz="2400" spc="-235" dirty="0">
                <a:latin typeface="Arial Narrow"/>
                <a:cs typeface="Arial Narrow"/>
              </a:rPr>
              <a:t>T</a:t>
            </a:r>
            <a:r>
              <a:rPr sz="2400" spc="-5" dirty="0">
                <a:latin typeface="Arial Narrow"/>
                <a:cs typeface="Arial Narrow"/>
              </a:rPr>
              <a:t>ext</a:t>
            </a:r>
            <a:r>
              <a:rPr sz="2400" spc="0" dirty="0">
                <a:latin typeface="Arial Narrow"/>
                <a:cs typeface="Arial Narrow"/>
              </a:rPr>
              <a:t>,</a:t>
            </a:r>
            <a:r>
              <a:rPr sz="2400" spc="-30" dirty="0">
                <a:latin typeface="Arial Narrow"/>
                <a:cs typeface="Arial Narrow"/>
              </a:rPr>
              <a:t> </a:t>
            </a:r>
            <a:r>
              <a:rPr sz="2400" spc="-235" dirty="0">
                <a:latin typeface="Arial Narrow"/>
                <a:cs typeface="Arial Narrow"/>
              </a:rPr>
              <a:t>T</a:t>
            </a:r>
            <a:r>
              <a:rPr sz="2400" spc="-5" dirty="0">
                <a:latin typeface="Arial Narrow"/>
                <a:cs typeface="Arial Narrow"/>
              </a:rPr>
              <a:t>ext</a:t>
            </a:r>
            <a:r>
              <a:rPr sz="2400" spc="0" dirty="0">
                <a:latin typeface="Arial Narrow"/>
                <a:cs typeface="Arial Narrow"/>
              </a:rPr>
              <a:t>,</a:t>
            </a:r>
            <a:r>
              <a:rPr sz="2400" spc="-15" dirty="0">
                <a:latin typeface="Arial Narrow"/>
                <a:cs typeface="Arial Narrow"/>
              </a:rPr>
              <a:t> </a:t>
            </a:r>
            <a:r>
              <a:rPr sz="2400" spc="-235" dirty="0">
                <a:latin typeface="Arial Narrow"/>
                <a:cs typeface="Arial Narrow"/>
              </a:rPr>
              <a:t>T</a:t>
            </a:r>
            <a:r>
              <a:rPr sz="2400" spc="-5" dirty="0">
                <a:latin typeface="Arial Narrow"/>
                <a:cs typeface="Arial Narrow"/>
              </a:rPr>
              <a:t>ext&gt;</a:t>
            </a:r>
            <a:endParaRPr sz="2400">
              <a:latin typeface="Arial Narrow"/>
              <a:cs typeface="Arial Narrow"/>
            </a:endParaRPr>
          </a:p>
          <a:p>
            <a:pPr marL="12700">
              <a:lnSpc>
                <a:spcPct val="100000"/>
              </a:lnSpc>
              <a:spcBef>
                <a:spcPts val="600"/>
              </a:spcBef>
            </a:pPr>
            <a:r>
              <a:rPr sz="2400" spc="-10" dirty="0">
                <a:latin typeface="Arial Narrow"/>
                <a:cs typeface="Arial Narrow"/>
              </a:rPr>
              <a:t>{</a:t>
            </a:r>
            <a:endParaRPr sz="2400">
              <a:latin typeface="Arial Narrow"/>
              <a:cs typeface="Arial Narrow"/>
            </a:endParaRPr>
          </a:p>
          <a:p>
            <a:pPr marL="286385">
              <a:lnSpc>
                <a:spcPct val="100000"/>
              </a:lnSpc>
              <a:spcBef>
                <a:spcPts val="600"/>
              </a:spcBef>
            </a:pPr>
            <a:r>
              <a:rPr sz="2400" spc="-5" dirty="0">
                <a:solidFill>
                  <a:srgbClr val="0066FF"/>
                </a:solidFill>
                <a:latin typeface="Arial Narrow"/>
                <a:cs typeface="Arial Narrow"/>
              </a:rPr>
              <a:t>pu</a:t>
            </a:r>
            <a:r>
              <a:rPr sz="2400" spc="-10" dirty="0">
                <a:solidFill>
                  <a:srgbClr val="0066FF"/>
                </a:solidFill>
                <a:latin typeface="Arial Narrow"/>
                <a:cs typeface="Arial Narrow"/>
              </a:rPr>
              <a:t>b</a:t>
            </a:r>
            <a:r>
              <a:rPr sz="2400" spc="-5" dirty="0">
                <a:solidFill>
                  <a:srgbClr val="0066FF"/>
                </a:solidFill>
                <a:latin typeface="Arial Narrow"/>
                <a:cs typeface="Arial Narrow"/>
              </a:rPr>
              <a:t>l</a:t>
            </a:r>
            <a:r>
              <a:rPr sz="2400" spc="-10" dirty="0">
                <a:solidFill>
                  <a:srgbClr val="0066FF"/>
                </a:solidFill>
                <a:latin typeface="Arial Narrow"/>
                <a:cs typeface="Arial Narrow"/>
              </a:rPr>
              <a:t>i</a:t>
            </a:r>
            <a:r>
              <a:rPr sz="2400" spc="0" dirty="0">
                <a:solidFill>
                  <a:srgbClr val="0066FF"/>
                </a:solidFill>
                <a:latin typeface="Arial Narrow"/>
                <a:cs typeface="Arial Narrow"/>
              </a:rPr>
              <a:t>c</a:t>
            </a:r>
            <a:r>
              <a:rPr sz="2400" spc="35" dirty="0">
                <a:solidFill>
                  <a:srgbClr val="0066FF"/>
                </a:solidFill>
                <a:latin typeface="Arial Narrow"/>
                <a:cs typeface="Arial Narrow"/>
              </a:rPr>
              <a:t> </a:t>
            </a:r>
            <a:r>
              <a:rPr sz="2400" spc="-5" dirty="0">
                <a:solidFill>
                  <a:srgbClr val="0066FF"/>
                </a:solidFill>
                <a:latin typeface="Arial Narrow"/>
                <a:cs typeface="Arial Narrow"/>
              </a:rPr>
              <a:t>vo</a:t>
            </a:r>
            <a:r>
              <a:rPr sz="2400" spc="-10" dirty="0">
                <a:solidFill>
                  <a:srgbClr val="0066FF"/>
                </a:solidFill>
                <a:latin typeface="Arial Narrow"/>
                <a:cs typeface="Arial Narrow"/>
              </a:rPr>
              <a:t>i</a:t>
            </a:r>
            <a:r>
              <a:rPr sz="2400" spc="0" dirty="0">
                <a:solidFill>
                  <a:srgbClr val="0066FF"/>
                </a:solidFill>
                <a:latin typeface="Arial Narrow"/>
                <a:cs typeface="Arial Narrow"/>
              </a:rPr>
              <a:t>d</a:t>
            </a:r>
            <a:r>
              <a:rPr sz="2400" spc="20" dirty="0">
                <a:solidFill>
                  <a:srgbClr val="0066FF"/>
                </a:solidFill>
                <a:latin typeface="Arial Narrow"/>
                <a:cs typeface="Arial Narrow"/>
              </a:rPr>
              <a:t> </a:t>
            </a:r>
            <a:r>
              <a:rPr sz="2400" spc="-5" dirty="0">
                <a:solidFill>
                  <a:srgbClr val="0066FF"/>
                </a:solidFill>
                <a:latin typeface="Arial Narrow"/>
                <a:cs typeface="Arial Narrow"/>
              </a:rPr>
              <a:t>map(Lo</a:t>
            </a:r>
            <a:r>
              <a:rPr sz="2400" spc="-10" dirty="0">
                <a:solidFill>
                  <a:srgbClr val="0066FF"/>
                </a:solidFill>
                <a:latin typeface="Arial Narrow"/>
                <a:cs typeface="Arial Narrow"/>
              </a:rPr>
              <a:t>n</a:t>
            </a:r>
            <a:r>
              <a:rPr sz="2400" spc="-5" dirty="0">
                <a:solidFill>
                  <a:srgbClr val="0066FF"/>
                </a:solidFill>
                <a:latin typeface="Arial Narrow"/>
                <a:cs typeface="Arial Narrow"/>
              </a:rPr>
              <a:t>g</a:t>
            </a:r>
            <a:r>
              <a:rPr sz="2400" spc="-40" dirty="0">
                <a:solidFill>
                  <a:srgbClr val="0066FF"/>
                </a:solidFill>
                <a:latin typeface="Arial Narrow"/>
                <a:cs typeface="Arial Narrow"/>
              </a:rPr>
              <a:t>W</a:t>
            </a:r>
            <a:r>
              <a:rPr sz="2400" spc="0" dirty="0">
                <a:solidFill>
                  <a:srgbClr val="0066FF"/>
                </a:solidFill>
                <a:latin typeface="Arial Narrow"/>
                <a:cs typeface="Arial Narrow"/>
              </a:rPr>
              <a:t>ritab</a:t>
            </a:r>
            <a:r>
              <a:rPr sz="2400" spc="-15" dirty="0">
                <a:solidFill>
                  <a:srgbClr val="0066FF"/>
                </a:solidFill>
                <a:latin typeface="Arial Narrow"/>
                <a:cs typeface="Arial Narrow"/>
              </a:rPr>
              <a:t>l</a:t>
            </a:r>
            <a:r>
              <a:rPr sz="2400" spc="0" dirty="0">
                <a:solidFill>
                  <a:srgbClr val="0066FF"/>
                </a:solidFill>
                <a:latin typeface="Arial Narrow"/>
                <a:cs typeface="Arial Narrow"/>
              </a:rPr>
              <a:t>e</a:t>
            </a:r>
            <a:r>
              <a:rPr sz="2400" spc="55" dirty="0">
                <a:solidFill>
                  <a:srgbClr val="0066FF"/>
                </a:solidFill>
                <a:latin typeface="Arial Narrow"/>
                <a:cs typeface="Arial Narrow"/>
              </a:rPr>
              <a:t> </a:t>
            </a:r>
            <a:r>
              <a:rPr sz="2400" spc="-5" dirty="0">
                <a:solidFill>
                  <a:srgbClr val="0066FF"/>
                </a:solidFill>
                <a:latin typeface="Arial Narrow"/>
                <a:cs typeface="Arial Narrow"/>
              </a:rPr>
              <a:t>ke</a:t>
            </a:r>
            <a:r>
              <a:rPr sz="2400" spc="-150" dirty="0">
                <a:solidFill>
                  <a:srgbClr val="0066FF"/>
                </a:solidFill>
                <a:latin typeface="Arial Narrow"/>
                <a:cs typeface="Arial Narrow"/>
              </a:rPr>
              <a:t>y</a:t>
            </a:r>
            <a:r>
              <a:rPr sz="2400" spc="0" dirty="0">
                <a:solidFill>
                  <a:srgbClr val="0066FF"/>
                </a:solidFill>
                <a:latin typeface="Arial Narrow"/>
                <a:cs typeface="Arial Narrow"/>
              </a:rPr>
              <a:t>,</a:t>
            </a:r>
            <a:r>
              <a:rPr sz="2400" spc="-15" dirty="0">
                <a:solidFill>
                  <a:srgbClr val="0066FF"/>
                </a:solidFill>
                <a:latin typeface="Arial Narrow"/>
                <a:cs typeface="Arial Narrow"/>
              </a:rPr>
              <a:t> </a:t>
            </a:r>
            <a:r>
              <a:rPr sz="2400" spc="-220" dirty="0">
                <a:solidFill>
                  <a:srgbClr val="0066FF"/>
                </a:solidFill>
                <a:latin typeface="Arial Narrow"/>
                <a:cs typeface="Arial Narrow"/>
              </a:rPr>
              <a:t>T</a:t>
            </a:r>
            <a:r>
              <a:rPr sz="2400" spc="-5" dirty="0">
                <a:solidFill>
                  <a:srgbClr val="0066FF"/>
                </a:solidFill>
                <a:latin typeface="Arial Narrow"/>
                <a:cs typeface="Arial Narrow"/>
              </a:rPr>
              <a:t>ex</a:t>
            </a:r>
            <a:r>
              <a:rPr sz="2400" spc="0" dirty="0">
                <a:solidFill>
                  <a:srgbClr val="0066FF"/>
                </a:solidFill>
                <a:latin typeface="Arial Narrow"/>
                <a:cs typeface="Arial Narrow"/>
              </a:rPr>
              <a:t>t </a:t>
            </a:r>
            <a:r>
              <a:rPr sz="2400" spc="-5" dirty="0">
                <a:solidFill>
                  <a:srgbClr val="0066FF"/>
                </a:solidFill>
                <a:latin typeface="Arial Narrow"/>
                <a:cs typeface="Arial Narrow"/>
              </a:rPr>
              <a:t>val</a:t>
            </a:r>
            <a:r>
              <a:rPr sz="2400" spc="-10" dirty="0">
                <a:solidFill>
                  <a:srgbClr val="0066FF"/>
                </a:solidFill>
                <a:latin typeface="Arial Narrow"/>
                <a:cs typeface="Arial Narrow"/>
              </a:rPr>
              <a:t>u</a:t>
            </a:r>
            <a:r>
              <a:rPr sz="2400" spc="-5" dirty="0">
                <a:solidFill>
                  <a:srgbClr val="0066FF"/>
                </a:solidFill>
                <a:latin typeface="Arial Narrow"/>
                <a:cs typeface="Arial Narrow"/>
              </a:rPr>
              <a:t>e</a:t>
            </a:r>
            <a:r>
              <a:rPr sz="2400" spc="0" dirty="0">
                <a:solidFill>
                  <a:srgbClr val="0066FF"/>
                </a:solidFill>
                <a:latin typeface="Arial Narrow"/>
                <a:cs typeface="Arial Narrow"/>
              </a:rPr>
              <a:t>,</a:t>
            </a:r>
            <a:r>
              <a:rPr sz="2400" spc="35" dirty="0">
                <a:solidFill>
                  <a:srgbClr val="0066FF"/>
                </a:solidFill>
                <a:latin typeface="Arial Narrow"/>
                <a:cs typeface="Arial Narrow"/>
              </a:rPr>
              <a:t> </a:t>
            </a:r>
            <a:r>
              <a:rPr sz="2400" spc="0" dirty="0">
                <a:solidFill>
                  <a:srgbClr val="0066FF"/>
                </a:solidFill>
                <a:latin typeface="Arial Narrow"/>
                <a:cs typeface="Arial Narrow"/>
              </a:rPr>
              <a:t>C</a:t>
            </a:r>
            <a:r>
              <a:rPr sz="2400" spc="-10" dirty="0">
                <a:solidFill>
                  <a:srgbClr val="0066FF"/>
                </a:solidFill>
                <a:latin typeface="Arial Narrow"/>
                <a:cs typeface="Arial Narrow"/>
              </a:rPr>
              <a:t>o</a:t>
            </a:r>
            <a:r>
              <a:rPr sz="2400" spc="-5" dirty="0">
                <a:solidFill>
                  <a:srgbClr val="0066FF"/>
                </a:solidFill>
                <a:latin typeface="Arial Narrow"/>
                <a:cs typeface="Arial Narrow"/>
              </a:rPr>
              <a:t>ntex</a:t>
            </a:r>
            <a:r>
              <a:rPr sz="2400" spc="0" dirty="0">
                <a:solidFill>
                  <a:srgbClr val="0066FF"/>
                </a:solidFill>
                <a:latin typeface="Arial Narrow"/>
                <a:cs typeface="Arial Narrow"/>
              </a:rPr>
              <a:t>t</a:t>
            </a:r>
            <a:r>
              <a:rPr sz="2400" spc="25" dirty="0">
                <a:solidFill>
                  <a:srgbClr val="0066FF"/>
                </a:solidFill>
                <a:latin typeface="Arial Narrow"/>
                <a:cs typeface="Arial Narrow"/>
              </a:rPr>
              <a:t> </a:t>
            </a:r>
            <a:r>
              <a:rPr sz="2400" spc="-5" dirty="0">
                <a:solidFill>
                  <a:srgbClr val="0066FF"/>
                </a:solidFill>
                <a:latin typeface="Arial Narrow"/>
                <a:cs typeface="Arial Narrow"/>
              </a:rPr>
              <a:t>co</a:t>
            </a:r>
            <a:r>
              <a:rPr sz="2400" spc="-10" dirty="0">
                <a:solidFill>
                  <a:srgbClr val="0066FF"/>
                </a:solidFill>
                <a:latin typeface="Arial Narrow"/>
                <a:cs typeface="Arial Narrow"/>
              </a:rPr>
              <a:t>n</a:t>
            </a:r>
            <a:r>
              <a:rPr sz="2400" spc="0" dirty="0">
                <a:solidFill>
                  <a:srgbClr val="0066FF"/>
                </a:solidFill>
                <a:latin typeface="Arial Narrow"/>
                <a:cs typeface="Arial Narrow"/>
              </a:rPr>
              <a:t>text)</a:t>
            </a:r>
            <a:endParaRPr sz="2400">
              <a:latin typeface="Arial Narrow"/>
              <a:cs typeface="Arial Narrow"/>
            </a:endParaRPr>
          </a:p>
          <a:p>
            <a:pPr marL="0" marR="269240" algn="ctr">
              <a:lnSpc>
                <a:spcPct val="100000"/>
              </a:lnSpc>
              <a:spcBef>
                <a:spcPts val="600"/>
              </a:spcBef>
            </a:pPr>
            <a:r>
              <a:rPr sz="2400" spc="-5" dirty="0">
                <a:latin typeface="Arial Narrow"/>
                <a:cs typeface="Arial Narrow"/>
              </a:rPr>
              <a:t>throw</a:t>
            </a:r>
            <a:r>
              <a:rPr sz="2400" spc="0" dirty="0">
                <a:latin typeface="Arial Narrow"/>
                <a:cs typeface="Arial Narrow"/>
              </a:rPr>
              <a:t>s</a:t>
            </a:r>
            <a:r>
              <a:rPr sz="2400" spc="15" dirty="0">
                <a:latin typeface="Arial Narrow"/>
                <a:cs typeface="Arial Narrow"/>
              </a:rPr>
              <a:t> </a:t>
            </a:r>
            <a:r>
              <a:rPr sz="2400" spc="0" dirty="0">
                <a:latin typeface="Arial Narrow"/>
                <a:cs typeface="Arial Narrow"/>
              </a:rPr>
              <a:t>I</a:t>
            </a:r>
            <a:r>
              <a:rPr sz="2400" spc="5" dirty="0">
                <a:latin typeface="Arial Narrow"/>
                <a:cs typeface="Arial Narrow"/>
              </a:rPr>
              <a:t>O</a:t>
            </a:r>
            <a:r>
              <a:rPr sz="2400" spc="0" dirty="0">
                <a:latin typeface="Arial Narrow"/>
                <a:cs typeface="Arial Narrow"/>
              </a:rPr>
              <a:t>Exce</a:t>
            </a:r>
            <a:r>
              <a:rPr sz="2400" spc="-15" dirty="0">
                <a:latin typeface="Arial Narrow"/>
                <a:cs typeface="Arial Narrow"/>
              </a:rPr>
              <a:t>p</a:t>
            </a:r>
            <a:r>
              <a:rPr sz="2400" spc="-5" dirty="0">
                <a:latin typeface="Arial Narrow"/>
                <a:cs typeface="Arial Narrow"/>
              </a:rPr>
              <a:t>tion</a:t>
            </a:r>
            <a:r>
              <a:rPr sz="2400" spc="0" dirty="0">
                <a:latin typeface="Arial Narrow"/>
                <a:cs typeface="Arial Narrow"/>
              </a:rPr>
              <a:t>,</a:t>
            </a:r>
            <a:r>
              <a:rPr sz="2400" spc="50" dirty="0">
                <a:latin typeface="Arial Narrow"/>
                <a:cs typeface="Arial Narrow"/>
              </a:rPr>
              <a:t> </a:t>
            </a:r>
            <a:r>
              <a:rPr sz="2400" spc="0" dirty="0">
                <a:latin typeface="Arial Narrow"/>
                <a:cs typeface="Arial Narrow"/>
              </a:rPr>
              <a:t>Int</a:t>
            </a:r>
            <a:r>
              <a:rPr sz="2400" spc="-15" dirty="0">
                <a:latin typeface="Arial Narrow"/>
                <a:cs typeface="Arial Narrow"/>
              </a:rPr>
              <a:t>er</a:t>
            </a:r>
            <a:r>
              <a:rPr sz="2400" spc="-5" dirty="0">
                <a:latin typeface="Arial Narrow"/>
                <a:cs typeface="Arial Narrow"/>
              </a:rPr>
              <a:t>rupted</a:t>
            </a:r>
            <a:r>
              <a:rPr sz="2400" spc="-10" dirty="0">
                <a:latin typeface="Arial Narrow"/>
                <a:cs typeface="Arial Narrow"/>
              </a:rPr>
              <a:t>E</a:t>
            </a:r>
            <a:r>
              <a:rPr sz="2400" spc="-5" dirty="0">
                <a:latin typeface="Arial Narrow"/>
                <a:cs typeface="Arial Narrow"/>
              </a:rPr>
              <a:t>xception</a:t>
            </a:r>
            <a:endParaRPr sz="2400">
              <a:latin typeface="Arial Narrow"/>
              <a:cs typeface="Arial Narrow"/>
            </a:endParaRPr>
          </a:p>
          <a:p>
            <a:pPr marL="286385">
              <a:lnSpc>
                <a:spcPts val="2845"/>
              </a:lnSpc>
              <a:spcBef>
                <a:spcPts val="620"/>
              </a:spcBef>
            </a:pPr>
            <a:r>
              <a:rPr sz="2400" dirty="0">
                <a:solidFill>
                  <a:srgbClr val="C00000"/>
                </a:solidFill>
                <a:latin typeface="Arial Narrow"/>
                <a:cs typeface="Arial Narrow"/>
              </a:rPr>
              <a:t>// </a:t>
            </a:r>
            <a:r>
              <a:rPr sz="2400" dirty="0">
                <a:solidFill>
                  <a:srgbClr val="C00000"/>
                </a:solidFill>
                <a:latin typeface="黑体"/>
                <a:cs typeface="黑体"/>
              </a:rPr>
              <a:t>输</a:t>
            </a:r>
            <a:r>
              <a:rPr sz="2400" spc="-5" dirty="0">
                <a:solidFill>
                  <a:srgbClr val="C00000"/>
                </a:solidFill>
                <a:latin typeface="黑体"/>
                <a:cs typeface="黑体"/>
              </a:rPr>
              <a:t>入</a:t>
            </a:r>
            <a:r>
              <a:rPr sz="2400" spc="-5" dirty="0">
                <a:solidFill>
                  <a:srgbClr val="C00000"/>
                </a:solidFill>
                <a:latin typeface="Arial Narrow"/>
                <a:cs typeface="Arial Narrow"/>
              </a:rPr>
              <a:t>key</a:t>
            </a:r>
            <a:r>
              <a:rPr sz="2400" spc="0" dirty="0">
                <a:solidFill>
                  <a:srgbClr val="C00000"/>
                </a:solidFill>
                <a:latin typeface="Arial Narrow"/>
                <a:cs typeface="Arial Narrow"/>
              </a:rPr>
              <a:t>:</a:t>
            </a:r>
            <a:r>
              <a:rPr sz="2400" spc="20" dirty="0">
                <a:solidFill>
                  <a:srgbClr val="C00000"/>
                </a:solidFill>
                <a:latin typeface="Arial Narrow"/>
                <a:cs typeface="Arial Narrow"/>
              </a:rPr>
              <a:t> </a:t>
            </a:r>
            <a:r>
              <a:rPr sz="2400" spc="0" dirty="0">
                <a:solidFill>
                  <a:srgbClr val="C00000"/>
                </a:solidFill>
                <a:latin typeface="黑体"/>
                <a:cs typeface="黑体"/>
              </a:rPr>
              <a:t>行偏移值；</a:t>
            </a:r>
            <a:r>
              <a:rPr sz="2400" spc="0" dirty="0">
                <a:solidFill>
                  <a:srgbClr val="C00000"/>
                </a:solidFill>
                <a:latin typeface="Arial Narrow"/>
                <a:cs typeface="Arial Narrow"/>
              </a:rPr>
              <a:t>val</a:t>
            </a:r>
            <a:r>
              <a:rPr sz="2400" spc="-10" dirty="0">
                <a:solidFill>
                  <a:srgbClr val="C00000"/>
                </a:solidFill>
                <a:latin typeface="Arial Narrow"/>
                <a:cs typeface="Arial Narrow"/>
              </a:rPr>
              <a:t>u</a:t>
            </a:r>
            <a:r>
              <a:rPr sz="2400" spc="0" dirty="0">
                <a:solidFill>
                  <a:srgbClr val="C00000"/>
                </a:solidFill>
                <a:latin typeface="Arial Narrow"/>
                <a:cs typeface="Arial Narrow"/>
              </a:rPr>
              <a:t>e:</a:t>
            </a:r>
            <a:r>
              <a:rPr sz="2400" spc="40" dirty="0">
                <a:solidFill>
                  <a:srgbClr val="C00000"/>
                </a:solidFill>
                <a:latin typeface="Arial Narrow"/>
                <a:cs typeface="Arial Narrow"/>
              </a:rPr>
              <a:t> </a:t>
            </a:r>
            <a:r>
              <a:rPr sz="2400" spc="0" dirty="0">
                <a:solidFill>
                  <a:srgbClr val="C00000"/>
                </a:solidFill>
                <a:latin typeface="Arial Narrow"/>
                <a:cs typeface="Arial Narrow"/>
              </a:rPr>
              <a:t>“citin</a:t>
            </a:r>
            <a:r>
              <a:rPr sz="2400" spc="-5" dirty="0">
                <a:solidFill>
                  <a:srgbClr val="C00000"/>
                </a:solidFill>
                <a:latin typeface="Arial Narrow"/>
                <a:cs typeface="Arial Narrow"/>
              </a:rPr>
              <a:t>g</a:t>
            </a:r>
            <a:r>
              <a:rPr sz="2400" spc="0" dirty="0">
                <a:solidFill>
                  <a:srgbClr val="C00000"/>
                </a:solidFill>
                <a:latin typeface="黑体"/>
                <a:cs typeface="黑体"/>
              </a:rPr>
              <a:t>专利号</a:t>
            </a:r>
            <a:r>
              <a:rPr sz="2400" spc="0" dirty="0">
                <a:solidFill>
                  <a:srgbClr val="C00000"/>
                </a:solidFill>
                <a:latin typeface="Arial Narrow"/>
                <a:cs typeface="Arial Narrow"/>
              </a:rPr>
              <a:t>,</a:t>
            </a:r>
            <a:r>
              <a:rPr sz="2400" spc="15" dirty="0">
                <a:solidFill>
                  <a:srgbClr val="C00000"/>
                </a:solidFill>
                <a:latin typeface="Arial Narrow"/>
                <a:cs typeface="Arial Narrow"/>
              </a:rPr>
              <a:t> </a:t>
            </a:r>
            <a:r>
              <a:rPr sz="2400" spc="-5" dirty="0">
                <a:solidFill>
                  <a:srgbClr val="C00000"/>
                </a:solidFill>
                <a:latin typeface="Arial Narrow"/>
                <a:cs typeface="Arial Narrow"/>
              </a:rPr>
              <a:t>cite</a:t>
            </a:r>
            <a:r>
              <a:rPr sz="2400" spc="0" dirty="0">
                <a:solidFill>
                  <a:srgbClr val="C00000"/>
                </a:solidFill>
                <a:latin typeface="Arial Narrow"/>
                <a:cs typeface="Arial Narrow"/>
              </a:rPr>
              <a:t>d</a:t>
            </a:r>
            <a:r>
              <a:rPr sz="2400" spc="0" dirty="0">
                <a:solidFill>
                  <a:srgbClr val="C00000"/>
                </a:solidFill>
                <a:latin typeface="黑体"/>
                <a:cs typeface="黑体"/>
              </a:rPr>
              <a:t>专利号</a:t>
            </a:r>
            <a:r>
              <a:rPr sz="2400" spc="0" dirty="0">
                <a:solidFill>
                  <a:srgbClr val="C00000"/>
                </a:solidFill>
                <a:latin typeface="Arial Narrow"/>
                <a:cs typeface="Arial Narrow"/>
              </a:rPr>
              <a:t>”</a:t>
            </a:r>
            <a:r>
              <a:rPr sz="2400" spc="20" dirty="0">
                <a:solidFill>
                  <a:srgbClr val="C00000"/>
                </a:solidFill>
                <a:latin typeface="Arial Narrow"/>
                <a:cs typeface="Arial Narrow"/>
              </a:rPr>
              <a:t> </a:t>
            </a:r>
            <a:r>
              <a:rPr sz="2400" spc="0" dirty="0">
                <a:solidFill>
                  <a:srgbClr val="C00000"/>
                </a:solidFill>
                <a:latin typeface="黑体"/>
                <a:cs typeface="黑体"/>
              </a:rPr>
              <a:t>数据对</a:t>
            </a:r>
            <a:endParaRPr sz="2400">
              <a:latin typeface="黑体"/>
              <a:cs typeface="黑体"/>
            </a:endParaRPr>
          </a:p>
        </p:txBody>
      </p:sp>
      <p:sp>
        <p:nvSpPr>
          <p:cNvPr id="4" name="object 4"/>
          <p:cNvSpPr txBox="1"/>
          <p:nvPr/>
        </p:nvSpPr>
        <p:spPr>
          <a:xfrm>
            <a:off x="734059" y="4059301"/>
            <a:ext cx="109220" cy="374015"/>
          </a:xfrm>
          <a:prstGeom prst="rect">
            <a:avLst/>
          </a:prstGeom>
        </p:spPr>
        <p:txBody>
          <a:bodyPr vert="horz" wrap="square" lIns="0" tIns="0" rIns="0" bIns="0" rtlCol="0">
            <a:spAutoFit/>
          </a:bodyPr>
          <a:lstStyle/>
          <a:p>
            <a:pPr marL="12700">
              <a:lnSpc>
                <a:spcPct val="100000"/>
              </a:lnSpc>
            </a:pPr>
            <a:r>
              <a:rPr sz="2400" spc="-10" dirty="0">
                <a:latin typeface="Arial Narrow"/>
                <a:cs typeface="Arial Narrow"/>
              </a:rPr>
              <a:t>{</a:t>
            </a:r>
            <a:endParaRPr sz="2400">
              <a:latin typeface="Arial Narrow"/>
              <a:cs typeface="Arial Narrow"/>
            </a:endParaRPr>
          </a:p>
        </p:txBody>
      </p:sp>
      <p:sp>
        <p:nvSpPr>
          <p:cNvPr id="5" name="object 5"/>
          <p:cNvSpPr txBox="1"/>
          <p:nvPr/>
        </p:nvSpPr>
        <p:spPr>
          <a:xfrm>
            <a:off x="1374394" y="3983223"/>
            <a:ext cx="6254115" cy="892175"/>
          </a:xfrm>
          <a:prstGeom prst="rect">
            <a:avLst/>
          </a:prstGeom>
        </p:spPr>
        <p:txBody>
          <a:bodyPr vert="horz" wrap="square" lIns="0" tIns="0" rIns="0" bIns="0" rtlCol="0">
            <a:spAutoFit/>
          </a:bodyPr>
          <a:lstStyle/>
          <a:p>
            <a:pPr marL="12700" marR="6350">
              <a:lnSpc>
                <a:spcPct val="120800"/>
              </a:lnSpc>
            </a:pPr>
            <a:r>
              <a:rPr sz="2400" dirty="0">
                <a:latin typeface="Arial Narrow"/>
                <a:cs typeface="Arial Narrow"/>
              </a:rPr>
              <a:t>String[]</a:t>
            </a:r>
            <a:r>
              <a:rPr sz="2400" spc="15" dirty="0">
                <a:latin typeface="Arial Narrow"/>
                <a:cs typeface="Arial Narrow"/>
              </a:rPr>
              <a:t> </a:t>
            </a:r>
            <a:r>
              <a:rPr sz="2400" spc="0" dirty="0">
                <a:latin typeface="Arial Narrow"/>
                <a:cs typeface="Arial Narrow"/>
              </a:rPr>
              <a:t>citation</a:t>
            </a:r>
            <a:r>
              <a:rPr sz="2400" spc="15" dirty="0">
                <a:latin typeface="Arial Narrow"/>
                <a:cs typeface="Arial Narrow"/>
              </a:rPr>
              <a:t> </a:t>
            </a:r>
            <a:r>
              <a:rPr sz="2400" spc="0" dirty="0">
                <a:latin typeface="Arial Narrow"/>
                <a:cs typeface="Arial Narrow"/>
              </a:rPr>
              <a:t>= val</a:t>
            </a:r>
            <a:r>
              <a:rPr sz="2400" spc="-10" dirty="0">
                <a:latin typeface="Arial Narrow"/>
                <a:cs typeface="Arial Narrow"/>
              </a:rPr>
              <a:t>u</a:t>
            </a:r>
            <a:r>
              <a:rPr sz="2400" spc="0" dirty="0">
                <a:latin typeface="Arial Narrow"/>
                <a:cs typeface="Arial Narrow"/>
              </a:rPr>
              <a:t>e.to</a:t>
            </a:r>
            <a:r>
              <a:rPr sz="2400" spc="-10" dirty="0">
                <a:latin typeface="Arial Narrow"/>
                <a:cs typeface="Arial Narrow"/>
              </a:rPr>
              <a:t>S</a:t>
            </a:r>
            <a:r>
              <a:rPr sz="2400" spc="0" dirty="0">
                <a:latin typeface="Arial Narrow"/>
                <a:cs typeface="Arial Narrow"/>
              </a:rPr>
              <a:t>t</a:t>
            </a:r>
            <a:r>
              <a:rPr sz="2400" spc="5" dirty="0">
                <a:latin typeface="Arial Narrow"/>
                <a:cs typeface="Arial Narrow"/>
              </a:rPr>
              <a:t>r</a:t>
            </a:r>
            <a:r>
              <a:rPr sz="2400" spc="0" dirty="0">
                <a:latin typeface="Arial Narrow"/>
                <a:cs typeface="Arial Narrow"/>
              </a:rPr>
              <a:t>i</a:t>
            </a:r>
            <a:r>
              <a:rPr sz="2400" spc="-10" dirty="0">
                <a:latin typeface="Arial Narrow"/>
                <a:cs typeface="Arial Narrow"/>
              </a:rPr>
              <a:t>n</a:t>
            </a:r>
            <a:r>
              <a:rPr sz="2400" spc="0" dirty="0">
                <a:latin typeface="Arial Narrow"/>
                <a:cs typeface="Arial Narrow"/>
              </a:rPr>
              <a:t>g().split(“,</a:t>
            </a:r>
            <a:r>
              <a:rPr sz="2400" spc="5" dirty="0">
                <a:latin typeface="Arial Narrow"/>
                <a:cs typeface="Arial Narrow"/>
              </a:rPr>
              <a:t>”</a:t>
            </a:r>
            <a:r>
              <a:rPr sz="2400" spc="0" dirty="0">
                <a:latin typeface="Arial Narrow"/>
                <a:cs typeface="Arial Narrow"/>
              </a:rPr>
              <a:t>); </a:t>
            </a:r>
            <a:r>
              <a:rPr sz="2400" spc="-5" dirty="0">
                <a:latin typeface="Arial Narrow"/>
                <a:cs typeface="Arial Narrow"/>
              </a:rPr>
              <a:t>context</a:t>
            </a:r>
            <a:r>
              <a:rPr sz="2400" spc="5" dirty="0">
                <a:latin typeface="Arial Narrow"/>
                <a:cs typeface="Arial Narrow"/>
              </a:rPr>
              <a:t>.</a:t>
            </a:r>
            <a:r>
              <a:rPr sz="2400" spc="-10" dirty="0">
                <a:latin typeface="Arial Narrow"/>
                <a:cs typeface="Arial Narrow"/>
              </a:rPr>
              <a:t>write(new</a:t>
            </a:r>
            <a:r>
              <a:rPr sz="2400" spc="0" dirty="0">
                <a:latin typeface="Arial Narrow"/>
                <a:cs typeface="Arial Narrow"/>
              </a:rPr>
              <a:t> </a:t>
            </a:r>
            <a:r>
              <a:rPr sz="2400" spc="-235" dirty="0">
                <a:latin typeface="Arial Narrow"/>
                <a:cs typeface="Arial Narrow"/>
              </a:rPr>
              <a:t>T</a:t>
            </a:r>
            <a:r>
              <a:rPr sz="2400" spc="-5" dirty="0">
                <a:latin typeface="Arial Narrow"/>
                <a:cs typeface="Arial Narrow"/>
              </a:rPr>
              <a:t>ext</a:t>
            </a:r>
            <a:r>
              <a:rPr sz="2400" spc="0" dirty="0">
                <a:latin typeface="Arial Narrow"/>
                <a:cs typeface="Arial Narrow"/>
              </a:rPr>
              <a:t>(</a:t>
            </a:r>
            <a:r>
              <a:rPr sz="2400" spc="-5" dirty="0">
                <a:latin typeface="Arial Narrow"/>
                <a:cs typeface="Arial Narrow"/>
              </a:rPr>
              <a:t>citatio</a:t>
            </a:r>
            <a:r>
              <a:rPr sz="2400" spc="-10" dirty="0">
                <a:latin typeface="Arial Narrow"/>
                <a:cs typeface="Arial Narrow"/>
              </a:rPr>
              <a:t>n</a:t>
            </a:r>
            <a:r>
              <a:rPr sz="2400" spc="0" dirty="0">
                <a:latin typeface="Arial Narrow"/>
                <a:cs typeface="Arial Narrow"/>
              </a:rPr>
              <a:t>[1]</a:t>
            </a:r>
            <a:r>
              <a:rPr sz="2400" spc="-10" dirty="0">
                <a:latin typeface="Arial Narrow"/>
                <a:cs typeface="Arial Narrow"/>
              </a:rPr>
              <a:t>),</a:t>
            </a:r>
            <a:r>
              <a:rPr sz="2400" spc="30" dirty="0">
                <a:latin typeface="Arial Narrow"/>
                <a:cs typeface="Arial Narrow"/>
              </a:rPr>
              <a:t> </a:t>
            </a:r>
            <a:r>
              <a:rPr sz="2400" spc="-20" dirty="0">
                <a:latin typeface="Arial Narrow"/>
                <a:cs typeface="Arial Narrow"/>
              </a:rPr>
              <a:t>ne</a:t>
            </a:r>
            <a:r>
              <a:rPr sz="2400" spc="-15" dirty="0">
                <a:latin typeface="Arial Narrow"/>
                <a:cs typeface="Arial Narrow"/>
              </a:rPr>
              <a:t>w</a:t>
            </a:r>
            <a:r>
              <a:rPr sz="2400" spc="-10" dirty="0">
                <a:latin typeface="Arial Narrow"/>
                <a:cs typeface="Arial Narrow"/>
              </a:rPr>
              <a:t> </a:t>
            </a:r>
            <a:r>
              <a:rPr sz="2400" spc="-245" dirty="0">
                <a:latin typeface="Arial Narrow"/>
                <a:cs typeface="Arial Narrow"/>
              </a:rPr>
              <a:t>T</a:t>
            </a:r>
            <a:r>
              <a:rPr sz="2400" spc="-5" dirty="0">
                <a:latin typeface="Arial Narrow"/>
                <a:cs typeface="Arial Narrow"/>
              </a:rPr>
              <a:t>ext</a:t>
            </a:r>
            <a:r>
              <a:rPr sz="2400" spc="0" dirty="0">
                <a:latin typeface="Arial Narrow"/>
                <a:cs typeface="Arial Narrow"/>
              </a:rPr>
              <a:t>(</a:t>
            </a:r>
            <a:r>
              <a:rPr sz="2400" spc="-5" dirty="0">
                <a:latin typeface="Arial Narrow"/>
                <a:cs typeface="Arial Narrow"/>
              </a:rPr>
              <a:t>citatio</a:t>
            </a:r>
            <a:r>
              <a:rPr sz="2400" spc="-10" dirty="0">
                <a:latin typeface="Arial Narrow"/>
                <a:cs typeface="Arial Narrow"/>
              </a:rPr>
              <a:t>n</a:t>
            </a:r>
            <a:r>
              <a:rPr sz="2400" spc="0" dirty="0">
                <a:latin typeface="Arial Narrow"/>
                <a:cs typeface="Arial Narrow"/>
              </a:rPr>
              <a:t>[0]</a:t>
            </a:r>
            <a:r>
              <a:rPr sz="2400" spc="-10" dirty="0">
                <a:latin typeface="Arial Narrow"/>
                <a:cs typeface="Arial Narrow"/>
              </a:rPr>
              <a:t>)</a:t>
            </a:r>
            <a:r>
              <a:rPr sz="2400" spc="-5" dirty="0">
                <a:latin typeface="Arial Narrow"/>
                <a:cs typeface="Arial Narrow"/>
              </a:rPr>
              <a:t>)</a:t>
            </a:r>
            <a:r>
              <a:rPr sz="2400" spc="0" dirty="0">
                <a:latin typeface="Arial Narrow"/>
                <a:cs typeface="Arial Narrow"/>
              </a:rPr>
              <a:t>;</a:t>
            </a:r>
            <a:endParaRPr sz="2400">
              <a:latin typeface="Arial Narrow"/>
              <a:cs typeface="Arial Narrow"/>
            </a:endParaRPr>
          </a:p>
        </p:txBody>
      </p:sp>
      <p:sp>
        <p:nvSpPr>
          <p:cNvPr id="6" name="object 6"/>
          <p:cNvSpPr txBox="1"/>
          <p:nvPr/>
        </p:nvSpPr>
        <p:spPr>
          <a:xfrm>
            <a:off x="459740" y="4946269"/>
            <a:ext cx="5860415" cy="913765"/>
          </a:xfrm>
          <a:prstGeom prst="rect">
            <a:avLst/>
          </a:prstGeom>
        </p:spPr>
        <p:txBody>
          <a:bodyPr vert="horz" wrap="square" lIns="0" tIns="0" rIns="0" bIns="0" rtlCol="0">
            <a:spAutoFit/>
          </a:bodyPr>
          <a:lstStyle/>
          <a:p>
            <a:pPr marL="286385">
              <a:lnSpc>
                <a:spcPct val="100000"/>
              </a:lnSpc>
            </a:pPr>
            <a:r>
              <a:rPr sz="2400" spc="-10" dirty="0">
                <a:latin typeface="Arial Narrow"/>
                <a:cs typeface="Arial Narrow"/>
              </a:rPr>
              <a:t>}</a:t>
            </a:r>
            <a:r>
              <a:rPr sz="2400" spc="5" dirty="0">
                <a:latin typeface="Arial Narrow"/>
                <a:cs typeface="Arial Narrow"/>
              </a:rPr>
              <a:t> </a:t>
            </a:r>
            <a:r>
              <a:rPr sz="2400" spc="0" dirty="0">
                <a:solidFill>
                  <a:srgbClr val="C00000"/>
                </a:solidFill>
                <a:latin typeface="Arial Narrow"/>
                <a:cs typeface="Arial Narrow"/>
              </a:rPr>
              <a:t>//</a:t>
            </a:r>
            <a:r>
              <a:rPr sz="2400" spc="10" dirty="0">
                <a:solidFill>
                  <a:srgbClr val="C00000"/>
                </a:solidFill>
                <a:latin typeface="Arial Narrow"/>
                <a:cs typeface="Arial Narrow"/>
              </a:rPr>
              <a:t> </a:t>
            </a:r>
            <a:r>
              <a:rPr sz="2400" spc="0" dirty="0">
                <a:solidFill>
                  <a:srgbClr val="C00000"/>
                </a:solidFill>
                <a:latin typeface="黑体"/>
                <a:cs typeface="黑体"/>
              </a:rPr>
              <a:t>输</a:t>
            </a:r>
            <a:r>
              <a:rPr sz="2400" spc="-5" dirty="0">
                <a:solidFill>
                  <a:srgbClr val="C00000"/>
                </a:solidFill>
                <a:latin typeface="黑体"/>
                <a:cs typeface="黑体"/>
              </a:rPr>
              <a:t>出</a:t>
            </a:r>
            <a:r>
              <a:rPr sz="2400" spc="-5" dirty="0">
                <a:solidFill>
                  <a:srgbClr val="C00000"/>
                </a:solidFill>
                <a:latin typeface="Arial Narrow"/>
                <a:cs typeface="Arial Narrow"/>
              </a:rPr>
              <a:t>key</a:t>
            </a:r>
            <a:r>
              <a:rPr sz="2400" spc="0" dirty="0">
                <a:solidFill>
                  <a:srgbClr val="C00000"/>
                </a:solidFill>
                <a:latin typeface="Arial Narrow"/>
                <a:cs typeface="Arial Narrow"/>
              </a:rPr>
              <a:t>: </a:t>
            </a:r>
            <a:r>
              <a:rPr sz="2400" spc="-5" dirty="0">
                <a:solidFill>
                  <a:srgbClr val="C00000"/>
                </a:solidFill>
                <a:latin typeface="Arial Narrow"/>
                <a:cs typeface="Arial Narrow"/>
              </a:rPr>
              <a:t>ci</a:t>
            </a:r>
            <a:r>
              <a:rPr sz="2400" spc="0" dirty="0">
                <a:solidFill>
                  <a:srgbClr val="C00000"/>
                </a:solidFill>
                <a:latin typeface="Arial Narrow"/>
                <a:cs typeface="Arial Narrow"/>
              </a:rPr>
              <a:t>t</a:t>
            </a:r>
            <a:r>
              <a:rPr sz="2400" spc="-5" dirty="0">
                <a:solidFill>
                  <a:srgbClr val="C00000"/>
                </a:solidFill>
                <a:latin typeface="Arial Narrow"/>
                <a:cs typeface="Arial Narrow"/>
              </a:rPr>
              <a:t>e</a:t>
            </a:r>
            <a:r>
              <a:rPr sz="2400" spc="0" dirty="0">
                <a:solidFill>
                  <a:srgbClr val="C00000"/>
                </a:solidFill>
                <a:latin typeface="Arial Narrow"/>
                <a:cs typeface="Arial Narrow"/>
              </a:rPr>
              <a:t>d</a:t>
            </a:r>
            <a:r>
              <a:rPr sz="2400" spc="25" dirty="0">
                <a:solidFill>
                  <a:srgbClr val="C00000"/>
                </a:solidFill>
                <a:latin typeface="Arial Narrow"/>
                <a:cs typeface="Arial Narrow"/>
              </a:rPr>
              <a:t> </a:t>
            </a:r>
            <a:r>
              <a:rPr sz="2400" spc="0" dirty="0">
                <a:solidFill>
                  <a:srgbClr val="C00000"/>
                </a:solidFill>
                <a:latin typeface="黑体"/>
                <a:cs typeface="黑体"/>
              </a:rPr>
              <a:t>专利号；</a:t>
            </a:r>
            <a:r>
              <a:rPr sz="2400" spc="-5" dirty="0">
                <a:solidFill>
                  <a:srgbClr val="C00000"/>
                </a:solidFill>
                <a:latin typeface="Arial Narrow"/>
                <a:cs typeface="Arial Narrow"/>
              </a:rPr>
              <a:t>val</a:t>
            </a:r>
            <a:r>
              <a:rPr sz="2400" spc="-10" dirty="0">
                <a:solidFill>
                  <a:srgbClr val="C00000"/>
                </a:solidFill>
                <a:latin typeface="Arial Narrow"/>
                <a:cs typeface="Arial Narrow"/>
              </a:rPr>
              <a:t>u</a:t>
            </a:r>
            <a:r>
              <a:rPr sz="2400" spc="-5" dirty="0">
                <a:solidFill>
                  <a:srgbClr val="C00000"/>
                </a:solidFill>
                <a:latin typeface="Arial Narrow"/>
                <a:cs typeface="Arial Narrow"/>
              </a:rPr>
              <a:t>e</a:t>
            </a:r>
            <a:r>
              <a:rPr sz="2400" spc="0" dirty="0">
                <a:solidFill>
                  <a:srgbClr val="C00000"/>
                </a:solidFill>
                <a:latin typeface="Arial Narrow"/>
                <a:cs typeface="Arial Narrow"/>
              </a:rPr>
              <a:t>:</a:t>
            </a:r>
            <a:r>
              <a:rPr sz="2400" spc="40" dirty="0">
                <a:solidFill>
                  <a:srgbClr val="C00000"/>
                </a:solidFill>
                <a:latin typeface="Arial Narrow"/>
                <a:cs typeface="Arial Narrow"/>
              </a:rPr>
              <a:t> </a:t>
            </a:r>
            <a:r>
              <a:rPr sz="2400" spc="-5" dirty="0">
                <a:solidFill>
                  <a:srgbClr val="C00000"/>
                </a:solidFill>
                <a:latin typeface="Arial Narrow"/>
                <a:cs typeface="Arial Narrow"/>
              </a:rPr>
              <a:t>citing</a:t>
            </a:r>
            <a:r>
              <a:rPr sz="2400" spc="0" dirty="0">
                <a:solidFill>
                  <a:srgbClr val="C00000"/>
                </a:solidFill>
                <a:latin typeface="黑体"/>
                <a:cs typeface="黑体"/>
              </a:rPr>
              <a:t>专利号</a:t>
            </a:r>
            <a:endParaRPr sz="2400">
              <a:latin typeface="黑体"/>
              <a:cs typeface="黑体"/>
            </a:endParaRPr>
          </a:p>
          <a:p>
            <a:pPr marL="12700">
              <a:lnSpc>
                <a:spcPct val="100000"/>
              </a:lnSpc>
              <a:spcBef>
                <a:spcPts val="1365"/>
              </a:spcBef>
            </a:pPr>
            <a:r>
              <a:rPr sz="2400" spc="-10" dirty="0">
                <a:latin typeface="Arial Narrow"/>
                <a:cs typeface="Arial Narrow"/>
              </a:rPr>
              <a:t>}</a:t>
            </a:r>
            <a:endParaRPr sz="2400">
              <a:latin typeface="Arial Narrow"/>
              <a:cs typeface="Arial Narrow"/>
            </a:endParaRPr>
          </a:p>
        </p:txBody>
      </p:sp>
      <p:sp>
        <p:nvSpPr>
          <p:cNvPr id="7" name="object 7"/>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76808"/>
            <a:ext cx="4970780" cy="890269"/>
          </a:xfrm>
          <a:prstGeom prst="rect">
            <a:avLst/>
          </a:prstGeom>
        </p:spPr>
        <p:txBody>
          <a:bodyPr vert="horz" wrap="square" lIns="0" tIns="0" rIns="0" bIns="0" rtlCol="0">
            <a:spAutoFit/>
          </a:bodyPr>
          <a:lstStyle/>
          <a:p>
            <a:pPr marL="12700">
              <a:lnSpc>
                <a:spcPct val="100000"/>
              </a:lnSpc>
            </a:pPr>
            <a:r>
              <a:rPr sz="2600" b="1" spc="-10" dirty="0">
                <a:solidFill>
                  <a:srgbClr val="00AF50"/>
                </a:solidFill>
                <a:latin typeface="黑体"/>
                <a:cs typeface="黑体"/>
              </a:rPr>
              <a:t>专利</a:t>
            </a:r>
            <a:r>
              <a:rPr sz="2600" b="1" spc="-20" dirty="0">
                <a:solidFill>
                  <a:srgbClr val="00AF50"/>
                </a:solidFill>
                <a:latin typeface="黑体"/>
                <a:cs typeface="黑体"/>
              </a:rPr>
              <a:t>被引列表</a:t>
            </a:r>
            <a:r>
              <a:rPr sz="2600" b="1" spc="0" dirty="0">
                <a:solidFill>
                  <a:srgbClr val="00AF50"/>
                </a:solidFill>
                <a:latin typeface="Arial Narrow"/>
                <a:cs typeface="Arial Narrow"/>
              </a:rPr>
              <a:t>(</a:t>
            </a:r>
            <a:r>
              <a:rPr sz="2600" b="1" spc="-10" dirty="0">
                <a:solidFill>
                  <a:srgbClr val="00AF50"/>
                </a:solidFill>
                <a:latin typeface="Arial Narrow"/>
                <a:cs typeface="Arial Narrow"/>
              </a:rPr>
              <a:t>C</a:t>
            </a:r>
            <a:r>
              <a:rPr sz="2600" b="1" spc="0" dirty="0">
                <a:solidFill>
                  <a:srgbClr val="00AF50"/>
                </a:solidFill>
                <a:latin typeface="Arial Narrow"/>
                <a:cs typeface="Arial Narrow"/>
              </a:rPr>
              <a:t>i</a:t>
            </a:r>
            <a:r>
              <a:rPr sz="2600" b="1" spc="-10" dirty="0">
                <a:solidFill>
                  <a:srgbClr val="00AF50"/>
                </a:solidFill>
                <a:latin typeface="Arial Narrow"/>
                <a:cs typeface="Arial Narrow"/>
              </a:rPr>
              <a:t>t</a:t>
            </a:r>
            <a:r>
              <a:rPr sz="2600" b="1" spc="-5" dirty="0">
                <a:solidFill>
                  <a:srgbClr val="00AF50"/>
                </a:solidFill>
                <a:latin typeface="Arial Narrow"/>
                <a:cs typeface="Arial Narrow"/>
              </a:rPr>
              <a:t>at</a:t>
            </a:r>
            <a:r>
              <a:rPr sz="2600" b="1" spc="-10" dirty="0">
                <a:solidFill>
                  <a:srgbClr val="00AF50"/>
                </a:solidFill>
                <a:latin typeface="Arial Narrow"/>
                <a:cs typeface="Arial Narrow"/>
              </a:rPr>
              <a:t>i</a:t>
            </a:r>
            <a:r>
              <a:rPr sz="2600" b="1" spc="0" dirty="0">
                <a:solidFill>
                  <a:srgbClr val="00AF50"/>
                </a:solidFill>
                <a:latin typeface="Arial Narrow"/>
                <a:cs typeface="Arial Narrow"/>
              </a:rPr>
              <a:t>on</a:t>
            </a:r>
            <a:r>
              <a:rPr sz="2600" b="1" spc="-35" dirty="0">
                <a:solidFill>
                  <a:srgbClr val="00AF50"/>
                </a:solidFill>
                <a:latin typeface="Arial Narrow"/>
                <a:cs typeface="Arial Narrow"/>
              </a:rPr>
              <a:t> </a:t>
            </a:r>
            <a:r>
              <a:rPr sz="2600" b="1" spc="0" dirty="0">
                <a:solidFill>
                  <a:srgbClr val="00AF50"/>
                </a:solidFill>
                <a:latin typeface="Arial Narrow"/>
                <a:cs typeface="Arial Narrow"/>
              </a:rPr>
              <a:t>data </a:t>
            </a:r>
            <a:r>
              <a:rPr sz="2600" b="1" spc="-5" dirty="0">
                <a:solidFill>
                  <a:srgbClr val="00AF50"/>
                </a:solidFill>
                <a:latin typeface="Arial Narrow"/>
                <a:cs typeface="Arial Narrow"/>
              </a:rPr>
              <a:t>set</a:t>
            </a:r>
            <a:r>
              <a:rPr sz="2600" b="1" spc="-10" dirty="0">
                <a:solidFill>
                  <a:srgbClr val="00AF50"/>
                </a:solidFill>
                <a:latin typeface="黑体"/>
                <a:cs typeface="黑体"/>
              </a:rPr>
              <a:t>倒排</a:t>
            </a:r>
            <a:r>
              <a:rPr sz="2600" b="1" spc="0" dirty="0">
                <a:solidFill>
                  <a:srgbClr val="00AF50"/>
                </a:solidFill>
                <a:latin typeface="Arial Narrow"/>
                <a:cs typeface="Arial Narrow"/>
              </a:rPr>
              <a:t>)</a:t>
            </a:r>
            <a:endParaRPr sz="2600">
              <a:latin typeface="Arial Narrow"/>
              <a:cs typeface="Arial Narrow"/>
            </a:endParaRPr>
          </a:p>
          <a:p>
            <a:pPr marL="285115" indent="-273050">
              <a:lnSpc>
                <a:spcPts val="3315"/>
              </a:lnSpc>
              <a:spcBef>
                <a:spcPts val="570"/>
              </a:spcBef>
              <a:buClr>
                <a:srgbClr val="D24717"/>
              </a:buClr>
              <a:buSzPct val="83928"/>
              <a:buFont typeface="Wingdings 2"/>
              <a:buChar char=""/>
              <a:tabLst>
                <a:tab pos="285115" algn="l"/>
              </a:tabLst>
            </a:pPr>
            <a:r>
              <a:rPr sz="2800" spc="-15" dirty="0">
                <a:solidFill>
                  <a:srgbClr val="C00000"/>
                </a:solidFill>
                <a:latin typeface="Arial Narrow"/>
                <a:cs typeface="Arial Narrow"/>
              </a:rPr>
              <a:t>Re</a:t>
            </a:r>
            <a:r>
              <a:rPr sz="2800" spc="-25" dirty="0">
                <a:solidFill>
                  <a:srgbClr val="C00000"/>
                </a:solidFill>
                <a:latin typeface="Arial Narrow"/>
                <a:cs typeface="Arial Narrow"/>
              </a:rPr>
              <a:t>d</a:t>
            </a:r>
            <a:r>
              <a:rPr sz="2800" spc="-20" dirty="0">
                <a:solidFill>
                  <a:srgbClr val="C00000"/>
                </a:solidFill>
                <a:latin typeface="Arial Narrow"/>
                <a:cs typeface="Arial Narrow"/>
              </a:rPr>
              <a:t>uce</a:t>
            </a:r>
            <a:endParaRPr sz="2800">
              <a:latin typeface="Arial Narrow"/>
              <a:cs typeface="Arial Narrow"/>
            </a:endParaRPr>
          </a:p>
        </p:txBody>
      </p:sp>
      <p:sp>
        <p:nvSpPr>
          <p:cNvPr id="3" name="object 3"/>
          <p:cNvSpPr txBox="1"/>
          <p:nvPr/>
        </p:nvSpPr>
        <p:spPr>
          <a:xfrm>
            <a:off x="459740" y="1850897"/>
            <a:ext cx="6682740" cy="1444625"/>
          </a:xfrm>
          <a:prstGeom prst="rect">
            <a:avLst/>
          </a:prstGeom>
        </p:spPr>
        <p:txBody>
          <a:bodyPr vert="horz" wrap="square" lIns="0" tIns="0" rIns="0" bIns="0" rtlCol="0">
            <a:spAutoFit/>
          </a:bodyPr>
          <a:lstStyle/>
          <a:p>
            <a:pPr marL="1270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0" dirty="0">
                <a:latin typeface="Arial Narrow"/>
                <a:cs typeface="Arial Narrow"/>
              </a:rPr>
              <a:t>s</a:t>
            </a:r>
            <a:r>
              <a:rPr sz="2000" spc="20" dirty="0">
                <a:latin typeface="Arial Narrow"/>
                <a:cs typeface="Arial Narrow"/>
              </a:rPr>
              <a:t> </a:t>
            </a:r>
            <a:r>
              <a:rPr sz="2000" spc="0" dirty="0">
                <a:solidFill>
                  <a:srgbClr val="C00000"/>
                </a:solidFill>
                <a:latin typeface="Arial Narrow"/>
                <a:cs typeface="Arial Narrow"/>
              </a:rPr>
              <a:t>Redu</a:t>
            </a:r>
            <a:r>
              <a:rPr sz="2000" spc="-15" dirty="0">
                <a:solidFill>
                  <a:srgbClr val="C00000"/>
                </a:solidFill>
                <a:latin typeface="Arial Narrow"/>
                <a:cs typeface="Arial Narrow"/>
              </a:rPr>
              <a:t>c</a:t>
            </a:r>
            <a:r>
              <a:rPr sz="2000" spc="-5" dirty="0">
                <a:solidFill>
                  <a:srgbClr val="C00000"/>
                </a:solidFill>
                <a:latin typeface="Arial Narrow"/>
                <a:cs typeface="Arial Narrow"/>
              </a:rPr>
              <a:t>eCl</a:t>
            </a:r>
            <a:r>
              <a:rPr sz="2000" spc="-10" dirty="0">
                <a:solidFill>
                  <a:srgbClr val="C00000"/>
                </a:solidFill>
                <a:latin typeface="Arial Narrow"/>
                <a:cs typeface="Arial Narrow"/>
              </a:rPr>
              <a:t>a</a:t>
            </a:r>
            <a:r>
              <a:rPr sz="2000" spc="-5" dirty="0">
                <a:solidFill>
                  <a:srgbClr val="C00000"/>
                </a:solidFill>
                <a:latin typeface="Arial Narrow"/>
                <a:cs typeface="Arial Narrow"/>
              </a:rPr>
              <a:t>s</a:t>
            </a:r>
            <a:r>
              <a:rPr sz="2000" spc="0" dirty="0">
                <a:solidFill>
                  <a:srgbClr val="C00000"/>
                </a:solidFill>
                <a:latin typeface="Arial Narrow"/>
                <a:cs typeface="Arial Narrow"/>
              </a:rPr>
              <a:t>s</a:t>
            </a:r>
            <a:r>
              <a:rPr sz="2000" spc="15" dirty="0">
                <a:solidFill>
                  <a:srgbClr val="C00000"/>
                </a:solidFill>
                <a:latin typeface="Arial Narrow"/>
                <a:cs typeface="Arial Narrow"/>
              </a:rPr>
              <a:t> </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ten</a:t>
            </a:r>
            <a:r>
              <a:rPr sz="2000" spc="-10" dirty="0">
                <a:latin typeface="Arial Narrow"/>
                <a:cs typeface="Arial Narrow"/>
              </a:rPr>
              <a:t>d</a:t>
            </a:r>
            <a:r>
              <a:rPr sz="2000" spc="0" dirty="0">
                <a:latin typeface="Arial Narrow"/>
                <a:cs typeface="Arial Narrow"/>
              </a:rPr>
              <a:t>s </a:t>
            </a:r>
            <a:r>
              <a:rPr sz="2000" spc="5" dirty="0">
                <a:latin typeface="Arial Narrow"/>
                <a:cs typeface="Arial Narrow"/>
              </a:rPr>
              <a:t>R</a:t>
            </a:r>
            <a:r>
              <a:rPr sz="2000" spc="-5" dirty="0">
                <a:latin typeface="Arial Narrow"/>
                <a:cs typeface="Arial Narrow"/>
              </a:rPr>
              <a:t>edu</a:t>
            </a:r>
            <a:r>
              <a:rPr sz="2000" spc="-15" dirty="0">
                <a:latin typeface="Arial Narrow"/>
                <a:cs typeface="Arial Narrow"/>
              </a:rPr>
              <a:t>c</a:t>
            </a:r>
            <a:r>
              <a:rPr sz="2000" spc="-5" dirty="0">
                <a:latin typeface="Arial Narrow"/>
                <a:cs typeface="Arial Narrow"/>
              </a:rPr>
              <a:t>er&lt;</a:t>
            </a:r>
            <a:r>
              <a:rPr sz="2000" spc="-175"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40"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50"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50"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t&gt;</a:t>
            </a:r>
            <a:endParaRPr sz="2000">
              <a:latin typeface="Arial Narrow"/>
              <a:cs typeface="Arial Narrow"/>
            </a:endParaRPr>
          </a:p>
          <a:p>
            <a:pPr marL="12700">
              <a:lnSpc>
                <a:spcPct val="100000"/>
              </a:lnSpc>
              <a:spcBef>
                <a:spcPts val="600"/>
              </a:spcBef>
            </a:pPr>
            <a:r>
              <a:rPr sz="2000" dirty="0">
                <a:latin typeface="Arial Narrow"/>
                <a:cs typeface="Arial Narrow"/>
              </a:rPr>
              <a:t>{</a:t>
            </a:r>
            <a:endParaRPr sz="2000">
              <a:latin typeface="Arial Narrow"/>
              <a:cs typeface="Arial Narrow"/>
            </a:endParaRPr>
          </a:p>
          <a:p>
            <a:pPr marL="112395" algn="ctr">
              <a:lnSpc>
                <a:spcPct val="100000"/>
              </a:lnSpc>
              <a:spcBef>
                <a:spcPts val="600"/>
              </a:spcBef>
            </a:pPr>
            <a:r>
              <a:rPr sz="2000" spc="-5" dirty="0">
                <a:solidFill>
                  <a:srgbClr val="0066FF"/>
                </a:solidFill>
                <a:latin typeface="Arial Narrow"/>
                <a:cs typeface="Arial Narrow"/>
              </a:rPr>
              <a:t>pub</a:t>
            </a:r>
            <a:r>
              <a:rPr sz="2000" spc="-15" dirty="0">
                <a:solidFill>
                  <a:srgbClr val="0066FF"/>
                </a:solidFill>
                <a:latin typeface="Arial Narrow"/>
                <a:cs typeface="Arial Narrow"/>
              </a:rPr>
              <a:t>l</a:t>
            </a:r>
            <a:r>
              <a:rPr sz="2000" spc="-5" dirty="0">
                <a:solidFill>
                  <a:srgbClr val="0066FF"/>
                </a:solidFill>
                <a:latin typeface="Arial Narrow"/>
                <a:cs typeface="Arial Narrow"/>
              </a:rPr>
              <a:t>i</a:t>
            </a:r>
            <a:r>
              <a:rPr sz="2000" spc="0" dirty="0">
                <a:solidFill>
                  <a:srgbClr val="0066FF"/>
                </a:solidFill>
                <a:latin typeface="Arial Narrow"/>
                <a:cs typeface="Arial Narrow"/>
              </a:rPr>
              <a:t>c </a:t>
            </a:r>
            <a:r>
              <a:rPr sz="2000" spc="-5" dirty="0">
                <a:solidFill>
                  <a:srgbClr val="0066FF"/>
                </a:solidFill>
                <a:latin typeface="Arial Narrow"/>
                <a:cs typeface="Arial Narrow"/>
              </a:rPr>
              <a:t>v</a:t>
            </a:r>
            <a:r>
              <a:rPr sz="2000" spc="-10" dirty="0">
                <a:solidFill>
                  <a:srgbClr val="0066FF"/>
                </a:solidFill>
                <a:latin typeface="Arial Narrow"/>
                <a:cs typeface="Arial Narrow"/>
              </a:rPr>
              <a:t>o</a:t>
            </a:r>
            <a:r>
              <a:rPr sz="2000" spc="-5" dirty="0">
                <a:solidFill>
                  <a:srgbClr val="0066FF"/>
                </a:solidFill>
                <a:latin typeface="Arial Narrow"/>
                <a:cs typeface="Arial Narrow"/>
              </a:rPr>
              <a:t>i</a:t>
            </a:r>
            <a:r>
              <a:rPr sz="2000" spc="0" dirty="0">
                <a:solidFill>
                  <a:srgbClr val="0066FF"/>
                </a:solidFill>
                <a:latin typeface="Arial Narrow"/>
                <a:cs typeface="Arial Narrow"/>
              </a:rPr>
              <a:t>d</a:t>
            </a:r>
            <a:r>
              <a:rPr sz="2000" spc="-10" dirty="0">
                <a:solidFill>
                  <a:srgbClr val="0066FF"/>
                </a:solidFill>
                <a:latin typeface="Arial Narrow"/>
                <a:cs typeface="Arial Narrow"/>
              </a:rPr>
              <a:t> </a:t>
            </a:r>
            <a:r>
              <a:rPr sz="2000" spc="0" dirty="0">
                <a:solidFill>
                  <a:srgbClr val="0066FF"/>
                </a:solidFill>
                <a:latin typeface="Arial Narrow"/>
                <a:cs typeface="Arial Narrow"/>
              </a:rPr>
              <a:t>redu</a:t>
            </a:r>
            <a:r>
              <a:rPr sz="2000" spc="-10" dirty="0">
                <a:solidFill>
                  <a:srgbClr val="0066FF"/>
                </a:solidFill>
                <a:latin typeface="Arial Narrow"/>
                <a:cs typeface="Arial Narrow"/>
              </a:rPr>
              <a:t>c</a:t>
            </a:r>
            <a:r>
              <a:rPr sz="2000" spc="-5" dirty="0">
                <a:solidFill>
                  <a:srgbClr val="0066FF"/>
                </a:solidFill>
                <a:latin typeface="Arial Narrow"/>
                <a:cs typeface="Arial Narrow"/>
              </a:rPr>
              <a:t>e(</a:t>
            </a:r>
            <a:r>
              <a:rPr sz="2000" spc="-175"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 </a:t>
            </a:r>
            <a:r>
              <a:rPr sz="2000" spc="-10" dirty="0">
                <a:solidFill>
                  <a:srgbClr val="0066FF"/>
                </a:solidFill>
                <a:latin typeface="Arial Narrow"/>
                <a:cs typeface="Arial Narrow"/>
              </a:rPr>
              <a:t>k</a:t>
            </a:r>
            <a:r>
              <a:rPr sz="2000" spc="-5" dirty="0">
                <a:solidFill>
                  <a:srgbClr val="0066FF"/>
                </a:solidFill>
                <a:latin typeface="Arial Narrow"/>
                <a:cs typeface="Arial Narrow"/>
              </a:rPr>
              <a:t>e</a:t>
            </a:r>
            <a:r>
              <a:rPr sz="2000" spc="-130" dirty="0">
                <a:solidFill>
                  <a:srgbClr val="0066FF"/>
                </a:solidFill>
                <a:latin typeface="Arial Narrow"/>
                <a:cs typeface="Arial Narrow"/>
              </a:rPr>
              <a:t>y</a:t>
            </a:r>
            <a:r>
              <a:rPr sz="2000" spc="0" dirty="0">
                <a:solidFill>
                  <a:srgbClr val="0066FF"/>
                </a:solidFill>
                <a:latin typeface="Arial Narrow"/>
                <a:cs typeface="Arial Narrow"/>
              </a:rPr>
              <a:t>, Iterab</a:t>
            </a:r>
            <a:r>
              <a:rPr sz="2000" spc="-10" dirty="0">
                <a:solidFill>
                  <a:srgbClr val="0066FF"/>
                </a:solidFill>
                <a:latin typeface="Arial Narrow"/>
                <a:cs typeface="Arial Narrow"/>
              </a:rPr>
              <a:t>l</a:t>
            </a:r>
            <a:r>
              <a:rPr sz="2000" spc="-5" dirty="0">
                <a:solidFill>
                  <a:srgbClr val="0066FF"/>
                </a:solidFill>
                <a:latin typeface="Arial Narrow"/>
                <a:cs typeface="Arial Narrow"/>
              </a:rPr>
              <a:t>e&lt;</a:t>
            </a:r>
            <a:r>
              <a:rPr sz="2000" spc="-18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5" dirty="0">
                <a:solidFill>
                  <a:srgbClr val="0066FF"/>
                </a:solidFill>
                <a:latin typeface="Arial Narrow"/>
                <a:cs typeface="Arial Narrow"/>
              </a:rPr>
              <a:t>t</a:t>
            </a:r>
            <a:r>
              <a:rPr sz="2000" spc="0" dirty="0">
                <a:solidFill>
                  <a:srgbClr val="0066FF"/>
                </a:solidFill>
                <a:latin typeface="Arial Narrow"/>
                <a:cs typeface="Arial Narrow"/>
              </a:rPr>
              <a:t>&gt;</a:t>
            </a:r>
            <a:r>
              <a:rPr sz="2000" spc="-15" dirty="0">
                <a:solidFill>
                  <a:srgbClr val="0066FF"/>
                </a:solidFill>
                <a:latin typeface="Arial Narrow"/>
                <a:cs typeface="Arial Narrow"/>
              </a:rPr>
              <a:t> </a:t>
            </a:r>
            <a:r>
              <a:rPr sz="2000" spc="-5" dirty="0">
                <a:solidFill>
                  <a:srgbClr val="0066FF"/>
                </a:solidFill>
                <a:latin typeface="Arial Narrow"/>
                <a:cs typeface="Arial Narrow"/>
              </a:rPr>
              <a:t>v</a:t>
            </a:r>
            <a:r>
              <a:rPr sz="2000" spc="-10" dirty="0">
                <a:solidFill>
                  <a:srgbClr val="0066FF"/>
                </a:solidFill>
                <a:latin typeface="Arial Narrow"/>
                <a:cs typeface="Arial Narrow"/>
              </a:rPr>
              <a:t>a</a:t>
            </a:r>
            <a:r>
              <a:rPr sz="2000" spc="-5" dirty="0">
                <a:solidFill>
                  <a:srgbClr val="0066FF"/>
                </a:solidFill>
                <a:latin typeface="Arial Narrow"/>
                <a:cs typeface="Arial Narrow"/>
              </a:rPr>
              <a:t>l</a:t>
            </a:r>
            <a:r>
              <a:rPr sz="2000" spc="-10" dirty="0">
                <a:solidFill>
                  <a:srgbClr val="0066FF"/>
                </a:solidFill>
                <a:latin typeface="Arial Narrow"/>
                <a:cs typeface="Arial Narrow"/>
              </a:rPr>
              <a:t>u</a:t>
            </a:r>
            <a:r>
              <a:rPr sz="2000" spc="-5" dirty="0">
                <a:solidFill>
                  <a:srgbClr val="0066FF"/>
                </a:solidFill>
                <a:latin typeface="Arial Narrow"/>
                <a:cs typeface="Arial Narrow"/>
              </a:rPr>
              <a:t>e</a:t>
            </a:r>
            <a:r>
              <a:rPr sz="2000" spc="-10" dirty="0">
                <a:solidFill>
                  <a:srgbClr val="0066FF"/>
                </a:solidFill>
                <a:latin typeface="Arial Narrow"/>
                <a:cs typeface="Arial Narrow"/>
              </a:rPr>
              <a:t>s</a:t>
            </a:r>
            <a:r>
              <a:rPr sz="2000" spc="0" dirty="0">
                <a:solidFill>
                  <a:srgbClr val="0066FF"/>
                </a:solidFill>
                <a:latin typeface="Arial Narrow"/>
                <a:cs typeface="Arial Narrow"/>
              </a:rPr>
              <a:t>,</a:t>
            </a:r>
            <a:r>
              <a:rPr sz="2000" spc="5" dirty="0">
                <a:solidFill>
                  <a:srgbClr val="0066FF"/>
                </a:solidFill>
                <a:latin typeface="Arial Narrow"/>
                <a:cs typeface="Arial Narrow"/>
              </a:rPr>
              <a:t> </a:t>
            </a:r>
            <a:r>
              <a:rPr sz="2000" spc="0" dirty="0">
                <a:solidFill>
                  <a:srgbClr val="0066FF"/>
                </a:solidFill>
                <a:latin typeface="Arial Narrow"/>
                <a:cs typeface="Arial Narrow"/>
              </a:rPr>
              <a:t>Conte</a:t>
            </a:r>
            <a:r>
              <a:rPr sz="2000" spc="-15"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c</a:t>
            </a:r>
            <a:r>
              <a:rPr sz="2000" spc="-10" dirty="0">
                <a:solidFill>
                  <a:srgbClr val="0066FF"/>
                </a:solidFill>
                <a:latin typeface="Arial Narrow"/>
                <a:cs typeface="Arial Narrow"/>
              </a:rPr>
              <a:t>o</a:t>
            </a:r>
            <a:r>
              <a:rPr sz="2000" spc="-5" dirty="0">
                <a:solidFill>
                  <a:srgbClr val="0066FF"/>
                </a:solidFill>
                <a:latin typeface="Arial Narrow"/>
                <a:cs typeface="Arial Narrow"/>
              </a:rPr>
              <a:t>nte</a:t>
            </a:r>
            <a:r>
              <a:rPr sz="2000" spc="-15" dirty="0">
                <a:solidFill>
                  <a:srgbClr val="0066FF"/>
                </a:solidFill>
                <a:latin typeface="Arial Narrow"/>
                <a:cs typeface="Arial Narrow"/>
              </a:rPr>
              <a:t>x</a:t>
            </a:r>
            <a:r>
              <a:rPr sz="2000" spc="0" dirty="0">
                <a:solidFill>
                  <a:srgbClr val="0066FF"/>
                </a:solidFill>
                <a:latin typeface="Arial Narrow"/>
                <a:cs typeface="Arial Narrow"/>
              </a:rPr>
              <a:t>t)</a:t>
            </a:r>
            <a:endParaRPr sz="2000">
              <a:latin typeface="Arial Narrow"/>
              <a:cs typeface="Arial Narrow"/>
            </a:endParaRPr>
          </a:p>
          <a:p>
            <a:pPr marL="1841500">
              <a:lnSpc>
                <a:spcPts val="2370"/>
              </a:lnSpc>
              <a:spcBef>
                <a:spcPts val="600"/>
              </a:spcBef>
            </a:pPr>
            <a:r>
              <a:rPr sz="2000" spc="-5" dirty="0">
                <a:latin typeface="Arial Narrow"/>
                <a:cs typeface="Arial Narrow"/>
              </a:rPr>
              <a:t>throw</a:t>
            </a:r>
            <a:r>
              <a:rPr sz="2000" spc="0" dirty="0">
                <a:latin typeface="Arial Narrow"/>
                <a:cs typeface="Arial Narrow"/>
              </a:rPr>
              <a:t>s IOE</a:t>
            </a:r>
            <a:r>
              <a:rPr sz="2000" spc="-15" dirty="0">
                <a:latin typeface="Arial Narrow"/>
                <a:cs typeface="Arial Narrow"/>
              </a:rPr>
              <a:t>x</a:t>
            </a:r>
            <a:r>
              <a:rPr sz="2000" spc="-5" dirty="0">
                <a:latin typeface="Arial Narrow"/>
                <a:cs typeface="Arial Narrow"/>
              </a:rPr>
              <a:t>c</a:t>
            </a:r>
            <a:r>
              <a:rPr sz="2000" spc="-10" dirty="0">
                <a:latin typeface="Arial Narrow"/>
                <a:cs typeface="Arial Narrow"/>
              </a:rPr>
              <a:t>e</a:t>
            </a:r>
            <a:r>
              <a:rPr sz="2000" spc="-5" dirty="0">
                <a:latin typeface="Arial Narrow"/>
                <a:cs typeface="Arial Narrow"/>
              </a:rPr>
              <a:t>pt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20" dirty="0">
                <a:latin typeface="Arial Narrow"/>
                <a:cs typeface="Arial Narrow"/>
              </a:rPr>
              <a:t> </a:t>
            </a:r>
            <a:r>
              <a:rPr sz="2000" spc="0" dirty="0">
                <a:latin typeface="Arial Narrow"/>
                <a:cs typeface="Arial Narrow"/>
              </a:rPr>
              <a:t>Interrupted</a:t>
            </a:r>
            <a:r>
              <a:rPr sz="2000" spc="-10" dirty="0">
                <a:latin typeface="Arial Narrow"/>
                <a:cs typeface="Arial Narrow"/>
              </a:rPr>
              <a:t>E</a:t>
            </a:r>
            <a:r>
              <a:rPr sz="2000" spc="-5" dirty="0">
                <a:latin typeface="Arial Narrow"/>
                <a:cs typeface="Arial Narrow"/>
              </a:rPr>
              <a:t>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endParaRPr sz="2000">
              <a:latin typeface="Arial Narrow"/>
              <a:cs typeface="Arial Narrow"/>
            </a:endParaRPr>
          </a:p>
        </p:txBody>
      </p:sp>
      <p:sp>
        <p:nvSpPr>
          <p:cNvPr id="4" name="object 4"/>
          <p:cNvSpPr txBox="1"/>
          <p:nvPr/>
        </p:nvSpPr>
        <p:spPr>
          <a:xfrm>
            <a:off x="734059" y="3375279"/>
            <a:ext cx="95250" cy="313690"/>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a:t>
            </a:r>
            <a:endParaRPr sz="2000">
              <a:latin typeface="Arial Narrow"/>
              <a:cs typeface="Arial Narrow"/>
            </a:endParaRPr>
          </a:p>
        </p:txBody>
      </p:sp>
      <p:sp>
        <p:nvSpPr>
          <p:cNvPr id="5" name="object 5"/>
          <p:cNvSpPr txBox="1"/>
          <p:nvPr/>
        </p:nvSpPr>
        <p:spPr>
          <a:xfrm>
            <a:off x="1374394" y="3375279"/>
            <a:ext cx="1828164" cy="694690"/>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Stri</a:t>
            </a:r>
            <a:r>
              <a:rPr sz="2000" spc="-10" dirty="0">
                <a:latin typeface="Arial Narrow"/>
                <a:cs typeface="Arial Narrow"/>
              </a:rPr>
              <a:t>n</a:t>
            </a:r>
            <a:r>
              <a:rPr sz="2000" spc="0" dirty="0">
                <a:latin typeface="Arial Narrow"/>
                <a:cs typeface="Arial Narrow"/>
              </a:rPr>
              <a:t>g </a:t>
            </a:r>
            <a:r>
              <a:rPr sz="2000" spc="-10" dirty="0">
                <a:latin typeface="Arial Narrow"/>
                <a:cs typeface="Arial Narrow"/>
              </a:rPr>
              <a:t>c</a:t>
            </a:r>
            <a:r>
              <a:rPr sz="2000" spc="0" dirty="0">
                <a:latin typeface="Arial Narrow"/>
                <a:cs typeface="Arial Narrow"/>
              </a:rPr>
              <a:t>sv</a:t>
            </a:r>
            <a:r>
              <a:rPr sz="2000" spc="10" dirty="0">
                <a:latin typeface="Arial Narrow"/>
                <a:cs typeface="Arial Narrow"/>
              </a:rPr>
              <a:t> </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a:t>
            </a:r>
            <a:r>
              <a:rPr sz="2000" spc="5" dirty="0">
                <a:latin typeface="Arial Narrow"/>
                <a:cs typeface="Arial Narrow"/>
              </a:rPr>
              <a:t>”</a:t>
            </a:r>
            <a:r>
              <a:rPr sz="2000" spc="0" dirty="0">
                <a:latin typeface="Arial Narrow"/>
                <a:cs typeface="Arial Narrow"/>
              </a:rPr>
              <a:t>;</a:t>
            </a:r>
            <a:endParaRPr sz="2000">
              <a:latin typeface="Arial Narrow"/>
              <a:cs typeface="Arial Narrow"/>
            </a:endParaRPr>
          </a:p>
          <a:p>
            <a:pPr marL="12700">
              <a:lnSpc>
                <a:spcPct val="100000"/>
              </a:lnSpc>
              <a:spcBef>
                <a:spcPts val="600"/>
              </a:spcBef>
            </a:pPr>
            <a:r>
              <a:rPr sz="2000" spc="-5" dirty="0">
                <a:latin typeface="Arial Narrow"/>
                <a:cs typeface="Arial Narrow"/>
              </a:rPr>
              <a:t>fo</a:t>
            </a:r>
            <a:r>
              <a:rPr sz="2000" spc="0" dirty="0">
                <a:latin typeface="Arial Narrow"/>
                <a:cs typeface="Arial Narrow"/>
              </a:rPr>
              <a:t>r</a:t>
            </a:r>
            <a:r>
              <a:rPr sz="2000" spc="-10" dirty="0">
                <a:latin typeface="Arial Narrow"/>
                <a:cs typeface="Arial Narrow"/>
              </a:rPr>
              <a:t> </a:t>
            </a:r>
            <a:r>
              <a:rPr sz="2000" spc="0" dirty="0">
                <a:latin typeface="Arial Narrow"/>
                <a:cs typeface="Arial Narrow"/>
              </a:rPr>
              <a:t>(</a:t>
            </a:r>
            <a:r>
              <a:rPr sz="2000" spc="-175"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a:t>
            </a:r>
            <a:r>
              <a:rPr sz="2000" spc="-15" dirty="0">
                <a:latin typeface="Arial Narrow"/>
                <a:cs typeface="Arial Narrow"/>
              </a:rPr>
              <a:t> </a:t>
            </a:r>
            <a:r>
              <a:rPr sz="2000" spc="-5" dirty="0">
                <a:latin typeface="Arial Narrow"/>
                <a:cs typeface="Arial Narrow"/>
              </a:rPr>
              <a:t>v</a:t>
            </a:r>
            <a:r>
              <a:rPr sz="2000" spc="-10" dirty="0">
                <a:latin typeface="Arial Narrow"/>
                <a:cs typeface="Arial Narrow"/>
              </a:rPr>
              <a:t>a</a:t>
            </a:r>
            <a:r>
              <a:rPr sz="2000" spc="-5" dirty="0">
                <a:latin typeface="Arial Narrow"/>
                <a:cs typeface="Arial Narrow"/>
              </a:rPr>
              <a:t>l:</a:t>
            </a:r>
            <a:r>
              <a:rPr sz="2000" spc="-15" dirty="0">
                <a:latin typeface="Arial Narrow"/>
                <a:cs typeface="Arial Narrow"/>
              </a:rPr>
              <a:t>v</a:t>
            </a:r>
            <a:r>
              <a:rPr sz="2000" spc="-5" dirty="0">
                <a:latin typeface="Arial Narrow"/>
                <a:cs typeface="Arial Narrow"/>
              </a:rPr>
              <a:t>a</a:t>
            </a:r>
            <a:r>
              <a:rPr sz="2000" spc="-10" dirty="0">
                <a:latin typeface="Arial Narrow"/>
                <a:cs typeface="Arial Narrow"/>
              </a:rPr>
              <a:t>l</a:t>
            </a:r>
            <a:r>
              <a:rPr sz="2000" spc="-5" dirty="0">
                <a:latin typeface="Arial Narrow"/>
                <a:cs typeface="Arial Narrow"/>
              </a:rPr>
              <a:t>ue</a:t>
            </a:r>
            <a:r>
              <a:rPr sz="2000" spc="-15" dirty="0">
                <a:latin typeface="Arial Narrow"/>
                <a:cs typeface="Arial Narrow"/>
              </a:rPr>
              <a:t>s</a:t>
            </a:r>
            <a:r>
              <a:rPr sz="2000" spc="0" dirty="0">
                <a:latin typeface="Arial Narrow"/>
                <a:cs typeface="Arial Narrow"/>
              </a:rPr>
              <a:t>)</a:t>
            </a:r>
            <a:endParaRPr sz="2000">
              <a:latin typeface="Arial Narrow"/>
              <a:cs typeface="Arial Narrow"/>
            </a:endParaRPr>
          </a:p>
        </p:txBody>
      </p:sp>
      <p:sp>
        <p:nvSpPr>
          <p:cNvPr id="6" name="object 6"/>
          <p:cNvSpPr txBox="1"/>
          <p:nvPr/>
        </p:nvSpPr>
        <p:spPr>
          <a:xfrm>
            <a:off x="459740" y="4061332"/>
            <a:ext cx="6924040" cy="2295525"/>
          </a:xfrm>
          <a:prstGeom prst="rect">
            <a:avLst/>
          </a:prstGeom>
        </p:spPr>
        <p:txBody>
          <a:bodyPr vert="horz" wrap="square" lIns="0" tIns="0" rIns="0" bIns="0" rtlCol="0">
            <a:spAutoFit/>
          </a:bodyPr>
          <a:lstStyle/>
          <a:p>
            <a:pPr marL="1270000" marR="2990850" indent="-342900">
              <a:lnSpc>
                <a:spcPct val="125000"/>
              </a:lnSpc>
              <a:tabLst>
                <a:tab pos="1225550" algn="l"/>
              </a:tabLst>
            </a:pPr>
            <a:r>
              <a:rPr sz="2000" dirty="0">
                <a:latin typeface="Arial Narrow"/>
                <a:cs typeface="Arial Narrow"/>
              </a:rPr>
              <a:t>{	if</a:t>
            </a:r>
            <a:r>
              <a:rPr sz="2000" spc="-20" dirty="0">
                <a:latin typeface="Arial Narrow"/>
                <a:cs typeface="Arial Narrow"/>
              </a:rPr>
              <a:t> </a:t>
            </a:r>
            <a:r>
              <a:rPr sz="2000" spc="0" dirty="0">
                <a:latin typeface="Arial Narrow"/>
                <a:cs typeface="Arial Narrow"/>
              </a:rPr>
              <a:t>(c</a:t>
            </a:r>
            <a:r>
              <a:rPr sz="2000" spc="-10" dirty="0">
                <a:latin typeface="Arial Narrow"/>
                <a:cs typeface="Arial Narrow"/>
              </a:rPr>
              <a:t>s</a:t>
            </a:r>
            <a:r>
              <a:rPr sz="2000" spc="-130" dirty="0">
                <a:latin typeface="Arial Narrow"/>
                <a:cs typeface="Arial Narrow"/>
              </a:rPr>
              <a:t>v</a:t>
            </a:r>
            <a:r>
              <a:rPr sz="2000" spc="0" dirty="0">
                <a:latin typeface="Arial Narrow"/>
                <a:cs typeface="Arial Narrow"/>
              </a:rPr>
              <a:t>.l</a:t>
            </a:r>
            <a:r>
              <a:rPr sz="2000" spc="-10" dirty="0">
                <a:latin typeface="Arial Narrow"/>
                <a:cs typeface="Arial Narrow"/>
              </a:rPr>
              <a:t>e</a:t>
            </a:r>
            <a:r>
              <a:rPr sz="2000" spc="0" dirty="0">
                <a:latin typeface="Arial Narrow"/>
                <a:cs typeface="Arial Narrow"/>
              </a:rPr>
              <a:t>ngt</a:t>
            </a:r>
            <a:r>
              <a:rPr sz="2000" spc="-10" dirty="0">
                <a:latin typeface="Arial Narrow"/>
                <a:cs typeface="Arial Narrow"/>
              </a:rPr>
              <a:t>h</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&gt;</a:t>
            </a:r>
            <a:r>
              <a:rPr sz="2000" spc="-15" dirty="0">
                <a:latin typeface="Arial Narrow"/>
                <a:cs typeface="Arial Narrow"/>
              </a:rPr>
              <a:t> </a:t>
            </a:r>
            <a:r>
              <a:rPr sz="2000" spc="0" dirty="0">
                <a:latin typeface="Arial Narrow"/>
                <a:cs typeface="Arial Narrow"/>
              </a:rPr>
              <a:t>0) c</a:t>
            </a:r>
            <a:r>
              <a:rPr sz="2000" spc="-10" dirty="0">
                <a:latin typeface="Arial Narrow"/>
                <a:cs typeface="Arial Narrow"/>
              </a:rPr>
              <a:t>s</a:t>
            </a:r>
            <a:r>
              <a:rPr sz="2000" spc="0" dirty="0">
                <a:latin typeface="Arial Narrow"/>
                <a:cs typeface="Arial Narrow"/>
              </a:rPr>
              <a:t>v</a:t>
            </a:r>
            <a:r>
              <a:rPr sz="2000" spc="15" dirty="0">
                <a:latin typeface="Arial Narrow"/>
                <a:cs typeface="Arial Narrow"/>
              </a:rPr>
              <a:t> </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a:t>
            </a:r>
            <a:r>
              <a:rPr sz="2000" spc="5" dirty="0">
                <a:latin typeface="Arial Narrow"/>
                <a:cs typeface="Arial Narrow"/>
              </a:rPr>
              <a:t>”</a:t>
            </a:r>
            <a:r>
              <a:rPr sz="2000" spc="0" dirty="0">
                <a:latin typeface="Arial Narrow"/>
                <a:cs typeface="Arial Narrow"/>
              </a:rPr>
              <a:t>; </a:t>
            </a:r>
            <a:r>
              <a:rPr sz="2000" spc="-5" dirty="0">
                <a:latin typeface="Arial Narrow"/>
                <a:cs typeface="Arial Narrow"/>
              </a:rPr>
              <a:t>c</a:t>
            </a:r>
            <a:r>
              <a:rPr sz="2000" spc="-15" dirty="0">
                <a:latin typeface="Arial Narrow"/>
                <a:cs typeface="Arial Narrow"/>
              </a:rPr>
              <a:t>s</a:t>
            </a:r>
            <a:r>
              <a:rPr sz="2000" spc="0" dirty="0">
                <a:latin typeface="Arial Narrow"/>
                <a:cs typeface="Arial Narrow"/>
              </a:rPr>
              <a:t>v</a:t>
            </a:r>
            <a:r>
              <a:rPr sz="2000" spc="15" dirty="0">
                <a:latin typeface="Arial Narrow"/>
                <a:cs typeface="Arial Narrow"/>
              </a:rPr>
              <a:t> </a:t>
            </a:r>
            <a:r>
              <a:rPr sz="2000" spc="0" dirty="0">
                <a:latin typeface="Arial Narrow"/>
                <a:cs typeface="Arial Narrow"/>
              </a:rPr>
              <a:t>+= </a:t>
            </a:r>
            <a:r>
              <a:rPr sz="2000" spc="-10" dirty="0">
                <a:latin typeface="Arial Narrow"/>
                <a:cs typeface="Arial Narrow"/>
              </a:rPr>
              <a:t>v</a:t>
            </a:r>
            <a:r>
              <a:rPr sz="2000" spc="-5" dirty="0">
                <a:latin typeface="Arial Narrow"/>
                <a:cs typeface="Arial Narrow"/>
              </a:rPr>
              <a:t>a</a:t>
            </a:r>
            <a:r>
              <a:rPr sz="2000" spc="-10" dirty="0">
                <a:latin typeface="Arial Narrow"/>
                <a:cs typeface="Arial Narrow"/>
              </a:rPr>
              <a:t>l</a:t>
            </a:r>
            <a:r>
              <a:rPr sz="2000" spc="0" dirty="0">
                <a:latin typeface="Arial Narrow"/>
                <a:cs typeface="Arial Narrow"/>
              </a:rPr>
              <a:t>.to</a:t>
            </a:r>
            <a:r>
              <a:rPr sz="2000" spc="-10" dirty="0">
                <a:latin typeface="Arial Narrow"/>
                <a:cs typeface="Arial Narrow"/>
              </a:rPr>
              <a:t>S</a:t>
            </a:r>
            <a:r>
              <a:rPr sz="2000" spc="0" dirty="0">
                <a:latin typeface="Arial Narrow"/>
                <a:cs typeface="Arial Narrow"/>
              </a:rPr>
              <a:t>tring();</a:t>
            </a:r>
            <a:endParaRPr sz="2000">
              <a:latin typeface="Arial Narrow"/>
              <a:cs typeface="Arial Narrow"/>
            </a:endParaRPr>
          </a:p>
          <a:p>
            <a:pPr marL="927100">
              <a:lnSpc>
                <a:spcPct val="100000"/>
              </a:lnSpc>
              <a:spcBef>
                <a:spcPts val="600"/>
              </a:spcBef>
            </a:pPr>
            <a:r>
              <a:rPr sz="2000" dirty="0">
                <a:latin typeface="Arial Narrow"/>
                <a:cs typeface="Arial Narrow"/>
              </a:rPr>
              <a:t>}</a:t>
            </a:r>
            <a:endParaRPr sz="2000">
              <a:latin typeface="Arial Narrow"/>
              <a:cs typeface="Arial Narrow"/>
            </a:endParaRPr>
          </a:p>
          <a:p>
            <a:pPr marL="927100">
              <a:lnSpc>
                <a:spcPct val="100000"/>
              </a:lnSpc>
              <a:spcBef>
                <a:spcPts val="600"/>
              </a:spcBef>
            </a:pPr>
            <a:r>
              <a:rPr sz="2000" spc="-5" dirty="0">
                <a:latin typeface="Arial Narrow"/>
                <a:cs typeface="Arial Narrow"/>
              </a:rPr>
              <a:t>c</a:t>
            </a:r>
            <a:r>
              <a:rPr sz="2000" spc="-10" dirty="0">
                <a:latin typeface="Arial Narrow"/>
                <a:cs typeface="Arial Narrow"/>
              </a:rPr>
              <a:t>o</a:t>
            </a:r>
            <a:r>
              <a:rPr sz="2000" spc="-5" dirty="0">
                <a:latin typeface="Arial Narrow"/>
                <a:cs typeface="Arial Narrow"/>
              </a:rPr>
              <a:t>nte</a:t>
            </a:r>
            <a:r>
              <a:rPr sz="2000" spc="-15" dirty="0">
                <a:latin typeface="Arial Narrow"/>
                <a:cs typeface="Arial Narrow"/>
              </a:rPr>
              <a:t>x</a:t>
            </a:r>
            <a:r>
              <a:rPr sz="2000" spc="0" dirty="0">
                <a:latin typeface="Arial Narrow"/>
                <a:cs typeface="Arial Narrow"/>
              </a:rPr>
              <a:t>t.write(k</a:t>
            </a:r>
            <a:r>
              <a:rPr sz="2000" spc="-5" dirty="0">
                <a:latin typeface="Arial Narrow"/>
                <a:cs typeface="Arial Narrow"/>
              </a:rPr>
              <a:t>e</a:t>
            </a:r>
            <a:r>
              <a:rPr sz="2000" spc="-130" dirty="0">
                <a:latin typeface="Arial Narrow"/>
                <a:cs typeface="Arial Narrow"/>
              </a:rPr>
              <a:t>y</a:t>
            </a:r>
            <a:r>
              <a:rPr sz="2000" spc="0" dirty="0">
                <a:latin typeface="Arial Narrow"/>
                <a:cs typeface="Arial Narrow"/>
              </a:rPr>
              <a:t>, </a:t>
            </a:r>
            <a:r>
              <a:rPr sz="2000" spc="-5" dirty="0">
                <a:latin typeface="Arial Narrow"/>
                <a:cs typeface="Arial Narrow"/>
              </a:rPr>
              <a:t>ne</a:t>
            </a:r>
            <a:r>
              <a:rPr sz="2000" spc="0" dirty="0">
                <a:latin typeface="Arial Narrow"/>
                <a:cs typeface="Arial Narrow"/>
              </a:rPr>
              <a:t>w</a:t>
            </a:r>
            <a:r>
              <a:rPr sz="2000" spc="-40"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t(c</a:t>
            </a:r>
            <a:r>
              <a:rPr sz="2000" spc="-10" dirty="0">
                <a:latin typeface="Arial Narrow"/>
                <a:cs typeface="Arial Narrow"/>
              </a:rPr>
              <a:t>s</a:t>
            </a:r>
            <a:r>
              <a:rPr sz="2000" spc="-5" dirty="0">
                <a:latin typeface="Arial Narrow"/>
                <a:cs typeface="Arial Narrow"/>
              </a:rPr>
              <a:t>v));</a:t>
            </a:r>
            <a:endParaRPr sz="2000">
              <a:latin typeface="Arial Narrow"/>
              <a:cs typeface="Arial Narrow"/>
            </a:endParaRPr>
          </a:p>
          <a:p>
            <a:pPr marL="342900">
              <a:lnSpc>
                <a:spcPct val="100000"/>
              </a:lnSpc>
              <a:spcBef>
                <a:spcPts val="615"/>
              </a:spcBef>
            </a:pPr>
            <a:r>
              <a:rPr sz="2000" dirty="0">
                <a:latin typeface="Arial Narrow"/>
                <a:cs typeface="Arial Narrow"/>
              </a:rPr>
              <a:t>} </a:t>
            </a:r>
            <a:r>
              <a:rPr sz="2000" spc="-5" dirty="0">
                <a:solidFill>
                  <a:srgbClr val="C00000"/>
                </a:solidFill>
                <a:latin typeface="Arial Narrow"/>
                <a:cs typeface="Arial Narrow"/>
              </a:rPr>
              <a:t>/</a:t>
            </a:r>
            <a:r>
              <a:rPr sz="2000" spc="0" dirty="0">
                <a:solidFill>
                  <a:srgbClr val="C00000"/>
                </a:solidFill>
                <a:latin typeface="Arial Narrow"/>
                <a:cs typeface="Arial Narrow"/>
              </a:rPr>
              <a:t>/</a:t>
            </a:r>
            <a:r>
              <a:rPr sz="2000" spc="-25" dirty="0">
                <a:solidFill>
                  <a:srgbClr val="C00000"/>
                </a:solidFill>
                <a:latin typeface="Arial Narrow"/>
                <a:cs typeface="Arial Narrow"/>
              </a:rPr>
              <a:t> </a:t>
            </a:r>
            <a:r>
              <a:rPr sz="2000" spc="10" dirty="0">
                <a:solidFill>
                  <a:srgbClr val="C00000"/>
                </a:solidFill>
                <a:latin typeface="黑体"/>
                <a:cs typeface="黑体"/>
              </a:rPr>
              <a:t>输出</a:t>
            </a:r>
            <a:r>
              <a:rPr sz="2000" spc="-5" dirty="0">
                <a:solidFill>
                  <a:srgbClr val="C00000"/>
                </a:solidFill>
                <a:latin typeface="Arial Narrow"/>
                <a:cs typeface="Arial Narrow"/>
              </a:rPr>
              <a:t>k</a:t>
            </a:r>
            <a:r>
              <a:rPr sz="2000" spc="-10" dirty="0">
                <a:solidFill>
                  <a:srgbClr val="C00000"/>
                </a:solidFill>
                <a:latin typeface="Arial Narrow"/>
                <a:cs typeface="Arial Narrow"/>
              </a:rPr>
              <a:t>e</a:t>
            </a:r>
            <a:r>
              <a:rPr sz="2000" spc="-5" dirty="0">
                <a:solidFill>
                  <a:srgbClr val="C00000"/>
                </a:solidFill>
                <a:latin typeface="Arial Narrow"/>
                <a:cs typeface="Arial Narrow"/>
              </a:rPr>
              <a:t>y</a:t>
            </a:r>
            <a:r>
              <a:rPr sz="2000" spc="0" dirty="0">
                <a:solidFill>
                  <a:srgbClr val="C00000"/>
                </a:solidFill>
                <a:latin typeface="Arial Narrow"/>
                <a:cs typeface="Arial Narrow"/>
              </a:rPr>
              <a:t>:</a:t>
            </a:r>
            <a:r>
              <a:rPr sz="2000" spc="-30" dirty="0">
                <a:solidFill>
                  <a:srgbClr val="C00000"/>
                </a:solidFill>
                <a:latin typeface="Arial Narrow"/>
                <a:cs typeface="Arial Narrow"/>
              </a:rPr>
              <a:t> </a:t>
            </a:r>
            <a:r>
              <a:rPr sz="2000" spc="-5" dirty="0">
                <a:solidFill>
                  <a:srgbClr val="C00000"/>
                </a:solidFill>
                <a:latin typeface="Arial Narrow"/>
                <a:cs typeface="Arial Narrow"/>
              </a:rPr>
              <a:t>c</a:t>
            </a:r>
            <a:r>
              <a:rPr sz="2000" spc="-15" dirty="0">
                <a:solidFill>
                  <a:srgbClr val="C00000"/>
                </a:solidFill>
                <a:latin typeface="Arial Narrow"/>
                <a:cs typeface="Arial Narrow"/>
              </a:rPr>
              <a:t>i</a:t>
            </a:r>
            <a:r>
              <a:rPr sz="2000" spc="0" dirty="0">
                <a:solidFill>
                  <a:srgbClr val="C00000"/>
                </a:solidFill>
                <a:latin typeface="Arial Narrow"/>
                <a:cs typeface="Arial Narrow"/>
              </a:rPr>
              <a:t>te</a:t>
            </a:r>
            <a:r>
              <a:rPr sz="2000" spc="-10" dirty="0">
                <a:solidFill>
                  <a:srgbClr val="C00000"/>
                </a:solidFill>
                <a:latin typeface="Arial Narrow"/>
                <a:cs typeface="Arial Narrow"/>
              </a:rPr>
              <a:t>d</a:t>
            </a:r>
            <a:r>
              <a:rPr sz="2000" spc="10" dirty="0">
                <a:solidFill>
                  <a:srgbClr val="C00000"/>
                </a:solidFill>
                <a:latin typeface="黑体"/>
                <a:cs typeface="黑体"/>
              </a:rPr>
              <a:t>专利</a:t>
            </a:r>
            <a:r>
              <a:rPr sz="2000" spc="0" dirty="0">
                <a:solidFill>
                  <a:srgbClr val="C00000"/>
                </a:solidFill>
                <a:latin typeface="黑体"/>
                <a:cs typeface="黑体"/>
              </a:rPr>
              <a:t>号</a:t>
            </a:r>
            <a:r>
              <a:rPr sz="2000" spc="5" dirty="0">
                <a:solidFill>
                  <a:srgbClr val="C00000"/>
                </a:solidFill>
                <a:latin typeface="黑体"/>
                <a:cs typeface="黑体"/>
              </a:rPr>
              <a:t>；</a:t>
            </a:r>
            <a:r>
              <a:rPr sz="2000" spc="0" dirty="0">
                <a:solidFill>
                  <a:srgbClr val="C00000"/>
                </a:solidFill>
                <a:latin typeface="Arial Narrow"/>
                <a:cs typeface="Arial Narrow"/>
              </a:rPr>
              <a:t>v</a:t>
            </a:r>
            <a:r>
              <a:rPr sz="2000" spc="-10" dirty="0">
                <a:solidFill>
                  <a:srgbClr val="C00000"/>
                </a:solidFill>
                <a:latin typeface="Arial Narrow"/>
                <a:cs typeface="Arial Narrow"/>
              </a:rPr>
              <a:t>a</a:t>
            </a:r>
            <a:r>
              <a:rPr sz="2000" spc="0" dirty="0">
                <a:solidFill>
                  <a:srgbClr val="C00000"/>
                </a:solidFill>
                <a:latin typeface="Arial Narrow"/>
                <a:cs typeface="Arial Narrow"/>
              </a:rPr>
              <a:t>l</a:t>
            </a:r>
            <a:r>
              <a:rPr sz="2000" spc="-10" dirty="0">
                <a:solidFill>
                  <a:srgbClr val="C00000"/>
                </a:solidFill>
                <a:latin typeface="Arial Narrow"/>
                <a:cs typeface="Arial Narrow"/>
              </a:rPr>
              <a:t>u</a:t>
            </a:r>
            <a:r>
              <a:rPr sz="2000" spc="0" dirty="0">
                <a:solidFill>
                  <a:srgbClr val="C00000"/>
                </a:solidFill>
                <a:latin typeface="Arial Narrow"/>
                <a:cs typeface="Arial Narrow"/>
              </a:rPr>
              <a:t>e:</a:t>
            </a:r>
            <a:r>
              <a:rPr sz="2000" spc="-30" dirty="0">
                <a:solidFill>
                  <a:srgbClr val="C00000"/>
                </a:solidFill>
                <a:latin typeface="Arial Narrow"/>
                <a:cs typeface="Arial Narrow"/>
              </a:rPr>
              <a:t> </a:t>
            </a:r>
            <a:r>
              <a:rPr sz="2000" spc="0" dirty="0">
                <a:solidFill>
                  <a:srgbClr val="C00000"/>
                </a:solidFill>
                <a:latin typeface="Arial Narrow"/>
                <a:cs typeface="Arial Narrow"/>
              </a:rPr>
              <a:t>“ci</a:t>
            </a:r>
            <a:r>
              <a:rPr sz="2000" spc="-10" dirty="0">
                <a:solidFill>
                  <a:srgbClr val="C00000"/>
                </a:solidFill>
                <a:latin typeface="Arial Narrow"/>
                <a:cs typeface="Arial Narrow"/>
              </a:rPr>
              <a:t>t</a:t>
            </a:r>
            <a:r>
              <a:rPr sz="2000" spc="0" dirty="0">
                <a:solidFill>
                  <a:srgbClr val="C00000"/>
                </a:solidFill>
                <a:latin typeface="Arial Narrow"/>
                <a:cs typeface="Arial Narrow"/>
              </a:rPr>
              <a:t>i</a:t>
            </a:r>
            <a:r>
              <a:rPr sz="2000" spc="-10" dirty="0">
                <a:solidFill>
                  <a:srgbClr val="C00000"/>
                </a:solidFill>
                <a:latin typeface="Arial Narrow"/>
                <a:cs typeface="Arial Narrow"/>
              </a:rPr>
              <a:t>n</a:t>
            </a:r>
            <a:r>
              <a:rPr sz="2000" spc="-5" dirty="0">
                <a:solidFill>
                  <a:srgbClr val="C00000"/>
                </a:solidFill>
                <a:latin typeface="Arial Narrow"/>
                <a:cs typeface="Arial Narrow"/>
              </a:rPr>
              <a:t>g</a:t>
            </a:r>
            <a:r>
              <a:rPr sz="2000" spc="10" dirty="0">
                <a:solidFill>
                  <a:srgbClr val="C00000"/>
                </a:solidFill>
                <a:latin typeface="黑体"/>
                <a:cs typeface="黑体"/>
              </a:rPr>
              <a:t>专利</a:t>
            </a:r>
            <a:r>
              <a:rPr sz="2000" spc="0" dirty="0">
                <a:solidFill>
                  <a:srgbClr val="C00000"/>
                </a:solidFill>
                <a:latin typeface="黑体"/>
                <a:cs typeface="黑体"/>
              </a:rPr>
              <a:t>号</a:t>
            </a:r>
            <a:r>
              <a:rPr sz="2000" spc="-5" dirty="0">
                <a:solidFill>
                  <a:srgbClr val="C00000"/>
                </a:solidFill>
                <a:latin typeface="Arial Narrow"/>
                <a:cs typeface="Arial Narrow"/>
              </a:rPr>
              <a:t>1</a:t>
            </a:r>
            <a:r>
              <a:rPr sz="2000" spc="0" dirty="0">
                <a:solidFill>
                  <a:srgbClr val="C00000"/>
                </a:solidFill>
                <a:latin typeface="Arial Narrow"/>
                <a:cs typeface="Arial Narrow"/>
              </a:rPr>
              <a:t>,</a:t>
            </a:r>
            <a:r>
              <a:rPr sz="2000" spc="-55" dirty="0">
                <a:solidFill>
                  <a:srgbClr val="C00000"/>
                </a:solidFill>
                <a:latin typeface="Arial Narrow"/>
                <a:cs typeface="Arial Narrow"/>
              </a:rPr>
              <a:t> </a:t>
            </a:r>
            <a:r>
              <a:rPr sz="2000" spc="-5" dirty="0">
                <a:solidFill>
                  <a:srgbClr val="C00000"/>
                </a:solidFill>
                <a:latin typeface="Arial Narrow"/>
                <a:cs typeface="Arial Narrow"/>
              </a:rPr>
              <a:t>c</a:t>
            </a:r>
            <a:r>
              <a:rPr sz="2000" spc="-15" dirty="0">
                <a:solidFill>
                  <a:srgbClr val="C00000"/>
                </a:solidFill>
                <a:latin typeface="Arial Narrow"/>
                <a:cs typeface="Arial Narrow"/>
              </a:rPr>
              <a:t>i</a:t>
            </a:r>
            <a:r>
              <a:rPr sz="2000" spc="0" dirty="0">
                <a:solidFill>
                  <a:srgbClr val="C00000"/>
                </a:solidFill>
                <a:latin typeface="Arial Narrow"/>
                <a:cs typeface="Arial Narrow"/>
              </a:rPr>
              <a:t>ti</a:t>
            </a:r>
            <a:r>
              <a:rPr sz="2000" spc="-10" dirty="0">
                <a:solidFill>
                  <a:srgbClr val="C00000"/>
                </a:solidFill>
                <a:latin typeface="Arial Narrow"/>
                <a:cs typeface="Arial Narrow"/>
              </a:rPr>
              <a:t>n</a:t>
            </a:r>
            <a:r>
              <a:rPr sz="2000" spc="-5" dirty="0">
                <a:solidFill>
                  <a:srgbClr val="C00000"/>
                </a:solidFill>
                <a:latin typeface="Arial Narrow"/>
                <a:cs typeface="Arial Narrow"/>
              </a:rPr>
              <a:t>g</a:t>
            </a:r>
            <a:r>
              <a:rPr sz="2000" spc="10" dirty="0">
                <a:solidFill>
                  <a:srgbClr val="C00000"/>
                </a:solidFill>
                <a:latin typeface="黑体"/>
                <a:cs typeface="黑体"/>
              </a:rPr>
              <a:t>专利</a:t>
            </a:r>
            <a:r>
              <a:rPr sz="2000" spc="15" dirty="0">
                <a:solidFill>
                  <a:srgbClr val="C00000"/>
                </a:solidFill>
                <a:latin typeface="黑体"/>
                <a:cs typeface="黑体"/>
              </a:rPr>
              <a:t>号</a:t>
            </a:r>
            <a:r>
              <a:rPr sz="2000" spc="0" dirty="0">
                <a:solidFill>
                  <a:srgbClr val="C00000"/>
                </a:solidFill>
                <a:latin typeface="Arial Narrow"/>
                <a:cs typeface="Arial Narrow"/>
              </a:rPr>
              <a:t>2</a:t>
            </a:r>
            <a:r>
              <a:rPr sz="2000" spc="-15" dirty="0">
                <a:solidFill>
                  <a:srgbClr val="C00000"/>
                </a:solidFill>
                <a:latin typeface="Arial Narrow"/>
                <a:cs typeface="Arial Narrow"/>
              </a:rPr>
              <a:t>,</a:t>
            </a:r>
            <a:r>
              <a:rPr sz="2000" spc="0" dirty="0">
                <a:solidFill>
                  <a:srgbClr val="C00000"/>
                </a:solidFill>
                <a:latin typeface="Arial Narrow"/>
                <a:cs typeface="Arial Narrow"/>
              </a:rPr>
              <a:t>…”</a:t>
            </a:r>
            <a:endParaRPr sz="2000">
              <a:latin typeface="Arial Narrow"/>
              <a:cs typeface="Arial Narrow"/>
            </a:endParaRPr>
          </a:p>
          <a:p>
            <a:pPr marL="12700">
              <a:lnSpc>
                <a:spcPct val="100000"/>
              </a:lnSpc>
              <a:spcBef>
                <a:spcPts val="585"/>
              </a:spcBef>
            </a:pPr>
            <a:r>
              <a:rPr sz="2000" dirty="0">
                <a:latin typeface="Arial Narrow"/>
                <a:cs typeface="Arial Narrow"/>
              </a:rPr>
              <a:t>}</a:t>
            </a:r>
            <a:endParaRPr sz="2000">
              <a:latin typeface="Arial Narrow"/>
              <a:cs typeface="Arial Narrow"/>
            </a:endParaRPr>
          </a:p>
        </p:txBody>
      </p:sp>
      <p:sp>
        <p:nvSpPr>
          <p:cNvPr id="7" name="object 7"/>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50900"/>
            <a:ext cx="5845810" cy="822960"/>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列</a:t>
            </a:r>
            <a:r>
              <a:rPr sz="2600" b="1" spc="-10" dirty="0">
                <a:solidFill>
                  <a:srgbClr val="00AF50"/>
                </a:solidFill>
                <a:latin typeface="黑体"/>
                <a:cs typeface="黑体"/>
              </a:rPr>
              <a:t>表</a:t>
            </a:r>
            <a:r>
              <a:rPr sz="2600" b="1" spc="-15" dirty="0">
                <a:solidFill>
                  <a:srgbClr val="00AF50"/>
                </a:solidFill>
                <a:latin typeface="黑体"/>
                <a:cs typeface="黑体"/>
              </a:rPr>
              <a:t>(</a:t>
            </a:r>
            <a:r>
              <a:rPr sz="2600" b="1" spc="0" dirty="0">
                <a:solidFill>
                  <a:srgbClr val="00AF50"/>
                </a:solidFill>
                <a:latin typeface="黑体"/>
                <a:cs typeface="黑体"/>
              </a:rPr>
              <a:t>C</a:t>
            </a:r>
            <a:r>
              <a:rPr sz="2600" b="1" spc="-15" dirty="0">
                <a:solidFill>
                  <a:srgbClr val="00AF50"/>
                </a:solidFill>
                <a:latin typeface="黑体"/>
                <a:cs typeface="黑体"/>
              </a:rPr>
              <a:t>i</a:t>
            </a:r>
            <a:r>
              <a:rPr sz="2600" b="1" spc="-5" dirty="0">
                <a:solidFill>
                  <a:srgbClr val="00AF50"/>
                </a:solidFill>
                <a:latin typeface="黑体"/>
                <a:cs typeface="黑体"/>
              </a:rPr>
              <a:t>t</a:t>
            </a:r>
            <a:r>
              <a:rPr sz="2600" b="1" spc="-15" dirty="0">
                <a:solidFill>
                  <a:srgbClr val="00AF50"/>
                </a:solidFill>
                <a:latin typeface="黑体"/>
                <a:cs typeface="黑体"/>
              </a:rPr>
              <a:t>a</a:t>
            </a:r>
            <a:r>
              <a:rPr sz="2600" b="1" spc="0" dirty="0">
                <a:solidFill>
                  <a:srgbClr val="00AF50"/>
                </a:solidFill>
                <a:latin typeface="黑体"/>
                <a:cs typeface="黑体"/>
              </a:rPr>
              <a:t>t</a:t>
            </a:r>
            <a:r>
              <a:rPr sz="2600" b="1" spc="-15" dirty="0">
                <a:solidFill>
                  <a:srgbClr val="00AF50"/>
                </a:solidFill>
                <a:latin typeface="黑体"/>
                <a:cs typeface="黑体"/>
              </a:rPr>
              <a:t>i</a:t>
            </a:r>
            <a:r>
              <a:rPr sz="2600" b="1" spc="-5" dirty="0">
                <a:solidFill>
                  <a:srgbClr val="00AF50"/>
                </a:solidFill>
                <a:latin typeface="黑体"/>
                <a:cs typeface="黑体"/>
              </a:rPr>
              <a:t>o</a:t>
            </a:r>
            <a:r>
              <a:rPr sz="2600" b="1" spc="-15" dirty="0">
                <a:solidFill>
                  <a:srgbClr val="00AF50"/>
                </a:solidFill>
                <a:latin typeface="黑体"/>
                <a:cs typeface="黑体"/>
              </a:rPr>
              <a:t>n</a:t>
            </a:r>
            <a:r>
              <a:rPr sz="2600" b="1" spc="5" dirty="0">
                <a:solidFill>
                  <a:srgbClr val="00AF50"/>
                </a:solidFill>
                <a:latin typeface="黑体"/>
                <a:cs typeface="黑体"/>
              </a:rPr>
              <a:t> </a:t>
            </a:r>
            <a:r>
              <a:rPr sz="2600" b="1" spc="0" dirty="0">
                <a:solidFill>
                  <a:srgbClr val="00AF50"/>
                </a:solidFill>
                <a:latin typeface="黑体"/>
                <a:cs typeface="黑体"/>
              </a:rPr>
              <a:t>d</a:t>
            </a:r>
            <a:r>
              <a:rPr sz="2600" b="1" spc="-15" dirty="0">
                <a:solidFill>
                  <a:srgbClr val="00AF50"/>
                </a:solidFill>
                <a:latin typeface="黑体"/>
                <a:cs typeface="黑体"/>
              </a:rPr>
              <a:t>a</a:t>
            </a:r>
            <a:r>
              <a:rPr sz="2600" b="1" spc="-5" dirty="0">
                <a:solidFill>
                  <a:srgbClr val="00AF50"/>
                </a:solidFill>
                <a:latin typeface="黑体"/>
                <a:cs typeface="黑体"/>
              </a:rPr>
              <a:t>t</a:t>
            </a:r>
            <a:r>
              <a:rPr sz="2600" b="1" spc="-15" dirty="0">
                <a:solidFill>
                  <a:srgbClr val="00AF50"/>
                </a:solidFill>
                <a:latin typeface="黑体"/>
                <a:cs typeface="黑体"/>
              </a:rPr>
              <a:t>a</a:t>
            </a:r>
            <a:r>
              <a:rPr sz="2600" b="1" spc="10" dirty="0">
                <a:solidFill>
                  <a:srgbClr val="00AF50"/>
                </a:solidFill>
                <a:latin typeface="黑体"/>
                <a:cs typeface="黑体"/>
              </a:rPr>
              <a:t> </a:t>
            </a:r>
            <a:r>
              <a:rPr sz="2600" b="1" spc="-15" dirty="0">
                <a:solidFill>
                  <a:srgbClr val="00AF50"/>
                </a:solidFill>
                <a:latin typeface="黑体"/>
                <a:cs typeface="黑体"/>
              </a:rPr>
              <a:t>s</a:t>
            </a:r>
            <a:r>
              <a:rPr sz="2600" b="1" spc="-5" dirty="0">
                <a:solidFill>
                  <a:srgbClr val="00AF50"/>
                </a:solidFill>
                <a:latin typeface="黑体"/>
                <a:cs typeface="黑体"/>
              </a:rPr>
              <a:t>e</a:t>
            </a:r>
            <a:r>
              <a:rPr sz="2600" b="1" spc="15" dirty="0">
                <a:solidFill>
                  <a:srgbClr val="00AF50"/>
                </a:solidFill>
                <a:latin typeface="黑体"/>
                <a:cs typeface="黑体"/>
              </a:rPr>
              <a:t>t</a:t>
            </a:r>
            <a:r>
              <a:rPr sz="2600" b="1" spc="-20" dirty="0">
                <a:solidFill>
                  <a:srgbClr val="00AF50"/>
                </a:solidFill>
                <a:latin typeface="黑体"/>
                <a:cs typeface="黑体"/>
              </a:rPr>
              <a:t>倒排</a:t>
            </a:r>
            <a:r>
              <a:rPr sz="2600" b="1" spc="-15" dirty="0">
                <a:solidFill>
                  <a:srgbClr val="00AF50"/>
                </a:solidFill>
                <a:latin typeface="黑体"/>
                <a:cs typeface="黑体"/>
              </a:rPr>
              <a:t>)</a:t>
            </a:r>
            <a:endParaRPr sz="2600">
              <a:latin typeface="黑体"/>
              <a:cs typeface="黑体"/>
            </a:endParaRPr>
          </a:p>
          <a:p>
            <a:pPr marL="12700">
              <a:lnSpc>
                <a:spcPts val="3065"/>
              </a:lnSpc>
              <a:spcBef>
                <a:spcPts val="290"/>
              </a:spcBef>
            </a:pPr>
            <a:r>
              <a:rPr sz="2600" dirty="0">
                <a:solidFill>
                  <a:srgbClr val="C00000"/>
                </a:solidFill>
                <a:latin typeface="黑体"/>
                <a:cs typeface="黑体"/>
              </a:rPr>
              <a:t>专利被</a:t>
            </a:r>
            <a:r>
              <a:rPr sz="2600" spc="-25" dirty="0">
                <a:solidFill>
                  <a:srgbClr val="C00000"/>
                </a:solidFill>
                <a:latin typeface="黑体"/>
                <a:cs typeface="黑体"/>
              </a:rPr>
              <a:t>引</a:t>
            </a:r>
            <a:r>
              <a:rPr sz="2600" spc="0" dirty="0">
                <a:solidFill>
                  <a:srgbClr val="C00000"/>
                </a:solidFill>
                <a:latin typeface="黑体"/>
                <a:cs typeface="黑体"/>
              </a:rPr>
              <a:t>列表输</a:t>
            </a:r>
            <a:r>
              <a:rPr sz="2600" spc="-25" dirty="0">
                <a:solidFill>
                  <a:srgbClr val="C00000"/>
                </a:solidFill>
                <a:latin typeface="黑体"/>
                <a:cs typeface="黑体"/>
              </a:rPr>
              <a:t>出</a:t>
            </a:r>
            <a:r>
              <a:rPr sz="2600" spc="0" dirty="0">
                <a:solidFill>
                  <a:srgbClr val="C00000"/>
                </a:solidFill>
                <a:latin typeface="黑体"/>
                <a:cs typeface="黑体"/>
              </a:rPr>
              <a:t>结果</a:t>
            </a:r>
            <a:endParaRPr sz="2600">
              <a:latin typeface="黑体"/>
              <a:cs typeface="黑体"/>
            </a:endParaRPr>
          </a:p>
        </p:txBody>
      </p:sp>
      <p:sp>
        <p:nvSpPr>
          <p:cNvPr id="4" name="object 4"/>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3" name="object 3"/>
          <p:cNvGraphicFramePr>
            <a:graphicFrameLocks noGrp="1"/>
          </p:cNvGraphicFramePr>
          <p:nvPr/>
        </p:nvGraphicFramePr>
        <p:xfrm>
          <a:off x="757555" y="1764768"/>
          <a:ext cx="4627698" cy="4622234"/>
        </p:xfrm>
        <a:graphic>
          <a:graphicData uri="http://schemas.openxmlformats.org/drawingml/2006/table">
            <a:tbl>
              <a:tblPr firstRow="1" bandRow="1">
                <a:tableStyleId>{2D5ABB26-0587-4C30-8999-92F81FD0307C}</a:tableStyleId>
              </a:tblPr>
              <a:tblGrid>
                <a:gridCol w="1234080">
                  <a:extLst>
                    <a:ext uri="{9D8B030D-6E8A-4147-A177-3AD203B41FA5}">
                      <a16:colId xmlns:a16="http://schemas.microsoft.com/office/drawing/2014/main" val="20000"/>
                    </a:ext>
                  </a:extLst>
                </a:gridCol>
                <a:gridCol w="2405694">
                  <a:extLst>
                    <a:ext uri="{9D8B030D-6E8A-4147-A177-3AD203B41FA5}">
                      <a16:colId xmlns:a16="http://schemas.microsoft.com/office/drawing/2014/main" val="20001"/>
                    </a:ext>
                  </a:extLst>
                </a:gridCol>
                <a:gridCol w="987924">
                  <a:extLst>
                    <a:ext uri="{9D8B030D-6E8A-4147-A177-3AD203B41FA5}">
                      <a16:colId xmlns:a16="http://schemas.microsoft.com/office/drawing/2014/main" val="20002"/>
                    </a:ext>
                  </a:extLst>
                </a:gridCol>
              </a:tblGrid>
              <a:tr h="359918">
                <a:tc>
                  <a:txBody>
                    <a:bodyPr/>
                    <a:lstStyle/>
                    <a:p>
                      <a:pPr marL="376555">
                        <a:lnSpc>
                          <a:spcPct val="100000"/>
                        </a:lnSpc>
                      </a:pPr>
                      <a:r>
                        <a:rPr sz="2000" dirty="0">
                          <a:latin typeface="黑体"/>
                          <a:cs typeface="黑体"/>
                        </a:rPr>
                        <a:t>1</a:t>
                      </a:r>
                      <a:endParaRPr sz="2000">
                        <a:latin typeface="黑体"/>
                        <a:cs typeface="黑体"/>
                      </a:endParaRPr>
                    </a:p>
                  </a:txBody>
                  <a:tcPr marL="0" marR="0" marT="0" marB="0"/>
                </a:tc>
                <a:tc>
                  <a:txBody>
                    <a:bodyPr/>
                    <a:lstStyle/>
                    <a:p>
                      <a:pPr marL="309245">
                        <a:lnSpc>
                          <a:spcPct val="100000"/>
                        </a:lnSpc>
                      </a:pPr>
                      <a:r>
                        <a:rPr sz="2000" dirty="0">
                          <a:latin typeface="黑体"/>
                          <a:cs typeface="黑体"/>
                        </a:rPr>
                        <a:t>39648</a:t>
                      </a:r>
                      <a:r>
                        <a:rPr sz="2000" spc="-15" dirty="0">
                          <a:latin typeface="黑体"/>
                          <a:cs typeface="黑体"/>
                        </a:rPr>
                        <a:t>5</a:t>
                      </a:r>
                      <a:r>
                        <a:rPr sz="2000" spc="0" dirty="0">
                          <a:latin typeface="黑体"/>
                          <a:cs typeface="黑体"/>
                        </a:rPr>
                        <a:t>9,464</a:t>
                      </a:r>
                      <a:r>
                        <a:rPr sz="2000" spc="-15" dirty="0">
                          <a:latin typeface="黑体"/>
                          <a:cs typeface="黑体"/>
                        </a:rPr>
                        <a:t>7</a:t>
                      </a:r>
                      <a:r>
                        <a:rPr sz="2000" spc="0" dirty="0">
                          <a:latin typeface="黑体"/>
                          <a:cs typeface="黑体"/>
                        </a:rPr>
                        <a:t>229</a:t>
                      </a:r>
                      <a:endParaRPr sz="2000">
                        <a:latin typeface="黑体"/>
                        <a:cs typeface="黑体"/>
                      </a:endParaRPr>
                    </a:p>
                  </a:txBody>
                  <a:tcPr marL="0" marR="0" marT="0" marB="0"/>
                </a:tc>
                <a:tc rowSpan="12">
                  <a:txBody>
                    <a:bodyPr/>
                    <a:lstStyle/>
                    <a:p>
                      <a:endParaRPr sz="2000">
                        <a:latin typeface="黑体"/>
                        <a:cs typeface="黑体"/>
                      </a:endParaRPr>
                    </a:p>
                  </a:txBody>
                  <a:tcPr marL="0" marR="0" marT="0" marB="0"/>
                </a:tc>
                <a:extLst>
                  <a:ext uri="{0D108BD9-81ED-4DB2-BD59-A6C34878D82A}">
                    <a16:rowId xmlns:a16="http://schemas.microsoft.com/office/drawing/2014/main" val="10000"/>
                  </a:ext>
                </a:extLst>
              </a:tr>
              <a:tr h="332231">
                <a:tc>
                  <a:txBody>
                    <a:bodyPr/>
                    <a:lstStyle/>
                    <a:p>
                      <a:pPr marL="34925">
                        <a:lnSpc>
                          <a:spcPct val="100000"/>
                        </a:lnSpc>
                      </a:pPr>
                      <a:r>
                        <a:rPr sz="2000" dirty="0">
                          <a:latin typeface="黑体"/>
                          <a:cs typeface="黑体"/>
                        </a:rPr>
                        <a:t>10000</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45391</a:t>
                      </a:r>
                      <a:r>
                        <a:rPr sz="2000" spc="-15" dirty="0">
                          <a:latin typeface="黑体"/>
                          <a:cs typeface="黑体"/>
                        </a:rPr>
                        <a:t>1</a:t>
                      </a:r>
                      <a:r>
                        <a:rPr sz="2000" spc="0" dirty="0">
                          <a:latin typeface="黑体"/>
                          <a:cs typeface="黑体"/>
                        </a:rPr>
                        <a:t>2</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1"/>
                  </a:ext>
                </a:extLst>
              </a:tr>
              <a:tr h="325433">
                <a:tc>
                  <a:txBody>
                    <a:bodyPr/>
                    <a:lstStyle/>
                    <a:p>
                      <a:pPr marL="34925">
                        <a:lnSpc>
                          <a:spcPct val="100000"/>
                        </a:lnSpc>
                      </a:pPr>
                      <a:r>
                        <a:rPr sz="2000" dirty="0">
                          <a:latin typeface="黑体"/>
                          <a:cs typeface="黑体"/>
                        </a:rPr>
                        <a:t>100000</a:t>
                      </a:r>
                      <a:endParaRPr sz="2000">
                        <a:latin typeface="黑体"/>
                        <a:cs typeface="黑体"/>
                      </a:endParaRPr>
                    </a:p>
                  </a:txBody>
                  <a:tcPr marL="0" marR="0" marT="0" marB="0"/>
                </a:tc>
                <a:tc>
                  <a:txBody>
                    <a:bodyPr/>
                    <a:lstStyle/>
                    <a:p>
                      <a:pPr marL="309245">
                        <a:lnSpc>
                          <a:spcPct val="100000"/>
                        </a:lnSpc>
                      </a:pPr>
                      <a:r>
                        <a:rPr sz="2000" dirty="0">
                          <a:latin typeface="黑体"/>
                          <a:cs typeface="黑体"/>
                        </a:rPr>
                        <a:t>50313</a:t>
                      </a:r>
                      <a:r>
                        <a:rPr sz="2000" spc="-15" dirty="0">
                          <a:latin typeface="黑体"/>
                          <a:cs typeface="黑体"/>
                        </a:rPr>
                        <a:t>8</a:t>
                      </a:r>
                      <a:r>
                        <a:rPr sz="2000" spc="0" dirty="0">
                          <a:latin typeface="黑体"/>
                          <a:cs typeface="黑体"/>
                        </a:rPr>
                        <a:t>8</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2"/>
                  </a:ext>
                </a:extLst>
              </a:tr>
              <a:tr h="324954">
                <a:tc>
                  <a:txBody>
                    <a:bodyPr/>
                    <a:lstStyle/>
                    <a:p>
                      <a:pPr marL="34925">
                        <a:lnSpc>
                          <a:spcPct val="100000"/>
                        </a:lnSpc>
                      </a:pPr>
                      <a:r>
                        <a:rPr sz="2000" dirty="0">
                          <a:latin typeface="黑体"/>
                          <a:cs typeface="黑体"/>
                        </a:rPr>
                        <a:t>10</a:t>
                      </a:r>
                      <a:r>
                        <a:rPr sz="2000" spc="-10" dirty="0">
                          <a:latin typeface="黑体"/>
                          <a:cs typeface="黑体"/>
                        </a:rPr>
                        <a:t>0</a:t>
                      </a:r>
                      <a:r>
                        <a:rPr sz="2000" spc="0" dirty="0">
                          <a:latin typeface="黑体"/>
                          <a:cs typeface="黑体"/>
                        </a:rPr>
                        <a:t>00</a:t>
                      </a:r>
                      <a:r>
                        <a:rPr sz="2000" spc="-10" dirty="0">
                          <a:latin typeface="黑体"/>
                          <a:cs typeface="黑体"/>
                        </a:rPr>
                        <a:t>0</a:t>
                      </a:r>
                      <a:r>
                        <a:rPr sz="2000" spc="0" dirty="0">
                          <a:latin typeface="黑体"/>
                          <a:cs typeface="黑体"/>
                        </a:rPr>
                        <a:t>6</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47</a:t>
                      </a:r>
                      <a:r>
                        <a:rPr sz="2000" spc="-10" dirty="0">
                          <a:latin typeface="黑体"/>
                          <a:cs typeface="黑体"/>
                        </a:rPr>
                        <a:t>1</a:t>
                      </a:r>
                      <a:r>
                        <a:rPr sz="2000" spc="0" dirty="0">
                          <a:latin typeface="黑体"/>
                          <a:cs typeface="黑体"/>
                        </a:rPr>
                        <a:t>42</a:t>
                      </a:r>
                      <a:r>
                        <a:rPr sz="2000" spc="-10" dirty="0">
                          <a:latin typeface="黑体"/>
                          <a:cs typeface="黑体"/>
                        </a:rPr>
                        <a:t>8</a:t>
                      </a:r>
                      <a:r>
                        <a:rPr sz="2000" spc="0" dirty="0">
                          <a:latin typeface="黑体"/>
                          <a:cs typeface="黑体"/>
                        </a:rPr>
                        <a:t>4</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3"/>
                  </a:ext>
                </a:extLst>
              </a:tr>
              <a:tr h="325352">
                <a:tc>
                  <a:txBody>
                    <a:bodyPr/>
                    <a:lstStyle/>
                    <a:p>
                      <a:pPr marL="34925">
                        <a:lnSpc>
                          <a:spcPct val="100000"/>
                        </a:lnSpc>
                      </a:pPr>
                      <a:r>
                        <a:rPr sz="2000" dirty="0">
                          <a:latin typeface="黑体"/>
                          <a:cs typeface="黑体"/>
                        </a:rPr>
                        <a:t>10000</a:t>
                      </a:r>
                      <a:r>
                        <a:rPr sz="2000" spc="-15" dirty="0">
                          <a:latin typeface="黑体"/>
                          <a:cs typeface="黑体"/>
                        </a:rPr>
                        <a:t>0</a:t>
                      </a:r>
                      <a:r>
                        <a:rPr sz="2000" spc="0" dirty="0">
                          <a:latin typeface="黑体"/>
                          <a:cs typeface="黑体"/>
                        </a:rPr>
                        <a:t>7</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47666</a:t>
                      </a:r>
                      <a:r>
                        <a:rPr sz="2000" spc="-15" dirty="0">
                          <a:latin typeface="黑体"/>
                          <a:cs typeface="黑体"/>
                        </a:rPr>
                        <a:t>9</a:t>
                      </a:r>
                      <a:r>
                        <a:rPr sz="2000" spc="0" dirty="0">
                          <a:latin typeface="黑体"/>
                          <a:cs typeface="黑体"/>
                        </a:rPr>
                        <a:t>3</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4"/>
                  </a:ext>
                </a:extLst>
              </a:tr>
              <a:tr h="325373">
                <a:tc>
                  <a:txBody>
                    <a:bodyPr/>
                    <a:lstStyle/>
                    <a:p>
                      <a:pPr marL="34925">
                        <a:lnSpc>
                          <a:spcPct val="100000"/>
                        </a:lnSpc>
                      </a:pPr>
                      <a:r>
                        <a:rPr sz="2000" dirty="0">
                          <a:latin typeface="黑体"/>
                          <a:cs typeface="黑体"/>
                        </a:rPr>
                        <a:t>10000</a:t>
                      </a:r>
                      <a:r>
                        <a:rPr sz="2000" spc="-15" dirty="0">
                          <a:latin typeface="黑体"/>
                          <a:cs typeface="黑体"/>
                        </a:rPr>
                        <a:t>1</a:t>
                      </a:r>
                      <a:r>
                        <a:rPr sz="2000" spc="0" dirty="0">
                          <a:latin typeface="黑体"/>
                          <a:cs typeface="黑体"/>
                        </a:rPr>
                        <a:t>1</a:t>
                      </a:r>
                      <a:endParaRPr sz="2000">
                        <a:latin typeface="黑体"/>
                        <a:cs typeface="黑体"/>
                      </a:endParaRPr>
                    </a:p>
                  </a:txBody>
                  <a:tcPr marL="0" marR="0" marT="0" marB="0"/>
                </a:tc>
                <a:tc>
                  <a:txBody>
                    <a:bodyPr/>
                    <a:lstStyle/>
                    <a:p>
                      <a:pPr marL="309245">
                        <a:lnSpc>
                          <a:spcPct val="100000"/>
                        </a:lnSpc>
                      </a:pPr>
                      <a:r>
                        <a:rPr sz="2000" dirty="0">
                          <a:latin typeface="黑体"/>
                          <a:cs typeface="黑体"/>
                        </a:rPr>
                        <a:t>50333</a:t>
                      </a:r>
                      <a:r>
                        <a:rPr sz="2000" spc="-15" dirty="0">
                          <a:latin typeface="黑体"/>
                          <a:cs typeface="黑体"/>
                        </a:rPr>
                        <a:t>3</a:t>
                      </a:r>
                      <a:r>
                        <a:rPr sz="2000" spc="0" dirty="0">
                          <a:latin typeface="黑体"/>
                          <a:cs typeface="黑体"/>
                        </a:rPr>
                        <a:t>9</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5"/>
                  </a:ext>
                </a:extLst>
              </a:tr>
              <a:tr h="324738">
                <a:tc>
                  <a:txBody>
                    <a:bodyPr/>
                    <a:lstStyle/>
                    <a:p>
                      <a:pPr marL="34925">
                        <a:lnSpc>
                          <a:spcPct val="100000"/>
                        </a:lnSpc>
                      </a:pPr>
                      <a:r>
                        <a:rPr sz="2000" dirty="0">
                          <a:latin typeface="黑体"/>
                          <a:cs typeface="黑体"/>
                        </a:rPr>
                        <a:t>10000</a:t>
                      </a:r>
                      <a:r>
                        <a:rPr sz="2000" spc="-15" dirty="0">
                          <a:latin typeface="黑体"/>
                          <a:cs typeface="黑体"/>
                        </a:rPr>
                        <a:t>1</a:t>
                      </a:r>
                      <a:r>
                        <a:rPr sz="2000" spc="0" dirty="0">
                          <a:latin typeface="黑体"/>
                          <a:cs typeface="黑体"/>
                        </a:rPr>
                        <a:t>7</a:t>
                      </a:r>
                      <a:endParaRPr sz="2000">
                        <a:latin typeface="黑体"/>
                        <a:cs typeface="黑体"/>
                      </a:endParaRPr>
                    </a:p>
                  </a:txBody>
                  <a:tcPr marL="0" marR="0" marT="0" marB="0"/>
                </a:tc>
                <a:tc>
                  <a:txBody>
                    <a:bodyPr/>
                    <a:lstStyle/>
                    <a:p>
                      <a:pPr marL="309245">
                        <a:lnSpc>
                          <a:spcPct val="100000"/>
                        </a:lnSpc>
                      </a:pPr>
                      <a:r>
                        <a:rPr sz="2000" dirty="0">
                          <a:latin typeface="黑体"/>
                          <a:cs typeface="黑体"/>
                        </a:rPr>
                        <a:t>39086</a:t>
                      </a:r>
                      <a:r>
                        <a:rPr sz="2000" spc="-15" dirty="0">
                          <a:latin typeface="黑体"/>
                          <a:cs typeface="黑体"/>
                        </a:rPr>
                        <a:t>2</a:t>
                      </a:r>
                      <a:r>
                        <a:rPr sz="2000" spc="0" dirty="0">
                          <a:latin typeface="黑体"/>
                          <a:cs typeface="黑体"/>
                        </a:rPr>
                        <a:t>9</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6"/>
                  </a:ext>
                </a:extLst>
              </a:tr>
              <a:tr h="325501">
                <a:tc>
                  <a:txBody>
                    <a:bodyPr/>
                    <a:lstStyle/>
                    <a:p>
                      <a:pPr marL="34925">
                        <a:lnSpc>
                          <a:spcPct val="100000"/>
                        </a:lnSpc>
                      </a:pPr>
                      <a:r>
                        <a:rPr sz="2000" dirty="0">
                          <a:latin typeface="黑体"/>
                          <a:cs typeface="黑体"/>
                        </a:rPr>
                        <a:t>10000</a:t>
                      </a:r>
                      <a:r>
                        <a:rPr sz="2000" spc="-15" dirty="0">
                          <a:latin typeface="黑体"/>
                          <a:cs typeface="黑体"/>
                        </a:rPr>
                        <a:t>2</a:t>
                      </a:r>
                      <a:r>
                        <a:rPr sz="2000" spc="0" dirty="0">
                          <a:latin typeface="黑体"/>
                          <a:cs typeface="黑体"/>
                        </a:rPr>
                        <a:t>6</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40430</a:t>
                      </a:r>
                      <a:r>
                        <a:rPr sz="2000" spc="-15" dirty="0">
                          <a:latin typeface="黑体"/>
                          <a:cs typeface="黑体"/>
                        </a:rPr>
                        <a:t>5</a:t>
                      </a:r>
                      <a:r>
                        <a:rPr sz="2000" spc="0" dirty="0">
                          <a:latin typeface="黑体"/>
                          <a:cs typeface="黑体"/>
                        </a:rPr>
                        <a:t>5</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7"/>
                  </a:ext>
                </a:extLst>
              </a:tr>
              <a:tr h="325374">
                <a:tc>
                  <a:txBody>
                    <a:bodyPr/>
                    <a:lstStyle/>
                    <a:p>
                      <a:pPr marL="34925">
                        <a:lnSpc>
                          <a:spcPct val="100000"/>
                        </a:lnSpc>
                      </a:pPr>
                      <a:r>
                        <a:rPr sz="2000" dirty="0">
                          <a:latin typeface="黑体"/>
                          <a:cs typeface="黑体"/>
                        </a:rPr>
                        <a:t>10000</a:t>
                      </a:r>
                      <a:r>
                        <a:rPr sz="2000" spc="-15" dirty="0">
                          <a:latin typeface="黑体"/>
                          <a:cs typeface="黑体"/>
                        </a:rPr>
                        <a:t>3</a:t>
                      </a:r>
                      <a:r>
                        <a:rPr sz="2000" spc="0" dirty="0">
                          <a:latin typeface="黑体"/>
                          <a:cs typeface="黑体"/>
                        </a:rPr>
                        <a:t>3</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41909</a:t>
                      </a:r>
                      <a:r>
                        <a:rPr sz="2000" spc="-15" dirty="0">
                          <a:latin typeface="黑体"/>
                          <a:cs typeface="黑体"/>
                        </a:rPr>
                        <a:t>0</a:t>
                      </a:r>
                      <a:r>
                        <a:rPr sz="2000" spc="0" dirty="0">
                          <a:latin typeface="黑体"/>
                          <a:cs typeface="黑体"/>
                        </a:rPr>
                        <a:t>3,497</a:t>
                      </a:r>
                      <a:r>
                        <a:rPr sz="2000" spc="-15" dirty="0">
                          <a:latin typeface="黑体"/>
                          <a:cs typeface="黑体"/>
                        </a:rPr>
                        <a:t>5</a:t>
                      </a:r>
                      <a:r>
                        <a:rPr sz="2000" spc="0" dirty="0">
                          <a:latin typeface="黑体"/>
                          <a:cs typeface="黑体"/>
                        </a:rPr>
                        <a:t>983</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8"/>
                  </a:ext>
                </a:extLst>
              </a:tr>
              <a:tr h="324612">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3</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40915</a:t>
                      </a:r>
                      <a:r>
                        <a:rPr sz="2000" spc="-15" dirty="0">
                          <a:latin typeface="黑体"/>
                          <a:cs typeface="黑体"/>
                        </a:rPr>
                        <a:t>2</a:t>
                      </a:r>
                      <a:r>
                        <a:rPr sz="2000" spc="0" dirty="0">
                          <a:latin typeface="黑体"/>
                          <a:cs typeface="黑体"/>
                        </a:rPr>
                        <a:t>3</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09"/>
                  </a:ext>
                </a:extLst>
              </a:tr>
              <a:tr h="325386">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4</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40823</a:t>
                      </a:r>
                      <a:r>
                        <a:rPr sz="2000" spc="-15" dirty="0">
                          <a:latin typeface="黑体"/>
                          <a:cs typeface="黑体"/>
                        </a:rPr>
                        <a:t>8</a:t>
                      </a:r>
                      <a:r>
                        <a:rPr sz="2000" spc="0" dirty="0">
                          <a:latin typeface="黑体"/>
                          <a:cs typeface="黑体"/>
                        </a:rPr>
                        <a:t>3,405</a:t>
                      </a:r>
                      <a:r>
                        <a:rPr sz="2000" spc="-15" dirty="0">
                          <a:latin typeface="黑体"/>
                          <a:cs typeface="黑体"/>
                        </a:rPr>
                        <a:t>5</a:t>
                      </a:r>
                      <a:r>
                        <a:rPr sz="2000" spc="0" dirty="0">
                          <a:latin typeface="黑体"/>
                          <a:cs typeface="黑体"/>
                        </a:rPr>
                        <a:t>371</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10"/>
                  </a:ext>
                </a:extLst>
              </a:tr>
              <a:tr h="325408">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5</a:t>
                      </a:r>
                      <a:endParaRPr sz="2000">
                        <a:latin typeface="黑体"/>
                        <a:cs typeface="黑体"/>
                      </a:endParaRPr>
                    </a:p>
                  </a:txBody>
                  <a:tcPr marL="0" marR="0" marT="0" marB="0"/>
                </a:tc>
                <a:tc>
                  <a:txBody>
                    <a:bodyPr/>
                    <a:lstStyle/>
                    <a:p>
                      <a:pPr marL="309245">
                        <a:lnSpc>
                          <a:spcPct val="100000"/>
                        </a:lnSpc>
                      </a:pPr>
                      <a:r>
                        <a:rPr sz="2000" dirty="0">
                          <a:latin typeface="黑体"/>
                          <a:cs typeface="黑体"/>
                        </a:rPr>
                        <a:t>42905</a:t>
                      </a:r>
                      <a:r>
                        <a:rPr sz="2000" spc="-15" dirty="0">
                          <a:latin typeface="黑体"/>
                          <a:cs typeface="黑体"/>
                        </a:rPr>
                        <a:t>7</a:t>
                      </a:r>
                      <a:r>
                        <a:rPr sz="2000" spc="0" dirty="0">
                          <a:latin typeface="黑体"/>
                          <a:cs typeface="黑体"/>
                        </a:rPr>
                        <a:t>1</a:t>
                      </a:r>
                      <a:endParaRPr sz="2000">
                        <a:latin typeface="黑体"/>
                        <a:cs typeface="黑体"/>
                      </a:endParaRPr>
                    </a:p>
                  </a:txBody>
                  <a:tcPr marL="0" marR="0" marT="0" marB="0"/>
                </a:tc>
                <a:tc vMerge="1">
                  <a:txBody>
                    <a:bodyPr/>
                    <a:lstStyle/>
                    <a:p>
                      <a:endParaRPr/>
                    </a:p>
                  </a:txBody>
                  <a:tcPr marL="0" marR="0" marT="0" marB="0"/>
                </a:tc>
                <a:extLst>
                  <a:ext uri="{0D108BD9-81ED-4DB2-BD59-A6C34878D82A}">
                    <a16:rowId xmlns:a16="http://schemas.microsoft.com/office/drawing/2014/main" val="10011"/>
                  </a:ext>
                </a:extLst>
              </a:tr>
              <a:tr h="324916">
                <a:tc>
                  <a:txBody>
                    <a:bodyPr/>
                    <a:lstStyle/>
                    <a:p>
                      <a:pPr marL="34925">
                        <a:lnSpc>
                          <a:spcPct val="100000"/>
                        </a:lnSpc>
                      </a:pPr>
                      <a:r>
                        <a:rPr sz="2000" dirty="0">
                          <a:latin typeface="黑体"/>
                          <a:cs typeface="黑体"/>
                        </a:rPr>
                        <a:t>10</a:t>
                      </a:r>
                      <a:r>
                        <a:rPr sz="2000" spc="-10" dirty="0">
                          <a:latin typeface="黑体"/>
                          <a:cs typeface="黑体"/>
                        </a:rPr>
                        <a:t>0</a:t>
                      </a:r>
                      <a:r>
                        <a:rPr sz="2000" spc="0" dirty="0">
                          <a:latin typeface="黑体"/>
                          <a:cs typeface="黑体"/>
                        </a:rPr>
                        <a:t>00</a:t>
                      </a:r>
                      <a:r>
                        <a:rPr sz="2000" spc="-10" dirty="0">
                          <a:latin typeface="黑体"/>
                          <a:cs typeface="黑体"/>
                        </a:rPr>
                        <a:t>4</a:t>
                      </a:r>
                      <a:r>
                        <a:rPr sz="2000" spc="0" dirty="0">
                          <a:latin typeface="黑体"/>
                          <a:cs typeface="黑体"/>
                        </a:rPr>
                        <a:t>6</a:t>
                      </a:r>
                      <a:endParaRPr sz="2000">
                        <a:latin typeface="黑体"/>
                        <a:cs typeface="黑体"/>
                      </a:endParaRPr>
                    </a:p>
                  </a:txBody>
                  <a:tcPr marL="0" marR="0" marT="0" marB="0"/>
                </a:tc>
                <a:tc>
                  <a:txBody>
                    <a:bodyPr/>
                    <a:lstStyle/>
                    <a:p>
                      <a:pPr marL="309245">
                        <a:lnSpc>
                          <a:spcPct val="100000"/>
                        </a:lnSpc>
                      </a:pPr>
                      <a:r>
                        <a:rPr sz="2000" dirty="0">
                          <a:latin typeface="黑体"/>
                          <a:cs typeface="黑体"/>
                        </a:rPr>
                        <a:t>59</a:t>
                      </a:r>
                      <a:r>
                        <a:rPr sz="2000" spc="-10" dirty="0">
                          <a:latin typeface="黑体"/>
                          <a:cs typeface="黑体"/>
                        </a:rPr>
                        <a:t>1</a:t>
                      </a:r>
                      <a:r>
                        <a:rPr sz="2000" spc="0" dirty="0">
                          <a:latin typeface="黑体"/>
                          <a:cs typeface="黑体"/>
                        </a:rPr>
                        <a:t>88</a:t>
                      </a:r>
                      <a:r>
                        <a:rPr sz="2000" spc="-10" dirty="0">
                          <a:latin typeface="黑体"/>
                          <a:cs typeface="黑体"/>
                        </a:rPr>
                        <a:t>9</a:t>
                      </a:r>
                      <a:r>
                        <a:rPr sz="2000" spc="0" dirty="0">
                          <a:latin typeface="黑体"/>
                          <a:cs typeface="黑体"/>
                        </a:rPr>
                        <a:t>2,</a:t>
                      </a:r>
                      <a:r>
                        <a:rPr sz="2000" spc="-10" dirty="0">
                          <a:latin typeface="黑体"/>
                          <a:cs typeface="黑体"/>
                        </a:rPr>
                        <a:t>5</a:t>
                      </a:r>
                      <a:r>
                        <a:rPr sz="2000" spc="0" dirty="0">
                          <a:latin typeface="黑体"/>
                          <a:cs typeface="黑体"/>
                        </a:rPr>
                        <a:t>52</a:t>
                      </a:r>
                      <a:r>
                        <a:rPr sz="2000" spc="-10" dirty="0">
                          <a:latin typeface="黑体"/>
                          <a:cs typeface="黑体"/>
                        </a:rPr>
                        <a:t>5</a:t>
                      </a:r>
                      <a:r>
                        <a:rPr sz="2000" spc="0" dirty="0">
                          <a:latin typeface="黑体"/>
                          <a:cs typeface="黑体"/>
                        </a:rPr>
                        <a:t>00</a:t>
                      </a:r>
                      <a:r>
                        <a:rPr sz="2000" spc="-10" dirty="0">
                          <a:latin typeface="黑体"/>
                          <a:cs typeface="黑体"/>
                        </a:rPr>
                        <a:t>1</a:t>
                      </a:r>
                      <a:r>
                        <a:rPr sz="2000" spc="0" dirty="0">
                          <a:latin typeface="黑体"/>
                          <a:cs typeface="黑体"/>
                        </a:rPr>
                        <a:t>,</a:t>
                      </a:r>
                      <a:endParaRPr sz="2000">
                        <a:latin typeface="黑体"/>
                        <a:cs typeface="黑体"/>
                      </a:endParaRPr>
                    </a:p>
                  </a:txBody>
                  <a:tcPr marL="0" marR="0" marT="0" marB="0"/>
                </a:tc>
                <a:tc>
                  <a:txBody>
                    <a:bodyPr/>
                    <a:lstStyle/>
                    <a:p>
                      <a:pPr marL="63500">
                        <a:lnSpc>
                          <a:spcPct val="100000"/>
                        </a:lnSpc>
                      </a:pPr>
                      <a:r>
                        <a:rPr sz="2000" spc="-10" dirty="0">
                          <a:latin typeface="黑体"/>
                          <a:cs typeface="黑体"/>
                        </a:rPr>
                        <a:t>5</a:t>
                      </a:r>
                      <a:r>
                        <a:rPr sz="2000" spc="0" dirty="0">
                          <a:latin typeface="黑体"/>
                          <a:cs typeface="黑体"/>
                        </a:rPr>
                        <a:t>60</a:t>
                      </a:r>
                      <a:r>
                        <a:rPr sz="2000" spc="-10" dirty="0">
                          <a:latin typeface="黑体"/>
                          <a:cs typeface="黑体"/>
                        </a:rPr>
                        <a:t>9</a:t>
                      </a:r>
                      <a:r>
                        <a:rPr sz="2000" spc="0" dirty="0">
                          <a:latin typeface="黑体"/>
                          <a:cs typeface="黑体"/>
                        </a:rPr>
                        <a:t>991</a:t>
                      </a:r>
                      <a:endParaRPr sz="2000">
                        <a:latin typeface="黑体"/>
                        <a:cs typeface="黑体"/>
                      </a:endParaRPr>
                    </a:p>
                  </a:txBody>
                  <a:tcPr marL="0" marR="0" marT="0" marB="0"/>
                </a:tc>
                <a:extLst>
                  <a:ext uri="{0D108BD9-81ED-4DB2-BD59-A6C34878D82A}">
                    <a16:rowId xmlns:a16="http://schemas.microsoft.com/office/drawing/2014/main" val="10012"/>
                  </a:ext>
                </a:extLst>
              </a:tr>
              <a:tr h="353038">
                <a:tc>
                  <a:txBody>
                    <a:bodyPr/>
                    <a:lstStyle/>
                    <a:p>
                      <a:pPr marL="34925">
                        <a:lnSpc>
                          <a:spcPct val="100000"/>
                        </a:lnSpc>
                      </a:pPr>
                      <a:r>
                        <a:rPr sz="2000" dirty="0">
                          <a:solidFill>
                            <a:srgbClr val="C00000"/>
                          </a:solidFill>
                          <a:latin typeface="黑体"/>
                          <a:cs typeface="黑体"/>
                        </a:rPr>
                        <a:t>……</a:t>
                      </a:r>
                      <a:endParaRPr sz="2000">
                        <a:latin typeface="黑体"/>
                        <a:cs typeface="黑体"/>
                      </a:endParaRPr>
                    </a:p>
                  </a:txBody>
                  <a:tcPr marL="0" marR="0" marT="0" marB="0"/>
                </a:tc>
                <a:tc>
                  <a:txBody>
                    <a:bodyPr/>
                    <a:lstStyle/>
                    <a:p>
                      <a:endParaRPr sz="2000">
                        <a:latin typeface="黑体"/>
                        <a:cs typeface="黑体"/>
                      </a:endParaRPr>
                    </a:p>
                  </a:txBody>
                  <a:tcPr marL="0" marR="0" marT="0" marB="0"/>
                </a:tc>
                <a:tc>
                  <a:txBody>
                    <a:bodyPr/>
                    <a:lstStyle/>
                    <a:p>
                      <a:endParaRPr sz="2000">
                        <a:latin typeface="黑体"/>
                        <a:cs typeface="黑体"/>
                      </a:endParaRPr>
                    </a:p>
                  </a:txBody>
                  <a:tcPr marL="0" marR="0" marT="0" marB="0"/>
                </a:tc>
                <a:extLst>
                  <a:ext uri="{0D108BD9-81ED-4DB2-BD59-A6C34878D82A}">
                    <a16:rowId xmlns:a16="http://schemas.microsoft.com/office/drawing/2014/main" val="10013"/>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37184"/>
            <a:ext cx="2679065" cy="847725"/>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次数统</a:t>
            </a:r>
            <a:r>
              <a:rPr sz="2600" b="1" spc="-30" dirty="0">
                <a:solidFill>
                  <a:srgbClr val="00AF50"/>
                </a:solidFill>
                <a:latin typeface="黑体"/>
                <a:cs typeface="黑体"/>
              </a:rPr>
              <a:t>计</a:t>
            </a:r>
            <a:endParaRPr sz="2600">
              <a:latin typeface="黑体"/>
              <a:cs typeface="黑体"/>
            </a:endParaRPr>
          </a:p>
          <a:p>
            <a:pPr marL="287020" indent="-274320">
              <a:lnSpc>
                <a:spcPts val="3315"/>
              </a:lnSpc>
              <a:spcBef>
                <a:spcPts val="229"/>
              </a:spcBef>
              <a:buClr>
                <a:srgbClr val="D24717"/>
              </a:buClr>
              <a:buSzPct val="83928"/>
              <a:buFont typeface="Wingdings 2"/>
              <a:buChar char=""/>
              <a:tabLst>
                <a:tab pos="287020" algn="l"/>
              </a:tabLst>
            </a:pPr>
            <a:r>
              <a:rPr sz="2800" spc="-25" dirty="0">
                <a:solidFill>
                  <a:srgbClr val="C00000"/>
                </a:solidFill>
                <a:latin typeface="Arial Narrow"/>
                <a:cs typeface="Arial Narrow"/>
              </a:rPr>
              <a:t>Ma</a:t>
            </a:r>
            <a:r>
              <a:rPr sz="2800" spc="-15" dirty="0">
                <a:solidFill>
                  <a:srgbClr val="C00000"/>
                </a:solidFill>
                <a:latin typeface="Arial Narrow"/>
                <a:cs typeface="Arial Narrow"/>
              </a:rPr>
              <a:t>p</a:t>
            </a:r>
            <a:r>
              <a:rPr sz="2800" spc="-5" dirty="0">
                <a:solidFill>
                  <a:srgbClr val="C00000"/>
                </a:solidFill>
                <a:latin typeface="Arial Narrow"/>
                <a:cs typeface="Arial Narrow"/>
              </a:rPr>
              <a:t> </a:t>
            </a:r>
            <a:r>
              <a:rPr sz="2800" spc="-15" dirty="0">
                <a:solidFill>
                  <a:srgbClr val="C00000"/>
                </a:solidFill>
                <a:latin typeface="Arial Narrow"/>
                <a:cs typeface="Arial Narrow"/>
              </a:rPr>
              <a:t>Cl</a:t>
            </a:r>
            <a:r>
              <a:rPr sz="2800" spc="-30" dirty="0">
                <a:solidFill>
                  <a:srgbClr val="C00000"/>
                </a:solidFill>
                <a:latin typeface="Arial Narrow"/>
                <a:cs typeface="Arial Narrow"/>
              </a:rPr>
              <a:t>a</a:t>
            </a:r>
            <a:r>
              <a:rPr sz="2800" spc="-20" dirty="0">
                <a:solidFill>
                  <a:srgbClr val="C00000"/>
                </a:solidFill>
                <a:latin typeface="Arial Narrow"/>
                <a:cs typeface="Arial Narrow"/>
              </a:rPr>
              <a:t>ss</a:t>
            </a:r>
            <a:endParaRPr sz="2800">
              <a:latin typeface="Arial Narrow"/>
              <a:cs typeface="Arial Narrow"/>
            </a:endParaRPr>
          </a:p>
        </p:txBody>
      </p:sp>
      <p:sp>
        <p:nvSpPr>
          <p:cNvPr id="3" name="object 3"/>
          <p:cNvSpPr txBox="1"/>
          <p:nvPr/>
        </p:nvSpPr>
        <p:spPr>
          <a:xfrm>
            <a:off x="459740" y="1729994"/>
            <a:ext cx="8148320" cy="2797175"/>
          </a:xfrm>
          <a:prstGeom prst="rect">
            <a:avLst/>
          </a:prstGeom>
        </p:spPr>
        <p:txBody>
          <a:bodyPr vert="horz" wrap="square" lIns="0" tIns="0" rIns="0" bIns="0" rtlCol="0">
            <a:spAutoFit/>
          </a:bodyPr>
          <a:lstStyle/>
          <a:p>
            <a:pPr marL="12700">
              <a:lnSpc>
                <a:spcPct val="100000"/>
              </a:lnSpc>
            </a:pPr>
            <a:r>
              <a:rPr sz="2400" dirty="0">
                <a:latin typeface="Arial Narrow"/>
                <a:cs typeface="Arial Narrow"/>
              </a:rPr>
              <a:t>Int</a:t>
            </a:r>
            <a:r>
              <a:rPr sz="2400" spc="-55" dirty="0">
                <a:latin typeface="Arial Narrow"/>
                <a:cs typeface="Arial Narrow"/>
              </a:rPr>
              <a:t>W</a:t>
            </a:r>
            <a:r>
              <a:rPr sz="2400" spc="0" dirty="0">
                <a:latin typeface="Arial Narrow"/>
                <a:cs typeface="Arial Narrow"/>
              </a:rPr>
              <a:t>ritable</a:t>
            </a:r>
            <a:r>
              <a:rPr sz="2400" spc="15" dirty="0">
                <a:latin typeface="Arial Narrow"/>
                <a:cs typeface="Arial Narrow"/>
              </a:rPr>
              <a:t> </a:t>
            </a:r>
            <a:r>
              <a:rPr sz="2400" spc="-5" dirty="0">
                <a:latin typeface="Arial Narrow"/>
                <a:cs typeface="Arial Narrow"/>
              </a:rPr>
              <a:t>on</a:t>
            </a:r>
            <a:r>
              <a:rPr sz="2400" spc="0" dirty="0">
                <a:latin typeface="Arial Narrow"/>
                <a:cs typeface="Arial Narrow"/>
              </a:rPr>
              <a:t>e</a:t>
            </a:r>
            <a:r>
              <a:rPr sz="2400" spc="15" dirty="0">
                <a:latin typeface="Arial Narrow"/>
                <a:cs typeface="Arial Narrow"/>
              </a:rPr>
              <a:t> </a:t>
            </a:r>
            <a:r>
              <a:rPr sz="2400" spc="0" dirty="0">
                <a:latin typeface="Arial Narrow"/>
                <a:cs typeface="Arial Narrow"/>
              </a:rPr>
              <a:t>= </a:t>
            </a:r>
            <a:r>
              <a:rPr sz="2400" spc="-20" dirty="0">
                <a:latin typeface="Arial Narrow"/>
                <a:cs typeface="Arial Narrow"/>
              </a:rPr>
              <a:t>ne</a:t>
            </a:r>
            <a:r>
              <a:rPr sz="2400" spc="-15" dirty="0">
                <a:latin typeface="Arial Narrow"/>
                <a:cs typeface="Arial Narrow"/>
              </a:rPr>
              <a:t>w</a:t>
            </a:r>
            <a:r>
              <a:rPr sz="2400" spc="15" dirty="0">
                <a:latin typeface="Arial Narrow"/>
                <a:cs typeface="Arial Narrow"/>
              </a:rPr>
              <a:t> </a:t>
            </a:r>
            <a:r>
              <a:rPr sz="2400" spc="0" dirty="0">
                <a:latin typeface="Arial Narrow"/>
                <a:cs typeface="Arial Narrow"/>
              </a:rPr>
              <a:t>Int</a:t>
            </a:r>
            <a:r>
              <a:rPr sz="2400" spc="-55" dirty="0">
                <a:latin typeface="Arial Narrow"/>
                <a:cs typeface="Arial Narrow"/>
              </a:rPr>
              <a:t>W</a:t>
            </a:r>
            <a:r>
              <a:rPr sz="2400" spc="0" dirty="0">
                <a:latin typeface="Arial Narrow"/>
                <a:cs typeface="Arial Narrow"/>
              </a:rPr>
              <a:t>ritabl</a:t>
            </a:r>
            <a:r>
              <a:rPr sz="2400" spc="-10" dirty="0">
                <a:latin typeface="Arial Narrow"/>
                <a:cs typeface="Arial Narrow"/>
              </a:rPr>
              <a:t>e(1)</a:t>
            </a:r>
            <a:r>
              <a:rPr sz="2400" spc="0" dirty="0">
                <a:latin typeface="Arial Narrow"/>
                <a:cs typeface="Arial Narrow"/>
              </a:rPr>
              <a:t>;</a:t>
            </a:r>
            <a:endParaRPr sz="2400">
              <a:latin typeface="Arial Narrow"/>
              <a:cs typeface="Arial Narrow"/>
            </a:endParaRPr>
          </a:p>
          <a:p>
            <a:pPr marL="12700">
              <a:lnSpc>
                <a:spcPct val="100000"/>
              </a:lnSpc>
              <a:spcBef>
                <a:spcPts val="310"/>
              </a:spcBef>
            </a:pPr>
            <a:r>
              <a:rPr sz="2400" spc="-5" dirty="0">
                <a:latin typeface="Arial Narrow"/>
                <a:cs typeface="Arial Narrow"/>
              </a:rPr>
              <a:t>pu</a:t>
            </a:r>
            <a:r>
              <a:rPr sz="2400" spc="-10" dirty="0">
                <a:latin typeface="Arial Narrow"/>
                <a:cs typeface="Arial Narrow"/>
              </a:rPr>
              <a:t>b</a:t>
            </a:r>
            <a:r>
              <a:rPr sz="2400" spc="-5" dirty="0">
                <a:latin typeface="Arial Narrow"/>
                <a:cs typeface="Arial Narrow"/>
              </a:rPr>
              <a:t>l</a:t>
            </a:r>
            <a:r>
              <a:rPr sz="2400" spc="-10" dirty="0">
                <a:latin typeface="Arial Narrow"/>
                <a:cs typeface="Arial Narrow"/>
              </a:rPr>
              <a:t>i</a:t>
            </a:r>
            <a:r>
              <a:rPr sz="2400" spc="0" dirty="0">
                <a:latin typeface="Arial Narrow"/>
                <a:cs typeface="Arial Narrow"/>
              </a:rPr>
              <a:t>c</a:t>
            </a:r>
            <a:r>
              <a:rPr sz="2400" spc="35" dirty="0">
                <a:latin typeface="Arial Narrow"/>
                <a:cs typeface="Arial Narrow"/>
              </a:rPr>
              <a:t> </a:t>
            </a:r>
            <a:r>
              <a:rPr sz="2400" spc="-5" dirty="0">
                <a:latin typeface="Arial Narrow"/>
                <a:cs typeface="Arial Narrow"/>
              </a:rPr>
              <a:t>sta</a:t>
            </a:r>
            <a:r>
              <a:rPr sz="2400" spc="5" dirty="0">
                <a:latin typeface="Arial Narrow"/>
                <a:cs typeface="Arial Narrow"/>
              </a:rPr>
              <a:t>t</a:t>
            </a:r>
            <a:r>
              <a:rPr sz="2400" spc="-5" dirty="0">
                <a:latin typeface="Arial Narrow"/>
                <a:cs typeface="Arial Narrow"/>
              </a:rPr>
              <a:t>i</a:t>
            </a:r>
            <a:r>
              <a:rPr sz="2400" spc="0" dirty="0">
                <a:latin typeface="Arial Narrow"/>
                <a:cs typeface="Arial Narrow"/>
              </a:rPr>
              <a:t>c</a:t>
            </a:r>
            <a:r>
              <a:rPr sz="2400" spc="5" dirty="0">
                <a:latin typeface="Arial Narrow"/>
                <a:cs typeface="Arial Narrow"/>
              </a:rPr>
              <a:t> </a:t>
            </a:r>
            <a:r>
              <a:rPr sz="2400" spc="-5" dirty="0">
                <a:latin typeface="Arial Narrow"/>
                <a:cs typeface="Arial Narrow"/>
              </a:rPr>
              <a:t>clas</a:t>
            </a:r>
            <a:r>
              <a:rPr sz="2400" spc="0" dirty="0">
                <a:latin typeface="Arial Narrow"/>
                <a:cs typeface="Arial Narrow"/>
              </a:rPr>
              <a:t>s</a:t>
            </a:r>
            <a:r>
              <a:rPr sz="2400" spc="30" dirty="0">
                <a:latin typeface="Arial Narrow"/>
                <a:cs typeface="Arial Narrow"/>
              </a:rPr>
              <a:t> </a:t>
            </a:r>
            <a:r>
              <a:rPr sz="2400" spc="-5" dirty="0">
                <a:solidFill>
                  <a:srgbClr val="C00000"/>
                </a:solidFill>
                <a:latin typeface="Arial Narrow"/>
                <a:cs typeface="Arial Narrow"/>
              </a:rPr>
              <a:t>MapC</a:t>
            </a:r>
            <a:r>
              <a:rPr sz="2400" spc="-10" dirty="0">
                <a:solidFill>
                  <a:srgbClr val="C00000"/>
                </a:solidFill>
                <a:latin typeface="Arial Narrow"/>
                <a:cs typeface="Arial Narrow"/>
              </a:rPr>
              <a:t>l</a:t>
            </a:r>
            <a:r>
              <a:rPr sz="2400" spc="-5" dirty="0">
                <a:solidFill>
                  <a:srgbClr val="C00000"/>
                </a:solidFill>
                <a:latin typeface="Arial Narrow"/>
                <a:cs typeface="Arial Narrow"/>
              </a:rPr>
              <a:t>as</a:t>
            </a:r>
            <a:r>
              <a:rPr sz="2400" spc="0" dirty="0">
                <a:solidFill>
                  <a:srgbClr val="C00000"/>
                </a:solidFill>
                <a:latin typeface="Arial Narrow"/>
                <a:cs typeface="Arial Narrow"/>
              </a:rPr>
              <a:t>s</a:t>
            </a:r>
            <a:r>
              <a:rPr sz="2400" spc="40" dirty="0">
                <a:solidFill>
                  <a:srgbClr val="C00000"/>
                </a:solidFill>
                <a:latin typeface="Arial Narrow"/>
                <a:cs typeface="Arial Narrow"/>
              </a:rPr>
              <a:t> </a:t>
            </a:r>
            <a:r>
              <a:rPr sz="2400" spc="-5" dirty="0">
                <a:latin typeface="Arial Narrow"/>
                <a:cs typeface="Arial Narrow"/>
              </a:rPr>
              <a:t>extend</a:t>
            </a:r>
            <a:r>
              <a:rPr sz="2400" spc="0" dirty="0">
                <a:latin typeface="Arial Narrow"/>
                <a:cs typeface="Arial Narrow"/>
              </a:rPr>
              <a:t>s</a:t>
            </a:r>
            <a:r>
              <a:rPr sz="2400" spc="30" dirty="0">
                <a:latin typeface="Arial Narrow"/>
                <a:cs typeface="Arial Narrow"/>
              </a:rPr>
              <a:t> </a:t>
            </a:r>
            <a:r>
              <a:rPr sz="2400" spc="-5" dirty="0">
                <a:latin typeface="Arial Narrow"/>
                <a:cs typeface="Arial Narrow"/>
              </a:rPr>
              <a:t>Mapper&lt;Lon</a:t>
            </a:r>
            <a:r>
              <a:rPr sz="2400" spc="-10" dirty="0">
                <a:latin typeface="Arial Narrow"/>
                <a:cs typeface="Arial Narrow"/>
              </a:rPr>
              <a:t>g</a:t>
            </a:r>
            <a:r>
              <a:rPr sz="2400" spc="-55" dirty="0">
                <a:latin typeface="Arial Narrow"/>
                <a:cs typeface="Arial Narrow"/>
              </a:rPr>
              <a:t>W</a:t>
            </a:r>
            <a:r>
              <a:rPr sz="2400" spc="0" dirty="0">
                <a:latin typeface="Arial Narrow"/>
                <a:cs typeface="Arial Narrow"/>
              </a:rPr>
              <a:t>rita</a:t>
            </a:r>
            <a:r>
              <a:rPr sz="2400" spc="5" dirty="0">
                <a:latin typeface="Arial Narrow"/>
                <a:cs typeface="Arial Narrow"/>
              </a:rPr>
              <a:t>b</a:t>
            </a:r>
            <a:r>
              <a:rPr sz="2400" spc="-5" dirty="0">
                <a:latin typeface="Arial Narrow"/>
                <a:cs typeface="Arial Narrow"/>
              </a:rPr>
              <a:t>l</a:t>
            </a:r>
            <a:r>
              <a:rPr sz="2400" spc="-10" dirty="0">
                <a:latin typeface="Arial Narrow"/>
                <a:cs typeface="Arial Narrow"/>
              </a:rPr>
              <a:t>e</a:t>
            </a:r>
            <a:r>
              <a:rPr sz="2400" spc="0" dirty="0">
                <a:latin typeface="Arial Narrow"/>
                <a:cs typeface="Arial Narrow"/>
              </a:rPr>
              <a:t>,</a:t>
            </a:r>
            <a:r>
              <a:rPr sz="2400" spc="30" dirty="0">
                <a:latin typeface="Arial Narrow"/>
                <a:cs typeface="Arial Narrow"/>
              </a:rPr>
              <a:t> </a:t>
            </a:r>
            <a:r>
              <a:rPr sz="2400" spc="-235" dirty="0">
                <a:latin typeface="Arial Narrow"/>
                <a:cs typeface="Arial Narrow"/>
              </a:rPr>
              <a:t>T</a:t>
            </a:r>
            <a:r>
              <a:rPr sz="2400" spc="-5" dirty="0">
                <a:latin typeface="Arial Narrow"/>
                <a:cs typeface="Arial Narrow"/>
              </a:rPr>
              <a:t>ext,</a:t>
            </a:r>
            <a:endParaRPr sz="2400">
              <a:latin typeface="Arial Narrow"/>
              <a:cs typeface="Arial Narrow"/>
            </a:endParaRPr>
          </a:p>
          <a:p>
            <a:pPr marR="706755" algn="r">
              <a:lnSpc>
                <a:spcPct val="100000"/>
              </a:lnSpc>
              <a:spcBef>
                <a:spcPts val="310"/>
              </a:spcBef>
            </a:pPr>
            <a:r>
              <a:rPr sz="2400" spc="-235" dirty="0">
                <a:latin typeface="Arial Narrow"/>
                <a:cs typeface="Arial Narrow"/>
              </a:rPr>
              <a:t>T</a:t>
            </a:r>
            <a:r>
              <a:rPr sz="2400" spc="-5" dirty="0">
                <a:latin typeface="Arial Narrow"/>
                <a:cs typeface="Arial Narrow"/>
              </a:rPr>
              <a:t>ext</a:t>
            </a:r>
            <a:r>
              <a:rPr sz="2400" spc="0" dirty="0">
                <a:latin typeface="Arial Narrow"/>
                <a:cs typeface="Arial Narrow"/>
              </a:rPr>
              <a:t>, </a:t>
            </a:r>
            <a:r>
              <a:rPr sz="2400" spc="5" dirty="0">
                <a:latin typeface="Arial Narrow"/>
                <a:cs typeface="Arial Narrow"/>
              </a:rPr>
              <a:t>I</a:t>
            </a:r>
            <a:r>
              <a:rPr sz="2400" spc="-5" dirty="0">
                <a:latin typeface="Arial Narrow"/>
                <a:cs typeface="Arial Narrow"/>
              </a:rPr>
              <a:t>nt</a:t>
            </a:r>
            <a:r>
              <a:rPr sz="2400" spc="-35" dirty="0">
                <a:latin typeface="Arial Narrow"/>
                <a:cs typeface="Arial Narrow"/>
              </a:rPr>
              <a:t>W</a:t>
            </a:r>
            <a:r>
              <a:rPr sz="2400" spc="0" dirty="0">
                <a:latin typeface="Arial Narrow"/>
                <a:cs typeface="Arial Narrow"/>
              </a:rPr>
              <a:t>ritabl</a:t>
            </a:r>
            <a:r>
              <a:rPr sz="2400" spc="-10" dirty="0">
                <a:latin typeface="Arial Narrow"/>
                <a:cs typeface="Arial Narrow"/>
              </a:rPr>
              <a:t>e</a:t>
            </a:r>
            <a:r>
              <a:rPr sz="2400" spc="0" dirty="0">
                <a:latin typeface="Arial Narrow"/>
                <a:cs typeface="Arial Narrow"/>
              </a:rPr>
              <a:t>&gt;</a:t>
            </a:r>
            <a:endParaRPr sz="2400">
              <a:latin typeface="Arial Narrow"/>
              <a:cs typeface="Arial Narrow"/>
            </a:endParaRPr>
          </a:p>
          <a:p>
            <a:pPr marL="12700">
              <a:lnSpc>
                <a:spcPct val="100000"/>
              </a:lnSpc>
              <a:spcBef>
                <a:spcPts val="315"/>
              </a:spcBef>
            </a:pPr>
            <a:r>
              <a:rPr sz="2400" spc="-10" dirty="0">
                <a:latin typeface="Arial Narrow"/>
                <a:cs typeface="Arial Narrow"/>
              </a:rPr>
              <a:t>{</a:t>
            </a:r>
            <a:endParaRPr sz="2400">
              <a:latin typeface="Arial Narrow"/>
              <a:cs typeface="Arial Narrow"/>
            </a:endParaRPr>
          </a:p>
          <a:p>
            <a:pPr marL="286385">
              <a:lnSpc>
                <a:spcPct val="100000"/>
              </a:lnSpc>
              <a:spcBef>
                <a:spcPts val="310"/>
              </a:spcBef>
            </a:pPr>
            <a:r>
              <a:rPr sz="2400" spc="-5" dirty="0">
                <a:solidFill>
                  <a:srgbClr val="0066FF"/>
                </a:solidFill>
                <a:latin typeface="Arial Narrow"/>
                <a:cs typeface="Arial Narrow"/>
              </a:rPr>
              <a:t>pu</a:t>
            </a:r>
            <a:r>
              <a:rPr sz="2400" spc="-10" dirty="0">
                <a:solidFill>
                  <a:srgbClr val="0066FF"/>
                </a:solidFill>
                <a:latin typeface="Arial Narrow"/>
                <a:cs typeface="Arial Narrow"/>
              </a:rPr>
              <a:t>b</a:t>
            </a:r>
            <a:r>
              <a:rPr sz="2400" spc="-5" dirty="0">
                <a:solidFill>
                  <a:srgbClr val="0066FF"/>
                </a:solidFill>
                <a:latin typeface="Arial Narrow"/>
                <a:cs typeface="Arial Narrow"/>
              </a:rPr>
              <a:t>l</a:t>
            </a:r>
            <a:r>
              <a:rPr sz="2400" spc="-10" dirty="0">
                <a:solidFill>
                  <a:srgbClr val="0066FF"/>
                </a:solidFill>
                <a:latin typeface="Arial Narrow"/>
                <a:cs typeface="Arial Narrow"/>
              </a:rPr>
              <a:t>i</a:t>
            </a:r>
            <a:r>
              <a:rPr sz="2400" spc="0" dirty="0">
                <a:solidFill>
                  <a:srgbClr val="0066FF"/>
                </a:solidFill>
                <a:latin typeface="Arial Narrow"/>
                <a:cs typeface="Arial Narrow"/>
              </a:rPr>
              <a:t>c</a:t>
            </a:r>
            <a:r>
              <a:rPr sz="2400" spc="35" dirty="0">
                <a:solidFill>
                  <a:srgbClr val="0066FF"/>
                </a:solidFill>
                <a:latin typeface="Arial Narrow"/>
                <a:cs typeface="Arial Narrow"/>
              </a:rPr>
              <a:t> </a:t>
            </a:r>
            <a:r>
              <a:rPr sz="2400" spc="-5" dirty="0">
                <a:solidFill>
                  <a:srgbClr val="0066FF"/>
                </a:solidFill>
                <a:latin typeface="Arial Narrow"/>
                <a:cs typeface="Arial Narrow"/>
              </a:rPr>
              <a:t>voi</a:t>
            </a:r>
            <a:r>
              <a:rPr sz="2400" spc="0" dirty="0">
                <a:solidFill>
                  <a:srgbClr val="0066FF"/>
                </a:solidFill>
                <a:latin typeface="Arial Narrow"/>
                <a:cs typeface="Arial Narrow"/>
              </a:rPr>
              <a:t>d</a:t>
            </a:r>
            <a:r>
              <a:rPr sz="2400" spc="15" dirty="0">
                <a:solidFill>
                  <a:srgbClr val="0066FF"/>
                </a:solidFill>
                <a:latin typeface="Arial Narrow"/>
                <a:cs typeface="Arial Narrow"/>
              </a:rPr>
              <a:t> </a:t>
            </a:r>
            <a:r>
              <a:rPr sz="2400" spc="-5" dirty="0">
                <a:solidFill>
                  <a:srgbClr val="0066FF"/>
                </a:solidFill>
                <a:latin typeface="Arial Narrow"/>
                <a:cs typeface="Arial Narrow"/>
              </a:rPr>
              <a:t>map</a:t>
            </a:r>
            <a:r>
              <a:rPr sz="2400" spc="10" dirty="0">
                <a:solidFill>
                  <a:srgbClr val="0066FF"/>
                </a:solidFill>
                <a:latin typeface="Arial Narrow"/>
                <a:cs typeface="Arial Narrow"/>
              </a:rPr>
              <a:t>(</a:t>
            </a:r>
            <a:r>
              <a:rPr sz="2400" spc="-5" dirty="0">
                <a:solidFill>
                  <a:srgbClr val="0066FF"/>
                </a:solidFill>
                <a:latin typeface="Arial Narrow"/>
                <a:cs typeface="Arial Narrow"/>
              </a:rPr>
              <a:t>Lo</a:t>
            </a:r>
            <a:r>
              <a:rPr sz="2400" spc="-10" dirty="0">
                <a:solidFill>
                  <a:srgbClr val="0066FF"/>
                </a:solidFill>
                <a:latin typeface="Arial Narrow"/>
                <a:cs typeface="Arial Narrow"/>
              </a:rPr>
              <a:t>n</a:t>
            </a:r>
            <a:r>
              <a:rPr sz="2400" spc="-20" dirty="0">
                <a:solidFill>
                  <a:srgbClr val="0066FF"/>
                </a:solidFill>
                <a:latin typeface="Arial Narrow"/>
                <a:cs typeface="Arial Narrow"/>
              </a:rPr>
              <a:t>g</a:t>
            </a:r>
            <a:r>
              <a:rPr sz="2400" spc="-60" dirty="0">
                <a:solidFill>
                  <a:srgbClr val="0066FF"/>
                </a:solidFill>
                <a:latin typeface="Arial Narrow"/>
                <a:cs typeface="Arial Narrow"/>
              </a:rPr>
              <a:t>W</a:t>
            </a:r>
            <a:r>
              <a:rPr sz="2400" spc="0" dirty="0">
                <a:solidFill>
                  <a:srgbClr val="0066FF"/>
                </a:solidFill>
                <a:latin typeface="Arial Narrow"/>
                <a:cs typeface="Arial Narrow"/>
              </a:rPr>
              <a:t>ritable</a:t>
            </a:r>
            <a:r>
              <a:rPr sz="2400" spc="55" dirty="0">
                <a:solidFill>
                  <a:srgbClr val="0066FF"/>
                </a:solidFill>
                <a:latin typeface="Arial Narrow"/>
                <a:cs typeface="Arial Narrow"/>
              </a:rPr>
              <a:t> </a:t>
            </a:r>
            <a:r>
              <a:rPr sz="2400" spc="-5" dirty="0">
                <a:solidFill>
                  <a:srgbClr val="0066FF"/>
                </a:solidFill>
                <a:latin typeface="Arial Narrow"/>
                <a:cs typeface="Arial Narrow"/>
              </a:rPr>
              <a:t>ke</a:t>
            </a:r>
            <a:r>
              <a:rPr sz="2400" spc="-150" dirty="0">
                <a:solidFill>
                  <a:srgbClr val="0066FF"/>
                </a:solidFill>
                <a:latin typeface="Arial Narrow"/>
                <a:cs typeface="Arial Narrow"/>
              </a:rPr>
              <a:t>y</a:t>
            </a:r>
            <a:r>
              <a:rPr sz="2400" spc="0" dirty="0">
                <a:solidFill>
                  <a:srgbClr val="0066FF"/>
                </a:solidFill>
                <a:latin typeface="Arial Narrow"/>
                <a:cs typeface="Arial Narrow"/>
              </a:rPr>
              <a:t>,</a:t>
            </a:r>
            <a:r>
              <a:rPr sz="2400" spc="-15" dirty="0">
                <a:solidFill>
                  <a:srgbClr val="0066FF"/>
                </a:solidFill>
                <a:latin typeface="Arial Narrow"/>
                <a:cs typeface="Arial Narrow"/>
              </a:rPr>
              <a:t> </a:t>
            </a:r>
            <a:r>
              <a:rPr sz="2400" spc="-235" dirty="0">
                <a:solidFill>
                  <a:srgbClr val="0066FF"/>
                </a:solidFill>
                <a:latin typeface="Arial Narrow"/>
                <a:cs typeface="Arial Narrow"/>
              </a:rPr>
              <a:t>T</a:t>
            </a:r>
            <a:r>
              <a:rPr sz="2400" spc="-5" dirty="0">
                <a:solidFill>
                  <a:srgbClr val="0066FF"/>
                </a:solidFill>
                <a:latin typeface="Arial Narrow"/>
                <a:cs typeface="Arial Narrow"/>
              </a:rPr>
              <a:t>ex</a:t>
            </a:r>
            <a:r>
              <a:rPr sz="2400" spc="0" dirty="0">
                <a:solidFill>
                  <a:srgbClr val="0066FF"/>
                </a:solidFill>
                <a:latin typeface="Arial Narrow"/>
                <a:cs typeface="Arial Narrow"/>
              </a:rPr>
              <a:t>t </a:t>
            </a:r>
            <a:r>
              <a:rPr sz="2400" spc="-5" dirty="0">
                <a:solidFill>
                  <a:srgbClr val="0066FF"/>
                </a:solidFill>
                <a:latin typeface="Arial Narrow"/>
                <a:cs typeface="Arial Narrow"/>
              </a:rPr>
              <a:t>val</a:t>
            </a:r>
            <a:r>
              <a:rPr sz="2400" spc="-10" dirty="0">
                <a:solidFill>
                  <a:srgbClr val="0066FF"/>
                </a:solidFill>
                <a:latin typeface="Arial Narrow"/>
                <a:cs typeface="Arial Narrow"/>
              </a:rPr>
              <a:t>u</a:t>
            </a:r>
            <a:r>
              <a:rPr sz="2400" spc="-5" dirty="0">
                <a:solidFill>
                  <a:srgbClr val="0066FF"/>
                </a:solidFill>
                <a:latin typeface="Arial Narrow"/>
                <a:cs typeface="Arial Narrow"/>
              </a:rPr>
              <a:t>e</a:t>
            </a:r>
            <a:r>
              <a:rPr sz="2400" spc="0" dirty="0">
                <a:solidFill>
                  <a:srgbClr val="0066FF"/>
                </a:solidFill>
                <a:latin typeface="Arial Narrow"/>
                <a:cs typeface="Arial Narrow"/>
              </a:rPr>
              <a:t>,</a:t>
            </a:r>
            <a:r>
              <a:rPr sz="2400" spc="40" dirty="0">
                <a:solidFill>
                  <a:srgbClr val="0066FF"/>
                </a:solidFill>
                <a:latin typeface="Arial Narrow"/>
                <a:cs typeface="Arial Narrow"/>
              </a:rPr>
              <a:t> </a:t>
            </a:r>
            <a:r>
              <a:rPr sz="2400" spc="-15" dirty="0">
                <a:solidFill>
                  <a:srgbClr val="0066FF"/>
                </a:solidFill>
                <a:latin typeface="Arial Narrow"/>
                <a:cs typeface="Arial Narrow"/>
              </a:rPr>
              <a:t>C</a:t>
            </a:r>
            <a:r>
              <a:rPr sz="2400" spc="-25" dirty="0">
                <a:solidFill>
                  <a:srgbClr val="0066FF"/>
                </a:solidFill>
                <a:latin typeface="Arial Narrow"/>
                <a:cs typeface="Arial Narrow"/>
              </a:rPr>
              <a:t>o</a:t>
            </a:r>
            <a:r>
              <a:rPr sz="2400" spc="-5" dirty="0">
                <a:solidFill>
                  <a:srgbClr val="0066FF"/>
                </a:solidFill>
                <a:latin typeface="Arial Narrow"/>
                <a:cs typeface="Arial Narrow"/>
              </a:rPr>
              <a:t>ntex</a:t>
            </a:r>
            <a:r>
              <a:rPr sz="2400" spc="0" dirty="0">
                <a:solidFill>
                  <a:srgbClr val="0066FF"/>
                </a:solidFill>
                <a:latin typeface="Arial Narrow"/>
                <a:cs typeface="Arial Narrow"/>
              </a:rPr>
              <a:t>t</a:t>
            </a:r>
            <a:r>
              <a:rPr sz="2400" spc="40" dirty="0">
                <a:solidFill>
                  <a:srgbClr val="0066FF"/>
                </a:solidFill>
                <a:latin typeface="Arial Narrow"/>
                <a:cs typeface="Arial Narrow"/>
              </a:rPr>
              <a:t> </a:t>
            </a:r>
            <a:r>
              <a:rPr sz="2400" spc="-5" dirty="0">
                <a:solidFill>
                  <a:srgbClr val="0066FF"/>
                </a:solidFill>
                <a:latin typeface="Arial Narrow"/>
                <a:cs typeface="Arial Narrow"/>
              </a:rPr>
              <a:t>contex</a:t>
            </a:r>
            <a:r>
              <a:rPr sz="2400" spc="0" dirty="0">
                <a:solidFill>
                  <a:srgbClr val="0066FF"/>
                </a:solidFill>
                <a:latin typeface="Arial Narrow"/>
                <a:cs typeface="Arial Narrow"/>
              </a:rPr>
              <a:t>t</a:t>
            </a:r>
            <a:r>
              <a:rPr sz="2400" spc="-10" dirty="0">
                <a:solidFill>
                  <a:srgbClr val="0066FF"/>
                </a:solidFill>
                <a:latin typeface="Arial Narrow"/>
                <a:cs typeface="Arial Narrow"/>
              </a:rPr>
              <a:t>)</a:t>
            </a:r>
            <a:endParaRPr sz="2400">
              <a:latin typeface="Arial Narrow"/>
              <a:cs typeface="Arial Narrow"/>
            </a:endParaRPr>
          </a:p>
          <a:p>
            <a:pPr marL="156845" algn="ctr">
              <a:lnSpc>
                <a:spcPct val="100000"/>
              </a:lnSpc>
              <a:spcBef>
                <a:spcPts val="310"/>
              </a:spcBef>
            </a:pPr>
            <a:r>
              <a:rPr sz="2400" spc="-5" dirty="0">
                <a:latin typeface="Arial Narrow"/>
                <a:cs typeface="Arial Narrow"/>
              </a:rPr>
              <a:t>throw</a:t>
            </a:r>
            <a:r>
              <a:rPr sz="2400" spc="0" dirty="0">
                <a:latin typeface="Arial Narrow"/>
                <a:cs typeface="Arial Narrow"/>
              </a:rPr>
              <a:t>s</a:t>
            </a:r>
            <a:r>
              <a:rPr sz="2400" spc="20" dirty="0">
                <a:latin typeface="Arial Narrow"/>
                <a:cs typeface="Arial Narrow"/>
              </a:rPr>
              <a:t> </a:t>
            </a:r>
            <a:r>
              <a:rPr sz="2400" spc="0" dirty="0">
                <a:latin typeface="Arial Narrow"/>
                <a:cs typeface="Arial Narrow"/>
              </a:rPr>
              <a:t>I</a:t>
            </a:r>
            <a:r>
              <a:rPr sz="2400" spc="5" dirty="0">
                <a:latin typeface="Arial Narrow"/>
                <a:cs typeface="Arial Narrow"/>
              </a:rPr>
              <a:t>O</a:t>
            </a:r>
            <a:r>
              <a:rPr sz="2400" spc="0" dirty="0">
                <a:latin typeface="Arial Narrow"/>
                <a:cs typeface="Arial Narrow"/>
              </a:rPr>
              <a:t>Exce</a:t>
            </a:r>
            <a:r>
              <a:rPr sz="2400" spc="-15" dirty="0">
                <a:latin typeface="Arial Narrow"/>
                <a:cs typeface="Arial Narrow"/>
              </a:rPr>
              <a:t>p</a:t>
            </a:r>
            <a:r>
              <a:rPr sz="2400" spc="0" dirty="0">
                <a:latin typeface="Arial Narrow"/>
                <a:cs typeface="Arial Narrow"/>
              </a:rPr>
              <a:t>tio</a:t>
            </a:r>
            <a:r>
              <a:rPr sz="2400" spc="-5" dirty="0">
                <a:latin typeface="Arial Narrow"/>
                <a:cs typeface="Arial Narrow"/>
              </a:rPr>
              <a:t>n</a:t>
            </a:r>
            <a:r>
              <a:rPr sz="2400" spc="0" dirty="0">
                <a:latin typeface="Arial Narrow"/>
                <a:cs typeface="Arial Narrow"/>
              </a:rPr>
              <a:t>,</a:t>
            </a:r>
            <a:r>
              <a:rPr sz="2400" spc="55" dirty="0">
                <a:latin typeface="Arial Narrow"/>
                <a:cs typeface="Arial Narrow"/>
              </a:rPr>
              <a:t> </a:t>
            </a:r>
            <a:r>
              <a:rPr sz="2400" spc="0" dirty="0">
                <a:latin typeface="Arial Narrow"/>
                <a:cs typeface="Arial Narrow"/>
              </a:rPr>
              <a:t>Int</a:t>
            </a:r>
            <a:r>
              <a:rPr sz="2400" spc="-15" dirty="0">
                <a:latin typeface="Arial Narrow"/>
                <a:cs typeface="Arial Narrow"/>
              </a:rPr>
              <a:t>er</a:t>
            </a:r>
            <a:r>
              <a:rPr sz="2400" spc="-5" dirty="0">
                <a:latin typeface="Arial Narrow"/>
                <a:cs typeface="Arial Narrow"/>
              </a:rPr>
              <a:t>rupted</a:t>
            </a:r>
            <a:r>
              <a:rPr sz="2400" spc="-10" dirty="0">
                <a:latin typeface="Arial Narrow"/>
                <a:cs typeface="Arial Narrow"/>
              </a:rPr>
              <a:t>E</a:t>
            </a:r>
            <a:r>
              <a:rPr sz="2400" spc="-5" dirty="0">
                <a:latin typeface="Arial Narrow"/>
                <a:cs typeface="Arial Narrow"/>
              </a:rPr>
              <a:t>xception</a:t>
            </a:r>
            <a:endParaRPr sz="2400">
              <a:latin typeface="Arial Narrow"/>
              <a:cs typeface="Arial Narrow"/>
            </a:endParaRPr>
          </a:p>
          <a:p>
            <a:pPr marL="286385">
              <a:lnSpc>
                <a:spcPts val="2845"/>
              </a:lnSpc>
              <a:spcBef>
                <a:spcPts val="335"/>
              </a:spcBef>
            </a:pPr>
            <a:r>
              <a:rPr sz="2400" dirty="0">
                <a:solidFill>
                  <a:srgbClr val="C00000"/>
                </a:solidFill>
                <a:latin typeface="Arial Narrow"/>
                <a:cs typeface="Arial Narrow"/>
              </a:rPr>
              <a:t>//</a:t>
            </a:r>
            <a:r>
              <a:rPr sz="2400" spc="-5" dirty="0">
                <a:solidFill>
                  <a:srgbClr val="C00000"/>
                </a:solidFill>
                <a:latin typeface="Arial Narrow"/>
                <a:cs typeface="Arial Narrow"/>
              </a:rPr>
              <a:t> </a:t>
            </a:r>
            <a:r>
              <a:rPr sz="2400" spc="-5" dirty="0">
                <a:solidFill>
                  <a:srgbClr val="C00000"/>
                </a:solidFill>
                <a:latin typeface="黑体"/>
                <a:cs typeface="黑体"/>
              </a:rPr>
              <a:t>输入</a:t>
            </a:r>
            <a:r>
              <a:rPr sz="2400" spc="-5" dirty="0">
                <a:solidFill>
                  <a:srgbClr val="C00000"/>
                </a:solidFill>
                <a:latin typeface="Arial Narrow"/>
                <a:cs typeface="Arial Narrow"/>
              </a:rPr>
              <a:t>key</a:t>
            </a:r>
            <a:r>
              <a:rPr sz="2400" spc="0" dirty="0">
                <a:solidFill>
                  <a:srgbClr val="C00000"/>
                </a:solidFill>
                <a:latin typeface="Arial Narrow"/>
                <a:cs typeface="Arial Narrow"/>
              </a:rPr>
              <a:t>:</a:t>
            </a:r>
            <a:r>
              <a:rPr sz="2400" spc="15" dirty="0">
                <a:solidFill>
                  <a:srgbClr val="C00000"/>
                </a:solidFill>
                <a:latin typeface="Arial Narrow"/>
                <a:cs typeface="Arial Narrow"/>
              </a:rPr>
              <a:t> </a:t>
            </a:r>
            <a:r>
              <a:rPr sz="2400" spc="-5" dirty="0">
                <a:solidFill>
                  <a:srgbClr val="C00000"/>
                </a:solidFill>
                <a:latin typeface="黑体"/>
                <a:cs typeface="黑体"/>
              </a:rPr>
              <a:t>行偏移值</a:t>
            </a:r>
            <a:r>
              <a:rPr sz="2400" spc="0" dirty="0">
                <a:solidFill>
                  <a:srgbClr val="C00000"/>
                </a:solidFill>
                <a:latin typeface="黑体"/>
                <a:cs typeface="黑体"/>
              </a:rPr>
              <a:t>；</a:t>
            </a:r>
            <a:r>
              <a:rPr sz="2400" spc="0" dirty="0">
                <a:solidFill>
                  <a:srgbClr val="C00000"/>
                </a:solidFill>
                <a:latin typeface="Arial Narrow"/>
                <a:cs typeface="Arial Narrow"/>
              </a:rPr>
              <a:t>va</a:t>
            </a:r>
            <a:r>
              <a:rPr sz="2400" spc="-10" dirty="0">
                <a:solidFill>
                  <a:srgbClr val="C00000"/>
                </a:solidFill>
                <a:latin typeface="Arial Narrow"/>
                <a:cs typeface="Arial Narrow"/>
              </a:rPr>
              <a:t>l</a:t>
            </a:r>
            <a:r>
              <a:rPr sz="2400" spc="0" dirty="0">
                <a:solidFill>
                  <a:srgbClr val="C00000"/>
                </a:solidFill>
                <a:latin typeface="Arial Narrow"/>
                <a:cs typeface="Arial Narrow"/>
              </a:rPr>
              <a:t>ue:</a:t>
            </a:r>
            <a:r>
              <a:rPr sz="2400" spc="35" dirty="0">
                <a:solidFill>
                  <a:srgbClr val="C00000"/>
                </a:solidFill>
                <a:latin typeface="Arial Narrow"/>
                <a:cs typeface="Arial Narrow"/>
              </a:rPr>
              <a:t> </a:t>
            </a:r>
            <a:r>
              <a:rPr sz="2400" spc="0" dirty="0">
                <a:solidFill>
                  <a:srgbClr val="C00000"/>
                </a:solidFill>
                <a:latin typeface="Arial Narrow"/>
                <a:cs typeface="Arial Narrow"/>
              </a:rPr>
              <a:t>“citin</a:t>
            </a:r>
            <a:r>
              <a:rPr sz="2400" spc="-10" dirty="0">
                <a:solidFill>
                  <a:srgbClr val="C00000"/>
                </a:solidFill>
                <a:latin typeface="Arial Narrow"/>
                <a:cs typeface="Arial Narrow"/>
              </a:rPr>
              <a:t>g</a:t>
            </a:r>
            <a:r>
              <a:rPr sz="2400" spc="-5" dirty="0">
                <a:solidFill>
                  <a:srgbClr val="C00000"/>
                </a:solidFill>
                <a:latin typeface="黑体"/>
                <a:cs typeface="黑体"/>
              </a:rPr>
              <a:t>专利号</a:t>
            </a:r>
            <a:r>
              <a:rPr sz="2400" spc="0" dirty="0">
                <a:solidFill>
                  <a:srgbClr val="C00000"/>
                </a:solidFill>
                <a:latin typeface="Arial Narrow"/>
                <a:cs typeface="Arial Narrow"/>
              </a:rPr>
              <a:t>,</a:t>
            </a:r>
            <a:r>
              <a:rPr sz="2400" spc="15" dirty="0">
                <a:solidFill>
                  <a:srgbClr val="C00000"/>
                </a:solidFill>
                <a:latin typeface="Arial Narrow"/>
                <a:cs typeface="Arial Narrow"/>
              </a:rPr>
              <a:t> </a:t>
            </a:r>
            <a:r>
              <a:rPr sz="2400" spc="-5" dirty="0">
                <a:solidFill>
                  <a:srgbClr val="C00000"/>
                </a:solidFill>
                <a:latin typeface="Arial Narrow"/>
                <a:cs typeface="Arial Narrow"/>
              </a:rPr>
              <a:t>cited</a:t>
            </a:r>
            <a:r>
              <a:rPr sz="2400" spc="-5" dirty="0">
                <a:solidFill>
                  <a:srgbClr val="C00000"/>
                </a:solidFill>
                <a:latin typeface="黑体"/>
                <a:cs typeface="黑体"/>
              </a:rPr>
              <a:t>专利号</a:t>
            </a:r>
            <a:r>
              <a:rPr sz="2400" spc="0" dirty="0">
                <a:solidFill>
                  <a:srgbClr val="C00000"/>
                </a:solidFill>
                <a:latin typeface="Arial Narrow"/>
                <a:cs typeface="Arial Narrow"/>
              </a:rPr>
              <a:t>”</a:t>
            </a:r>
            <a:r>
              <a:rPr sz="2400" spc="20" dirty="0">
                <a:solidFill>
                  <a:srgbClr val="C00000"/>
                </a:solidFill>
                <a:latin typeface="Arial Narrow"/>
                <a:cs typeface="Arial Narrow"/>
              </a:rPr>
              <a:t> </a:t>
            </a:r>
            <a:r>
              <a:rPr sz="2400" spc="-5" dirty="0">
                <a:solidFill>
                  <a:srgbClr val="C00000"/>
                </a:solidFill>
                <a:latin typeface="黑体"/>
                <a:cs typeface="黑体"/>
              </a:rPr>
              <a:t>数据对</a:t>
            </a:r>
            <a:endParaRPr sz="2400">
              <a:latin typeface="黑体"/>
              <a:cs typeface="黑体"/>
            </a:endParaRPr>
          </a:p>
        </p:txBody>
      </p:sp>
      <p:sp>
        <p:nvSpPr>
          <p:cNvPr id="4" name="object 4"/>
          <p:cNvSpPr txBox="1"/>
          <p:nvPr/>
        </p:nvSpPr>
        <p:spPr>
          <a:xfrm>
            <a:off x="734059" y="4568317"/>
            <a:ext cx="109220" cy="374015"/>
          </a:xfrm>
          <a:prstGeom prst="rect">
            <a:avLst/>
          </a:prstGeom>
        </p:spPr>
        <p:txBody>
          <a:bodyPr vert="horz" wrap="square" lIns="0" tIns="0" rIns="0" bIns="0" rtlCol="0">
            <a:spAutoFit/>
          </a:bodyPr>
          <a:lstStyle/>
          <a:p>
            <a:pPr marL="12700">
              <a:lnSpc>
                <a:spcPct val="100000"/>
              </a:lnSpc>
            </a:pPr>
            <a:r>
              <a:rPr sz="2400" spc="-10" dirty="0">
                <a:latin typeface="Arial Narrow"/>
                <a:cs typeface="Arial Narrow"/>
              </a:rPr>
              <a:t>{</a:t>
            </a:r>
            <a:endParaRPr sz="2400">
              <a:latin typeface="Arial Narrow"/>
              <a:cs typeface="Arial Narrow"/>
            </a:endParaRPr>
          </a:p>
        </p:txBody>
      </p:sp>
      <p:sp>
        <p:nvSpPr>
          <p:cNvPr id="5" name="object 5"/>
          <p:cNvSpPr txBox="1"/>
          <p:nvPr/>
        </p:nvSpPr>
        <p:spPr>
          <a:xfrm>
            <a:off x="1374394" y="4528815"/>
            <a:ext cx="4652645" cy="819150"/>
          </a:xfrm>
          <a:prstGeom prst="rect">
            <a:avLst/>
          </a:prstGeom>
        </p:spPr>
        <p:txBody>
          <a:bodyPr vert="horz" wrap="square" lIns="0" tIns="0" rIns="0" bIns="0" rtlCol="0">
            <a:spAutoFit/>
          </a:bodyPr>
          <a:lstStyle/>
          <a:p>
            <a:pPr marL="12700" marR="6350">
              <a:lnSpc>
                <a:spcPct val="110800"/>
              </a:lnSpc>
            </a:pPr>
            <a:r>
              <a:rPr sz="2400" dirty="0">
                <a:latin typeface="Arial Narrow"/>
                <a:cs typeface="Arial Narrow"/>
              </a:rPr>
              <a:t>String[]</a:t>
            </a:r>
            <a:r>
              <a:rPr sz="2400" spc="10" dirty="0">
                <a:latin typeface="Arial Narrow"/>
                <a:cs typeface="Arial Narrow"/>
              </a:rPr>
              <a:t> </a:t>
            </a:r>
            <a:r>
              <a:rPr sz="2400" spc="-5" dirty="0">
                <a:latin typeface="Arial Narrow"/>
                <a:cs typeface="Arial Narrow"/>
              </a:rPr>
              <a:t>citatio</a:t>
            </a:r>
            <a:r>
              <a:rPr sz="2400" spc="0" dirty="0">
                <a:latin typeface="Arial Narrow"/>
                <a:cs typeface="Arial Narrow"/>
              </a:rPr>
              <a:t>n</a:t>
            </a:r>
            <a:r>
              <a:rPr sz="2400" spc="20" dirty="0">
                <a:latin typeface="Arial Narrow"/>
                <a:cs typeface="Arial Narrow"/>
              </a:rPr>
              <a:t> </a:t>
            </a:r>
            <a:r>
              <a:rPr sz="2400" spc="0" dirty="0">
                <a:latin typeface="Arial Narrow"/>
                <a:cs typeface="Arial Narrow"/>
              </a:rPr>
              <a:t>=</a:t>
            </a:r>
            <a:r>
              <a:rPr sz="2400" spc="15" dirty="0">
                <a:latin typeface="Arial Narrow"/>
                <a:cs typeface="Arial Narrow"/>
              </a:rPr>
              <a:t> </a:t>
            </a:r>
            <a:r>
              <a:rPr sz="2400" spc="-5" dirty="0">
                <a:latin typeface="Arial Narrow"/>
                <a:cs typeface="Arial Narrow"/>
              </a:rPr>
              <a:t>val</a:t>
            </a:r>
            <a:r>
              <a:rPr sz="2400" spc="-10" dirty="0">
                <a:latin typeface="Arial Narrow"/>
                <a:cs typeface="Arial Narrow"/>
              </a:rPr>
              <a:t>u</a:t>
            </a:r>
            <a:r>
              <a:rPr sz="2400" spc="-5" dirty="0">
                <a:latin typeface="Arial Narrow"/>
                <a:cs typeface="Arial Narrow"/>
              </a:rPr>
              <a:t>e.</a:t>
            </a:r>
            <a:r>
              <a:rPr sz="2400" spc="0" dirty="0">
                <a:latin typeface="Arial Narrow"/>
                <a:cs typeface="Arial Narrow"/>
              </a:rPr>
              <a:t>t</a:t>
            </a:r>
            <a:r>
              <a:rPr sz="2400" spc="-20" dirty="0">
                <a:latin typeface="Arial Narrow"/>
                <a:cs typeface="Arial Narrow"/>
              </a:rPr>
              <a:t>o</a:t>
            </a:r>
            <a:r>
              <a:rPr sz="2400" spc="-25" dirty="0">
                <a:latin typeface="Arial Narrow"/>
                <a:cs typeface="Arial Narrow"/>
              </a:rPr>
              <a:t>S</a:t>
            </a:r>
            <a:r>
              <a:rPr sz="2400" spc="-10" dirty="0">
                <a:latin typeface="Arial Narrow"/>
                <a:cs typeface="Arial Narrow"/>
              </a:rPr>
              <a:t>t</a:t>
            </a:r>
            <a:r>
              <a:rPr sz="2400" spc="-5" dirty="0">
                <a:latin typeface="Arial Narrow"/>
                <a:cs typeface="Arial Narrow"/>
              </a:rPr>
              <a:t>ri</a:t>
            </a:r>
            <a:r>
              <a:rPr sz="2400" spc="-10" dirty="0">
                <a:latin typeface="Arial Narrow"/>
                <a:cs typeface="Arial Narrow"/>
              </a:rPr>
              <a:t>n</a:t>
            </a:r>
            <a:r>
              <a:rPr sz="2400" spc="0" dirty="0">
                <a:latin typeface="Arial Narrow"/>
                <a:cs typeface="Arial Narrow"/>
              </a:rPr>
              <a:t>g(</a:t>
            </a:r>
            <a:r>
              <a:rPr sz="2400" spc="5" dirty="0">
                <a:latin typeface="Arial Narrow"/>
                <a:cs typeface="Arial Narrow"/>
              </a:rPr>
              <a:t>)</a:t>
            </a:r>
            <a:r>
              <a:rPr sz="2400" spc="0" dirty="0">
                <a:latin typeface="Arial Narrow"/>
                <a:cs typeface="Arial Narrow"/>
              </a:rPr>
              <a:t>.split(“,</a:t>
            </a:r>
            <a:r>
              <a:rPr sz="2400" spc="5" dirty="0">
                <a:latin typeface="Arial Narrow"/>
                <a:cs typeface="Arial Narrow"/>
              </a:rPr>
              <a:t>”</a:t>
            </a:r>
            <a:r>
              <a:rPr sz="2400" spc="0" dirty="0">
                <a:latin typeface="Arial Narrow"/>
                <a:cs typeface="Arial Narrow"/>
              </a:rPr>
              <a:t>); </a:t>
            </a:r>
            <a:r>
              <a:rPr sz="2400" spc="-5" dirty="0">
                <a:latin typeface="Arial Narrow"/>
                <a:cs typeface="Arial Narrow"/>
              </a:rPr>
              <a:t>context</a:t>
            </a:r>
            <a:r>
              <a:rPr sz="2400" spc="5" dirty="0">
                <a:latin typeface="Arial Narrow"/>
                <a:cs typeface="Arial Narrow"/>
              </a:rPr>
              <a:t>.</a:t>
            </a:r>
            <a:r>
              <a:rPr sz="2400" spc="-10" dirty="0">
                <a:latin typeface="Arial Narrow"/>
                <a:cs typeface="Arial Narrow"/>
              </a:rPr>
              <a:t>write(new</a:t>
            </a:r>
            <a:r>
              <a:rPr sz="2400" spc="0" dirty="0">
                <a:latin typeface="Arial Narrow"/>
                <a:cs typeface="Arial Narrow"/>
              </a:rPr>
              <a:t> </a:t>
            </a:r>
            <a:r>
              <a:rPr sz="2400" spc="-235" dirty="0">
                <a:latin typeface="Arial Narrow"/>
                <a:cs typeface="Arial Narrow"/>
              </a:rPr>
              <a:t>T</a:t>
            </a:r>
            <a:r>
              <a:rPr sz="2400" spc="-5" dirty="0">
                <a:latin typeface="Arial Narrow"/>
                <a:cs typeface="Arial Narrow"/>
              </a:rPr>
              <a:t>ext</a:t>
            </a:r>
            <a:r>
              <a:rPr sz="2400" spc="0" dirty="0">
                <a:latin typeface="Arial Narrow"/>
                <a:cs typeface="Arial Narrow"/>
              </a:rPr>
              <a:t>(</a:t>
            </a:r>
            <a:r>
              <a:rPr sz="2400" spc="-5" dirty="0">
                <a:latin typeface="Arial Narrow"/>
                <a:cs typeface="Arial Narrow"/>
              </a:rPr>
              <a:t>citatio</a:t>
            </a:r>
            <a:r>
              <a:rPr sz="2400" spc="-10" dirty="0">
                <a:latin typeface="Arial Narrow"/>
                <a:cs typeface="Arial Narrow"/>
              </a:rPr>
              <a:t>n</a:t>
            </a:r>
            <a:r>
              <a:rPr sz="2400" spc="0" dirty="0">
                <a:latin typeface="Arial Narrow"/>
                <a:cs typeface="Arial Narrow"/>
              </a:rPr>
              <a:t>[1]</a:t>
            </a:r>
            <a:r>
              <a:rPr sz="2400" spc="-10" dirty="0">
                <a:latin typeface="Arial Narrow"/>
                <a:cs typeface="Arial Narrow"/>
              </a:rPr>
              <a:t>),</a:t>
            </a:r>
            <a:r>
              <a:rPr sz="2400" spc="30" dirty="0">
                <a:latin typeface="Arial Narrow"/>
                <a:cs typeface="Arial Narrow"/>
              </a:rPr>
              <a:t> </a:t>
            </a:r>
            <a:r>
              <a:rPr sz="2400" spc="-5" dirty="0">
                <a:latin typeface="Arial Narrow"/>
                <a:cs typeface="Arial Narrow"/>
              </a:rPr>
              <a:t>on</a:t>
            </a:r>
            <a:r>
              <a:rPr sz="2400" spc="-10" dirty="0">
                <a:latin typeface="Arial Narrow"/>
                <a:cs typeface="Arial Narrow"/>
              </a:rPr>
              <a:t>e);</a:t>
            </a:r>
            <a:endParaRPr sz="2400">
              <a:latin typeface="Arial Narrow"/>
              <a:cs typeface="Arial Narrow"/>
            </a:endParaRPr>
          </a:p>
        </p:txBody>
      </p:sp>
      <p:sp>
        <p:nvSpPr>
          <p:cNvPr id="6" name="object 6"/>
          <p:cNvSpPr txBox="1"/>
          <p:nvPr/>
        </p:nvSpPr>
        <p:spPr>
          <a:xfrm>
            <a:off x="459740" y="5382158"/>
            <a:ext cx="4502150" cy="864869"/>
          </a:xfrm>
          <a:prstGeom prst="rect">
            <a:avLst/>
          </a:prstGeom>
        </p:spPr>
        <p:txBody>
          <a:bodyPr vert="horz" wrap="square" lIns="0" tIns="0" rIns="0" bIns="0" rtlCol="0">
            <a:spAutoFit/>
          </a:bodyPr>
          <a:lstStyle/>
          <a:p>
            <a:pPr marL="286385">
              <a:lnSpc>
                <a:spcPct val="100000"/>
              </a:lnSpc>
            </a:pPr>
            <a:r>
              <a:rPr sz="2400" spc="-10" dirty="0">
                <a:latin typeface="Arial Narrow"/>
                <a:cs typeface="Arial Narrow"/>
              </a:rPr>
              <a:t>}</a:t>
            </a:r>
            <a:r>
              <a:rPr sz="2400" spc="5" dirty="0">
                <a:latin typeface="Arial Narrow"/>
                <a:cs typeface="Arial Narrow"/>
              </a:rPr>
              <a:t> </a:t>
            </a:r>
            <a:r>
              <a:rPr sz="2400" spc="0" dirty="0">
                <a:solidFill>
                  <a:srgbClr val="C00000"/>
                </a:solidFill>
                <a:latin typeface="Arial Narrow"/>
                <a:cs typeface="Arial Narrow"/>
              </a:rPr>
              <a:t>//</a:t>
            </a:r>
            <a:r>
              <a:rPr sz="2400" spc="10" dirty="0">
                <a:solidFill>
                  <a:srgbClr val="C00000"/>
                </a:solidFill>
                <a:latin typeface="Arial Narrow"/>
                <a:cs typeface="Arial Narrow"/>
              </a:rPr>
              <a:t> </a:t>
            </a:r>
            <a:r>
              <a:rPr sz="2400" spc="0" dirty="0">
                <a:solidFill>
                  <a:srgbClr val="C00000"/>
                </a:solidFill>
                <a:latin typeface="黑体"/>
                <a:cs typeface="黑体"/>
              </a:rPr>
              <a:t>输</a:t>
            </a:r>
            <a:r>
              <a:rPr sz="2400" spc="-5" dirty="0">
                <a:solidFill>
                  <a:srgbClr val="C00000"/>
                </a:solidFill>
                <a:latin typeface="黑体"/>
                <a:cs typeface="黑体"/>
              </a:rPr>
              <a:t>出</a:t>
            </a:r>
            <a:r>
              <a:rPr sz="2400" spc="-5" dirty="0">
                <a:solidFill>
                  <a:srgbClr val="C00000"/>
                </a:solidFill>
                <a:latin typeface="Arial Narrow"/>
                <a:cs typeface="Arial Narrow"/>
              </a:rPr>
              <a:t>key</a:t>
            </a:r>
            <a:r>
              <a:rPr sz="2400" spc="0" dirty="0">
                <a:solidFill>
                  <a:srgbClr val="C00000"/>
                </a:solidFill>
                <a:latin typeface="Arial Narrow"/>
                <a:cs typeface="Arial Narrow"/>
              </a:rPr>
              <a:t>: </a:t>
            </a:r>
            <a:r>
              <a:rPr sz="2400" spc="-5" dirty="0">
                <a:solidFill>
                  <a:srgbClr val="C00000"/>
                </a:solidFill>
                <a:latin typeface="Arial Narrow"/>
                <a:cs typeface="Arial Narrow"/>
              </a:rPr>
              <a:t>ci</a:t>
            </a:r>
            <a:r>
              <a:rPr sz="2400" spc="0" dirty="0">
                <a:solidFill>
                  <a:srgbClr val="C00000"/>
                </a:solidFill>
                <a:latin typeface="Arial Narrow"/>
                <a:cs typeface="Arial Narrow"/>
              </a:rPr>
              <a:t>t</a:t>
            </a:r>
            <a:r>
              <a:rPr sz="2400" spc="-5" dirty="0">
                <a:solidFill>
                  <a:srgbClr val="C00000"/>
                </a:solidFill>
                <a:latin typeface="Arial Narrow"/>
                <a:cs typeface="Arial Narrow"/>
              </a:rPr>
              <a:t>e</a:t>
            </a:r>
            <a:r>
              <a:rPr sz="2400" spc="0" dirty="0">
                <a:solidFill>
                  <a:srgbClr val="C00000"/>
                </a:solidFill>
                <a:latin typeface="Arial Narrow"/>
                <a:cs typeface="Arial Narrow"/>
              </a:rPr>
              <a:t>d</a:t>
            </a:r>
            <a:r>
              <a:rPr sz="2400" spc="25" dirty="0">
                <a:solidFill>
                  <a:srgbClr val="C00000"/>
                </a:solidFill>
                <a:latin typeface="Arial Narrow"/>
                <a:cs typeface="Arial Narrow"/>
              </a:rPr>
              <a:t> </a:t>
            </a:r>
            <a:r>
              <a:rPr sz="2400" spc="0" dirty="0">
                <a:solidFill>
                  <a:srgbClr val="C00000"/>
                </a:solidFill>
                <a:latin typeface="黑体"/>
                <a:cs typeface="黑体"/>
              </a:rPr>
              <a:t>专利号；</a:t>
            </a:r>
            <a:r>
              <a:rPr sz="2400" spc="-5" dirty="0">
                <a:solidFill>
                  <a:srgbClr val="C00000"/>
                </a:solidFill>
                <a:latin typeface="Arial Narrow"/>
                <a:cs typeface="Arial Narrow"/>
              </a:rPr>
              <a:t>val</a:t>
            </a:r>
            <a:r>
              <a:rPr sz="2400" spc="-10" dirty="0">
                <a:solidFill>
                  <a:srgbClr val="C00000"/>
                </a:solidFill>
                <a:latin typeface="Arial Narrow"/>
                <a:cs typeface="Arial Narrow"/>
              </a:rPr>
              <a:t>u</a:t>
            </a:r>
            <a:r>
              <a:rPr sz="2400" spc="-5" dirty="0">
                <a:solidFill>
                  <a:srgbClr val="C00000"/>
                </a:solidFill>
                <a:latin typeface="Arial Narrow"/>
                <a:cs typeface="Arial Narrow"/>
              </a:rPr>
              <a:t>e</a:t>
            </a:r>
            <a:r>
              <a:rPr sz="2400" spc="0" dirty="0">
                <a:solidFill>
                  <a:srgbClr val="C00000"/>
                </a:solidFill>
                <a:latin typeface="Arial Narrow"/>
                <a:cs typeface="Arial Narrow"/>
              </a:rPr>
              <a:t>:</a:t>
            </a:r>
            <a:r>
              <a:rPr sz="2400" spc="40" dirty="0">
                <a:solidFill>
                  <a:srgbClr val="C00000"/>
                </a:solidFill>
                <a:latin typeface="Arial Narrow"/>
                <a:cs typeface="Arial Narrow"/>
              </a:rPr>
              <a:t> </a:t>
            </a:r>
            <a:r>
              <a:rPr sz="2400" spc="0" dirty="0">
                <a:solidFill>
                  <a:srgbClr val="C00000"/>
                </a:solidFill>
                <a:latin typeface="Arial Narrow"/>
                <a:cs typeface="Arial Narrow"/>
              </a:rPr>
              <a:t>1</a:t>
            </a:r>
            <a:endParaRPr sz="2400">
              <a:latin typeface="Arial Narrow"/>
              <a:cs typeface="Arial Narrow"/>
            </a:endParaRPr>
          </a:p>
          <a:p>
            <a:pPr marL="12700">
              <a:lnSpc>
                <a:spcPct val="100000"/>
              </a:lnSpc>
              <a:spcBef>
                <a:spcPts val="985"/>
              </a:spcBef>
            </a:pPr>
            <a:r>
              <a:rPr sz="2400" dirty="0">
                <a:latin typeface="Arial Narrow"/>
                <a:cs typeface="Arial Narrow"/>
              </a:rPr>
              <a:t>}</a:t>
            </a:r>
            <a:endParaRPr sz="2400">
              <a:latin typeface="Arial Narrow"/>
              <a:cs typeface="Arial Narrow"/>
            </a:endParaRPr>
          </a:p>
        </p:txBody>
      </p:sp>
      <p:sp>
        <p:nvSpPr>
          <p:cNvPr id="7" name="object 7"/>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76808"/>
            <a:ext cx="2679065" cy="890269"/>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次数统</a:t>
            </a:r>
            <a:r>
              <a:rPr sz="2600" b="1" spc="-30" dirty="0">
                <a:solidFill>
                  <a:srgbClr val="00AF50"/>
                </a:solidFill>
                <a:latin typeface="黑体"/>
                <a:cs typeface="黑体"/>
              </a:rPr>
              <a:t>计</a:t>
            </a:r>
            <a:endParaRPr sz="2600">
              <a:latin typeface="黑体"/>
              <a:cs typeface="黑体"/>
            </a:endParaRPr>
          </a:p>
          <a:p>
            <a:pPr marL="287020" indent="-274320">
              <a:lnSpc>
                <a:spcPts val="3315"/>
              </a:lnSpc>
              <a:spcBef>
                <a:spcPts val="570"/>
              </a:spcBef>
              <a:buClr>
                <a:srgbClr val="D24717"/>
              </a:buClr>
              <a:buSzPct val="83928"/>
              <a:buFont typeface="Wingdings 2"/>
              <a:buChar char=""/>
              <a:tabLst>
                <a:tab pos="287020" algn="l"/>
              </a:tabLst>
            </a:pPr>
            <a:r>
              <a:rPr sz="2800" spc="-15" dirty="0">
                <a:solidFill>
                  <a:srgbClr val="C00000"/>
                </a:solidFill>
                <a:latin typeface="Arial Narrow"/>
                <a:cs typeface="Arial Narrow"/>
              </a:rPr>
              <a:t>Re</a:t>
            </a:r>
            <a:r>
              <a:rPr sz="2800" spc="-25" dirty="0">
                <a:solidFill>
                  <a:srgbClr val="C00000"/>
                </a:solidFill>
                <a:latin typeface="Arial Narrow"/>
                <a:cs typeface="Arial Narrow"/>
              </a:rPr>
              <a:t>d</a:t>
            </a:r>
            <a:r>
              <a:rPr sz="2800" spc="-20" dirty="0">
                <a:solidFill>
                  <a:srgbClr val="C00000"/>
                </a:solidFill>
                <a:latin typeface="Arial Narrow"/>
                <a:cs typeface="Arial Narrow"/>
              </a:rPr>
              <a:t>uc</a:t>
            </a:r>
            <a:r>
              <a:rPr sz="2800" spc="-15" dirty="0">
                <a:solidFill>
                  <a:srgbClr val="C00000"/>
                </a:solidFill>
                <a:latin typeface="Arial Narrow"/>
                <a:cs typeface="Arial Narrow"/>
              </a:rPr>
              <a:t>e</a:t>
            </a:r>
            <a:r>
              <a:rPr sz="2800" spc="-5" dirty="0">
                <a:solidFill>
                  <a:srgbClr val="C00000"/>
                </a:solidFill>
                <a:latin typeface="Arial Narrow"/>
                <a:cs typeface="Arial Narrow"/>
              </a:rPr>
              <a:t> </a:t>
            </a:r>
            <a:r>
              <a:rPr sz="2800" spc="-15" dirty="0">
                <a:solidFill>
                  <a:srgbClr val="C00000"/>
                </a:solidFill>
                <a:latin typeface="Arial Narrow"/>
                <a:cs typeface="Arial Narrow"/>
              </a:rPr>
              <a:t>Class</a:t>
            </a:r>
            <a:endParaRPr sz="2800">
              <a:latin typeface="Arial Narrow"/>
              <a:cs typeface="Arial Narrow"/>
            </a:endParaRPr>
          </a:p>
        </p:txBody>
      </p:sp>
      <p:sp>
        <p:nvSpPr>
          <p:cNvPr id="3" name="object 3"/>
          <p:cNvSpPr txBox="1"/>
          <p:nvPr/>
        </p:nvSpPr>
        <p:spPr>
          <a:xfrm>
            <a:off x="459740" y="1850897"/>
            <a:ext cx="7295515" cy="1444625"/>
          </a:xfrm>
          <a:prstGeom prst="rect">
            <a:avLst/>
          </a:prstGeom>
        </p:spPr>
        <p:txBody>
          <a:bodyPr vert="horz" wrap="square" lIns="0" tIns="0" rIns="0" bIns="0" rtlCol="0">
            <a:spAutoFit/>
          </a:bodyPr>
          <a:lstStyle/>
          <a:p>
            <a:pPr marL="1270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0" dirty="0">
                <a:latin typeface="Arial Narrow"/>
                <a:cs typeface="Arial Narrow"/>
              </a:rPr>
              <a:t>s</a:t>
            </a:r>
            <a:r>
              <a:rPr sz="2000" spc="20" dirty="0">
                <a:latin typeface="Arial Narrow"/>
                <a:cs typeface="Arial Narrow"/>
              </a:rPr>
              <a:t> </a:t>
            </a:r>
            <a:r>
              <a:rPr sz="2000" spc="0" dirty="0">
                <a:solidFill>
                  <a:srgbClr val="C00000"/>
                </a:solidFill>
                <a:latin typeface="Arial Narrow"/>
                <a:cs typeface="Arial Narrow"/>
              </a:rPr>
              <a:t>Redu</a:t>
            </a:r>
            <a:r>
              <a:rPr sz="2000" spc="-15" dirty="0">
                <a:solidFill>
                  <a:srgbClr val="C00000"/>
                </a:solidFill>
                <a:latin typeface="Arial Narrow"/>
                <a:cs typeface="Arial Narrow"/>
              </a:rPr>
              <a:t>c</a:t>
            </a:r>
            <a:r>
              <a:rPr sz="2000" spc="-5" dirty="0">
                <a:solidFill>
                  <a:srgbClr val="C00000"/>
                </a:solidFill>
                <a:latin typeface="Arial Narrow"/>
                <a:cs typeface="Arial Narrow"/>
              </a:rPr>
              <a:t>eCl</a:t>
            </a:r>
            <a:r>
              <a:rPr sz="2000" spc="-10" dirty="0">
                <a:solidFill>
                  <a:srgbClr val="C00000"/>
                </a:solidFill>
                <a:latin typeface="Arial Narrow"/>
                <a:cs typeface="Arial Narrow"/>
              </a:rPr>
              <a:t>a</a:t>
            </a:r>
            <a:r>
              <a:rPr sz="2000" spc="-5" dirty="0">
                <a:solidFill>
                  <a:srgbClr val="C00000"/>
                </a:solidFill>
                <a:latin typeface="Arial Narrow"/>
                <a:cs typeface="Arial Narrow"/>
              </a:rPr>
              <a:t>s</a:t>
            </a:r>
            <a:r>
              <a:rPr sz="2000" spc="0" dirty="0">
                <a:solidFill>
                  <a:srgbClr val="C00000"/>
                </a:solidFill>
                <a:latin typeface="Arial Narrow"/>
                <a:cs typeface="Arial Narrow"/>
              </a:rPr>
              <a:t>s</a:t>
            </a:r>
            <a:r>
              <a:rPr sz="2000" spc="15" dirty="0">
                <a:solidFill>
                  <a:srgbClr val="C00000"/>
                </a:solidFill>
                <a:latin typeface="Arial Narrow"/>
                <a:cs typeface="Arial Narrow"/>
              </a:rPr>
              <a:t> </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ten</a:t>
            </a:r>
            <a:r>
              <a:rPr sz="2000" spc="-10" dirty="0">
                <a:latin typeface="Arial Narrow"/>
                <a:cs typeface="Arial Narrow"/>
              </a:rPr>
              <a:t>d</a:t>
            </a:r>
            <a:r>
              <a:rPr sz="2000" spc="0" dirty="0">
                <a:latin typeface="Arial Narrow"/>
                <a:cs typeface="Arial Narrow"/>
              </a:rPr>
              <a:t>s </a:t>
            </a:r>
            <a:r>
              <a:rPr sz="2000" spc="5" dirty="0">
                <a:latin typeface="Arial Narrow"/>
                <a:cs typeface="Arial Narrow"/>
              </a:rPr>
              <a:t>R</a:t>
            </a:r>
            <a:r>
              <a:rPr sz="2000" spc="-5" dirty="0">
                <a:latin typeface="Arial Narrow"/>
                <a:cs typeface="Arial Narrow"/>
              </a:rPr>
              <a:t>edu</a:t>
            </a:r>
            <a:r>
              <a:rPr sz="2000" spc="-15" dirty="0">
                <a:latin typeface="Arial Narrow"/>
                <a:cs typeface="Arial Narrow"/>
              </a:rPr>
              <a:t>c</a:t>
            </a:r>
            <a:r>
              <a:rPr sz="2000" spc="-5" dirty="0">
                <a:latin typeface="Arial Narrow"/>
                <a:cs typeface="Arial Narrow"/>
              </a:rPr>
              <a:t>er&lt;</a:t>
            </a:r>
            <a:r>
              <a:rPr sz="2000" spc="-175"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a:t>
            </a:r>
            <a:r>
              <a:rPr sz="2000" spc="0" dirty="0">
                <a:latin typeface="Arial Narrow"/>
                <a:cs typeface="Arial Narrow"/>
              </a:rPr>
              <a:t>,</a:t>
            </a:r>
            <a:r>
              <a:rPr sz="2000" spc="-55"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50"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t&gt;</a:t>
            </a:r>
            <a:endParaRPr sz="2000">
              <a:latin typeface="Arial Narrow"/>
              <a:cs typeface="Arial Narrow"/>
            </a:endParaRPr>
          </a:p>
          <a:p>
            <a:pPr marL="12700">
              <a:lnSpc>
                <a:spcPct val="100000"/>
              </a:lnSpc>
              <a:spcBef>
                <a:spcPts val="600"/>
              </a:spcBef>
            </a:pPr>
            <a:r>
              <a:rPr sz="2000" dirty="0">
                <a:latin typeface="Arial Narrow"/>
                <a:cs typeface="Arial Narrow"/>
              </a:rPr>
              <a:t>{</a:t>
            </a:r>
            <a:endParaRPr sz="2000">
              <a:latin typeface="Arial Narrow"/>
              <a:cs typeface="Arial Narrow"/>
            </a:endParaRPr>
          </a:p>
          <a:p>
            <a:pPr marL="107950" algn="ctr">
              <a:lnSpc>
                <a:spcPct val="100000"/>
              </a:lnSpc>
              <a:spcBef>
                <a:spcPts val="600"/>
              </a:spcBef>
            </a:pPr>
            <a:r>
              <a:rPr sz="2000" spc="-5" dirty="0">
                <a:solidFill>
                  <a:srgbClr val="0066FF"/>
                </a:solidFill>
                <a:latin typeface="Arial Narrow"/>
                <a:cs typeface="Arial Narrow"/>
              </a:rPr>
              <a:t>pub</a:t>
            </a:r>
            <a:r>
              <a:rPr sz="2000" spc="-15" dirty="0">
                <a:solidFill>
                  <a:srgbClr val="0066FF"/>
                </a:solidFill>
                <a:latin typeface="Arial Narrow"/>
                <a:cs typeface="Arial Narrow"/>
              </a:rPr>
              <a:t>l</a:t>
            </a:r>
            <a:r>
              <a:rPr sz="2000" spc="-5" dirty="0">
                <a:solidFill>
                  <a:srgbClr val="0066FF"/>
                </a:solidFill>
                <a:latin typeface="Arial Narrow"/>
                <a:cs typeface="Arial Narrow"/>
              </a:rPr>
              <a:t>i</a:t>
            </a:r>
            <a:r>
              <a:rPr sz="2000" spc="0" dirty="0">
                <a:solidFill>
                  <a:srgbClr val="0066FF"/>
                </a:solidFill>
                <a:latin typeface="Arial Narrow"/>
                <a:cs typeface="Arial Narrow"/>
              </a:rPr>
              <a:t>c </a:t>
            </a:r>
            <a:r>
              <a:rPr sz="2000" spc="-5" dirty="0">
                <a:solidFill>
                  <a:srgbClr val="0066FF"/>
                </a:solidFill>
                <a:latin typeface="Arial Narrow"/>
                <a:cs typeface="Arial Narrow"/>
              </a:rPr>
              <a:t>v</a:t>
            </a:r>
            <a:r>
              <a:rPr sz="2000" spc="-10" dirty="0">
                <a:solidFill>
                  <a:srgbClr val="0066FF"/>
                </a:solidFill>
                <a:latin typeface="Arial Narrow"/>
                <a:cs typeface="Arial Narrow"/>
              </a:rPr>
              <a:t>o</a:t>
            </a:r>
            <a:r>
              <a:rPr sz="2000" spc="-5" dirty="0">
                <a:solidFill>
                  <a:srgbClr val="0066FF"/>
                </a:solidFill>
                <a:latin typeface="Arial Narrow"/>
                <a:cs typeface="Arial Narrow"/>
              </a:rPr>
              <a:t>i</a:t>
            </a:r>
            <a:r>
              <a:rPr sz="2000" spc="0" dirty="0">
                <a:solidFill>
                  <a:srgbClr val="0066FF"/>
                </a:solidFill>
                <a:latin typeface="Arial Narrow"/>
                <a:cs typeface="Arial Narrow"/>
              </a:rPr>
              <a:t>d</a:t>
            </a:r>
            <a:r>
              <a:rPr sz="2000" spc="-10" dirty="0">
                <a:solidFill>
                  <a:srgbClr val="0066FF"/>
                </a:solidFill>
                <a:latin typeface="Arial Narrow"/>
                <a:cs typeface="Arial Narrow"/>
              </a:rPr>
              <a:t> </a:t>
            </a:r>
            <a:r>
              <a:rPr sz="2000" spc="0" dirty="0">
                <a:solidFill>
                  <a:srgbClr val="0066FF"/>
                </a:solidFill>
                <a:latin typeface="Arial Narrow"/>
                <a:cs typeface="Arial Narrow"/>
              </a:rPr>
              <a:t>redu</a:t>
            </a:r>
            <a:r>
              <a:rPr sz="2000" spc="-10" dirty="0">
                <a:solidFill>
                  <a:srgbClr val="0066FF"/>
                </a:solidFill>
                <a:latin typeface="Arial Narrow"/>
                <a:cs typeface="Arial Narrow"/>
              </a:rPr>
              <a:t>c</a:t>
            </a:r>
            <a:r>
              <a:rPr sz="2000" spc="-5" dirty="0">
                <a:solidFill>
                  <a:srgbClr val="0066FF"/>
                </a:solidFill>
                <a:latin typeface="Arial Narrow"/>
                <a:cs typeface="Arial Narrow"/>
              </a:rPr>
              <a:t>e(</a:t>
            </a:r>
            <a:r>
              <a:rPr sz="2000" spc="-175"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 </a:t>
            </a:r>
            <a:r>
              <a:rPr sz="2000" spc="-10" dirty="0">
                <a:solidFill>
                  <a:srgbClr val="0066FF"/>
                </a:solidFill>
                <a:latin typeface="Arial Narrow"/>
                <a:cs typeface="Arial Narrow"/>
              </a:rPr>
              <a:t>k</a:t>
            </a:r>
            <a:r>
              <a:rPr sz="2000" spc="-5" dirty="0">
                <a:solidFill>
                  <a:srgbClr val="0066FF"/>
                </a:solidFill>
                <a:latin typeface="Arial Narrow"/>
                <a:cs typeface="Arial Narrow"/>
              </a:rPr>
              <a:t>e</a:t>
            </a:r>
            <a:r>
              <a:rPr sz="2000" spc="-130" dirty="0">
                <a:solidFill>
                  <a:srgbClr val="0066FF"/>
                </a:solidFill>
                <a:latin typeface="Arial Narrow"/>
                <a:cs typeface="Arial Narrow"/>
              </a:rPr>
              <a:t>y</a:t>
            </a:r>
            <a:r>
              <a:rPr sz="2000" spc="0" dirty="0">
                <a:solidFill>
                  <a:srgbClr val="0066FF"/>
                </a:solidFill>
                <a:latin typeface="Arial Narrow"/>
                <a:cs typeface="Arial Narrow"/>
              </a:rPr>
              <a:t>, Iterab</a:t>
            </a:r>
            <a:r>
              <a:rPr sz="2000" spc="-10" dirty="0">
                <a:solidFill>
                  <a:srgbClr val="0066FF"/>
                </a:solidFill>
                <a:latin typeface="Arial Narrow"/>
                <a:cs typeface="Arial Narrow"/>
              </a:rPr>
              <a:t>l</a:t>
            </a:r>
            <a:r>
              <a:rPr sz="2000" spc="-5" dirty="0">
                <a:solidFill>
                  <a:srgbClr val="0066FF"/>
                </a:solidFill>
                <a:latin typeface="Arial Narrow"/>
                <a:cs typeface="Arial Narrow"/>
              </a:rPr>
              <a:t>e&lt;Int</a:t>
            </a:r>
            <a:r>
              <a:rPr sz="2000" spc="-35" dirty="0">
                <a:solidFill>
                  <a:srgbClr val="0066FF"/>
                </a:solidFill>
                <a:latin typeface="Arial Narrow"/>
                <a:cs typeface="Arial Narrow"/>
              </a:rPr>
              <a:t>W</a:t>
            </a:r>
            <a:r>
              <a:rPr sz="2000" spc="0" dirty="0">
                <a:solidFill>
                  <a:srgbClr val="0066FF"/>
                </a:solidFill>
                <a:latin typeface="Arial Narrow"/>
                <a:cs typeface="Arial Narrow"/>
              </a:rPr>
              <a:t>ritab</a:t>
            </a:r>
            <a:r>
              <a:rPr sz="2000" spc="-15" dirty="0">
                <a:solidFill>
                  <a:srgbClr val="0066FF"/>
                </a:solidFill>
                <a:latin typeface="Arial Narrow"/>
                <a:cs typeface="Arial Narrow"/>
              </a:rPr>
              <a:t>l</a:t>
            </a:r>
            <a:r>
              <a:rPr sz="2000" spc="-5" dirty="0">
                <a:solidFill>
                  <a:srgbClr val="0066FF"/>
                </a:solidFill>
                <a:latin typeface="Arial Narrow"/>
                <a:cs typeface="Arial Narrow"/>
              </a:rPr>
              <a:t>e</a:t>
            </a:r>
            <a:r>
              <a:rPr sz="2000" spc="0" dirty="0">
                <a:solidFill>
                  <a:srgbClr val="0066FF"/>
                </a:solidFill>
                <a:latin typeface="Arial Narrow"/>
                <a:cs typeface="Arial Narrow"/>
              </a:rPr>
              <a:t>&gt;</a:t>
            </a:r>
            <a:r>
              <a:rPr sz="2000" spc="-25" dirty="0">
                <a:solidFill>
                  <a:srgbClr val="0066FF"/>
                </a:solidFill>
                <a:latin typeface="Arial Narrow"/>
                <a:cs typeface="Arial Narrow"/>
              </a:rPr>
              <a:t> </a:t>
            </a:r>
            <a:r>
              <a:rPr sz="2000" spc="-5" dirty="0">
                <a:solidFill>
                  <a:srgbClr val="0066FF"/>
                </a:solidFill>
                <a:latin typeface="Arial Narrow"/>
                <a:cs typeface="Arial Narrow"/>
              </a:rPr>
              <a:t>v</a:t>
            </a:r>
            <a:r>
              <a:rPr sz="2000" spc="-10" dirty="0">
                <a:solidFill>
                  <a:srgbClr val="0066FF"/>
                </a:solidFill>
                <a:latin typeface="Arial Narrow"/>
                <a:cs typeface="Arial Narrow"/>
              </a:rPr>
              <a:t>a</a:t>
            </a:r>
            <a:r>
              <a:rPr sz="2000" spc="-5" dirty="0">
                <a:solidFill>
                  <a:srgbClr val="0066FF"/>
                </a:solidFill>
                <a:latin typeface="Arial Narrow"/>
                <a:cs typeface="Arial Narrow"/>
              </a:rPr>
              <a:t>l</a:t>
            </a:r>
            <a:r>
              <a:rPr sz="2000" spc="-10" dirty="0">
                <a:solidFill>
                  <a:srgbClr val="0066FF"/>
                </a:solidFill>
                <a:latin typeface="Arial Narrow"/>
                <a:cs typeface="Arial Narrow"/>
              </a:rPr>
              <a:t>u</a:t>
            </a:r>
            <a:r>
              <a:rPr sz="2000" spc="-5" dirty="0">
                <a:solidFill>
                  <a:srgbClr val="0066FF"/>
                </a:solidFill>
                <a:latin typeface="Arial Narrow"/>
                <a:cs typeface="Arial Narrow"/>
              </a:rPr>
              <a:t>e</a:t>
            </a:r>
            <a:r>
              <a:rPr sz="2000" spc="-10" dirty="0">
                <a:solidFill>
                  <a:srgbClr val="0066FF"/>
                </a:solidFill>
                <a:latin typeface="Arial Narrow"/>
                <a:cs typeface="Arial Narrow"/>
              </a:rPr>
              <a:t>s</a:t>
            </a:r>
            <a:r>
              <a:rPr sz="2000" spc="0" dirty="0">
                <a:solidFill>
                  <a:srgbClr val="0066FF"/>
                </a:solidFill>
                <a:latin typeface="Arial Narrow"/>
                <a:cs typeface="Arial Narrow"/>
              </a:rPr>
              <a:t>,</a:t>
            </a:r>
            <a:r>
              <a:rPr sz="2000" spc="5" dirty="0">
                <a:solidFill>
                  <a:srgbClr val="0066FF"/>
                </a:solidFill>
                <a:latin typeface="Arial Narrow"/>
                <a:cs typeface="Arial Narrow"/>
              </a:rPr>
              <a:t> </a:t>
            </a:r>
            <a:r>
              <a:rPr sz="2000" spc="0" dirty="0">
                <a:solidFill>
                  <a:srgbClr val="0066FF"/>
                </a:solidFill>
                <a:latin typeface="Arial Narrow"/>
                <a:cs typeface="Arial Narrow"/>
              </a:rPr>
              <a:t>Conte</a:t>
            </a:r>
            <a:r>
              <a:rPr sz="2000" spc="-15"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c</a:t>
            </a:r>
            <a:r>
              <a:rPr sz="2000" spc="-10" dirty="0">
                <a:solidFill>
                  <a:srgbClr val="0066FF"/>
                </a:solidFill>
                <a:latin typeface="Arial Narrow"/>
                <a:cs typeface="Arial Narrow"/>
              </a:rPr>
              <a:t>o</a:t>
            </a:r>
            <a:r>
              <a:rPr sz="2000" spc="-5" dirty="0">
                <a:solidFill>
                  <a:srgbClr val="0066FF"/>
                </a:solidFill>
                <a:latin typeface="Arial Narrow"/>
                <a:cs typeface="Arial Narrow"/>
              </a:rPr>
              <a:t>nte</a:t>
            </a:r>
            <a:r>
              <a:rPr sz="2000" spc="-15" dirty="0">
                <a:solidFill>
                  <a:srgbClr val="0066FF"/>
                </a:solidFill>
                <a:latin typeface="Arial Narrow"/>
                <a:cs typeface="Arial Narrow"/>
              </a:rPr>
              <a:t>x</a:t>
            </a:r>
            <a:r>
              <a:rPr sz="2000" spc="0" dirty="0">
                <a:solidFill>
                  <a:srgbClr val="0066FF"/>
                </a:solidFill>
                <a:latin typeface="Arial Narrow"/>
                <a:cs typeface="Arial Narrow"/>
              </a:rPr>
              <a:t>t)</a:t>
            </a:r>
            <a:endParaRPr sz="2000">
              <a:latin typeface="Arial Narrow"/>
              <a:cs typeface="Arial Narrow"/>
            </a:endParaRPr>
          </a:p>
          <a:p>
            <a:pPr marL="229870" algn="ctr">
              <a:lnSpc>
                <a:spcPts val="2370"/>
              </a:lnSpc>
              <a:spcBef>
                <a:spcPts val="600"/>
              </a:spcBef>
            </a:pPr>
            <a:r>
              <a:rPr sz="2000" spc="-5" dirty="0">
                <a:latin typeface="Arial Narrow"/>
                <a:cs typeface="Arial Narrow"/>
              </a:rPr>
              <a:t>throw</a:t>
            </a:r>
            <a:r>
              <a:rPr sz="2000" spc="0" dirty="0">
                <a:latin typeface="Arial Narrow"/>
                <a:cs typeface="Arial Narrow"/>
              </a:rPr>
              <a:t>s IOE</a:t>
            </a:r>
            <a:r>
              <a:rPr sz="2000" spc="-15" dirty="0">
                <a:latin typeface="Arial Narrow"/>
                <a:cs typeface="Arial Narrow"/>
              </a:rPr>
              <a:t>x</a:t>
            </a:r>
            <a:r>
              <a:rPr sz="2000" spc="-5" dirty="0">
                <a:latin typeface="Arial Narrow"/>
                <a:cs typeface="Arial Narrow"/>
              </a:rPr>
              <a:t>c</a:t>
            </a:r>
            <a:r>
              <a:rPr sz="2000" spc="-10" dirty="0">
                <a:latin typeface="Arial Narrow"/>
                <a:cs typeface="Arial Narrow"/>
              </a:rPr>
              <a:t>e</a:t>
            </a:r>
            <a:r>
              <a:rPr sz="2000" spc="-5" dirty="0">
                <a:latin typeface="Arial Narrow"/>
                <a:cs typeface="Arial Narrow"/>
              </a:rPr>
              <a:t>pt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20" dirty="0">
                <a:latin typeface="Arial Narrow"/>
                <a:cs typeface="Arial Narrow"/>
              </a:rPr>
              <a:t> </a:t>
            </a:r>
            <a:r>
              <a:rPr sz="2000" spc="0" dirty="0">
                <a:latin typeface="Arial Narrow"/>
                <a:cs typeface="Arial Narrow"/>
              </a:rPr>
              <a:t>Interrupted</a:t>
            </a:r>
            <a:r>
              <a:rPr sz="2000" spc="-10" dirty="0">
                <a:latin typeface="Arial Narrow"/>
                <a:cs typeface="Arial Narrow"/>
              </a:rPr>
              <a:t>E</a:t>
            </a:r>
            <a:r>
              <a:rPr sz="2000" spc="-5" dirty="0">
                <a:latin typeface="Arial Narrow"/>
                <a:cs typeface="Arial Narrow"/>
              </a:rPr>
              <a:t>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endParaRPr sz="2000">
              <a:latin typeface="Arial Narrow"/>
              <a:cs typeface="Arial Narrow"/>
            </a:endParaRPr>
          </a:p>
        </p:txBody>
      </p:sp>
      <p:sp>
        <p:nvSpPr>
          <p:cNvPr id="4" name="object 4"/>
          <p:cNvSpPr txBox="1"/>
          <p:nvPr/>
        </p:nvSpPr>
        <p:spPr>
          <a:xfrm>
            <a:off x="734059" y="3375279"/>
            <a:ext cx="95250" cy="313690"/>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a:t>
            </a:r>
            <a:endParaRPr sz="2000">
              <a:latin typeface="Arial Narrow"/>
              <a:cs typeface="Arial Narrow"/>
            </a:endParaRPr>
          </a:p>
        </p:txBody>
      </p:sp>
      <p:sp>
        <p:nvSpPr>
          <p:cNvPr id="5" name="object 5"/>
          <p:cNvSpPr txBox="1">
            <a:spLocks noGrp="1"/>
          </p:cNvSpPr>
          <p:nvPr>
            <p:ph type="body" idx="1"/>
          </p:nvPr>
        </p:nvSpPr>
        <p:spPr>
          <a:prstGeom prst="rect">
            <a:avLst/>
          </a:prstGeom>
        </p:spPr>
        <p:txBody>
          <a:bodyPr vert="horz" wrap="square" lIns="0" tIns="2006473" rIns="0" bIns="0" rtlCol="0">
            <a:spAutoFit/>
          </a:bodyPr>
          <a:lstStyle/>
          <a:p>
            <a:pPr marL="949960">
              <a:lnSpc>
                <a:spcPct val="100000"/>
              </a:lnSpc>
            </a:pPr>
            <a:r>
              <a:rPr sz="2000" spc="-5" dirty="0">
                <a:latin typeface="Arial Narrow"/>
                <a:cs typeface="Arial Narrow"/>
              </a:rPr>
              <a:t>i</a:t>
            </a:r>
            <a:r>
              <a:rPr sz="2000" spc="-10" dirty="0">
                <a:latin typeface="Arial Narrow"/>
                <a:cs typeface="Arial Narrow"/>
              </a:rPr>
              <a:t>n</a:t>
            </a:r>
            <a:r>
              <a:rPr sz="2000" spc="0" dirty="0">
                <a:latin typeface="Arial Narrow"/>
                <a:cs typeface="Arial Narrow"/>
              </a:rPr>
              <a:t>t</a:t>
            </a:r>
            <a:r>
              <a:rPr sz="2000" spc="-15"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un</a:t>
            </a:r>
            <a:r>
              <a:rPr sz="2000" spc="0" dirty="0">
                <a:latin typeface="Arial Narrow"/>
                <a:cs typeface="Arial Narrow"/>
              </a:rPr>
              <a:t>t =</a:t>
            </a:r>
            <a:r>
              <a:rPr sz="2000" spc="-10" dirty="0">
                <a:latin typeface="Arial Narrow"/>
                <a:cs typeface="Arial Narrow"/>
              </a:rPr>
              <a:t> </a:t>
            </a:r>
            <a:r>
              <a:rPr sz="2000" spc="-5" dirty="0">
                <a:latin typeface="Arial Narrow"/>
                <a:cs typeface="Arial Narrow"/>
              </a:rPr>
              <a:t>0;</a:t>
            </a:r>
            <a:endParaRPr sz="2000">
              <a:latin typeface="Arial Narrow"/>
              <a:cs typeface="Arial Narrow"/>
            </a:endParaRPr>
          </a:p>
          <a:p>
            <a:pPr marL="949960">
              <a:lnSpc>
                <a:spcPct val="100000"/>
              </a:lnSpc>
              <a:spcBef>
                <a:spcPts val="600"/>
              </a:spcBef>
            </a:pPr>
            <a:r>
              <a:rPr sz="2000" dirty="0">
                <a:latin typeface="Arial Narrow"/>
                <a:cs typeface="Arial Narrow"/>
              </a:rPr>
              <a:t>whi</a:t>
            </a:r>
            <a:r>
              <a:rPr sz="2000" spc="-15" dirty="0">
                <a:latin typeface="Arial Narrow"/>
                <a:cs typeface="Arial Narrow"/>
              </a:rPr>
              <a:t>l</a:t>
            </a:r>
            <a:r>
              <a:rPr sz="2000" spc="0" dirty="0">
                <a:latin typeface="Arial Narrow"/>
                <a:cs typeface="Arial Narrow"/>
              </a:rPr>
              <a:t>e (va</a:t>
            </a:r>
            <a:r>
              <a:rPr sz="2000" spc="-15" dirty="0">
                <a:latin typeface="Arial Narrow"/>
                <a:cs typeface="Arial Narrow"/>
              </a:rPr>
              <a:t>l</a:t>
            </a:r>
            <a:r>
              <a:rPr sz="2000" spc="-5" dirty="0">
                <a:latin typeface="Arial Narrow"/>
                <a:cs typeface="Arial Narrow"/>
              </a:rPr>
              <a:t>ue</a:t>
            </a:r>
            <a:r>
              <a:rPr sz="2000" spc="-15" dirty="0">
                <a:latin typeface="Arial Narrow"/>
                <a:cs typeface="Arial Narrow"/>
              </a:rPr>
              <a:t>s</a:t>
            </a:r>
            <a:r>
              <a:rPr sz="2000" spc="0" dirty="0">
                <a:latin typeface="Arial Narrow"/>
                <a:cs typeface="Arial Narrow"/>
              </a:rPr>
              <a:t>.ha</a:t>
            </a:r>
            <a:r>
              <a:rPr sz="2000" spc="-15" dirty="0">
                <a:latin typeface="Arial Narrow"/>
                <a:cs typeface="Arial Narrow"/>
              </a:rPr>
              <a:t>s</a:t>
            </a:r>
            <a:r>
              <a:rPr sz="2000" spc="0" dirty="0">
                <a:latin typeface="Arial Narrow"/>
                <a:cs typeface="Arial Narrow"/>
              </a:rPr>
              <a:t>Nex</a:t>
            </a:r>
            <a:r>
              <a:rPr sz="2000" spc="-10" dirty="0">
                <a:latin typeface="Arial Narrow"/>
                <a:cs typeface="Arial Narrow"/>
              </a:rPr>
              <a:t>t</a:t>
            </a:r>
            <a:r>
              <a:rPr sz="2000" spc="0" dirty="0">
                <a:latin typeface="Arial Narrow"/>
                <a:cs typeface="Arial Narrow"/>
              </a:rPr>
              <a:t>(</a:t>
            </a:r>
            <a:r>
              <a:rPr sz="2000" spc="5" dirty="0">
                <a:latin typeface="Arial Narrow"/>
                <a:cs typeface="Arial Narrow"/>
              </a:rPr>
              <a:t>)</a:t>
            </a:r>
            <a:r>
              <a:rPr sz="2000" spc="0" dirty="0">
                <a:latin typeface="Arial Narrow"/>
                <a:cs typeface="Arial Narrow"/>
              </a:rPr>
              <a:t>)</a:t>
            </a:r>
            <a:endParaRPr sz="2000">
              <a:latin typeface="Arial Narrow"/>
              <a:cs typeface="Arial Narrow"/>
            </a:endParaRPr>
          </a:p>
          <a:p>
            <a:pPr marL="949960">
              <a:lnSpc>
                <a:spcPct val="100000"/>
              </a:lnSpc>
              <a:spcBef>
                <a:spcPts val="600"/>
              </a:spcBef>
            </a:pPr>
            <a:r>
              <a:rPr sz="2000" dirty="0">
                <a:latin typeface="Arial Narrow"/>
                <a:cs typeface="Arial Narrow"/>
              </a:rPr>
              <a:t>{</a:t>
            </a:r>
            <a:endParaRPr sz="2000">
              <a:latin typeface="Arial Narrow"/>
              <a:cs typeface="Arial Narrow"/>
            </a:endParaRPr>
          </a:p>
          <a:p>
            <a:pPr marL="1349375">
              <a:lnSpc>
                <a:spcPct val="100000"/>
              </a:lnSpc>
              <a:spcBef>
                <a:spcPts val="600"/>
              </a:spcBef>
            </a:pPr>
            <a:r>
              <a:rPr sz="2000" spc="-5" dirty="0">
                <a:latin typeface="Arial Narrow"/>
                <a:cs typeface="Arial Narrow"/>
              </a:rPr>
              <a:t>c</a:t>
            </a:r>
            <a:r>
              <a:rPr sz="2000" spc="-10" dirty="0">
                <a:latin typeface="Arial Narrow"/>
                <a:cs typeface="Arial Narrow"/>
              </a:rPr>
              <a:t>o</a:t>
            </a:r>
            <a:r>
              <a:rPr sz="2000" spc="-5" dirty="0">
                <a:latin typeface="Arial Narrow"/>
                <a:cs typeface="Arial Narrow"/>
              </a:rPr>
              <a:t>un</a:t>
            </a:r>
            <a:r>
              <a:rPr sz="2000" spc="0" dirty="0">
                <a:latin typeface="Arial Narrow"/>
                <a:cs typeface="Arial Narrow"/>
              </a:rPr>
              <a:t>t +=</a:t>
            </a:r>
            <a:r>
              <a:rPr sz="2000" spc="-5" dirty="0">
                <a:latin typeface="Arial Narrow"/>
                <a:cs typeface="Arial Narrow"/>
              </a:rPr>
              <a:t> v</a:t>
            </a:r>
            <a:r>
              <a:rPr sz="2000" spc="-10" dirty="0">
                <a:latin typeface="Arial Narrow"/>
                <a:cs typeface="Arial Narrow"/>
              </a:rPr>
              <a:t>a</a:t>
            </a:r>
            <a:r>
              <a:rPr sz="2000" spc="-5" dirty="0">
                <a:latin typeface="Arial Narrow"/>
                <a:cs typeface="Arial Narrow"/>
              </a:rPr>
              <a:t>l</a:t>
            </a:r>
            <a:r>
              <a:rPr sz="2000" spc="-10" dirty="0">
                <a:latin typeface="Arial Narrow"/>
                <a:cs typeface="Arial Narrow"/>
              </a:rPr>
              <a:t>u</a:t>
            </a:r>
            <a:r>
              <a:rPr sz="2000" spc="-5" dirty="0">
                <a:latin typeface="Arial Narrow"/>
                <a:cs typeface="Arial Narrow"/>
              </a:rPr>
              <a:t>e</a:t>
            </a:r>
            <a:r>
              <a:rPr sz="2000" spc="-10" dirty="0">
                <a:latin typeface="Arial Narrow"/>
                <a:cs typeface="Arial Narrow"/>
              </a:rPr>
              <a:t>s</a:t>
            </a:r>
            <a:r>
              <a:rPr sz="2000" spc="0" dirty="0">
                <a:latin typeface="Arial Narrow"/>
                <a:cs typeface="Arial Narrow"/>
              </a:rPr>
              <a:t>.ne</a:t>
            </a:r>
            <a:r>
              <a:rPr sz="2000" spc="-15" dirty="0">
                <a:latin typeface="Arial Narrow"/>
                <a:cs typeface="Arial Narrow"/>
              </a:rPr>
              <a:t>x</a:t>
            </a:r>
            <a:r>
              <a:rPr sz="2000" spc="0" dirty="0">
                <a:latin typeface="Arial Narrow"/>
                <a:cs typeface="Arial Narrow"/>
              </a:rPr>
              <a:t>t(</a:t>
            </a:r>
            <a:r>
              <a:rPr sz="2000" spc="5" dirty="0">
                <a:latin typeface="Arial Narrow"/>
                <a:cs typeface="Arial Narrow"/>
              </a:rPr>
              <a:t>)</a:t>
            </a:r>
            <a:r>
              <a:rPr sz="2000" spc="-5" dirty="0">
                <a:latin typeface="Arial Narrow"/>
                <a:cs typeface="Arial Narrow"/>
              </a:rPr>
              <a:t>.get()</a:t>
            </a:r>
            <a:r>
              <a:rPr sz="2000" spc="0" dirty="0">
                <a:latin typeface="Arial Narrow"/>
                <a:cs typeface="Arial Narrow"/>
              </a:rPr>
              <a:t>;</a:t>
            </a:r>
            <a:r>
              <a:rPr sz="2000" spc="-10" dirty="0">
                <a:latin typeface="Arial Narrow"/>
                <a:cs typeface="Arial Narrow"/>
              </a:rPr>
              <a:t> </a:t>
            </a:r>
            <a:r>
              <a:rPr sz="2000" spc="0" dirty="0">
                <a:latin typeface="Arial Narrow"/>
                <a:cs typeface="Arial Narrow"/>
              </a:rPr>
              <a:t>}</a:t>
            </a:r>
            <a:endParaRPr sz="2000">
              <a:latin typeface="Arial Narrow"/>
              <a:cs typeface="Arial Narrow"/>
            </a:endParaRPr>
          </a:p>
          <a:p>
            <a:pPr marL="949960">
              <a:lnSpc>
                <a:spcPct val="100000"/>
              </a:lnSpc>
              <a:spcBef>
                <a:spcPts val="600"/>
              </a:spcBef>
            </a:pPr>
            <a:r>
              <a:rPr sz="2000" dirty="0">
                <a:latin typeface="Arial Narrow"/>
                <a:cs typeface="Arial Narrow"/>
              </a:rPr>
              <a:t>}</a:t>
            </a:r>
            <a:endParaRPr sz="2000">
              <a:latin typeface="Arial Narrow"/>
              <a:cs typeface="Arial Narrow"/>
            </a:endParaRPr>
          </a:p>
          <a:p>
            <a:pPr marL="949960">
              <a:lnSpc>
                <a:spcPct val="100000"/>
              </a:lnSpc>
              <a:spcBef>
                <a:spcPts val="600"/>
              </a:spcBef>
            </a:pPr>
            <a:r>
              <a:rPr sz="2000" spc="-5" dirty="0">
                <a:latin typeface="Arial Narrow"/>
                <a:cs typeface="Arial Narrow"/>
              </a:rPr>
              <a:t>c</a:t>
            </a:r>
            <a:r>
              <a:rPr sz="2000" spc="-10" dirty="0">
                <a:latin typeface="Arial Narrow"/>
                <a:cs typeface="Arial Narrow"/>
              </a:rPr>
              <a:t>o</a:t>
            </a:r>
            <a:r>
              <a:rPr sz="2000" spc="-5" dirty="0">
                <a:latin typeface="Arial Narrow"/>
                <a:cs typeface="Arial Narrow"/>
              </a:rPr>
              <a:t>nte</a:t>
            </a:r>
            <a:r>
              <a:rPr sz="2000" spc="-15" dirty="0">
                <a:latin typeface="Arial Narrow"/>
                <a:cs typeface="Arial Narrow"/>
              </a:rPr>
              <a:t>x</a:t>
            </a:r>
            <a:r>
              <a:rPr sz="2000" spc="0" dirty="0">
                <a:latin typeface="Arial Narrow"/>
                <a:cs typeface="Arial Narrow"/>
              </a:rPr>
              <a:t>t.write(k</a:t>
            </a:r>
            <a:r>
              <a:rPr sz="2000" spc="-5" dirty="0">
                <a:latin typeface="Arial Narrow"/>
                <a:cs typeface="Arial Narrow"/>
              </a:rPr>
              <a:t>e</a:t>
            </a:r>
            <a:r>
              <a:rPr sz="2000" spc="-130" dirty="0">
                <a:latin typeface="Arial Narrow"/>
                <a:cs typeface="Arial Narrow"/>
              </a:rPr>
              <a:t>y</a:t>
            </a:r>
            <a:r>
              <a:rPr sz="2000" spc="0" dirty="0">
                <a:latin typeface="Arial Narrow"/>
                <a:cs typeface="Arial Narrow"/>
              </a:rPr>
              <a:t>, </a:t>
            </a:r>
            <a:r>
              <a:rPr sz="2000" spc="-5" dirty="0">
                <a:latin typeface="Arial Narrow"/>
                <a:cs typeface="Arial Narrow"/>
              </a:rPr>
              <a:t>ne</a:t>
            </a:r>
            <a:r>
              <a:rPr sz="2000" spc="0" dirty="0">
                <a:latin typeface="Arial Narrow"/>
                <a:cs typeface="Arial Narrow"/>
              </a:rPr>
              <a:t>w I</a:t>
            </a:r>
            <a:r>
              <a:rPr sz="2000" spc="-10" dirty="0">
                <a:latin typeface="Arial Narrow"/>
                <a:cs typeface="Arial Narrow"/>
              </a:rPr>
              <a:t>n</a:t>
            </a:r>
            <a:r>
              <a:rPr sz="2000" spc="0" dirty="0">
                <a:latin typeface="Arial Narrow"/>
                <a:cs typeface="Arial Narrow"/>
              </a:rPr>
              <a:t>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e(co</a:t>
            </a:r>
            <a:r>
              <a:rPr sz="2000" spc="-10" dirty="0">
                <a:latin typeface="Arial Narrow"/>
                <a:cs typeface="Arial Narrow"/>
              </a:rPr>
              <a:t>u</a:t>
            </a:r>
            <a:r>
              <a:rPr sz="2000" spc="-5" dirty="0">
                <a:latin typeface="Arial Narrow"/>
                <a:cs typeface="Arial Narrow"/>
              </a:rPr>
              <a:t>nt)</a:t>
            </a:r>
            <a:r>
              <a:rPr sz="2000" spc="5" dirty="0">
                <a:latin typeface="Arial Narrow"/>
                <a:cs typeface="Arial Narrow"/>
              </a:rPr>
              <a:t>)</a:t>
            </a:r>
            <a:r>
              <a:rPr sz="2000" spc="0" dirty="0">
                <a:latin typeface="Arial Narrow"/>
                <a:cs typeface="Arial Narrow"/>
              </a:rPr>
              <a:t>;</a:t>
            </a:r>
            <a:endParaRPr sz="2000">
              <a:latin typeface="Arial Narrow"/>
              <a:cs typeface="Arial Narrow"/>
            </a:endParaRPr>
          </a:p>
        </p:txBody>
      </p:sp>
      <p:sp>
        <p:nvSpPr>
          <p:cNvPr id="6" name="object 6"/>
          <p:cNvSpPr txBox="1"/>
          <p:nvPr/>
        </p:nvSpPr>
        <p:spPr>
          <a:xfrm>
            <a:off x="459740" y="5663387"/>
            <a:ext cx="4760595" cy="693420"/>
          </a:xfrm>
          <a:prstGeom prst="rect">
            <a:avLst/>
          </a:prstGeom>
        </p:spPr>
        <p:txBody>
          <a:bodyPr vert="horz" wrap="square" lIns="0" tIns="0" rIns="0" bIns="0" rtlCol="0">
            <a:spAutoFit/>
          </a:bodyPr>
          <a:lstStyle/>
          <a:p>
            <a:pPr marL="342900">
              <a:lnSpc>
                <a:spcPct val="100000"/>
              </a:lnSpc>
            </a:pPr>
            <a:r>
              <a:rPr sz="2000" dirty="0">
                <a:latin typeface="Arial Narrow"/>
                <a:cs typeface="Arial Narrow"/>
              </a:rPr>
              <a:t>} </a:t>
            </a:r>
            <a:r>
              <a:rPr sz="2000" spc="-5" dirty="0">
                <a:solidFill>
                  <a:srgbClr val="C00000"/>
                </a:solidFill>
                <a:latin typeface="Arial Narrow"/>
                <a:cs typeface="Arial Narrow"/>
              </a:rPr>
              <a:t>/</a:t>
            </a:r>
            <a:r>
              <a:rPr sz="2000" spc="0" dirty="0">
                <a:solidFill>
                  <a:srgbClr val="C00000"/>
                </a:solidFill>
                <a:latin typeface="Arial Narrow"/>
                <a:cs typeface="Arial Narrow"/>
              </a:rPr>
              <a:t>/</a:t>
            </a:r>
            <a:r>
              <a:rPr sz="2000" spc="-25" dirty="0">
                <a:solidFill>
                  <a:srgbClr val="C00000"/>
                </a:solidFill>
                <a:latin typeface="Arial Narrow"/>
                <a:cs typeface="Arial Narrow"/>
              </a:rPr>
              <a:t> </a:t>
            </a:r>
            <a:r>
              <a:rPr sz="2000" spc="10" dirty="0">
                <a:solidFill>
                  <a:srgbClr val="C00000"/>
                </a:solidFill>
                <a:latin typeface="黑体"/>
                <a:cs typeface="黑体"/>
              </a:rPr>
              <a:t>输出</a:t>
            </a:r>
            <a:r>
              <a:rPr sz="2000" spc="-5" dirty="0">
                <a:solidFill>
                  <a:srgbClr val="C00000"/>
                </a:solidFill>
                <a:latin typeface="Arial Narrow"/>
                <a:cs typeface="Arial Narrow"/>
              </a:rPr>
              <a:t>k</a:t>
            </a:r>
            <a:r>
              <a:rPr sz="2000" spc="-10" dirty="0">
                <a:solidFill>
                  <a:srgbClr val="C00000"/>
                </a:solidFill>
                <a:latin typeface="Arial Narrow"/>
                <a:cs typeface="Arial Narrow"/>
              </a:rPr>
              <a:t>e</a:t>
            </a:r>
            <a:r>
              <a:rPr sz="2000" spc="-5" dirty="0">
                <a:solidFill>
                  <a:srgbClr val="C00000"/>
                </a:solidFill>
                <a:latin typeface="Arial Narrow"/>
                <a:cs typeface="Arial Narrow"/>
              </a:rPr>
              <a:t>y</a:t>
            </a:r>
            <a:r>
              <a:rPr sz="2000" spc="0" dirty="0">
                <a:solidFill>
                  <a:srgbClr val="C00000"/>
                </a:solidFill>
                <a:latin typeface="Arial Narrow"/>
                <a:cs typeface="Arial Narrow"/>
              </a:rPr>
              <a:t>:</a:t>
            </a:r>
            <a:r>
              <a:rPr sz="2000" spc="-30" dirty="0">
                <a:solidFill>
                  <a:srgbClr val="C00000"/>
                </a:solidFill>
                <a:latin typeface="Arial Narrow"/>
                <a:cs typeface="Arial Narrow"/>
              </a:rPr>
              <a:t> </a:t>
            </a:r>
            <a:r>
              <a:rPr sz="2000" spc="10" dirty="0">
                <a:solidFill>
                  <a:srgbClr val="C00000"/>
                </a:solidFill>
                <a:latin typeface="黑体"/>
                <a:cs typeface="黑体"/>
              </a:rPr>
              <a:t>被引</a:t>
            </a:r>
            <a:r>
              <a:rPr sz="2000" spc="0" dirty="0">
                <a:solidFill>
                  <a:srgbClr val="C00000"/>
                </a:solidFill>
                <a:latin typeface="黑体"/>
                <a:cs typeface="黑体"/>
              </a:rPr>
              <a:t>专利号</a:t>
            </a:r>
            <a:r>
              <a:rPr sz="2000" spc="-5" dirty="0">
                <a:solidFill>
                  <a:srgbClr val="C00000"/>
                </a:solidFill>
                <a:latin typeface="黑体"/>
                <a:cs typeface="黑体"/>
              </a:rPr>
              <a:t>；</a:t>
            </a:r>
            <a:r>
              <a:rPr sz="2000" spc="-5" dirty="0">
                <a:solidFill>
                  <a:srgbClr val="C00000"/>
                </a:solidFill>
                <a:latin typeface="Arial Narrow"/>
                <a:cs typeface="Arial Narrow"/>
              </a:rPr>
              <a:t>v</a:t>
            </a:r>
            <a:r>
              <a:rPr sz="2000" spc="-10" dirty="0">
                <a:solidFill>
                  <a:srgbClr val="C00000"/>
                </a:solidFill>
                <a:latin typeface="Arial Narrow"/>
                <a:cs typeface="Arial Narrow"/>
              </a:rPr>
              <a:t>a</a:t>
            </a:r>
            <a:r>
              <a:rPr sz="2000" spc="-5" dirty="0">
                <a:solidFill>
                  <a:srgbClr val="C00000"/>
                </a:solidFill>
                <a:latin typeface="Arial Narrow"/>
                <a:cs typeface="Arial Narrow"/>
              </a:rPr>
              <a:t>l</a:t>
            </a:r>
            <a:r>
              <a:rPr sz="2000" spc="-10" dirty="0">
                <a:solidFill>
                  <a:srgbClr val="C00000"/>
                </a:solidFill>
                <a:latin typeface="Arial Narrow"/>
                <a:cs typeface="Arial Narrow"/>
              </a:rPr>
              <a:t>u</a:t>
            </a:r>
            <a:r>
              <a:rPr sz="2000" spc="-5" dirty="0">
                <a:solidFill>
                  <a:srgbClr val="C00000"/>
                </a:solidFill>
                <a:latin typeface="Arial Narrow"/>
                <a:cs typeface="Arial Narrow"/>
              </a:rPr>
              <a:t>e</a:t>
            </a:r>
            <a:r>
              <a:rPr sz="2000" spc="0" dirty="0">
                <a:solidFill>
                  <a:srgbClr val="C00000"/>
                </a:solidFill>
                <a:latin typeface="Arial Narrow"/>
                <a:cs typeface="Arial Narrow"/>
              </a:rPr>
              <a:t>:</a:t>
            </a:r>
            <a:r>
              <a:rPr sz="2000" spc="-40" dirty="0">
                <a:solidFill>
                  <a:srgbClr val="C00000"/>
                </a:solidFill>
                <a:latin typeface="Arial Narrow"/>
                <a:cs typeface="Arial Narrow"/>
              </a:rPr>
              <a:t> </a:t>
            </a:r>
            <a:r>
              <a:rPr sz="2000" spc="10" dirty="0">
                <a:solidFill>
                  <a:srgbClr val="C00000"/>
                </a:solidFill>
                <a:latin typeface="黑体"/>
                <a:cs typeface="黑体"/>
              </a:rPr>
              <a:t>被引</a:t>
            </a:r>
            <a:r>
              <a:rPr sz="2000" spc="0" dirty="0">
                <a:solidFill>
                  <a:srgbClr val="C00000"/>
                </a:solidFill>
                <a:latin typeface="黑体"/>
                <a:cs typeface="黑体"/>
              </a:rPr>
              <a:t>次数</a:t>
            </a:r>
            <a:endParaRPr sz="2000">
              <a:latin typeface="黑体"/>
              <a:cs typeface="黑体"/>
            </a:endParaRPr>
          </a:p>
          <a:p>
            <a:pPr marL="12700">
              <a:lnSpc>
                <a:spcPct val="100000"/>
              </a:lnSpc>
              <a:spcBef>
                <a:spcPts val="585"/>
              </a:spcBef>
            </a:pPr>
            <a:r>
              <a:rPr sz="2000" dirty="0">
                <a:latin typeface="Arial Narrow"/>
                <a:cs typeface="Arial Narrow"/>
              </a:rPr>
              <a:t>}</a:t>
            </a:r>
            <a:endParaRPr sz="2000">
              <a:latin typeface="Arial Narrow"/>
              <a:cs typeface="Arial Narrow"/>
            </a:endParaRPr>
          </a:p>
        </p:txBody>
      </p:sp>
      <p:sp>
        <p:nvSpPr>
          <p:cNvPr id="7" name="object 7"/>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50900"/>
            <a:ext cx="3992245" cy="822960"/>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次数统</a:t>
            </a:r>
            <a:r>
              <a:rPr sz="2600" b="1" spc="-30" dirty="0">
                <a:solidFill>
                  <a:srgbClr val="00AF50"/>
                </a:solidFill>
                <a:latin typeface="黑体"/>
                <a:cs typeface="黑体"/>
              </a:rPr>
              <a:t>计</a:t>
            </a:r>
            <a:endParaRPr sz="2600">
              <a:latin typeface="黑体"/>
              <a:cs typeface="黑体"/>
            </a:endParaRPr>
          </a:p>
          <a:p>
            <a:pPr marL="12700">
              <a:lnSpc>
                <a:spcPts val="3065"/>
              </a:lnSpc>
              <a:spcBef>
                <a:spcPts val="290"/>
              </a:spcBef>
            </a:pPr>
            <a:r>
              <a:rPr sz="2600" dirty="0">
                <a:solidFill>
                  <a:srgbClr val="C00000"/>
                </a:solidFill>
                <a:latin typeface="黑体"/>
                <a:cs typeface="黑体"/>
              </a:rPr>
              <a:t>专利被</a:t>
            </a:r>
            <a:r>
              <a:rPr sz="2600" spc="-25" dirty="0">
                <a:solidFill>
                  <a:srgbClr val="C00000"/>
                </a:solidFill>
                <a:latin typeface="黑体"/>
                <a:cs typeface="黑体"/>
              </a:rPr>
              <a:t>引</a:t>
            </a:r>
            <a:r>
              <a:rPr sz="2600" spc="0" dirty="0">
                <a:solidFill>
                  <a:srgbClr val="C00000"/>
                </a:solidFill>
                <a:latin typeface="黑体"/>
                <a:cs typeface="黑体"/>
              </a:rPr>
              <a:t>次数统</a:t>
            </a:r>
            <a:r>
              <a:rPr sz="2600" spc="-25" dirty="0">
                <a:solidFill>
                  <a:srgbClr val="C00000"/>
                </a:solidFill>
                <a:latin typeface="黑体"/>
                <a:cs typeface="黑体"/>
              </a:rPr>
              <a:t>计</a:t>
            </a:r>
            <a:r>
              <a:rPr sz="2600" spc="0" dirty="0">
                <a:solidFill>
                  <a:srgbClr val="C00000"/>
                </a:solidFill>
                <a:latin typeface="黑体"/>
                <a:cs typeface="黑体"/>
              </a:rPr>
              <a:t>输出结果</a:t>
            </a:r>
            <a:endParaRPr sz="2600">
              <a:latin typeface="黑体"/>
              <a:cs typeface="黑体"/>
            </a:endParaRPr>
          </a:p>
        </p:txBody>
      </p:sp>
      <p:sp>
        <p:nvSpPr>
          <p:cNvPr id="4" name="object 4"/>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graphicFrame>
        <p:nvGraphicFramePr>
          <p:cNvPr id="3" name="object 3"/>
          <p:cNvGraphicFramePr>
            <a:graphicFrameLocks noGrp="1"/>
          </p:cNvGraphicFramePr>
          <p:nvPr/>
        </p:nvGraphicFramePr>
        <p:xfrm>
          <a:off x="757555" y="1670280"/>
          <a:ext cx="1706270" cy="4610046"/>
        </p:xfrm>
        <a:graphic>
          <a:graphicData uri="http://schemas.openxmlformats.org/drawingml/2006/table">
            <a:tbl>
              <a:tblPr firstRow="1" bandRow="1">
                <a:tableStyleId>{2D5ABB26-0587-4C30-8999-92F81FD0307C}</a:tableStyleId>
              </a:tblPr>
              <a:tblGrid>
                <a:gridCol w="1234080">
                  <a:extLst>
                    <a:ext uri="{9D8B030D-6E8A-4147-A177-3AD203B41FA5}">
                      <a16:colId xmlns:a16="http://schemas.microsoft.com/office/drawing/2014/main" val="20000"/>
                    </a:ext>
                  </a:extLst>
                </a:gridCol>
                <a:gridCol w="472190">
                  <a:extLst>
                    <a:ext uri="{9D8B030D-6E8A-4147-A177-3AD203B41FA5}">
                      <a16:colId xmlns:a16="http://schemas.microsoft.com/office/drawing/2014/main" val="20001"/>
                    </a:ext>
                  </a:extLst>
                </a:gridCol>
              </a:tblGrid>
              <a:tr h="353822">
                <a:tc>
                  <a:txBody>
                    <a:bodyPr/>
                    <a:lstStyle/>
                    <a:p>
                      <a:pPr marL="34925">
                        <a:lnSpc>
                          <a:spcPct val="100000"/>
                        </a:lnSpc>
                      </a:pPr>
                      <a:r>
                        <a:rPr sz="2000" dirty="0">
                          <a:latin typeface="黑体"/>
                          <a:cs typeface="黑体"/>
                        </a:rPr>
                        <a:t>1</a:t>
                      </a:r>
                      <a:endParaRPr sz="2000">
                        <a:latin typeface="黑体"/>
                        <a:cs typeface="黑体"/>
                      </a:endParaRPr>
                    </a:p>
                  </a:txBody>
                  <a:tcPr marL="0" marR="0" marT="0" marB="0"/>
                </a:tc>
                <a:tc>
                  <a:txBody>
                    <a:bodyPr/>
                    <a:lstStyle/>
                    <a:p>
                      <a:pPr marL="309245">
                        <a:lnSpc>
                          <a:spcPct val="100000"/>
                        </a:lnSpc>
                      </a:pPr>
                      <a:r>
                        <a:rPr sz="2000" dirty="0">
                          <a:latin typeface="黑体"/>
                          <a:cs typeface="黑体"/>
                        </a:rPr>
                        <a:t>2</a:t>
                      </a:r>
                      <a:endParaRPr sz="2000">
                        <a:latin typeface="黑体"/>
                        <a:cs typeface="黑体"/>
                      </a:endParaRPr>
                    </a:p>
                  </a:txBody>
                  <a:tcPr marL="0" marR="0" marT="0" marB="0"/>
                </a:tc>
                <a:extLst>
                  <a:ext uri="{0D108BD9-81ED-4DB2-BD59-A6C34878D82A}">
                    <a16:rowId xmlns:a16="http://schemas.microsoft.com/office/drawing/2014/main" val="10000"/>
                  </a:ext>
                </a:extLst>
              </a:tr>
              <a:tr h="325374">
                <a:tc>
                  <a:txBody>
                    <a:bodyPr/>
                    <a:lstStyle/>
                    <a:p>
                      <a:pPr marL="34925">
                        <a:lnSpc>
                          <a:spcPct val="100000"/>
                        </a:lnSpc>
                      </a:pPr>
                      <a:r>
                        <a:rPr sz="2000" dirty="0">
                          <a:latin typeface="黑体"/>
                          <a:cs typeface="黑体"/>
                        </a:rPr>
                        <a:t>10000</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1"/>
                  </a:ext>
                </a:extLst>
              </a:tr>
              <a:tr h="324671">
                <a:tc>
                  <a:txBody>
                    <a:bodyPr/>
                    <a:lstStyle/>
                    <a:p>
                      <a:pPr marL="34925">
                        <a:lnSpc>
                          <a:spcPct val="100000"/>
                        </a:lnSpc>
                      </a:pPr>
                      <a:r>
                        <a:rPr sz="2000" dirty="0">
                          <a:latin typeface="黑体"/>
                          <a:cs typeface="黑体"/>
                        </a:rPr>
                        <a:t>100000</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2"/>
                  </a:ext>
                </a:extLst>
              </a:tr>
              <a:tr h="325716">
                <a:tc>
                  <a:txBody>
                    <a:bodyPr/>
                    <a:lstStyle/>
                    <a:p>
                      <a:pPr marL="34925">
                        <a:lnSpc>
                          <a:spcPct val="100000"/>
                        </a:lnSpc>
                      </a:pPr>
                      <a:r>
                        <a:rPr sz="2000" dirty="0">
                          <a:latin typeface="黑体"/>
                          <a:cs typeface="黑体"/>
                        </a:rPr>
                        <a:t>10</a:t>
                      </a:r>
                      <a:r>
                        <a:rPr sz="2000" spc="-10" dirty="0">
                          <a:latin typeface="黑体"/>
                          <a:cs typeface="黑体"/>
                        </a:rPr>
                        <a:t>0</a:t>
                      </a:r>
                      <a:r>
                        <a:rPr sz="2000" spc="0" dirty="0">
                          <a:latin typeface="黑体"/>
                          <a:cs typeface="黑体"/>
                        </a:rPr>
                        <a:t>00</a:t>
                      </a:r>
                      <a:r>
                        <a:rPr sz="2000" spc="-10" dirty="0">
                          <a:latin typeface="黑体"/>
                          <a:cs typeface="黑体"/>
                        </a:rPr>
                        <a:t>0</a:t>
                      </a:r>
                      <a:r>
                        <a:rPr sz="2000" spc="0" dirty="0">
                          <a:latin typeface="黑体"/>
                          <a:cs typeface="黑体"/>
                        </a:rPr>
                        <a:t>6</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3"/>
                  </a:ext>
                </a:extLst>
              </a:tr>
              <a:tr h="325352">
                <a:tc>
                  <a:txBody>
                    <a:bodyPr/>
                    <a:lstStyle/>
                    <a:p>
                      <a:pPr marL="34925">
                        <a:lnSpc>
                          <a:spcPct val="100000"/>
                        </a:lnSpc>
                      </a:pPr>
                      <a:r>
                        <a:rPr sz="2000" dirty="0">
                          <a:latin typeface="黑体"/>
                          <a:cs typeface="黑体"/>
                        </a:rPr>
                        <a:t>10000</a:t>
                      </a:r>
                      <a:r>
                        <a:rPr sz="2000" spc="-15" dirty="0">
                          <a:latin typeface="黑体"/>
                          <a:cs typeface="黑体"/>
                        </a:rPr>
                        <a:t>0</a:t>
                      </a:r>
                      <a:r>
                        <a:rPr sz="2000" spc="0" dirty="0">
                          <a:latin typeface="黑体"/>
                          <a:cs typeface="黑体"/>
                        </a:rPr>
                        <a:t>7</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4"/>
                  </a:ext>
                </a:extLst>
              </a:tr>
              <a:tr h="324612">
                <a:tc>
                  <a:txBody>
                    <a:bodyPr/>
                    <a:lstStyle/>
                    <a:p>
                      <a:pPr marL="34925">
                        <a:lnSpc>
                          <a:spcPct val="100000"/>
                        </a:lnSpc>
                      </a:pPr>
                      <a:r>
                        <a:rPr sz="2000" dirty="0">
                          <a:latin typeface="黑体"/>
                          <a:cs typeface="黑体"/>
                        </a:rPr>
                        <a:t>10000</a:t>
                      </a:r>
                      <a:r>
                        <a:rPr sz="2000" spc="-15" dirty="0">
                          <a:latin typeface="黑体"/>
                          <a:cs typeface="黑体"/>
                        </a:rPr>
                        <a:t>1</a:t>
                      </a:r>
                      <a:r>
                        <a:rPr sz="2000" spc="0" dirty="0">
                          <a:latin typeface="黑体"/>
                          <a:cs typeface="黑体"/>
                        </a:rPr>
                        <a:t>1</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5"/>
                  </a:ext>
                </a:extLst>
              </a:tr>
              <a:tr h="325374">
                <a:tc>
                  <a:txBody>
                    <a:bodyPr/>
                    <a:lstStyle/>
                    <a:p>
                      <a:pPr marL="34925">
                        <a:lnSpc>
                          <a:spcPct val="100000"/>
                        </a:lnSpc>
                      </a:pPr>
                      <a:r>
                        <a:rPr sz="2000" dirty="0">
                          <a:latin typeface="黑体"/>
                          <a:cs typeface="黑体"/>
                        </a:rPr>
                        <a:t>10000</a:t>
                      </a:r>
                      <a:r>
                        <a:rPr sz="2000" spc="-15" dirty="0">
                          <a:latin typeface="黑体"/>
                          <a:cs typeface="黑体"/>
                        </a:rPr>
                        <a:t>1</a:t>
                      </a:r>
                      <a:r>
                        <a:rPr sz="2000" spc="0" dirty="0">
                          <a:latin typeface="黑体"/>
                          <a:cs typeface="黑体"/>
                        </a:rPr>
                        <a:t>7</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6"/>
                  </a:ext>
                </a:extLst>
              </a:tr>
              <a:tr h="325370">
                <a:tc>
                  <a:txBody>
                    <a:bodyPr/>
                    <a:lstStyle/>
                    <a:p>
                      <a:pPr marL="34925">
                        <a:lnSpc>
                          <a:spcPct val="100000"/>
                        </a:lnSpc>
                      </a:pPr>
                      <a:r>
                        <a:rPr sz="2000" dirty="0">
                          <a:latin typeface="黑体"/>
                          <a:cs typeface="黑体"/>
                        </a:rPr>
                        <a:t>10000</a:t>
                      </a:r>
                      <a:r>
                        <a:rPr sz="2000" spc="-15" dirty="0">
                          <a:latin typeface="黑体"/>
                          <a:cs typeface="黑体"/>
                        </a:rPr>
                        <a:t>2</a:t>
                      </a:r>
                      <a:r>
                        <a:rPr sz="2000" spc="0" dirty="0">
                          <a:latin typeface="黑体"/>
                          <a:cs typeface="黑体"/>
                        </a:rPr>
                        <a:t>6</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7"/>
                  </a:ext>
                </a:extLst>
              </a:tr>
              <a:tr h="324891">
                <a:tc>
                  <a:txBody>
                    <a:bodyPr/>
                    <a:lstStyle/>
                    <a:p>
                      <a:pPr marL="34925">
                        <a:lnSpc>
                          <a:spcPct val="100000"/>
                        </a:lnSpc>
                      </a:pPr>
                      <a:r>
                        <a:rPr sz="2000" dirty="0">
                          <a:latin typeface="黑体"/>
                          <a:cs typeface="黑体"/>
                        </a:rPr>
                        <a:t>10</a:t>
                      </a:r>
                      <a:r>
                        <a:rPr sz="2000" spc="-10" dirty="0">
                          <a:latin typeface="黑体"/>
                          <a:cs typeface="黑体"/>
                        </a:rPr>
                        <a:t>0</a:t>
                      </a:r>
                      <a:r>
                        <a:rPr sz="2000" spc="0" dirty="0">
                          <a:latin typeface="黑体"/>
                          <a:cs typeface="黑体"/>
                        </a:rPr>
                        <a:t>00</a:t>
                      </a:r>
                      <a:r>
                        <a:rPr sz="2000" spc="-10" dirty="0">
                          <a:latin typeface="黑体"/>
                          <a:cs typeface="黑体"/>
                        </a:rPr>
                        <a:t>3</a:t>
                      </a:r>
                      <a:r>
                        <a:rPr sz="2000" spc="0" dirty="0">
                          <a:latin typeface="黑体"/>
                          <a:cs typeface="黑体"/>
                        </a:rPr>
                        <a:t>3</a:t>
                      </a:r>
                      <a:endParaRPr sz="2000">
                        <a:latin typeface="黑体"/>
                        <a:cs typeface="黑体"/>
                      </a:endParaRPr>
                    </a:p>
                  </a:txBody>
                  <a:tcPr marL="0" marR="0" marT="0" marB="0"/>
                </a:tc>
                <a:tc>
                  <a:txBody>
                    <a:bodyPr/>
                    <a:lstStyle/>
                    <a:p>
                      <a:pPr marL="309245">
                        <a:lnSpc>
                          <a:spcPct val="100000"/>
                        </a:lnSpc>
                      </a:pPr>
                      <a:r>
                        <a:rPr sz="2000" dirty="0">
                          <a:latin typeface="黑体"/>
                          <a:cs typeface="黑体"/>
                        </a:rPr>
                        <a:t>2</a:t>
                      </a:r>
                      <a:endParaRPr sz="2000">
                        <a:latin typeface="黑体"/>
                        <a:cs typeface="黑体"/>
                      </a:endParaRPr>
                    </a:p>
                  </a:txBody>
                  <a:tcPr marL="0" marR="0" marT="0" marB="0"/>
                </a:tc>
                <a:extLst>
                  <a:ext uri="{0D108BD9-81ED-4DB2-BD59-A6C34878D82A}">
                    <a16:rowId xmlns:a16="http://schemas.microsoft.com/office/drawing/2014/main" val="10008"/>
                  </a:ext>
                </a:extLst>
              </a:tr>
              <a:tr h="325352">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3</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09"/>
                  </a:ext>
                </a:extLst>
              </a:tr>
              <a:tr h="325374">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4</a:t>
                      </a:r>
                      <a:endParaRPr sz="2000">
                        <a:latin typeface="黑体"/>
                        <a:cs typeface="黑体"/>
                      </a:endParaRPr>
                    </a:p>
                  </a:txBody>
                  <a:tcPr marL="0" marR="0" marT="0" marB="0"/>
                </a:tc>
                <a:tc>
                  <a:txBody>
                    <a:bodyPr/>
                    <a:lstStyle/>
                    <a:p>
                      <a:pPr marL="309245">
                        <a:lnSpc>
                          <a:spcPct val="100000"/>
                        </a:lnSpc>
                      </a:pPr>
                      <a:r>
                        <a:rPr sz="2000" dirty="0">
                          <a:latin typeface="黑体"/>
                          <a:cs typeface="黑体"/>
                        </a:rPr>
                        <a:t>2</a:t>
                      </a:r>
                      <a:endParaRPr sz="2000">
                        <a:latin typeface="黑体"/>
                        <a:cs typeface="黑体"/>
                      </a:endParaRPr>
                    </a:p>
                  </a:txBody>
                  <a:tcPr marL="0" marR="0" marT="0" marB="0"/>
                </a:tc>
                <a:extLst>
                  <a:ext uri="{0D108BD9-81ED-4DB2-BD59-A6C34878D82A}">
                    <a16:rowId xmlns:a16="http://schemas.microsoft.com/office/drawing/2014/main" val="10010"/>
                  </a:ext>
                </a:extLst>
              </a:tr>
              <a:tr h="324777">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5</a:t>
                      </a:r>
                      <a:endParaRPr sz="2000">
                        <a:latin typeface="黑体"/>
                        <a:cs typeface="黑体"/>
                      </a:endParaRPr>
                    </a:p>
                  </a:txBody>
                  <a:tcPr marL="0" marR="0" marT="0" marB="0"/>
                </a:tc>
                <a:tc>
                  <a:txBody>
                    <a:bodyPr/>
                    <a:lstStyle/>
                    <a:p>
                      <a:pPr marL="309245">
                        <a:lnSpc>
                          <a:spcPct val="100000"/>
                        </a:lnSpc>
                      </a:pPr>
                      <a:r>
                        <a:rPr sz="2000" dirty="0">
                          <a:latin typeface="黑体"/>
                          <a:cs typeface="黑体"/>
                        </a:rPr>
                        <a:t>1</a:t>
                      </a:r>
                      <a:endParaRPr sz="2000">
                        <a:latin typeface="黑体"/>
                        <a:cs typeface="黑体"/>
                      </a:endParaRPr>
                    </a:p>
                  </a:txBody>
                  <a:tcPr marL="0" marR="0" marT="0" marB="0"/>
                </a:tc>
                <a:extLst>
                  <a:ext uri="{0D108BD9-81ED-4DB2-BD59-A6C34878D82A}">
                    <a16:rowId xmlns:a16="http://schemas.microsoft.com/office/drawing/2014/main" val="10011"/>
                  </a:ext>
                </a:extLst>
              </a:tr>
              <a:tr h="325539">
                <a:tc>
                  <a:txBody>
                    <a:bodyPr/>
                    <a:lstStyle/>
                    <a:p>
                      <a:pPr marL="34925">
                        <a:lnSpc>
                          <a:spcPct val="100000"/>
                        </a:lnSpc>
                      </a:pPr>
                      <a:r>
                        <a:rPr sz="2000" dirty="0">
                          <a:latin typeface="黑体"/>
                          <a:cs typeface="黑体"/>
                        </a:rPr>
                        <a:t>10000</a:t>
                      </a:r>
                      <a:r>
                        <a:rPr sz="2000" spc="-15" dirty="0">
                          <a:latin typeface="黑体"/>
                          <a:cs typeface="黑体"/>
                        </a:rPr>
                        <a:t>4</a:t>
                      </a:r>
                      <a:r>
                        <a:rPr sz="2000" spc="0" dirty="0">
                          <a:latin typeface="黑体"/>
                          <a:cs typeface="黑体"/>
                        </a:rPr>
                        <a:t>6</a:t>
                      </a:r>
                      <a:endParaRPr sz="2000">
                        <a:latin typeface="黑体"/>
                        <a:cs typeface="黑体"/>
                      </a:endParaRPr>
                    </a:p>
                  </a:txBody>
                  <a:tcPr marL="0" marR="0" marT="0" marB="0"/>
                </a:tc>
                <a:tc>
                  <a:txBody>
                    <a:bodyPr/>
                    <a:lstStyle/>
                    <a:p>
                      <a:pPr marL="309245">
                        <a:lnSpc>
                          <a:spcPct val="100000"/>
                        </a:lnSpc>
                      </a:pPr>
                      <a:r>
                        <a:rPr sz="2000" dirty="0">
                          <a:latin typeface="黑体"/>
                          <a:cs typeface="黑体"/>
                        </a:rPr>
                        <a:t>3</a:t>
                      </a:r>
                      <a:endParaRPr sz="2000">
                        <a:latin typeface="黑体"/>
                        <a:cs typeface="黑体"/>
                      </a:endParaRPr>
                    </a:p>
                  </a:txBody>
                  <a:tcPr marL="0" marR="0" marT="0" marB="0"/>
                </a:tc>
                <a:extLst>
                  <a:ext uri="{0D108BD9-81ED-4DB2-BD59-A6C34878D82A}">
                    <a16:rowId xmlns:a16="http://schemas.microsoft.com/office/drawing/2014/main" val="10012"/>
                  </a:ext>
                </a:extLst>
              </a:tr>
              <a:tr h="353822">
                <a:tc>
                  <a:txBody>
                    <a:bodyPr/>
                    <a:lstStyle/>
                    <a:p>
                      <a:pPr marL="34925">
                        <a:lnSpc>
                          <a:spcPct val="100000"/>
                        </a:lnSpc>
                      </a:pPr>
                      <a:r>
                        <a:rPr sz="2000" dirty="0">
                          <a:solidFill>
                            <a:srgbClr val="C00000"/>
                          </a:solidFill>
                          <a:latin typeface="黑体"/>
                          <a:cs typeface="黑体"/>
                        </a:rPr>
                        <a:t>……</a:t>
                      </a:r>
                      <a:endParaRPr sz="2000">
                        <a:latin typeface="黑体"/>
                        <a:cs typeface="黑体"/>
                      </a:endParaRPr>
                    </a:p>
                  </a:txBody>
                  <a:tcPr marL="0" marR="0" marT="0" marB="0"/>
                </a:tc>
                <a:tc>
                  <a:txBody>
                    <a:bodyPr/>
                    <a:lstStyle/>
                    <a:p>
                      <a:endParaRPr sz="2000">
                        <a:latin typeface="黑体"/>
                        <a:cs typeface="黑体"/>
                      </a:endParaRPr>
                    </a:p>
                  </a:txBody>
                  <a:tcPr marL="0" marR="0" marT="0" marB="0"/>
                </a:tc>
                <a:extLst>
                  <a:ext uri="{0D108BD9-81ED-4DB2-BD59-A6C34878D82A}">
                    <a16:rowId xmlns:a16="http://schemas.microsoft.com/office/drawing/2014/main" val="10013"/>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2151" rIns="0" bIns="0" rtlCol="0">
            <a:spAutoFit/>
          </a:bodyPr>
          <a:lstStyle/>
          <a:p>
            <a:pPr marL="115570">
              <a:lnSpc>
                <a:spcPts val="2965"/>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次数直</a:t>
            </a:r>
            <a:r>
              <a:rPr sz="2600" b="1" spc="-30" dirty="0">
                <a:solidFill>
                  <a:srgbClr val="00AF50"/>
                </a:solidFill>
                <a:latin typeface="黑体"/>
                <a:cs typeface="黑体"/>
              </a:rPr>
              <a:t>方</a:t>
            </a:r>
            <a:r>
              <a:rPr sz="2600" b="1" spc="-20" dirty="0">
                <a:solidFill>
                  <a:srgbClr val="00AF50"/>
                </a:solidFill>
                <a:latin typeface="黑体"/>
                <a:cs typeface="黑体"/>
              </a:rPr>
              <a:t>图统</a:t>
            </a:r>
            <a:r>
              <a:rPr sz="2600" b="1" spc="-30" dirty="0">
                <a:solidFill>
                  <a:srgbClr val="00AF50"/>
                </a:solidFill>
                <a:latin typeface="黑体"/>
                <a:cs typeface="黑体"/>
              </a:rPr>
              <a:t>计</a:t>
            </a:r>
            <a:endParaRPr sz="2600">
              <a:latin typeface="黑体"/>
              <a:cs typeface="黑体"/>
            </a:endParaRPr>
          </a:p>
        </p:txBody>
      </p:sp>
      <p:sp>
        <p:nvSpPr>
          <p:cNvPr id="3" name="object 3"/>
          <p:cNvSpPr txBox="1"/>
          <p:nvPr/>
        </p:nvSpPr>
        <p:spPr>
          <a:xfrm>
            <a:off x="574040" y="1248917"/>
            <a:ext cx="7904480" cy="1097915"/>
          </a:xfrm>
          <a:prstGeom prst="rect">
            <a:avLst/>
          </a:prstGeom>
        </p:spPr>
        <p:txBody>
          <a:bodyPr vert="horz" wrap="square" lIns="0" tIns="0" rIns="0" bIns="0" rtlCol="0">
            <a:spAutoFit/>
          </a:bodyPr>
          <a:lstStyle/>
          <a:p>
            <a:pPr marL="12700">
              <a:lnSpc>
                <a:spcPts val="2160"/>
              </a:lnSpc>
            </a:pPr>
            <a:r>
              <a:rPr sz="2000" spc="5" dirty="0">
                <a:latin typeface="黑体"/>
                <a:cs typeface="黑体"/>
              </a:rPr>
              <a:t>目的</a:t>
            </a:r>
            <a:r>
              <a:rPr sz="2000" spc="0" dirty="0">
                <a:latin typeface="黑体"/>
                <a:cs typeface="黑体"/>
              </a:rPr>
              <a:t>：有</a:t>
            </a:r>
            <a:r>
              <a:rPr sz="2000" spc="-20" dirty="0">
                <a:latin typeface="黑体"/>
                <a:cs typeface="黑体"/>
              </a:rPr>
              <a:t>的</a:t>
            </a:r>
            <a:r>
              <a:rPr sz="2000" spc="0" dirty="0">
                <a:latin typeface="黑体"/>
                <a:cs typeface="黑体"/>
              </a:rPr>
              <a:t>专利</a:t>
            </a:r>
            <a:r>
              <a:rPr sz="2000" spc="-20" dirty="0">
                <a:latin typeface="黑体"/>
                <a:cs typeface="黑体"/>
              </a:rPr>
              <a:t>被</a:t>
            </a:r>
            <a:r>
              <a:rPr sz="2000" spc="0" dirty="0">
                <a:latin typeface="黑体"/>
                <a:cs typeface="黑体"/>
              </a:rPr>
              <a:t>引用</a:t>
            </a:r>
            <a:r>
              <a:rPr sz="2000" spc="-20" dirty="0">
                <a:latin typeface="黑体"/>
                <a:cs typeface="黑体"/>
              </a:rPr>
              <a:t>一</a:t>
            </a:r>
            <a:r>
              <a:rPr sz="2000" spc="0" dirty="0">
                <a:latin typeface="黑体"/>
                <a:cs typeface="黑体"/>
              </a:rPr>
              <a:t>次，</a:t>
            </a:r>
            <a:r>
              <a:rPr sz="2000" spc="-20" dirty="0">
                <a:latin typeface="黑体"/>
                <a:cs typeface="黑体"/>
              </a:rPr>
              <a:t>有</a:t>
            </a:r>
            <a:r>
              <a:rPr sz="2000" spc="0" dirty="0">
                <a:latin typeface="黑体"/>
                <a:cs typeface="黑体"/>
              </a:rPr>
              <a:t>的可</a:t>
            </a:r>
            <a:r>
              <a:rPr sz="2000" spc="-20" dirty="0">
                <a:latin typeface="黑体"/>
                <a:cs typeface="黑体"/>
              </a:rPr>
              <a:t>能</a:t>
            </a:r>
            <a:r>
              <a:rPr sz="2000" spc="0" dirty="0">
                <a:latin typeface="黑体"/>
                <a:cs typeface="黑体"/>
              </a:rPr>
              <a:t>上百</a:t>
            </a:r>
            <a:r>
              <a:rPr sz="2000" spc="-20" dirty="0">
                <a:latin typeface="黑体"/>
                <a:cs typeface="黑体"/>
              </a:rPr>
              <a:t>次</a:t>
            </a:r>
            <a:r>
              <a:rPr sz="2000" spc="0" dirty="0">
                <a:latin typeface="黑体"/>
                <a:cs typeface="黑体"/>
              </a:rPr>
              <a:t>，可</a:t>
            </a:r>
            <a:r>
              <a:rPr sz="2000" spc="-20" dirty="0">
                <a:latin typeface="黑体"/>
                <a:cs typeface="黑体"/>
              </a:rPr>
              <a:t>以</a:t>
            </a:r>
            <a:r>
              <a:rPr sz="2000" spc="0" dirty="0">
                <a:latin typeface="黑体"/>
                <a:cs typeface="黑体"/>
              </a:rPr>
              <a:t>进行</a:t>
            </a:r>
            <a:r>
              <a:rPr sz="2000" spc="-20" dirty="0">
                <a:latin typeface="黑体"/>
                <a:cs typeface="黑体"/>
              </a:rPr>
              <a:t>引</a:t>
            </a:r>
            <a:r>
              <a:rPr sz="2000" spc="0" dirty="0">
                <a:latin typeface="黑体"/>
                <a:cs typeface="黑体"/>
              </a:rPr>
              <a:t>用次</a:t>
            </a:r>
            <a:r>
              <a:rPr sz="2000" spc="-20" dirty="0">
                <a:latin typeface="黑体"/>
                <a:cs typeface="黑体"/>
              </a:rPr>
              <a:t>数</a:t>
            </a:r>
            <a:r>
              <a:rPr sz="2000" spc="0" dirty="0">
                <a:latin typeface="黑体"/>
                <a:cs typeface="黑体"/>
              </a:rPr>
              <a:t>分布</a:t>
            </a:r>
            <a:endParaRPr sz="2000">
              <a:latin typeface="黑体"/>
              <a:cs typeface="黑体"/>
            </a:endParaRPr>
          </a:p>
          <a:p>
            <a:pPr marL="172085">
              <a:lnSpc>
                <a:spcPts val="2160"/>
              </a:lnSpc>
            </a:pPr>
            <a:r>
              <a:rPr sz="2000" dirty="0">
                <a:latin typeface="黑体"/>
                <a:cs typeface="黑体"/>
              </a:rPr>
              <a:t>统计，</a:t>
            </a:r>
            <a:r>
              <a:rPr sz="2000" spc="-15" dirty="0">
                <a:latin typeface="黑体"/>
                <a:cs typeface="黑体"/>
              </a:rPr>
              <a:t>最</a:t>
            </a:r>
            <a:r>
              <a:rPr sz="2000" spc="0" dirty="0">
                <a:latin typeface="黑体"/>
                <a:cs typeface="黑体"/>
              </a:rPr>
              <a:t>后</a:t>
            </a:r>
            <a:r>
              <a:rPr sz="2000" spc="-15" dirty="0">
                <a:latin typeface="黑体"/>
                <a:cs typeface="黑体"/>
              </a:rPr>
              <a:t>可</a:t>
            </a:r>
            <a:r>
              <a:rPr sz="2000" spc="0" dirty="0">
                <a:latin typeface="黑体"/>
                <a:cs typeface="黑体"/>
              </a:rPr>
              <a:t>画出统</a:t>
            </a:r>
            <a:r>
              <a:rPr sz="2000" spc="-15" dirty="0">
                <a:latin typeface="黑体"/>
                <a:cs typeface="黑体"/>
              </a:rPr>
              <a:t>计</a:t>
            </a:r>
            <a:r>
              <a:rPr sz="2000" spc="0" dirty="0">
                <a:latin typeface="黑体"/>
                <a:cs typeface="黑体"/>
              </a:rPr>
              <a:t>直</a:t>
            </a:r>
            <a:r>
              <a:rPr sz="2000" spc="-15" dirty="0">
                <a:latin typeface="黑体"/>
                <a:cs typeface="黑体"/>
              </a:rPr>
              <a:t>方</a:t>
            </a:r>
            <a:r>
              <a:rPr sz="2000" spc="0" dirty="0">
                <a:latin typeface="黑体"/>
                <a:cs typeface="黑体"/>
              </a:rPr>
              <a:t>图</a:t>
            </a:r>
            <a:endParaRPr sz="2000">
              <a:latin typeface="黑体"/>
              <a:cs typeface="黑体"/>
            </a:endParaRPr>
          </a:p>
          <a:p>
            <a:pPr marL="172085" marR="6350" indent="-160020">
              <a:lnSpc>
                <a:spcPts val="1920"/>
              </a:lnSpc>
              <a:spcBef>
                <a:spcPts val="580"/>
              </a:spcBef>
            </a:pPr>
            <a:r>
              <a:rPr sz="2000" spc="10" dirty="0">
                <a:latin typeface="黑体"/>
                <a:cs typeface="黑体"/>
              </a:rPr>
              <a:t>基本</a:t>
            </a:r>
            <a:r>
              <a:rPr sz="2000" spc="0" dirty="0">
                <a:latin typeface="黑体"/>
                <a:cs typeface="黑体"/>
              </a:rPr>
              <a:t>思想</a:t>
            </a:r>
            <a:r>
              <a:rPr sz="2000" spc="-15" dirty="0">
                <a:latin typeface="黑体"/>
                <a:cs typeface="黑体"/>
              </a:rPr>
              <a:t>是</a:t>
            </a:r>
            <a:r>
              <a:rPr sz="2000" spc="0" dirty="0">
                <a:latin typeface="黑体"/>
                <a:cs typeface="黑体"/>
              </a:rPr>
              <a:t>：扫</a:t>
            </a:r>
            <a:r>
              <a:rPr sz="2000" spc="-15" dirty="0">
                <a:latin typeface="黑体"/>
                <a:cs typeface="黑体"/>
              </a:rPr>
              <a:t>描</a:t>
            </a:r>
            <a:r>
              <a:rPr sz="2000" spc="0" dirty="0">
                <a:latin typeface="黑体"/>
                <a:cs typeface="黑体"/>
              </a:rPr>
              <a:t>刚才</a:t>
            </a:r>
            <a:r>
              <a:rPr sz="2000" spc="-15" dirty="0">
                <a:latin typeface="黑体"/>
                <a:cs typeface="黑体"/>
              </a:rPr>
              <a:t>产</a:t>
            </a:r>
            <a:r>
              <a:rPr sz="2000" spc="0" dirty="0">
                <a:latin typeface="黑体"/>
                <a:cs typeface="黑体"/>
              </a:rPr>
              <a:t>生的</a:t>
            </a:r>
            <a:r>
              <a:rPr sz="2000" spc="-15" dirty="0">
                <a:latin typeface="黑体"/>
                <a:cs typeface="黑体"/>
              </a:rPr>
              <a:t>被</a:t>
            </a:r>
            <a:r>
              <a:rPr sz="2000" spc="0" dirty="0">
                <a:latin typeface="黑体"/>
                <a:cs typeface="黑体"/>
              </a:rPr>
              <a:t>引次</a:t>
            </a:r>
            <a:r>
              <a:rPr sz="2000" spc="-15" dirty="0">
                <a:latin typeface="黑体"/>
                <a:cs typeface="黑体"/>
              </a:rPr>
              <a:t>数</a:t>
            </a:r>
            <a:r>
              <a:rPr sz="2000" spc="0" dirty="0">
                <a:latin typeface="黑体"/>
                <a:cs typeface="黑体"/>
              </a:rPr>
              <a:t>统计</a:t>
            </a:r>
            <a:r>
              <a:rPr sz="2000" spc="-15" dirty="0">
                <a:latin typeface="黑体"/>
                <a:cs typeface="黑体"/>
              </a:rPr>
              <a:t>数</a:t>
            </a:r>
            <a:r>
              <a:rPr sz="2000" spc="0" dirty="0">
                <a:latin typeface="黑体"/>
                <a:cs typeface="黑体"/>
              </a:rPr>
              <a:t>据，</a:t>
            </a:r>
            <a:r>
              <a:rPr sz="2000" spc="-15" dirty="0">
                <a:latin typeface="黑体"/>
                <a:cs typeface="黑体"/>
              </a:rPr>
              <a:t>忽</a:t>
            </a:r>
            <a:r>
              <a:rPr sz="2000" spc="0" dirty="0">
                <a:latin typeface="黑体"/>
                <a:cs typeface="黑体"/>
              </a:rPr>
              <a:t>略每</a:t>
            </a:r>
            <a:r>
              <a:rPr sz="2000" spc="-15" dirty="0">
                <a:latin typeface="黑体"/>
                <a:cs typeface="黑体"/>
              </a:rPr>
              <a:t>一</a:t>
            </a:r>
            <a:r>
              <a:rPr sz="2000" spc="0" dirty="0">
                <a:latin typeface="黑体"/>
                <a:cs typeface="黑体"/>
              </a:rPr>
              <a:t>行中</a:t>
            </a:r>
            <a:r>
              <a:rPr sz="2000" spc="-15" dirty="0">
                <a:latin typeface="黑体"/>
                <a:cs typeface="黑体"/>
              </a:rPr>
              <a:t>的</a:t>
            </a:r>
            <a:r>
              <a:rPr sz="2000" spc="0" dirty="0">
                <a:latin typeface="黑体"/>
                <a:cs typeface="黑体"/>
              </a:rPr>
              <a:t>专利 号，仅</a:t>
            </a:r>
            <a:r>
              <a:rPr sz="2000" spc="-15" dirty="0">
                <a:latin typeface="黑体"/>
                <a:cs typeface="黑体"/>
              </a:rPr>
              <a:t>考</a:t>
            </a:r>
            <a:r>
              <a:rPr sz="2000" spc="0" dirty="0">
                <a:latin typeface="黑体"/>
                <a:cs typeface="黑体"/>
              </a:rPr>
              <a:t>虑</a:t>
            </a:r>
            <a:r>
              <a:rPr sz="2000" spc="-15" dirty="0">
                <a:latin typeface="黑体"/>
                <a:cs typeface="黑体"/>
              </a:rPr>
              <a:t>右</a:t>
            </a:r>
            <a:r>
              <a:rPr sz="2000" spc="0" dirty="0">
                <a:latin typeface="黑体"/>
                <a:cs typeface="黑体"/>
              </a:rPr>
              <a:t>侧的被</a:t>
            </a:r>
            <a:r>
              <a:rPr sz="2000" spc="-15" dirty="0">
                <a:latin typeface="黑体"/>
                <a:cs typeface="黑体"/>
              </a:rPr>
              <a:t>引</a:t>
            </a:r>
            <a:r>
              <a:rPr sz="2000" spc="0" dirty="0">
                <a:latin typeface="黑体"/>
                <a:cs typeface="黑体"/>
              </a:rPr>
              <a:t>次</a:t>
            </a:r>
            <a:r>
              <a:rPr sz="2000" spc="-15" dirty="0">
                <a:latin typeface="黑体"/>
                <a:cs typeface="黑体"/>
              </a:rPr>
              <a:t>数</a:t>
            </a:r>
            <a:r>
              <a:rPr sz="2000" spc="0" dirty="0">
                <a:latin typeface="黑体"/>
                <a:cs typeface="黑体"/>
              </a:rPr>
              <a:t>，看每</a:t>
            </a:r>
            <a:r>
              <a:rPr sz="2000" spc="-15" dirty="0">
                <a:latin typeface="黑体"/>
                <a:cs typeface="黑体"/>
              </a:rPr>
              <a:t>种</a:t>
            </a:r>
            <a:r>
              <a:rPr sz="2000" spc="0" dirty="0">
                <a:latin typeface="黑体"/>
                <a:cs typeface="黑体"/>
              </a:rPr>
              <a:t>被</a:t>
            </a:r>
            <a:r>
              <a:rPr sz="2000" spc="-15" dirty="0">
                <a:latin typeface="黑体"/>
                <a:cs typeface="黑体"/>
              </a:rPr>
              <a:t>引</a:t>
            </a:r>
            <a:r>
              <a:rPr sz="2000" spc="0" dirty="0">
                <a:latin typeface="黑体"/>
                <a:cs typeface="黑体"/>
              </a:rPr>
              <a:t>次数分</a:t>
            </a:r>
            <a:r>
              <a:rPr sz="2000" spc="-15" dirty="0">
                <a:latin typeface="黑体"/>
                <a:cs typeface="黑体"/>
              </a:rPr>
              <a:t>别</a:t>
            </a:r>
            <a:r>
              <a:rPr sz="2000" spc="0" dirty="0">
                <a:latin typeface="黑体"/>
                <a:cs typeface="黑体"/>
              </a:rPr>
              <a:t>有</a:t>
            </a:r>
            <a:r>
              <a:rPr sz="2000" spc="-15" dirty="0">
                <a:latin typeface="黑体"/>
                <a:cs typeface="黑体"/>
              </a:rPr>
              <a:t>多</a:t>
            </a:r>
            <a:r>
              <a:rPr sz="2000" spc="0" dirty="0">
                <a:latin typeface="黑体"/>
                <a:cs typeface="黑体"/>
              </a:rPr>
              <a:t>少次出现</a:t>
            </a:r>
            <a:endParaRPr sz="2000">
              <a:latin typeface="黑体"/>
              <a:cs typeface="黑体"/>
            </a:endParaRPr>
          </a:p>
        </p:txBody>
      </p:sp>
      <p:sp>
        <p:nvSpPr>
          <p:cNvPr id="4" name="object 4"/>
          <p:cNvSpPr txBox="1"/>
          <p:nvPr/>
        </p:nvSpPr>
        <p:spPr>
          <a:xfrm>
            <a:off x="779780" y="2638171"/>
            <a:ext cx="793750" cy="3733165"/>
          </a:xfrm>
          <a:prstGeom prst="rect">
            <a:avLst/>
          </a:prstGeom>
        </p:spPr>
        <p:txBody>
          <a:bodyPr vert="horz" wrap="square" lIns="0" tIns="0" rIns="0" bIns="0" rtlCol="0">
            <a:spAutoFit/>
          </a:bodyPr>
          <a:lstStyle/>
          <a:p>
            <a:pPr marL="12700">
              <a:lnSpc>
                <a:spcPts val="2250"/>
              </a:lnSpc>
            </a:pPr>
            <a:r>
              <a:rPr sz="1900" spc="-10" dirty="0">
                <a:latin typeface="Arial Narrow"/>
                <a:cs typeface="Arial Narrow"/>
              </a:rPr>
              <a:t>1</a:t>
            </a:r>
            <a:endParaRPr sz="1900">
              <a:latin typeface="Arial Narrow"/>
              <a:cs typeface="Arial Narrow"/>
            </a:endParaRPr>
          </a:p>
          <a:p>
            <a:pPr marL="12700">
              <a:lnSpc>
                <a:spcPts val="2225"/>
              </a:lnSpc>
            </a:pPr>
            <a:r>
              <a:rPr sz="1900" spc="-15" dirty="0">
                <a:latin typeface="Arial Narrow"/>
                <a:cs typeface="Arial Narrow"/>
              </a:rPr>
              <a:t>10000</a:t>
            </a:r>
            <a:endParaRPr sz="1900">
              <a:latin typeface="Arial Narrow"/>
              <a:cs typeface="Arial Narrow"/>
            </a:endParaRPr>
          </a:p>
          <a:p>
            <a:pPr marL="12700">
              <a:lnSpc>
                <a:spcPts val="2225"/>
              </a:lnSpc>
            </a:pPr>
            <a:r>
              <a:rPr sz="1900" spc="-15" dirty="0">
                <a:latin typeface="Arial Narrow"/>
                <a:cs typeface="Arial Narrow"/>
              </a:rPr>
              <a:t>100000</a:t>
            </a:r>
            <a:endParaRPr sz="1900">
              <a:latin typeface="Arial Narrow"/>
              <a:cs typeface="Arial Narrow"/>
            </a:endParaRPr>
          </a:p>
          <a:p>
            <a:pPr marL="12700">
              <a:lnSpc>
                <a:spcPts val="2220"/>
              </a:lnSpc>
            </a:pPr>
            <a:r>
              <a:rPr sz="1900" spc="-15" dirty="0">
                <a:latin typeface="Arial Narrow"/>
                <a:cs typeface="Arial Narrow"/>
              </a:rPr>
              <a:t>1000006</a:t>
            </a:r>
            <a:endParaRPr sz="1900">
              <a:latin typeface="Arial Narrow"/>
              <a:cs typeface="Arial Narrow"/>
            </a:endParaRPr>
          </a:p>
          <a:p>
            <a:pPr marL="12700">
              <a:lnSpc>
                <a:spcPts val="2225"/>
              </a:lnSpc>
            </a:pPr>
            <a:r>
              <a:rPr sz="1900" spc="-15" dirty="0">
                <a:latin typeface="Arial Narrow"/>
                <a:cs typeface="Arial Narrow"/>
              </a:rPr>
              <a:t>1000007</a:t>
            </a:r>
            <a:endParaRPr sz="1900">
              <a:latin typeface="Arial Narrow"/>
              <a:cs typeface="Arial Narrow"/>
            </a:endParaRPr>
          </a:p>
          <a:p>
            <a:pPr marL="12700">
              <a:lnSpc>
                <a:spcPts val="2225"/>
              </a:lnSpc>
            </a:pPr>
            <a:r>
              <a:rPr sz="1900" spc="-15" dirty="0">
                <a:latin typeface="Arial Narrow"/>
                <a:cs typeface="Arial Narrow"/>
              </a:rPr>
              <a:t>10000</a:t>
            </a:r>
            <a:r>
              <a:rPr sz="1900" spc="-125" dirty="0">
                <a:latin typeface="Arial Narrow"/>
                <a:cs typeface="Arial Narrow"/>
              </a:rPr>
              <a:t>1</a:t>
            </a:r>
            <a:r>
              <a:rPr sz="1900" spc="-10" dirty="0">
                <a:latin typeface="Arial Narrow"/>
                <a:cs typeface="Arial Narrow"/>
              </a:rPr>
              <a:t>1</a:t>
            </a:r>
            <a:endParaRPr sz="1900">
              <a:latin typeface="Arial Narrow"/>
              <a:cs typeface="Arial Narrow"/>
            </a:endParaRPr>
          </a:p>
          <a:p>
            <a:pPr marL="12700">
              <a:lnSpc>
                <a:spcPts val="2220"/>
              </a:lnSpc>
            </a:pPr>
            <a:r>
              <a:rPr sz="1900" spc="-15" dirty="0">
                <a:latin typeface="Arial Narrow"/>
                <a:cs typeface="Arial Narrow"/>
              </a:rPr>
              <a:t>1000017</a:t>
            </a:r>
            <a:endParaRPr sz="1900">
              <a:latin typeface="Arial Narrow"/>
              <a:cs typeface="Arial Narrow"/>
            </a:endParaRPr>
          </a:p>
          <a:p>
            <a:pPr marL="12700">
              <a:lnSpc>
                <a:spcPts val="2225"/>
              </a:lnSpc>
            </a:pPr>
            <a:r>
              <a:rPr sz="1900" spc="-15" dirty="0">
                <a:latin typeface="Arial Narrow"/>
                <a:cs typeface="Arial Narrow"/>
              </a:rPr>
              <a:t>1000026</a:t>
            </a:r>
            <a:endParaRPr sz="1900">
              <a:latin typeface="Arial Narrow"/>
              <a:cs typeface="Arial Narrow"/>
            </a:endParaRPr>
          </a:p>
          <a:p>
            <a:pPr marL="12700">
              <a:lnSpc>
                <a:spcPts val="2225"/>
              </a:lnSpc>
            </a:pPr>
            <a:r>
              <a:rPr sz="1900" spc="-15" dirty="0">
                <a:latin typeface="Arial Narrow"/>
                <a:cs typeface="Arial Narrow"/>
              </a:rPr>
              <a:t>1000033</a:t>
            </a:r>
            <a:endParaRPr sz="1900">
              <a:latin typeface="Arial Narrow"/>
              <a:cs typeface="Arial Narrow"/>
            </a:endParaRPr>
          </a:p>
          <a:p>
            <a:pPr marL="12700">
              <a:lnSpc>
                <a:spcPts val="2220"/>
              </a:lnSpc>
            </a:pPr>
            <a:r>
              <a:rPr sz="1900" spc="-15" dirty="0">
                <a:latin typeface="Arial Narrow"/>
                <a:cs typeface="Arial Narrow"/>
              </a:rPr>
              <a:t>1000043</a:t>
            </a:r>
            <a:endParaRPr sz="1900">
              <a:latin typeface="Arial Narrow"/>
              <a:cs typeface="Arial Narrow"/>
            </a:endParaRPr>
          </a:p>
          <a:p>
            <a:pPr marL="12700">
              <a:lnSpc>
                <a:spcPts val="2225"/>
              </a:lnSpc>
            </a:pPr>
            <a:r>
              <a:rPr sz="1900" spc="-15" dirty="0">
                <a:latin typeface="Arial Narrow"/>
                <a:cs typeface="Arial Narrow"/>
              </a:rPr>
              <a:t>1000044</a:t>
            </a:r>
            <a:endParaRPr sz="1900">
              <a:latin typeface="Arial Narrow"/>
              <a:cs typeface="Arial Narrow"/>
            </a:endParaRPr>
          </a:p>
          <a:p>
            <a:pPr marL="12700">
              <a:lnSpc>
                <a:spcPts val="2255"/>
              </a:lnSpc>
            </a:pPr>
            <a:r>
              <a:rPr sz="1900" spc="-15" dirty="0">
                <a:latin typeface="Arial Narrow"/>
                <a:cs typeface="Arial Narrow"/>
              </a:rPr>
              <a:t>1000045</a:t>
            </a:r>
            <a:endParaRPr sz="1900">
              <a:latin typeface="Arial Narrow"/>
              <a:cs typeface="Arial Narrow"/>
            </a:endParaRPr>
          </a:p>
          <a:p>
            <a:pPr marL="12700">
              <a:lnSpc>
                <a:spcPct val="100000"/>
              </a:lnSpc>
              <a:spcBef>
                <a:spcPts val="285"/>
              </a:spcBef>
            </a:pPr>
            <a:r>
              <a:rPr sz="1900" spc="-15" dirty="0">
                <a:latin typeface="Arial Narrow"/>
                <a:cs typeface="Arial Narrow"/>
              </a:rPr>
              <a:t>1000046</a:t>
            </a:r>
            <a:endParaRPr sz="1900">
              <a:latin typeface="Arial Narrow"/>
              <a:cs typeface="Arial Narrow"/>
            </a:endParaRPr>
          </a:p>
        </p:txBody>
      </p:sp>
      <p:sp>
        <p:nvSpPr>
          <p:cNvPr id="5" name="object 5"/>
          <p:cNvSpPr txBox="1"/>
          <p:nvPr/>
        </p:nvSpPr>
        <p:spPr>
          <a:xfrm>
            <a:off x="2288794" y="2638171"/>
            <a:ext cx="135890" cy="3733165"/>
          </a:xfrm>
          <a:prstGeom prst="rect">
            <a:avLst/>
          </a:prstGeom>
        </p:spPr>
        <p:txBody>
          <a:bodyPr vert="horz" wrap="square" lIns="0" tIns="0" rIns="0" bIns="0" rtlCol="0">
            <a:spAutoFit/>
          </a:bodyPr>
          <a:lstStyle/>
          <a:p>
            <a:pPr marL="12700">
              <a:lnSpc>
                <a:spcPts val="2250"/>
              </a:lnSpc>
            </a:pPr>
            <a:r>
              <a:rPr sz="1900" spc="-10" dirty="0">
                <a:latin typeface="Arial Narrow"/>
                <a:cs typeface="Arial Narrow"/>
              </a:rPr>
              <a:t>2</a:t>
            </a:r>
            <a:endParaRPr sz="1900">
              <a:latin typeface="Arial Narrow"/>
              <a:cs typeface="Arial Narrow"/>
            </a:endParaRPr>
          </a:p>
          <a:p>
            <a:pPr marL="12700">
              <a:lnSpc>
                <a:spcPts val="2225"/>
              </a:lnSpc>
            </a:pPr>
            <a:r>
              <a:rPr sz="1900" spc="-10" dirty="0">
                <a:latin typeface="Arial Narrow"/>
                <a:cs typeface="Arial Narrow"/>
              </a:rPr>
              <a:t>1</a:t>
            </a:r>
            <a:endParaRPr sz="1900">
              <a:latin typeface="Arial Narrow"/>
              <a:cs typeface="Arial Narrow"/>
            </a:endParaRPr>
          </a:p>
          <a:p>
            <a:pPr marL="12700">
              <a:lnSpc>
                <a:spcPts val="2225"/>
              </a:lnSpc>
            </a:pPr>
            <a:r>
              <a:rPr sz="1900" spc="-10" dirty="0">
                <a:latin typeface="Arial Narrow"/>
                <a:cs typeface="Arial Narrow"/>
              </a:rPr>
              <a:t>1</a:t>
            </a:r>
            <a:endParaRPr sz="1900">
              <a:latin typeface="Arial Narrow"/>
              <a:cs typeface="Arial Narrow"/>
            </a:endParaRPr>
          </a:p>
          <a:p>
            <a:pPr marL="12700">
              <a:lnSpc>
                <a:spcPts val="2220"/>
              </a:lnSpc>
            </a:pPr>
            <a:r>
              <a:rPr sz="1900" spc="-10" dirty="0">
                <a:latin typeface="Arial Narrow"/>
                <a:cs typeface="Arial Narrow"/>
              </a:rPr>
              <a:t>1</a:t>
            </a:r>
            <a:endParaRPr sz="1900">
              <a:latin typeface="Arial Narrow"/>
              <a:cs typeface="Arial Narrow"/>
            </a:endParaRPr>
          </a:p>
          <a:p>
            <a:pPr marL="12700">
              <a:lnSpc>
                <a:spcPts val="2225"/>
              </a:lnSpc>
            </a:pPr>
            <a:r>
              <a:rPr sz="1900" spc="-10" dirty="0">
                <a:latin typeface="Arial Narrow"/>
                <a:cs typeface="Arial Narrow"/>
              </a:rPr>
              <a:t>1</a:t>
            </a:r>
            <a:endParaRPr sz="1900">
              <a:latin typeface="Arial Narrow"/>
              <a:cs typeface="Arial Narrow"/>
            </a:endParaRPr>
          </a:p>
          <a:p>
            <a:pPr marL="12700">
              <a:lnSpc>
                <a:spcPts val="2225"/>
              </a:lnSpc>
            </a:pPr>
            <a:r>
              <a:rPr sz="1900" spc="-10" dirty="0">
                <a:latin typeface="Arial Narrow"/>
                <a:cs typeface="Arial Narrow"/>
              </a:rPr>
              <a:t>1</a:t>
            </a:r>
            <a:endParaRPr sz="1900">
              <a:latin typeface="Arial Narrow"/>
              <a:cs typeface="Arial Narrow"/>
            </a:endParaRPr>
          </a:p>
          <a:p>
            <a:pPr marL="12700">
              <a:lnSpc>
                <a:spcPts val="2220"/>
              </a:lnSpc>
            </a:pPr>
            <a:r>
              <a:rPr sz="1900" spc="-10" dirty="0">
                <a:latin typeface="Arial Narrow"/>
                <a:cs typeface="Arial Narrow"/>
              </a:rPr>
              <a:t>1</a:t>
            </a:r>
            <a:endParaRPr sz="1900">
              <a:latin typeface="Arial Narrow"/>
              <a:cs typeface="Arial Narrow"/>
            </a:endParaRPr>
          </a:p>
          <a:p>
            <a:pPr marL="12700">
              <a:lnSpc>
                <a:spcPts val="2225"/>
              </a:lnSpc>
            </a:pPr>
            <a:r>
              <a:rPr sz="1900" spc="-10" dirty="0">
                <a:latin typeface="Arial Narrow"/>
                <a:cs typeface="Arial Narrow"/>
              </a:rPr>
              <a:t>1</a:t>
            </a:r>
            <a:endParaRPr sz="1900">
              <a:latin typeface="Arial Narrow"/>
              <a:cs typeface="Arial Narrow"/>
            </a:endParaRPr>
          </a:p>
          <a:p>
            <a:pPr marL="12700">
              <a:lnSpc>
                <a:spcPts val="2225"/>
              </a:lnSpc>
            </a:pPr>
            <a:r>
              <a:rPr sz="1900" spc="-10" dirty="0">
                <a:latin typeface="Arial Narrow"/>
                <a:cs typeface="Arial Narrow"/>
              </a:rPr>
              <a:t>2</a:t>
            </a:r>
            <a:endParaRPr sz="1900">
              <a:latin typeface="Arial Narrow"/>
              <a:cs typeface="Arial Narrow"/>
            </a:endParaRPr>
          </a:p>
          <a:p>
            <a:pPr marL="12700">
              <a:lnSpc>
                <a:spcPts val="2220"/>
              </a:lnSpc>
            </a:pPr>
            <a:r>
              <a:rPr sz="1900" spc="-10" dirty="0">
                <a:latin typeface="Arial Narrow"/>
                <a:cs typeface="Arial Narrow"/>
              </a:rPr>
              <a:t>1</a:t>
            </a:r>
            <a:endParaRPr sz="1900">
              <a:latin typeface="Arial Narrow"/>
              <a:cs typeface="Arial Narrow"/>
            </a:endParaRPr>
          </a:p>
          <a:p>
            <a:pPr marL="12700">
              <a:lnSpc>
                <a:spcPts val="2225"/>
              </a:lnSpc>
            </a:pPr>
            <a:r>
              <a:rPr sz="1900" spc="-10" dirty="0">
                <a:latin typeface="Arial Narrow"/>
                <a:cs typeface="Arial Narrow"/>
              </a:rPr>
              <a:t>2</a:t>
            </a:r>
            <a:endParaRPr sz="1900">
              <a:latin typeface="Arial Narrow"/>
              <a:cs typeface="Arial Narrow"/>
            </a:endParaRPr>
          </a:p>
          <a:p>
            <a:pPr marL="12700">
              <a:lnSpc>
                <a:spcPts val="2255"/>
              </a:lnSpc>
            </a:pPr>
            <a:r>
              <a:rPr sz="1900" spc="-10" dirty="0">
                <a:latin typeface="Arial Narrow"/>
                <a:cs typeface="Arial Narrow"/>
              </a:rPr>
              <a:t>1</a:t>
            </a:r>
            <a:endParaRPr sz="1900">
              <a:latin typeface="Arial Narrow"/>
              <a:cs typeface="Arial Narrow"/>
            </a:endParaRPr>
          </a:p>
          <a:p>
            <a:pPr marL="12700">
              <a:lnSpc>
                <a:spcPct val="100000"/>
              </a:lnSpc>
              <a:spcBef>
                <a:spcPts val="285"/>
              </a:spcBef>
            </a:pPr>
            <a:r>
              <a:rPr sz="1900" spc="-10" dirty="0">
                <a:latin typeface="Arial Narrow"/>
                <a:cs typeface="Arial Narrow"/>
              </a:rPr>
              <a:t>3</a:t>
            </a:r>
            <a:endParaRPr sz="1900">
              <a:latin typeface="Arial Narrow"/>
              <a:cs typeface="Arial Narrow"/>
            </a:endParaRPr>
          </a:p>
        </p:txBody>
      </p:sp>
      <p:sp>
        <p:nvSpPr>
          <p:cNvPr id="6" name="object 6"/>
          <p:cNvSpPr txBox="1"/>
          <p:nvPr/>
        </p:nvSpPr>
        <p:spPr>
          <a:xfrm>
            <a:off x="3203575" y="2638171"/>
            <a:ext cx="781685" cy="864235"/>
          </a:xfrm>
          <a:prstGeom prst="rect">
            <a:avLst/>
          </a:prstGeom>
        </p:spPr>
        <p:txBody>
          <a:bodyPr vert="horz" wrap="square" lIns="0" tIns="0" rIns="0" bIns="0" rtlCol="0">
            <a:spAutoFit/>
          </a:bodyPr>
          <a:lstStyle/>
          <a:p>
            <a:pPr marL="12700">
              <a:lnSpc>
                <a:spcPts val="2250"/>
              </a:lnSpc>
            </a:pPr>
            <a:r>
              <a:rPr sz="1900" spc="-25" dirty="0">
                <a:latin typeface="黑体"/>
                <a:cs typeface="黑体"/>
              </a:rPr>
              <a:t>（</a:t>
            </a:r>
            <a:r>
              <a:rPr sz="1900" spc="-15" dirty="0">
                <a:latin typeface="Arial Narrow"/>
                <a:cs typeface="Arial Narrow"/>
              </a:rPr>
              <a:t>2,1</a:t>
            </a:r>
            <a:r>
              <a:rPr sz="1900" spc="-20" dirty="0">
                <a:latin typeface="黑体"/>
                <a:cs typeface="黑体"/>
              </a:rPr>
              <a:t>）</a:t>
            </a:r>
            <a:endParaRPr sz="1900">
              <a:latin typeface="黑体"/>
              <a:cs typeface="黑体"/>
            </a:endParaRPr>
          </a:p>
          <a:p>
            <a:pPr marL="12700">
              <a:lnSpc>
                <a:spcPts val="2225"/>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55"/>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p:txBody>
      </p:sp>
      <p:sp>
        <p:nvSpPr>
          <p:cNvPr id="7" name="object 7"/>
          <p:cNvSpPr txBox="1"/>
          <p:nvPr/>
        </p:nvSpPr>
        <p:spPr>
          <a:xfrm>
            <a:off x="6335648" y="2638171"/>
            <a:ext cx="782320" cy="581025"/>
          </a:xfrm>
          <a:prstGeom prst="rect">
            <a:avLst/>
          </a:prstGeom>
        </p:spPr>
        <p:txBody>
          <a:bodyPr vert="horz" wrap="square" lIns="0" tIns="0" rIns="0" bIns="0" rtlCol="0">
            <a:spAutoFit/>
          </a:bodyPr>
          <a:lstStyle/>
          <a:p>
            <a:pPr marL="12700">
              <a:lnSpc>
                <a:spcPts val="2250"/>
              </a:lnSpc>
            </a:pPr>
            <a:r>
              <a:rPr sz="1900" spc="-20" dirty="0">
                <a:latin typeface="黑体"/>
                <a:cs typeface="黑体"/>
              </a:rPr>
              <a:t>（</a:t>
            </a:r>
            <a:r>
              <a:rPr sz="1900" spc="-15" dirty="0">
                <a:latin typeface="Arial Narrow"/>
                <a:cs typeface="Arial Narrow"/>
              </a:rPr>
              <a:t>2,3</a:t>
            </a:r>
            <a:r>
              <a:rPr sz="1900" spc="-20" dirty="0">
                <a:latin typeface="黑体"/>
                <a:cs typeface="黑体"/>
              </a:rPr>
              <a:t>）</a:t>
            </a:r>
            <a:endParaRPr sz="1900">
              <a:latin typeface="黑体"/>
              <a:cs typeface="黑体"/>
            </a:endParaRPr>
          </a:p>
          <a:p>
            <a:pPr marL="12700">
              <a:lnSpc>
                <a:spcPts val="2250"/>
              </a:lnSpc>
            </a:pPr>
            <a:r>
              <a:rPr sz="1900" spc="-20" dirty="0">
                <a:latin typeface="黑体"/>
                <a:cs typeface="黑体"/>
              </a:rPr>
              <a:t>（</a:t>
            </a:r>
            <a:r>
              <a:rPr sz="1900" spc="-15" dirty="0">
                <a:latin typeface="Arial Narrow"/>
                <a:cs typeface="Arial Narrow"/>
              </a:rPr>
              <a:t>1,9</a:t>
            </a:r>
            <a:r>
              <a:rPr sz="1900" spc="-20" dirty="0">
                <a:latin typeface="黑体"/>
                <a:cs typeface="黑体"/>
              </a:rPr>
              <a:t>）</a:t>
            </a:r>
            <a:endParaRPr sz="1900">
              <a:latin typeface="黑体"/>
              <a:cs typeface="黑体"/>
            </a:endParaRPr>
          </a:p>
        </p:txBody>
      </p:sp>
      <p:sp>
        <p:nvSpPr>
          <p:cNvPr id="8" name="object 8"/>
          <p:cNvSpPr txBox="1"/>
          <p:nvPr/>
        </p:nvSpPr>
        <p:spPr>
          <a:xfrm>
            <a:off x="3258439" y="3485515"/>
            <a:ext cx="796925" cy="2885440"/>
          </a:xfrm>
          <a:prstGeom prst="rect">
            <a:avLst/>
          </a:prstGeom>
        </p:spPr>
        <p:txBody>
          <a:bodyPr vert="horz" wrap="square" lIns="0" tIns="0" rIns="0" bIns="0" rtlCol="0">
            <a:spAutoFit/>
          </a:bodyPr>
          <a:lstStyle/>
          <a:p>
            <a:pPr marL="12700">
              <a:lnSpc>
                <a:spcPts val="2250"/>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25"/>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25"/>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20"/>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25"/>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25"/>
              </a:lnSpc>
            </a:pPr>
            <a:r>
              <a:rPr sz="1900" spc="-20" dirty="0">
                <a:latin typeface="黑体"/>
                <a:cs typeface="黑体"/>
              </a:rPr>
              <a:t>（</a:t>
            </a:r>
            <a:r>
              <a:rPr sz="1900" spc="-15" dirty="0">
                <a:latin typeface="Arial Narrow"/>
                <a:cs typeface="Arial Narrow"/>
              </a:rPr>
              <a:t>2,1</a:t>
            </a:r>
            <a:r>
              <a:rPr sz="1900" spc="-20" dirty="0">
                <a:latin typeface="黑体"/>
                <a:cs typeface="黑体"/>
              </a:rPr>
              <a:t>）</a:t>
            </a:r>
            <a:endParaRPr sz="1900">
              <a:latin typeface="黑体"/>
              <a:cs typeface="黑体"/>
            </a:endParaRPr>
          </a:p>
          <a:p>
            <a:pPr marL="12700">
              <a:lnSpc>
                <a:spcPts val="2220"/>
              </a:lnSpc>
            </a:pPr>
            <a:r>
              <a:rPr sz="1900" spc="-20"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12700">
              <a:lnSpc>
                <a:spcPts val="2225"/>
              </a:lnSpc>
            </a:pPr>
            <a:r>
              <a:rPr sz="1900" spc="-20" dirty="0">
                <a:latin typeface="黑体"/>
                <a:cs typeface="黑体"/>
              </a:rPr>
              <a:t>（</a:t>
            </a:r>
            <a:r>
              <a:rPr sz="1900" spc="-15" dirty="0">
                <a:latin typeface="Arial Narrow"/>
                <a:cs typeface="Arial Narrow"/>
              </a:rPr>
              <a:t>2,1</a:t>
            </a:r>
            <a:r>
              <a:rPr sz="1900" spc="-20" dirty="0">
                <a:latin typeface="黑体"/>
                <a:cs typeface="黑体"/>
              </a:rPr>
              <a:t>）</a:t>
            </a:r>
            <a:endParaRPr sz="1900">
              <a:latin typeface="黑体"/>
              <a:cs typeface="黑体"/>
            </a:endParaRPr>
          </a:p>
          <a:p>
            <a:pPr marL="12700">
              <a:lnSpc>
                <a:spcPts val="2255"/>
              </a:lnSpc>
            </a:pPr>
            <a:r>
              <a:rPr sz="1900" spc="-25" dirty="0">
                <a:latin typeface="黑体"/>
                <a:cs typeface="黑体"/>
              </a:rPr>
              <a:t>（</a:t>
            </a:r>
            <a:r>
              <a:rPr sz="1900" spc="-15" dirty="0">
                <a:latin typeface="Arial Narrow"/>
                <a:cs typeface="Arial Narrow"/>
              </a:rPr>
              <a:t>1,1</a:t>
            </a:r>
            <a:r>
              <a:rPr sz="1900" spc="-20" dirty="0">
                <a:latin typeface="黑体"/>
                <a:cs typeface="黑体"/>
              </a:rPr>
              <a:t>）</a:t>
            </a:r>
            <a:endParaRPr sz="1900">
              <a:latin typeface="黑体"/>
              <a:cs typeface="黑体"/>
            </a:endParaRPr>
          </a:p>
          <a:p>
            <a:pPr marL="27305">
              <a:lnSpc>
                <a:spcPct val="100000"/>
              </a:lnSpc>
              <a:spcBef>
                <a:spcPts val="285"/>
              </a:spcBef>
            </a:pPr>
            <a:r>
              <a:rPr sz="1900" spc="-20" dirty="0">
                <a:latin typeface="黑体"/>
                <a:cs typeface="黑体"/>
              </a:rPr>
              <a:t>（</a:t>
            </a:r>
            <a:r>
              <a:rPr sz="1900" spc="-15" dirty="0">
                <a:latin typeface="Arial Narrow"/>
                <a:cs typeface="Arial Narrow"/>
              </a:rPr>
              <a:t>3,1</a:t>
            </a:r>
            <a:r>
              <a:rPr sz="1900" spc="-20" dirty="0">
                <a:latin typeface="黑体"/>
                <a:cs typeface="黑体"/>
              </a:rPr>
              <a:t>）</a:t>
            </a:r>
            <a:endParaRPr sz="1900">
              <a:latin typeface="黑体"/>
              <a:cs typeface="黑体"/>
            </a:endParaRPr>
          </a:p>
        </p:txBody>
      </p:sp>
      <p:sp>
        <p:nvSpPr>
          <p:cNvPr id="9" name="object 9"/>
          <p:cNvSpPr txBox="1"/>
          <p:nvPr/>
        </p:nvSpPr>
        <p:spPr>
          <a:xfrm>
            <a:off x="6335648" y="3485515"/>
            <a:ext cx="781685" cy="299085"/>
          </a:xfrm>
          <a:prstGeom prst="rect">
            <a:avLst/>
          </a:prstGeom>
        </p:spPr>
        <p:txBody>
          <a:bodyPr vert="horz" wrap="square" lIns="0" tIns="0" rIns="0" bIns="0" rtlCol="0">
            <a:spAutoFit/>
          </a:bodyPr>
          <a:lstStyle/>
          <a:p>
            <a:pPr marL="12700">
              <a:lnSpc>
                <a:spcPct val="100000"/>
              </a:lnSpc>
            </a:pPr>
            <a:r>
              <a:rPr sz="1900" spc="-20" dirty="0">
                <a:latin typeface="黑体"/>
                <a:cs typeface="黑体"/>
              </a:rPr>
              <a:t>（</a:t>
            </a:r>
            <a:r>
              <a:rPr sz="1900" spc="-15" dirty="0">
                <a:latin typeface="Arial Narrow"/>
                <a:cs typeface="Arial Narrow"/>
              </a:rPr>
              <a:t>3,1</a:t>
            </a:r>
            <a:r>
              <a:rPr sz="1900" spc="-20" dirty="0">
                <a:latin typeface="黑体"/>
                <a:cs typeface="黑体"/>
              </a:rPr>
              <a:t>）</a:t>
            </a:r>
            <a:endParaRPr sz="1900">
              <a:latin typeface="黑体"/>
              <a:cs typeface="黑体"/>
            </a:endParaRPr>
          </a:p>
        </p:txBody>
      </p:sp>
      <p:sp>
        <p:nvSpPr>
          <p:cNvPr id="10" name="object 10"/>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
        <p:nvSpPr>
          <p:cNvPr id="11" name="object 11"/>
          <p:cNvSpPr/>
          <p:nvPr/>
        </p:nvSpPr>
        <p:spPr>
          <a:xfrm>
            <a:off x="3987800" y="2794000"/>
            <a:ext cx="2286000" cy="1650"/>
          </a:xfrm>
          <a:custGeom>
            <a:avLst/>
            <a:gdLst/>
            <a:ahLst/>
            <a:cxnLst/>
            <a:rect l="l" t="t" r="r" b="b"/>
            <a:pathLst>
              <a:path w="2286000" h="1650">
                <a:moveTo>
                  <a:pt x="0" y="0"/>
                </a:moveTo>
                <a:lnTo>
                  <a:pt x="2286000" y="1650"/>
                </a:lnTo>
              </a:path>
            </a:pathLst>
          </a:custGeom>
          <a:ln w="9525">
            <a:solidFill>
              <a:srgbClr val="00AFEF"/>
            </a:solidFill>
          </a:ln>
        </p:spPr>
        <p:txBody>
          <a:bodyPr wrap="square" lIns="0" tIns="0" rIns="0" bIns="0" rtlCol="0">
            <a:spAutoFit/>
          </a:bodyPr>
          <a:lstStyle/>
          <a:p>
            <a:endParaRPr/>
          </a:p>
        </p:txBody>
      </p:sp>
      <p:sp>
        <p:nvSpPr>
          <p:cNvPr id="12" name="object 12"/>
          <p:cNvSpPr/>
          <p:nvPr/>
        </p:nvSpPr>
        <p:spPr>
          <a:xfrm>
            <a:off x="3975100" y="2794000"/>
            <a:ext cx="2298700" cy="2235200"/>
          </a:xfrm>
          <a:custGeom>
            <a:avLst/>
            <a:gdLst/>
            <a:ahLst/>
            <a:cxnLst/>
            <a:rect l="l" t="t" r="r" b="b"/>
            <a:pathLst>
              <a:path w="2298700" h="2235200">
                <a:moveTo>
                  <a:pt x="0" y="2235200"/>
                </a:moveTo>
                <a:lnTo>
                  <a:pt x="2298700" y="0"/>
                </a:lnTo>
              </a:path>
            </a:pathLst>
          </a:custGeom>
          <a:ln w="9525">
            <a:solidFill>
              <a:srgbClr val="00AFEF"/>
            </a:solidFill>
          </a:ln>
        </p:spPr>
        <p:txBody>
          <a:bodyPr wrap="square" lIns="0" tIns="0" rIns="0" bIns="0" rtlCol="0">
            <a:spAutoFit/>
          </a:bodyPr>
          <a:lstStyle/>
          <a:p>
            <a:endParaRPr/>
          </a:p>
        </p:txBody>
      </p:sp>
      <p:sp>
        <p:nvSpPr>
          <p:cNvPr id="13" name="object 13"/>
          <p:cNvSpPr/>
          <p:nvPr/>
        </p:nvSpPr>
        <p:spPr>
          <a:xfrm>
            <a:off x="3937000" y="2806700"/>
            <a:ext cx="2336800" cy="2819400"/>
          </a:xfrm>
          <a:custGeom>
            <a:avLst/>
            <a:gdLst/>
            <a:ahLst/>
            <a:cxnLst/>
            <a:rect l="l" t="t" r="r" b="b"/>
            <a:pathLst>
              <a:path w="2336800" h="2819400">
                <a:moveTo>
                  <a:pt x="0" y="2819400"/>
                </a:moveTo>
                <a:lnTo>
                  <a:pt x="2336800" y="0"/>
                </a:lnTo>
              </a:path>
            </a:pathLst>
          </a:custGeom>
          <a:ln w="9525">
            <a:solidFill>
              <a:srgbClr val="00AFEF"/>
            </a:solidFill>
          </a:ln>
        </p:spPr>
        <p:txBody>
          <a:bodyPr wrap="square" lIns="0" tIns="0" rIns="0" bIns="0" rtlCol="0">
            <a:spAutoFit/>
          </a:bodyPr>
          <a:lstStyle/>
          <a:p>
            <a:endParaRPr/>
          </a:p>
        </p:txBody>
      </p:sp>
      <p:sp>
        <p:nvSpPr>
          <p:cNvPr id="14" name="object 14"/>
          <p:cNvSpPr/>
          <p:nvPr/>
        </p:nvSpPr>
        <p:spPr>
          <a:xfrm>
            <a:off x="4013200" y="3111500"/>
            <a:ext cx="2286000" cy="1650"/>
          </a:xfrm>
          <a:custGeom>
            <a:avLst/>
            <a:gdLst/>
            <a:ahLst/>
            <a:cxnLst/>
            <a:rect l="l" t="t" r="r" b="b"/>
            <a:pathLst>
              <a:path w="2286000" h="1650">
                <a:moveTo>
                  <a:pt x="0" y="0"/>
                </a:moveTo>
                <a:lnTo>
                  <a:pt x="2286000" y="1650"/>
                </a:lnTo>
              </a:path>
            </a:pathLst>
          </a:custGeom>
          <a:ln w="9525">
            <a:solidFill>
              <a:srgbClr val="AE3408"/>
            </a:solidFill>
          </a:ln>
        </p:spPr>
        <p:txBody>
          <a:bodyPr wrap="square" lIns="0" tIns="0" rIns="0" bIns="0" rtlCol="0">
            <a:spAutoFit/>
          </a:bodyPr>
          <a:lstStyle/>
          <a:p>
            <a:endParaRPr/>
          </a:p>
        </p:txBody>
      </p:sp>
      <p:sp>
        <p:nvSpPr>
          <p:cNvPr id="15" name="object 15"/>
          <p:cNvSpPr/>
          <p:nvPr/>
        </p:nvSpPr>
        <p:spPr>
          <a:xfrm>
            <a:off x="3975100" y="3124200"/>
            <a:ext cx="2286000" cy="2197100"/>
          </a:xfrm>
          <a:custGeom>
            <a:avLst/>
            <a:gdLst/>
            <a:ahLst/>
            <a:cxnLst/>
            <a:rect l="l" t="t" r="r" b="b"/>
            <a:pathLst>
              <a:path w="2286000" h="2197100">
                <a:moveTo>
                  <a:pt x="0" y="2197100"/>
                </a:moveTo>
                <a:lnTo>
                  <a:pt x="2286000" y="0"/>
                </a:lnTo>
              </a:path>
            </a:pathLst>
          </a:custGeom>
          <a:ln w="9525">
            <a:solidFill>
              <a:srgbClr val="AE3408"/>
            </a:solidFill>
          </a:ln>
        </p:spPr>
        <p:txBody>
          <a:bodyPr wrap="square" lIns="0" tIns="0" rIns="0" bIns="0" rtlCol="0">
            <a:spAutoFit/>
          </a:bodyPr>
          <a:lstStyle/>
          <a:p>
            <a:endParaRPr/>
          </a:p>
        </p:txBody>
      </p:sp>
      <p:sp>
        <p:nvSpPr>
          <p:cNvPr id="16" name="object 16"/>
          <p:cNvSpPr/>
          <p:nvPr/>
        </p:nvSpPr>
        <p:spPr>
          <a:xfrm>
            <a:off x="3987800" y="3124200"/>
            <a:ext cx="2298700" cy="254000"/>
          </a:xfrm>
          <a:custGeom>
            <a:avLst/>
            <a:gdLst/>
            <a:ahLst/>
            <a:cxnLst/>
            <a:rect l="l" t="t" r="r" b="b"/>
            <a:pathLst>
              <a:path w="2298700" h="254000">
                <a:moveTo>
                  <a:pt x="0" y="254000"/>
                </a:moveTo>
                <a:lnTo>
                  <a:pt x="2298700" y="0"/>
                </a:lnTo>
              </a:path>
            </a:pathLst>
          </a:custGeom>
          <a:ln w="9525">
            <a:solidFill>
              <a:srgbClr val="AE3408"/>
            </a:solidFill>
          </a:ln>
        </p:spPr>
        <p:txBody>
          <a:bodyPr wrap="square" lIns="0" tIns="0" rIns="0" bIns="0" rtlCol="0">
            <a:spAutoFit/>
          </a:bodyPr>
          <a:lstStyle/>
          <a:p>
            <a:endParaRPr/>
          </a:p>
        </p:txBody>
      </p:sp>
      <p:sp>
        <p:nvSpPr>
          <p:cNvPr id="17" name="object 17"/>
          <p:cNvSpPr/>
          <p:nvPr/>
        </p:nvSpPr>
        <p:spPr>
          <a:xfrm>
            <a:off x="3987800" y="3124200"/>
            <a:ext cx="2273300" cy="533400"/>
          </a:xfrm>
          <a:custGeom>
            <a:avLst/>
            <a:gdLst/>
            <a:ahLst/>
            <a:cxnLst/>
            <a:rect l="l" t="t" r="r" b="b"/>
            <a:pathLst>
              <a:path w="2273300" h="533400">
                <a:moveTo>
                  <a:pt x="0" y="533400"/>
                </a:moveTo>
                <a:lnTo>
                  <a:pt x="2273300" y="0"/>
                </a:lnTo>
              </a:path>
            </a:pathLst>
          </a:custGeom>
          <a:ln w="9525">
            <a:solidFill>
              <a:srgbClr val="AE3408"/>
            </a:solidFill>
          </a:ln>
        </p:spPr>
        <p:txBody>
          <a:bodyPr wrap="square" lIns="0" tIns="0" rIns="0" bIns="0" rtlCol="0">
            <a:spAutoFit/>
          </a:bodyPr>
          <a:lstStyle/>
          <a:p>
            <a:endParaRPr/>
          </a:p>
        </p:txBody>
      </p:sp>
      <p:sp>
        <p:nvSpPr>
          <p:cNvPr id="18" name="object 18"/>
          <p:cNvSpPr/>
          <p:nvPr/>
        </p:nvSpPr>
        <p:spPr>
          <a:xfrm>
            <a:off x="4013200" y="3111500"/>
            <a:ext cx="2273300" cy="812800"/>
          </a:xfrm>
          <a:custGeom>
            <a:avLst/>
            <a:gdLst/>
            <a:ahLst/>
            <a:cxnLst/>
            <a:rect l="l" t="t" r="r" b="b"/>
            <a:pathLst>
              <a:path w="2273300" h="812800">
                <a:moveTo>
                  <a:pt x="0" y="812800"/>
                </a:moveTo>
                <a:lnTo>
                  <a:pt x="2273300" y="0"/>
                </a:lnTo>
              </a:path>
            </a:pathLst>
          </a:custGeom>
          <a:ln w="9525">
            <a:solidFill>
              <a:srgbClr val="AE3408"/>
            </a:solidFill>
          </a:ln>
        </p:spPr>
        <p:txBody>
          <a:bodyPr wrap="square" lIns="0" tIns="0" rIns="0" bIns="0" rtlCol="0">
            <a:spAutoFit/>
          </a:bodyPr>
          <a:lstStyle/>
          <a:p>
            <a:endParaRPr/>
          </a:p>
        </p:txBody>
      </p:sp>
      <p:sp>
        <p:nvSpPr>
          <p:cNvPr id="19" name="object 19"/>
          <p:cNvSpPr/>
          <p:nvPr/>
        </p:nvSpPr>
        <p:spPr>
          <a:xfrm>
            <a:off x="4000500" y="3111500"/>
            <a:ext cx="2273300" cy="1092200"/>
          </a:xfrm>
          <a:custGeom>
            <a:avLst/>
            <a:gdLst/>
            <a:ahLst/>
            <a:cxnLst/>
            <a:rect l="l" t="t" r="r" b="b"/>
            <a:pathLst>
              <a:path w="2273300" h="1092200">
                <a:moveTo>
                  <a:pt x="0" y="1092200"/>
                </a:moveTo>
                <a:lnTo>
                  <a:pt x="2273300" y="0"/>
                </a:lnTo>
              </a:path>
            </a:pathLst>
          </a:custGeom>
          <a:ln w="9525">
            <a:solidFill>
              <a:srgbClr val="AE3408"/>
            </a:solidFill>
          </a:ln>
        </p:spPr>
        <p:txBody>
          <a:bodyPr wrap="square" lIns="0" tIns="0" rIns="0" bIns="0" rtlCol="0">
            <a:spAutoFit/>
          </a:bodyPr>
          <a:lstStyle/>
          <a:p>
            <a:endParaRPr/>
          </a:p>
        </p:txBody>
      </p:sp>
      <p:sp>
        <p:nvSpPr>
          <p:cNvPr id="20" name="object 20"/>
          <p:cNvSpPr/>
          <p:nvPr/>
        </p:nvSpPr>
        <p:spPr>
          <a:xfrm>
            <a:off x="4013200" y="3111500"/>
            <a:ext cx="2260600" cy="1397000"/>
          </a:xfrm>
          <a:custGeom>
            <a:avLst/>
            <a:gdLst/>
            <a:ahLst/>
            <a:cxnLst/>
            <a:rect l="l" t="t" r="r" b="b"/>
            <a:pathLst>
              <a:path w="2260600" h="1397000">
                <a:moveTo>
                  <a:pt x="0" y="1397000"/>
                </a:moveTo>
                <a:lnTo>
                  <a:pt x="2260600" y="0"/>
                </a:lnTo>
              </a:path>
            </a:pathLst>
          </a:custGeom>
          <a:ln w="9525">
            <a:solidFill>
              <a:srgbClr val="AE3408"/>
            </a:solidFill>
          </a:ln>
        </p:spPr>
        <p:txBody>
          <a:bodyPr wrap="square" lIns="0" tIns="0" rIns="0" bIns="0" rtlCol="0">
            <a:spAutoFit/>
          </a:bodyPr>
          <a:lstStyle/>
          <a:p>
            <a:endParaRPr/>
          </a:p>
        </p:txBody>
      </p:sp>
      <p:sp>
        <p:nvSpPr>
          <p:cNvPr id="21" name="object 21"/>
          <p:cNvSpPr/>
          <p:nvPr/>
        </p:nvSpPr>
        <p:spPr>
          <a:xfrm>
            <a:off x="4000500" y="3111500"/>
            <a:ext cx="2286000" cy="1663700"/>
          </a:xfrm>
          <a:custGeom>
            <a:avLst/>
            <a:gdLst/>
            <a:ahLst/>
            <a:cxnLst/>
            <a:rect l="l" t="t" r="r" b="b"/>
            <a:pathLst>
              <a:path w="2286000" h="1663700">
                <a:moveTo>
                  <a:pt x="0" y="1663700"/>
                </a:moveTo>
                <a:lnTo>
                  <a:pt x="2286000" y="0"/>
                </a:lnTo>
              </a:path>
            </a:pathLst>
          </a:custGeom>
          <a:ln w="9525">
            <a:solidFill>
              <a:srgbClr val="AE3408"/>
            </a:solidFill>
          </a:ln>
        </p:spPr>
        <p:txBody>
          <a:bodyPr wrap="square" lIns="0" tIns="0" rIns="0" bIns="0" rtlCol="0">
            <a:spAutoFit/>
          </a:bodyPr>
          <a:lstStyle/>
          <a:p>
            <a:endParaRPr/>
          </a:p>
        </p:txBody>
      </p:sp>
      <p:sp>
        <p:nvSpPr>
          <p:cNvPr id="22" name="object 22"/>
          <p:cNvSpPr/>
          <p:nvPr/>
        </p:nvSpPr>
        <p:spPr>
          <a:xfrm>
            <a:off x="3962400" y="3111500"/>
            <a:ext cx="2336800" cy="2768600"/>
          </a:xfrm>
          <a:custGeom>
            <a:avLst/>
            <a:gdLst/>
            <a:ahLst/>
            <a:cxnLst/>
            <a:rect l="l" t="t" r="r" b="b"/>
            <a:pathLst>
              <a:path w="2336800" h="2768600">
                <a:moveTo>
                  <a:pt x="0" y="2768600"/>
                </a:moveTo>
                <a:lnTo>
                  <a:pt x="2336800" y="0"/>
                </a:lnTo>
              </a:path>
            </a:pathLst>
          </a:custGeom>
          <a:ln w="9525">
            <a:solidFill>
              <a:srgbClr val="AE3408"/>
            </a:solidFill>
          </a:ln>
        </p:spPr>
        <p:txBody>
          <a:bodyPr wrap="square" lIns="0" tIns="0" rIns="0" bIns="0" rtlCol="0">
            <a:spAutoFit/>
          </a:bodyPr>
          <a:lstStyle/>
          <a:p>
            <a:endParaRPr/>
          </a:p>
        </p:txBody>
      </p:sp>
      <p:sp>
        <p:nvSpPr>
          <p:cNvPr id="23" name="object 23"/>
          <p:cNvSpPr/>
          <p:nvPr/>
        </p:nvSpPr>
        <p:spPr>
          <a:xfrm>
            <a:off x="3949700" y="3644900"/>
            <a:ext cx="2336800" cy="2540000"/>
          </a:xfrm>
          <a:custGeom>
            <a:avLst/>
            <a:gdLst/>
            <a:ahLst/>
            <a:cxnLst/>
            <a:rect l="l" t="t" r="r" b="b"/>
            <a:pathLst>
              <a:path w="2336800" h="2540000">
                <a:moveTo>
                  <a:pt x="0" y="2540000"/>
                </a:moveTo>
                <a:lnTo>
                  <a:pt x="2336800" y="0"/>
                </a:lnTo>
              </a:path>
            </a:pathLst>
          </a:custGeom>
          <a:ln w="9525">
            <a:solidFill>
              <a:srgbClr val="00AF50"/>
            </a:solidFill>
          </a:ln>
        </p:spPr>
        <p:txBody>
          <a:bodyPr wrap="square" lIns="0" tIns="0" rIns="0" bIns="0" rtlCol="0">
            <a:spAutoFit/>
          </a:bodyPr>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5867" rIns="0" bIns="0" rtlCol="0">
            <a:spAutoFit/>
          </a:bodyPr>
          <a:lstStyle/>
          <a:p>
            <a:pPr marL="11557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次数直</a:t>
            </a:r>
            <a:r>
              <a:rPr sz="2600" b="1" spc="-30" dirty="0">
                <a:solidFill>
                  <a:srgbClr val="00AF50"/>
                </a:solidFill>
                <a:latin typeface="黑体"/>
                <a:cs typeface="黑体"/>
              </a:rPr>
              <a:t>方</a:t>
            </a:r>
            <a:r>
              <a:rPr sz="2600" b="1" spc="-20" dirty="0">
                <a:solidFill>
                  <a:srgbClr val="00AF50"/>
                </a:solidFill>
                <a:latin typeface="黑体"/>
                <a:cs typeface="黑体"/>
              </a:rPr>
              <a:t>图统</a:t>
            </a:r>
            <a:r>
              <a:rPr sz="2600" b="1" spc="-30" dirty="0">
                <a:solidFill>
                  <a:srgbClr val="00AF50"/>
                </a:solidFill>
                <a:latin typeface="黑体"/>
                <a:cs typeface="黑体"/>
              </a:rPr>
              <a:t>计</a:t>
            </a:r>
            <a:endParaRPr sz="2600">
              <a:latin typeface="黑体"/>
              <a:cs typeface="黑体"/>
            </a:endParaRPr>
          </a:p>
          <a:p>
            <a:pPr marL="115570">
              <a:lnSpc>
                <a:spcPts val="3295"/>
              </a:lnSpc>
              <a:spcBef>
                <a:spcPts val="615"/>
              </a:spcBef>
            </a:pPr>
            <a:r>
              <a:rPr sz="2800" spc="-25" dirty="0">
                <a:solidFill>
                  <a:srgbClr val="C00000"/>
                </a:solidFill>
                <a:latin typeface="黑体"/>
                <a:cs typeface="黑体"/>
              </a:rPr>
              <a:t>专</a:t>
            </a:r>
            <a:r>
              <a:rPr sz="2800" spc="-30" dirty="0">
                <a:solidFill>
                  <a:srgbClr val="C00000"/>
                </a:solidFill>
                <a:latin typeface="黑体"/>
                <a:cs typeface="黑体"/>
              </a:rPr>
              <a:t>利被引次数直方图统计结果</a:t>
            </a:r>
            <a:endParaRPr sz="2800">
              <a:latin typeface="黑体"/>
              <a:cs typeface="黑体"/>
            </a:endParaRPr>
          </a:p>
        </p:txBody>
      </p:sp>
      <p:sp>
        <p:nvSpPr>
          <p:cNvPr id="3" name="object 3"/>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177800" y="2082800"/>
            <a:ext cx="6696075" cy="3606800"/>
          </a:xfrm>
          <a:prstGeom prst="rect">
            <a:avLst/>
          </a:prstGeom>
          <a:blipFill>
            <a:blip r:embed="rId3" cstate="print"/>
            <a:stretch>
              <a:fillRect/>
            </a:stretch>
          </a:blipFill>
        </p:spPr>
        <p:txBody>
          <a:bodyPr wrap="square" lIns="0" tIns="0" rIns="0" bIns="0" rtlCol="0">
            <a:spAutoFit/>
          </a:bodyPr>
          <a:lstStyle/>
          <a:p>
            <a:endParaRPr/>
          </a:p>
        </p:txBody>
      </p:sp>
      <p:graphicFrame>
        <p:nvGraphicFramePr>
          <p:cNvPr id="4" name="object 4"/>
          <p:cNvGraphicFramePr>
            <a:graphicFrameLocks noGrp="1"/>
          </p:cNvGraphicFramePr>
          <p:nvPr/>
        </p:nvGraphicFramePr>
        <p:xfrm>
          <a:off x="7068184" y="967795"/>
          <a:ext cx="1719754" cy="5207775"/>
        </p:xfrm>
        <a:graphic>
          <a:graphicData uri="http://schemas.openxmlformats.org/drawingml/2006/table">
            <a:tbl>
              <a:tblPr firstRow="1" bandRow="1">
                <a:tableStyleId>{2D5ABB26-0587-4C30-8999-92F81FD0307C}</a:tableStyleId>
              </a:tblPr>
              <a:tblGrid>
                <a:gridCol w="645287">
                  <a:extLst>
                    <a:ext uri="{9D8B030D-6E8A-4147-A177-3AD203B41FA5}">
                      <a16:colId xmlns:a16="http://schemas.microsoft.com/office/drawing/2014/main" val="20000"/>
                    </a:ext>
                  </a:extLst>
                </a:gridCol>
                <a:gridCol w="1074467">
                  <a:extLst>
                    <a:ext uri="{9D8B030D-6E8A-4147-A177-3AD203B41FA5}">
                      <a16:colId xmlns:a16="http://schemas.microsoft.com/office/drawing/2014/main" val="20001"/>
                    </a:ext>
                  </a:extLst>
                </a:gridCol>
              </a:tblGrid>
              <a:tr h="286762">
                <a:tc>
                  <a:txBody>
                    <a:bodyPr/>
                    <a:lstStyle/>
                    <a:p>
                      <a:pPr marL="34925">
                        <a:lnSpc>
                          <a:spcPct val="100000"/>
                        </a:lnSpc>
                      </a:pPr>
                      <a:r>
                        <a:rPr sz="1600" dirty="0">
                          <a:latin typeface="宋体"/>
                          <a:cs typeface="宋体"/>
                        </a:rPr>
                        <a:t>1</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921128</a:t>
                      </a:r>
                      <a:endParaRPr sz="1600">
                        <a:latin typeface="宋体"/>
                        <a:cs typeface="宋体"/>
                      </a:endParaRPr>
                    </a:p>
                  </a:txBody>
                  <a:tcPr marL="0" marR="0" marT="0" marB="0"/>
                </a:tc>
                <a:extLst>
                  <a:ext uri="{0D108BD9-81ED-4DB2-BD59-A6C34878D82A}">
                    <a16:rowId xmlns:a16="http://schemas.microsoft.com/office/drawing/2014/main" val="10000"/>
                  </a:ext>
                </a:extLst>
              </a:tr>
              <a:tr h="244119">
                <a:tc>
                  <a:txBody>
                    <a:bodyPr/>
                    <a:lstStyle/>
                    <a:p>
                      <a:pPr marL="34925">
                        <a:lnSpc>
                          <a:spcPct val="100000"/>
                        </a:lnSpc>
                      </a:pPr>
                      <a:r>
                        <a:rPr sz="1600" dirty="0">
                          <a:latin typeface="宋体"/>
                          <a:cs typeface="宋体"/>
                        </a:rPr>
                        <a:t>2</a:t>
                      </a:r>
                      <a:endParaRPr sz="1600">
                        <a:latin typeface="宋体"/>
                        <a:cs typeface="宋体"/>
                      </a:endParaRPr>
                    </a:p>
                  </a:txBody>
                  <a:tcPr marL="0" marR="0" marT="0" marB="0"/>
                </a:tc>
                <a:tc>
                  <a:txBody>
                    <a:bodyPr/>
                    <a:lstStyle/>
                    <a:p>
                      <a:pPr marL="303530">
                        <a:lnSpc>
                          <a:spcPct val="100000"/>
                        </a:lnSpc>
                      </a:pPr>
                      <a:r>
                        <a:rPr sz="1600" dirty="0">
                          <a:latin typeface="宋体"/>
                          <a:cs typeface="宋体"/>
                        </a:rPr>
                        <a:t>552246</a:t>
                      </a:r>
                      <a:endParaRPr sz="1600">
                        <a:latin typeface="宋体"/>
                        <a:cs typeface="宋体"/>
                      </a:endParaRPr>
                    </a:p>
                  </a:txBody>
                  <a:tcPr marL="0" marR="0" marT="0" marB="0"/>
                </a:tc>
                <a:extLst>
                  <a:ext uri="{0D108BD9-81ED-4DB2-BD59-A6C34878D82A}">
                    <a16:rowId xmlns:a16="http://schemas.microsoft.com/office/drawing/2014/main" val="10001"/>
                  </a:ext>
                </a:extLst>
              </a:tr>
              <a:tr h="243818">
                <a:tc>
                  <a:txBody>
                    <a:bodyPr/>
                    <a:lstStyle/>
                    <a:p>
                      <a:pPr marL="34925">
                        <a:lnSpc>
                          <a:spcPct val="100000"/>
                        </a:lnSpc>
                      </a:pPr>
                      <a:r>
                        <a:rPr sz="1600" dirty="0">
                          <a:latin typeface="宋体"/>
                          <a:cs typeface="宋体"/>
                        </a:rPr>
                        <a:t>3</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380319</a:t>
                      </a:r>
                      <a:endParaRPr sz="1600">
                        <a:latin typeface="宋体"/>
                        <a:cs typeface="宋体"/>
                      </a:endParaRPr>
                    </a:p>
                  </a:txBody>
                  <a:tcPr marL="0" marR="0" marT="0" marB="0"/>
                </a:tc>
                <a:extLst>
                  <a:ext uri="{0D108BD9-81ED-4DB2-BD59-A6C34878D82A}">
                    <a16:rowId xmlns:a16="http://schemas.microsoft.com/office/drawing/2014/main" val="10002"/>
                  </a:ext>
                </a:extLst>
              </a:tr>
              <a:tr h="243839">
                <a:tc>
                  <a:txBody>
                    <a:bodyPr/>
                    <a:lstStyle/>
                    <a:p>
                      <a:pPr marL="34925">
                        <a:lnSpc>
                          <a:spcPct val="100000"/>
                        </a:lnSpc>
                      </a:pPr>
                      <a:r>
                        <a:rPr sz="1600" dirty="0">
                          <a:latin typeface="宋体"/>
                          <a:cs typeface="宋体"/>
                        </a:rPr>
                        <a:t>4</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278438</a:t>
                      </a:r>
                      <a:endParaRPr sz="1600">
                        <a:latin typeface="宋体"/>
                        <a:cs typeface="宋体"/>
                      </a:endParaRPr>
                    </a:p>
                  </a:txBody>
                  <a:tcPr marL="0" marR="0" marT="0" marB="0"/>
                </a:tc>
                <a:extLst>
                  <a:ext uri="{0D108BD9-81ED-4DB2-BD59-A6C34878D82A}">
                    <a16:rowId xmlns:a16="http://schemas.microsoft.com/office/drawing/2014/main" val="10003"/>
                  </a:ext>
                </a:extLst>
              </a:tr>
              <a:tr h="243839">
                <a:tc>
                  <a:txBody>
                    <a:bodyPr/>
                    <a:lstStyle/>
                    <a:p>
                      <a:pPr marL="34925">
                        <a:lnSpc>
                          <a:spcPct val="100000"/>
                        </a:lnSpc>
                      </a:pPr>
                      <a:r>
                        <a:rPr sz="1600" dirty="0">
                          <a:latin typeface="宋体"/>
                          <a:cs typeface="宋体"/>
                        </a:rPr>
                        <a:t>5</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210814</a:t>
                      </a:r>
                      <a:endParaRPr sz="1600">
                        <a:latin typeface="宋体"/>
                        <a:cs typeface="宋体"/>
                      </a:endParaRPr>
                    </a:p>
                  </a:txBody>
                  <a:tcPr marL="0" marR="0" marT="0" marB="0"/>
                </a:tc>
                <a:extLst>
                  <a:ext uri="{0D108BD9-81ED-4DB2-BD59-A6C34878D82A}">
                    <a16:rowId xmlns:a16="http://schemas.microsoft.com/office/drawing/2014/main" val="10004"/>
                  </a:ext>
                </a:extLst>
              </a:tr>
              <a:tr h="243839">
                <a:tc>
                  <a:txBody>
                    <a:bodyPr/>
                    <a:lstStyle/>
                    <a:p>
                      <a:pPr marL="34925">
                        <a:lnSpc>
                          <a:spcPct val="100000"/>
                        </a:lnSpc>
                      </a:pPr>
                      <a:r>
                        <a:rPr sz="1600" dirty="0">
                          <a:latin typeface="宋体"/>
                          <a:cs typeface="宋体"/>
                        </a:rPr>
                        <a:t>6</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163149</a:t>
                      </a:r>
                      <a:endParaRPr sz="1600">
                        <a:latin typeface="宋体"/>
                        <a:cs typeface="宋体"/>
                      </a:endParaRPr>
                    </a:p>
                  </a:txBody>
                  <a:tcPr marL="0" marR="0" marT="0" marB="0"/>
                </a:tc>
                <a:extLst>
                  <a:ext uri="{0D108BD9-81ED-4DB2-BD59-A6C34878D82A}">
                    <a16:rowId xmlns:a16="http://schemas.microsoft.com/office/drawing/2014/main" val="10005"/>
                  </a:ext>
                </a:extLst>
              </a:tr>
              <a:tr h="243899">
                <a:tc>
                  <a:txBody>
                    <a:bodyPr/>
                    <a:lstStyle/>
                    <a:p>
                      <a:pPr marL="34925">
                        <a:lnSpc>
                          <a:spcPct val="100000"/>
                        </a:lnSpc>
                      </a:pPr>
                      <a:r>
                        <a:rPr sz="1600" dirty="0">
                          <a:latin typeface="宋体"/>
                          <a:cs typeface="宋体"/>
                        </a:rPr>
                        <a:t>7</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127941</a:t>
                      </a:r>
                      <a:endParaRPr sz="1600">
                        <a:latin typeface="宋体"/>
                        <a:cs typeface="宋体"/>
                      </a:endParaRPr>
                    </a:p>
                  </a:txBody>
                  <a:tcPr marL="0" marR="0" marT="0" marB="0"/>
                </a:tc>
                <a:extLst>
                  <a:ext uri="{0D108BD9-81ED-4DB2-BD59-A6C34878D82A}">
                    <a16:rowId xmlns:a16="http://schemas.microsoft.com/office/drawing/2014/main" val="10006"/>
                  </a:ext>
                </a:extLst>
              </a:tr>
              <a:tr h="244182">
                <a:tc>
                  <a:txBody>
                    <a:bodyPr/>
                    <a:lstStyle/>
                    <a:p>
                      <a:pPr marL="34925">
                        <a:lnSpc>
                          <a:spcPct val="100000"/>
                        </a:lnSpc>
                      </a:pPr>
                      <a:r>
                        <a:rPr sz="1600" dirty="0">
                          <a:latin typeface="宋体"/>
                          <a:cs typeface="宋体"/>
                        </a:rPr>
                        <a:t>8</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102155</a:t>
                      </a:r>
                      <a:endParaRPr sz="1600">
                        <a:latin typeface="宋体"/>
                        <a:cs typeface="宋体"/>
                      </a:endParaRPr>
                    </a:p>
                  </a:txBody>
                  <a:tcPr marL="0" marR="0" marT="0" marB="0"/>
                </a:tc>
                <a:extLst>
                  <a:ext uri="{0D108BD9-81ED-4DB2-BD59-A6C34878D82A}">
                    <a16:rowId xmlns:a16="http://schemas.microsoft.com/office/drawing/2014/main" val="10007"/>
                  </a:ext>
                </a:extLst>
              </a:tr>
              <a:tr h="243818">
                <a:tc>
                  <a:txBody>
                    <a:bodyPr/>
                    <a:lstStyle/>
                    <a:p>
                      <a:pPr marL="34925">
                        <a:lnSpc>
                          <a:spcPct val="100000"/>
                        </a:lnSpc>
                      </a:pPr>
                      <a:r>
                        <a:rPr sz="1600" dirty="0">
                          <a:latin typeface="宋体"/>
                          <a:cs typeface="宋体"/>
                        </a:rPr>
                        <a:t>9</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82126</a:t>
                      </a:r>
                      <a:endParaRPr sz="1600">
                        <a:latin typeface="宋体"/>
                        <a:cs typeface="宋体"/>
                      </a:endParaRPr>
                    </a:p>
                  </a:txBody>
                  <a:tcPr marL="0" marR="0" marT="0" marB="0"/>
                </a:tc>
                <a:extLst>
                  <a:ext uri="{0D108BD9-81ED-4DB2-BD59-A6C34878D82A}">
                    <a16:rowId xmlns:a16="http://schemas.microsoft.com/office/drawing/2014/main" val="10008"/>
                  </a:ext>
                </a:extLst>
              </a:tr>
              <a:tr h="243839">
                <a:tc>
                  <a:txBody>
                    <a:bodyPr/>
                    <a:lstStyle/>
                    <a:p>
                      <a:pPr marL="34925">
                        <a:lnSpc>
                          <a:spcPct val="100000"/>
                        </a:lnSpc>
                      </a:pPr>
                      <a:r>
                        <a:rPr sz="1600" spc="5" dirty="0">
                          <a:latin typeface="宋体"/>
                          <a:cs typeface="宋体"/>
                        </a:rPr>
                        <a:t>10</a:t>
                      </a:r>
                      <a:endParaRPr sz="1600">
                        <a:latin typeface="宋体"/>
                        <a:cs typeface="宋体"/>
                      </a:endParaRPr>
                    </a:p>
                  </a:txBody>
                  <a:tcPr marL="0" marR="0" marT="0" marB="0"/>
                </a:tc>
                <a:tc>
                  <a:txBody>
                    <a:bodyPr/>
                    <a:lstStyle/>
                    <a:p>
                      <a:pPr marL="303530">
                        <a:lnSpc>
                          <a:spcPct val="100000"/>
                        </a:lnSpc>
                      </a:pPr>
                      <a:r>
                        <a:rPr sz="1600" spc="5" dirty="0">
                          <a:latin typeface="宋体"/>
                          <a:cs typeface="宋体"/>
                        </a:rPr>
                        <a:t>66634</a:t>
                      </a:r>
                      <a:endParaRPr sz="1600">
                        <a:latin typeface="宋体"/>
                        <a:cs typeface="宋体"/>
                      </a:endParaRPr>
                    </a:p>
                  </a:txBody>
                  <a:tcPr marL="0" marR="0" marT="0" marB="0"/>
                </a:tc>
                <a:extLst>
                  <a:ext uri="{0D108BD9-81ED-4DB2-BD59-A6C34878D82A}">
                    <a16:rowId xmlns:a16="http://schemas.microsoft.com/office/drawing/2014/main" val="10009"/>
                  </a:ext>
                </a:extLst>
              </a:tr>
              <a:tr h="243840">
                <a:tc>
                  <a:txBody>
                    <a:bodyPr/>
                    <a:lstStyle/>
                    <a:p>
                      <a:pPr marL="34925">
                        <a:lnSpc>
                          <a:spcPct val="100000"/>
                        </a:lnSpc>
                      </a:pPr>
                      <a:r>
                        <a:rPr sz="1600" spc="5" dirty="0">
                          <a:latin typeface="宋体"/>
                          <a:cs typeface="宋体"/>
                        </a:rPr>
                        <a:t>...</a:t>
                      </a:r>
                      <a:endParaRPr sz="1600">
                        <a:latin typeface="宋体"/>
                        <a:cs typeface="宋体"/>
                      </a:endParaRPr>
                    </a:p>
                  </a:txBody>
                  <a:tcPr marL="0" marR="0" marT="0" marB="0"/>
                </a:tc>
                <a:tc>
                  <a:txBody>
                    <a:bodyPr/>
                    <a:lstStyle/>
                    <a:p>
                      <a:endParaRPr sz="1600">
                        <a:latin typeface="宋体"/>
                        <a:cs typeface="宋体"/>
                      </a:endParaRPr>
                    </a:p>
                  </a:txBody>
                  <a:tcPr marL="0" marR="0" marT="0" marB="0"/>
                </a:tc>
                <a:extLst>
                  <a:ext uri="{0D108BD9-81ED-4DB2-BD59-A6C34878D82A}">
                    <a16:rowId xmlns:a16="http://schemas.microsoft.com/office/drawing/2014/main" val="10010"/>
                  </a:ext>
                </a:extLst>
              </a:tr>
              <a:tr h="243840">
                <a:tc>
                  <a:txBody>
                    <a:bodyPr/>
                    <a:lstStyle/>
                    <a:p>
                      <a:pPr marL="34925">
                        <a:lnSpc>
                          <a:spcPct val="100000"/>
                        </a:lnSpc>
                      </a:pPr>
                      <a:r>
                        <a:rPr sz="1600" spc="5" dirty="0">
                          <a:latin typeface="宋体"/>
                          <a:cs typeface="宋体"/>
                        </a:rPr>
                        <a:t>411</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1"/>
                  </a:ext>
                </a:extLst>
              </a:tr>
              <a:tr h="243836">
                <a:tc>
                  <a:txBody>
                    <a:bodyPr/>
                    <a:lstStyle/>
                    <a:p>
                      <a:pPr marL="34925">
                        <a:lnSpc>
                          <a:spcPct val="100000"/>
                        </a:lnSpc>
                      </a:pPr>
                      <a:r>
                        <a:rPr sz="1600" spc="5" dirty="0">
                          <a:latin typeface="宋体"/>
                          <a:cs typeface="宋体"/>
                        </a:rPr>
                        <a:t>605</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2"/>
                  </a:ext>
                </a:extLst>
              </a:tr>
              <a:tr h="244119">
                <a:tc>
                  <a:txBody>
                    <a:bodyPr/>
                    <a:lstStyle/>
                    <a:p>
                      <a:pPr marL="34925">
                        <a:lnSpc>
                          <a:spcPct val="100000"/>
                        </a:lnSpc>
                      </a:pPr>
                      <a:r>
                        <a:rPr sz="1600" dirty="0">
                          <a:latin typeface="宋体"/>
                          <a:cs typeface="宋体"/>
                        </a:rPr>
                        <a:t>613</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3"/>
                  </a:ext>
                </a:extLst>
              </a:tr>
              <a:tr h="243818">
                <a:tc>
                  <a:txBody>
                    <a:bodyPr/>
                    <a:lstStyle/>
                    <a:p>
                      <a:pPr marL="34925">
                        <a:lnSpc>
                          <a:spcPct val="100000"/>
                        </a:lnSpc>
                      </a:pPr>
                      <a:r>
                        <a:rPr sz="1600" spc="5" dirty="0">
                          <a:latin typeface="宋体"/>
                          <a:cs typeface="宋体"/>
                        </a:rPr>
                        <a:t>631</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4"/>
                  </a:ext>
                </a:extLst>
              </a:tr>
              <a:tr h="243839">
                <a:tc>
                  <a:txBody>
                    <a:bodyPr/>
                    <a:lstStyle/>
                    <a:p>
                      <a:pPr marL="34925">
                        <a:lnSpc>
                          <a:spcPct val="100000"/>
                        </a:lnSpc>
                      </a:pPr>
                      <a:r>
                        <a:rPr sz="1600" spc="5" dirty="0">
                          <a:latin typeface="宋体"/>
                          <a:cs typeface="宋体"/>
                        </a:rPr>
                        <a:t>633</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5"/>
                  </a:ext>
                </a:extLst>
              </a:tr>
              <a:tr h="243839">
                <a:tc>
                  <a:txBody>
                    <a:bodyPr/>
                    <a:lstStyle/>
                    <a:p>
                      <a:pPr marL="34925">
                        <a:lnSpc>
                          <a:spcPct val="100000"/>
                        </a:lnSpc>
                      </a:pPr>
                      <a:r>
                        <a:rPr sz="1600" spc="5" dirty="0">
                          <a:latin typeface="宋体"/>
                          <a:cs typeface="宋体"/>
                        </a:rPr>
                        <a:t>654</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6"/>
                  </a:ext>
                </a:extLst>
              </a:tr>
              <a:tr h="243852">
                <a:tc>
                  <a:txBody>
                    <a:bodyPr/>
                    <a:lstStyle/>
                    <a:p>
                      <a:pPr marL="34925">
                        <a:lnSpc>
                          <a:spcPct val="100000"/>
                        </a:lnSpc>
                      </a:pPr>
                      <a:r>
                        <a:rPr sz="1600" spc="5" dirty="0">
                          <a:latin typeface="宋体"/>
                          <a:cs typeface="宋体"/>
                        </a:rPr>
                        <a:t>658</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7"/>
                  </a:ext>
                </a:extLst>
              </a:tr>
              <a:tr h="243874">
                <a:tc>
                  <a:txBody>
                    <a:bodyPr/>
                    <a:lstStyle/>
                    <a:p>
                      <a:pPr marL="34925">
                        <a:lnSpc>
                          <a:spcPct val="100000"/>
                        </a:lnSpc>
                      </a:pPr>
                      <a:r>
                        <a:rPr sz="1600" spc="5" dirty="0">
                          <a:latin typeface="宋体"/>
                          <a:cs typeface="宋体"/>
                        </a:rPr>
                        <a:t>678</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8"/>
                  </a:ext>
                </a:extLst>
              </a:tr>
              <a:tr h="244144">
                <a:tc>
                  <a:txBody>
                    <a:bodyPr/>
                    <a:lstStyle/>
                    <a:p>
                      <a:pPr marL="34925">
                        <a:lnSpc>
                          <a:spcPct val="100000"/>
                        </a:lnSpc>
                      </a:pPr>
                      <a:r>
                        <a:rPr sz="1600" dirty="0">
                          <a:latin typeface="宋体"/>
                          <a:cs typeface="宋体"/>
                        </a:rPr>
                        <a:t>716</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19"/>
                  </a:ext>
                </a:extLst>
              </a:tr>
              <a:tr h="286744">
                <a:tc>
                  <a:txBody>
                    <a:bodyPr/>
                    <a:lstStyle/>
                    <a:p>
                      <a:pPr marL="34925">
                        <a:lnSpc>
                          <a:spcPct val="100000"/>
                        </a:lnSpc>
                      </a:pPr>
                      <a:r>
                        <a:rPr sz="1600" spc="5" dirty="0">
                          <a:latin typeface="宋体"/>
                          <a:cs typeface="宋体"/>
                        </a:rPr>
                        <a:t>779</a:t>
                      </a:r>
                      <a:endParaRPr sz="1600">
                        <a:latin typeface="宋体"/>
                        <a:cs typeface="宋体"/>
                      </a:endParaRPr>
                    </a:p>
                  </a:txBody>
                  <a:tcPr marL="0" marR="0" marT="0" marB="0"/>
                </a:tc>
                <a:tc>
                  <a:txBody>
                    <a:bodyPr/>
                    <a:lstStyle/>
                    <a:p>
                      <a:pPr marL="303530">
                        <a:lnSpc>
                          <a:spcPct val="100000"/>
                        </a:lnSpc>
                      </a:pPr>
                      <a:r>
                        <a:rPr sz="1600" dirty="0">
                          <a:latin typeface="宋体"/>
                          <a:cs typeface="宋体"/>
                        </a:rPr>
                        <a:t>1</a:t>
                      </a:r>
                      <a:endParaRPr sz="1600">
                        <a:latin typeface="宋体"/>
                        <a:cs typeface="宋体"/>
                      </a:endParaRPr>
                    </a:p>
                  </a:txBody>
                  <a:tcPr marL="0" marR="0" marT="0" marB="0"/>
                </a:tc>
                <a:extLst>
                  <a:ext uri="{0D108BD9-81ED-4DB2-BD59-A6C34878D82A}">
                    <a16:rowId xmlns:a16="http://schemas.microsoft.com/office/drawing/2014/main" val="10020"/>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37184"/>
            <a:ext cx="3674110" cy="890269"/>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次数直</a:t>
            </a:r>
            <a:r>
              <a:rPr sz="2600" b="1" spc="-30" dirty="0">
                <a:solidFill>
                  <a:srgbClr val="00AF50"/>
                </a:solidFill>
                <a:latin typeface="黑体"/>
                <a:cs typeface="黑体"/>
              </a:rPr>
              <a:t>方</a:t>
            </a:r>
            <a:r>
              <a:rPr sz="2600" b="1" spc="-20" dirty="0">
                <a:solidFill>
                  <a:srgbClr val="00AF50"/>
                </a:solidFill>
                <a:latin typeface="黑体"/>
                <a:cs typeface="黑体"/>
              </a:rPr>
              <a:t>图统</a:t>
            </a:r>
            <a:r>
              <a:rPr sz="2600" b="1" spc="-30" dirty="0">
                <a:solidFill>
                  <a:srgbClr val="00AF50"/>
                </a:solidFill>
                <a:latin typeface="黑体"/>
                <a:cs typeface="黑体"/>
              </a:rPr>
              <a:t>计</a:t>
            </a:r>
            <a:endParaRPr sz="2600">
              <a:latin typeface="黑体"/>
              <a:cs typeface="黑体"/>
            </a:endParaRPr>
          </a:p>
          <a:p>
            <a:pPr marL="287020" indent="-274320">
              <a:lnSpc>
                <a:spcPts val="3315"/>
              </a:lnSpc>
              <a:spcBef>
                <a:spcPts val="570"/>
              </a:spcBef>
              <a:buClr>
                <a:srgbClr val="D24717"/>
              </a:buClr>
              <a:buSzPct val="83928"/>
              <a:buFont typeface="Wingdings 2"/>
              <a:buChar char=""/>
              <a:tabLst>
                <a:tab pos="287020" algn="l"/>
              </a:tabLst>
            </a:pPr>
            <a:r>
              <a:rPr sz="2800" spc="-25" dirty="0">
                <a:solidFill>
                  <a:srgbClr val="C00000"/>
                </a:solidFill>
                <a:latin typeface="Arial Narrow"/>
                <a:cs typeface="Arial Narrow"/>
              </a:rPr>
              <a:t>Ma</a:t>
            </a:r>
            <a:r>
              <a:rPr sz="2800" spc="-15" dirty="0">
                <a:solidFill>
                  <a:srgbClr val="C00000"/>
                </a:solidFill>
                <a:latin typeface="Arial Narrow"/>
                <a:cs typeface="Arial Narrow"/>
              </a:rPr>
              <a:t>p</a:t>
            </a:r>
            <a:r>
              <a:rPr sz="2800" spc="-5" dirty="0">
                <a:solidFill>
                  <a:srgbClr val="C00000"/>
                </a:solidFill>
                <a:latin typeface="Arial Narrow"/>
                <a:cs typeface="Arial Narrow"/>
              </a:rPr>
              <a:t> </a:t>
            </a:r>
            <a:r>
              <a:rPr sz="2800" spc="-15" dirty="0">
                <a:solidFill>
                  <a:srgbClr val="C00000"/>
                </a:solidFill>
                <a:latin typeface="Arial Narrow"/>
                <a:cs typeface="Arial Narrow"/>
              </a:rPr>
              <a:t>Cl</a:t>
            </a:r>
            <a:r>
              <a:rPr sz="2800" spc="-30" dirty="0">
                <a:solidFill>
                  <a:srgbClr val="C00000"/>
                </a:solidFill>
                <a:latin typeface="Arial Narrow"/>
                <a:cs typeface="Arial Narrow"/>
              </a:rPr>
              <a:t>a</a:t>
            </a:r>
            <a:r>
              <a:rPr sz="2800" spc="-20" dirty="0">
                <a:solidFill>
                  <a:srgbClr val="C00000"/>
                </a:solidFill>
                <a:latin typeface="Arial Narrow"/>
                <a:cs typeface="Arial Narrow"/>
              </a:rPr>
              <a:t>ss</a:t>
            </a:r>
            <a:endParaRPr sz="2800">
              <a:latin typeface="Arial Narrow"/>
              <a:cs typeface="Arial Narrow"/>
            </a:endParaRPr>
          </a:p>
        </p:txBody>
      </p:sp>
      <p:sp>
        <p:nvSpPr>
          <p:cNvPr id="3" name="object 3"/>
          <p:cNvSpPr txBox="1">
            <a:spLocks noGrp="1"/>
          </p:cNvSpPr>
          <p:nvPr>
            <p:ph type="body" idx="1"/>
          </p:nvPr>
        </p:nvSpPr>
        <p:spPr>
          <a:prstGeom prst="rect">
            <a:avLst/>
          </a:prstGeom>
        </p:spPr>
        <p:txBody>
          <a:bodyPr vert="horz" wrap="square" lIns="0" tIns="442467" rIns="0" bIns="0" rtlCol="0">
            <a:spAutoFit/>
          </a:bodyPr>
          <a:lstStyle/>
          <a:p>
            <a:pPr marL="3556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0" dirty="0">
                <a:latin typeface="Arial Narrow"/>
                <a:cs typeface="Arial Narrow"/>
              </a:rPr>
              <a:t>s</a:t>
            </a:r>
            <a:r>
              <a:rPr sz="2000" spc="20" dirty="0">
                <a:latin typeface="Arial Narrow"/>
                <a:cs typeface="Arial Narrow"/>
              </a:rPr>
              <a:t> </a:t>
            </a:r>
            <a:r>
              <a:rPr sz="2000" spc="-5" dirty="0">
                <a:solidFill>
                  <a:srgbClr val="C00000"/>
                </a:solidFill>
                <a:latin typeface="Arial Narrow"/>
                <a:cs typeface="Arial Narrow"/>
              </a:rPr>
              <a:t>MapC</a:t>
            </a:r>
            <a:r>
              <a:rPr sz="2000" spc="-10" dirty="0">
                <a:solidFill>
                  <a:srgbClr val="C00000"/>
                </a:solidFill>
                <a:latin typeface="Arial Narrow"/>
                <a:cs typeface="Arial Narrow"/>
              </a:rPr>
              <a:t>l</a:t>
            </a:r>
            <a:r>
              <a:rPr sz="2000" spc="-5" dirty="0">
                <a:solidFill>
                  <a:srgbClr val="C00000"/>
                </a:solidFill>
                <a:latin typeface="Arial Narrow"/>
                <a:cs typeface="Arial Narrow"/>
              </a:rPr>
              <a:t>a</a:t>
            </a:r>
            <a:r>
              <a:rPr sz="2000" spc="-10" dirty="0">
                <a:solidFill>
                  <a:srgbClr val="C00000"/>
                </a:solidFill>
                <a:latin typeface="Arial Narrow"/>
                <a:cs typeface="Arial Narrow"/>
              </a:rPr>
              <a:t>s</a:t>
            </a:r>
            <a:r>
              <a:rPr sz="2000" spc="0" dirty="0">
                <a:solidFill>
                  <a:srgbClr val="C00000"/>
                </a:solidFill>
                <a:latin typeface="Arial Narrow"/>
                <a:cs typeface="Arial Narrow"/>
              </a:rPr>
              <a:t>s</a:t>
            </a:r>
            <a:r>
              <a:rPr sz="2000" spc="10" dirty="0">
                <a:solidFill>
                  <a:srgbClr val="C00000"/>
                </a:solidFill>
                <a:latin typeface="Arial Narrow"/>
                <a:cs typeface="Arial Narrow"/>
              </a:rPr>
              <a:t> </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ten</a:t>
            </a:r>
            <a:r>
              <a:rPr sz="2000" spc="-10" dirty="0">
                <a:latin typeface="Arial Narrow"/>
                <a:cs typeface="Arial Narrow"/>
              </a:rPr>
              <a:t>d</a:t>
            </a:r>
            <a:r>
              <a:rPr sz="2000" spc="0" dirty="0">
                <a:latin typeface="Arial Narrow"/>
                <a:cs typeface="Arial Narrow"/>
              </a:rPr>
              <a:t>s</a:t>
            </a:r>
            <a:r>
              <a:rPr sz="2000" spc="5" dirty="0">
                <a:latin typeface="Arial Narrow"/>
                <a:cs typeface="Arial Narrow"/>
              </a:rPr>
              <a:t> </a:t>
            </a:r>
            <a:r>
              <a:rPr sz="2000" spc="-5" dirty="0">
                <a:latin typeface="Arial Narrow"/>
                <a:cs typeface="Arial Narrow"/>
              </a:rPr>
              <a:t>Map</a:t>
            </a:r>
            <a:r>
              <a:rPr sz="2000" spc="-10" dirty="0">
                <a:latin typeface="Arial Narrow"/>
                <a:cs typeface="Arial Narrow"/>
              </a:rPr>
              <a:t>p</a:t>
            </a:r>
            <a:r>
              <a:rPr sz="2000" spc="-5" dirty="0">
                <a:latin typeface="Arial Narrow"/>
                <a:cs typeface="Arial Narrow"/>
              </a:rPr>
              <a:t>e</a:t>
            </a:r>
            <a:r>
              <a:rPr sz="2000" spc="0" dirty="0">
                <a:latin typeface="Arial Narrow"/>
                <a:cs typeface="Arial Narrow"/>
              </a:rPr>
              <a:t>r&lt;</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65"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Lon</a:t>
            </a:r>
            <a:r>
              <a:rPr sz="2000" spc="-10" dirty="0">
                <a:latin typeface="Arial Narrow"/>
                <a:cs typeface="Arial Narrow"/>
              </a:rPr>
              <a:t>g</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15" dirty="0">
                <a:latin typeface="Arial Narrow"/>
                <a:cs typeface="Arial Narrow"/>
              </a:rPr>
              <a:t> </a:t>
            </a:r>
            <a:r>
              <a:rPr sz="2000" spc="-5" dirty="0">
                <a:latin typeface="Arial Narrow"/>
                <a:cs typeface="Arial Narrow"/>
              </a:rPr>
              <a:t>Lon</a:t>
            </a:r>
            <a:r>
              <a:rPr sz="2000" spc="-10" dirty="0">
                <a:latin typeface="Arial Narrow"/>
                <a:cs typeface="Arial Narrow"/>
              </a:rPr>
              <a:t>g</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e&gt;</a:t>
            </a:r>
            <a:endParaRPr sz="2000">
              <a:latin typeface="Arial Narrow"/>
              <a:cs typeface="Arial Narrow"/>
            </a:endParaRPr>
          </a:p>
          <a:p>
            <a:pPr marL="35560">
              <a:lnSpc>
                <a:spcPct val="100000"/>
              </a:lnSpc>
              <a:spcBef>
                <a:spcPts val="600"/>
              </a:spcBef>
            </a:pPr>
            <a:r>
              <a:rPr sz="2000" dirty="0">
                <a:latin typeface="Arial Narrow"/>
                <a:cs typeface="Arial Narrow"/>
              </a:rPr>
              <a:t>{</a:t>
            </a:r>
            <a:endParaRPr sz="2000">
              <a:latin typeface="Arial Narrow"/>
              <a:cs typeface="Arial Narrow"/>
            </a:endParaRPr>
          </a:p>
          <a:p>
            <a:pPr marL="309245" marR="2641600">
              <a:lnSpc>
                <a:spcPts val="3000"/>
              </a:lnSpc>
              <a:spcBef>
                <a:spcPts val="200"/>
              </a:spcBef>
            </a:pPr>
            <a:r>
              <a:rPr sz="2000" spc="-5" dirty="0">
                <a:latin typeface="Arial Narrow"/>
                <a:cs typeface="Arial Narrow"/>
              </a:rPr>
              <a:t>pri</a:t>
            </a:r>
            <a:r>
              <a:rPr sz="2000" spc="-10" dirty="0">
                <a:latin typeface="Arial Narrow"/>
                <a:cs typeface="Arial Narrow"/>
              </a:rPr>
              <a:t>v</a:t>
            </a:r>
            <a:r>
              <a:rPr sz="2000" spc="-5" dirty="0">
                <a:latin typeface="Arial Narrow"/>
                <a:cs typeface="Arial Narrow"/>
              </a:rPr>
              <a:t>at</a:t>
            </a:r>
            <a:r>
              <a:rPr sz="2000" spc="0" dirty="0">
                <a:latin typeface="Arial Narrow"/>
                <a:cs typeface="Arial Narrow"/>
              </a:rPr>
              <a:t>e </a:t>
            </a:r>
            <a:r>
              <a:rPr sz="2000" spc="-10" dirty="0">
                <a:latin typeface="Arial Narrow"/>
                <a:cs typeface="Arial Narrow"/>
              </a:rPr>
              <a:t>f</a:t>
            </a:r>
            <a:r>
              <a:rPr sz="2000" spc="-5" dirty="0">
                <a:latin typeface="Arial Narrow"/>
                <a:cs typeface="Arial Narrow"/>
              </a:rPr>
              <a:t>i</a:t>
            </a:r>
            <a:r>
              <a:rPr sz="2000" spc="-10" dirty="0">
                <a:latin typeface="Arial Narrow"/>
                <a:cs typeface="Arial Narrow"/>
              </a:rPr>
              <a:t>n</a:t>
            </a:r>
            <a:r>
              <a:rPr sz="2000" spc="-5" dirty="0">
                <a:latin typeface="Arial Narrow"/>
                <a:cs typeface="Arial Narrow"/>
              </a:rPr>
              <a:t>a</a:t>
            </a:r>
            <a:r>
              <a:rPr sz="2000" spc="0" dirty="0">
                <a:latin typeface="Arial Narrow"/>
                <a:cs typeface="Arial Narrow"/>
              </a:rPr>
              <a:t>l</a:t>
            </a:r>
            <a:r>
              <a:rPr sz="2000" spc="-20" dirty="0">
                <a:latin typeface="Arial Narrow"/>
                <a:cs typeface="Arial Narrow"/>
              </a:rPr>
              <a:t>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25" dirty="0">
                <a:latin typeface="Arial Narrow"/>
                <a:cs typeface="Arial Narrow"/>
              </a:rPr>
              <a:t> </a:t>
            </a:r>
            <a:r>
              <a:rPr sz="2000" spc="-5" dirty="0">
                <a:latin typeface="Arial Narrow"/>
                <a:cs typeface="Arial Narrow"/>
              </a:rPr>
              <a:t>on</a:t>
            </a:r>
            <a:r>
              <a:rPr sz="2000" spc="0" dirty="0">
                <a:latin typeface="Arial Narrow"/>
                <a:cs typeface="Arial Narrow"/>
              </a:rPr>
              <a:t>e</a:t>
            </a:r>
            <a:r>
              <a:rPr sz="2000" spc="-5" dirty="0">
                <a:latin typeface="Arial Narrow"/>
                <a:cs typeface="Arial Narrow"/>
              </a:rPr>
              <a:t> </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ne</a:t>
            </a:r>
            <a:r>
              <a:rPr sz="2000" spc="0" dirty="0">
                <a:latin typeface="Arial Narrow"/>
                <a:cs typeface="Arial Narrow"/>
              </a:rPr>
              <a:t>w</a:t>
            </a:r>
            <a:r>
              <a:rPr sz="2000" spc="-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e(1</a:t>
            </a:r>
            <a:r>
              <a:rPr sz="2000" spc="5" dirty="0">
                <a:latin typeface="Arial Narrow"/>
                <a:cs typeface="Arial Narrow"/>
              </a:rPr>
              <a:t>)</a:t>
            </a:r>
            <a:r>
              <a:rPr sz="2000" spc="0" dirty="0">
                <a:latin typeface="Arial Narrow"/>
                <a:cs typeface="Arial Narrow"/>
              </a:rPr>
              <a:t>; </a:t>
            </a:r>
            <a:r>
              <a:rPr sz="2000" spc="-5" dirty="0">
                <a:latin typeface="Arial Narrow"/>
                <a:cs typeface="Arial Narrow"/>
              </a:rPr>
              <a:t>pri</a:t>
            </a:r>
            <a:r>
              <a:rPr sz="2000" spc="-10" dirty="0">
                <a:latin typeface="Arial Narrow"/>
                <a:cs typeface="Arial Narrow"/>
              </a:rPr>
              <a:t>v</a:t>
            </a:r>
            <a:r>
              <a:rPr sz="2000" spc="-5" dirty="0">
                <a:latin typeface="Arial Narrow"/>
                <a:cs typeface="Arial Narrow"/>
              </a:rPr>
              <a:t>at</a:t>
            </a:r>
            <a:r>
              <a:rPr sz="2000" spc="0" dirty="0">
                <a:latin typeface="Arial Narrow"/>
                <a:cs typeface="Arial Narrow"/>
              </a:rPr>
              <a:t>e</a:t>
            </a:r>
            <a:r>
              <a:rPr sz="2000" spc="-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30" dirty="0">
                <a:latin typeface="Arial Narrow"/>
                <a:cs typeface="Arial Narrow"/>
              </a:rPr>
              <a:t> </a:t>
            </a:r>
            <a:r>
              <a:rPr sz="2000" spc="-5" dirty="0">
                <a:latin typeface="Arial Narrow"/>
                <a:cs typeface="Arial Narrow"/>
              </a:rPr>
              <a:t>c</a:t>
            </a:r>
            <a:r>
              <a:rPr sz="2000" spc="-15" dirty="0">
                <a:latin typeface="Arial Narrow"/>
                <a:cs typeface="Arial Narrow"/>
              </a:rPr>
              <a:t>i</a:t>
            </a:r>
            <a:r>
              <a:rPr sz="2000" spc="0" dirty="0">
                <a:latin typeface="Arial Narrow"/>
                <a:cs typeface="Arial Narrow"/>
              </a:rPr>
              <a:t>tat</a:t>
            </a:r>
            <a:r>
              <a:rPr sz="2000" spc="-10" dirty="0">
                <a:latin typeface="Arial Narrow"/>
                <a:cs typeface="Arial Narrow"/>
              </a:rPr>
              <a:t>i</a:t>
            </a:r>
            <a:r>
              <a:rPr sz="2000" spc="-5" dirty="0">
                <a:latin typeface="Arial Narrow"/>
                <a:cs typeface="Arial Narrow"/>
              </a:rPr>
              <a:t>onCou</a:t>
            </a:r>
            <a:r>
              <a:rPr sz="2000" spc="-10" dirty="0">
                <a:latin typeface="Arial Narrow"/>
                <a:cs typeface="Arial Narrow"/>
              </a:rPr>
              <a:t>n</a:t>
            </a:r>
            <a:r>
              <a:rPr sz="2000" spc="0" dirty="0">
                <a:latin typeface="Arial Narrow"/>
                <a:cs typeface="Arial Narrow"/>
              </a:rPr>
              <a:t>t =</a:t>
            </a:r>
            <a:r>
              <a:rPr sz="2000" spc="-15" dirty="0">
                <a:latin typeface="Arial Narrow"/>
                <a:cs typeface="Arial Narrow"/>
              </a:rPr>
              <a:t> </a:t>
            </a:r>
            <a:r>
              <a:rPr sz="2000" spc="-5" dirty="0">
                <a:latin typeface="Arial Narrow"/>
                <a:cs typeface="Arial Narrow"/>
              </a:rPr>
              <a:t>ne</a:t>
            </a:r>
            <a:r>
              <a:rPr sz="2000" spc="0" dirty="0">
                <a:latin typeface="Arial Narrow"/>
                <a:cs typeface="Arial Narrow"/>
              </a:rPr>
              <a:t>w</a:t>
            </a:r>
            <a:r>
              <a:rPr sz="2000" spc="-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5" dirty="0">
                <a:latin typeface="Arial Narrow"/>
                <a:cs typeface="Arial Narrow"/>
              </a:rPr>
              <a:t>();</a:t>
            </a:r>
            <a:endParaRPr sz="2000">
              <a:latin typeface="Arial Narrow"/>
              <a:cs typeface="Arial Narrow"/>
            </a:endParaRPr>
          </a:p>
          <a:p>
            <a:pPr marL="309245">
              <a:lnSpc>
                <a:spcPct val="100000"/>
              </a:lnSpc>
              <a:spcBef>
                <a:spcPts val="400"/>
              </a:spcBef>
            </a:pPr>
            <a:r>
              <a:rPr sz="2000" spc="-5" dirty="0">
                <a:solidFill>
                  <a:srgbClr val="0066FF"/>
                </a:solidFill>
                <a:latin typeface="Arial Narrow"/>
                <a:cs typeface="Arial Narrow"/>
              </a:rPr>
              <a:t>pub</a:t>
            </a:r>
            <a:r>
              <a:rPr sz="2000" spc="-15" dirty="0">
                <a:solidFill>
                  <a:srgbClr val="0066FF"/>
                </a:solidFill>
                <a:latin typeface="Arial Narrow"/>
                <a:cs typeface="Arial Narrow"/>
              </a:rPr>
              <a:t>l</a:t>
            </a:r>
            <a:r>
              <a:rPr sz="2000" spc="-5" dirty="0">
                <a:solidFill>
                  <a:srgbClr val="0066FF"/>
                </a:solidFill>
                <a:latin typeface="Arial Narrow"/>
                <a:cs typeface="Arial Narrow"/>
              </a:rPr>
              <a:t>i</a:t>
            </a:r>
            <a:r>
              <a:rPr sz="2000" spc="0" dirty="0">
                <a:solidFill>
                  <a:srgbClr val="0066FF"/>
                </a:solidFill>
                <a:latin typeface="Arial Narrow"/>
                <a:cs typeface="Arial Narrow"/>
              </a:rPr>
              <a:t>c </a:t>
            </a:r>
            <a:r>
              <a:rPr sz="2000" spc="-5" dirty="0">
                <a:solidFill>
                  <a:srgbClr val="0066FF"/>
                </a:solidFill>
                <a:latin typeface="Arial Narrow"/>
                <a:cs typeface="Arial Narrow"/>
              </a:rPr>
              <a:t>v</a:t>
            </a:r>
            <a:r>
              <a:rPr sz="2000" spc="-10" dirty="0">
                <a:solidFill>
                  <a:srgbClr val="0066FF"/>
                </a:solidFill>
                <a:latin typeface="Arial Narrow"/>
                <a:cs typeface="Arial Narrow"/>
              </a:rPr>
              <a:t>o</a:t>
            </a:r>
            <a:r>
              <a:rPr sz="2000" spc="-5" dirty="0">
                <a:solidFill>
                  <a:srgbClr val="0066FF"/>
                </a:solidFill>
                <a:latin typeface="Arial Narrow"/>
                <a:cs typeface="Arial Narrow"/>
              </a:rPr>
              <a:t>i</a:t>
            </a:r>
            <a:r>
              <a:rPr sz="2000" spc="0" dirty="0">
                <a:solidFill>
                  <a:srgbClr val="0066FF"/>
                </a:solidFill>
                <a:latin typeface="Arial Narrow"/>
                <a:cs typeface="Arial Narrow"/>
              </a:rPr>
              <a:t>d</a:t>
            </a:r>
            <a:r>
              <a:rPr sz="2000" spc="-10" dirty="0">
                <a:solidFill>
                  <a:srgbClr val="0066FF"/>
                </a:solidFill>
                <a:latin typeface="Arial Narrow"/>
                <a:cs typeface="Arial Narrow"/>
              </a:rPr>
              <a:t> </a:t>
            </a:r>
            <a:r>
              <a:rPr sz="2000" spc="-5" dirty="0">
                <a:solidFill>
                  <a:srgbClr val="0066FF"/>
                </a:solidFill>
                <a:latin typeface="Arial Narrow"/>
                <a:cs typeface="Arial Narrow"/>
              </a:rPr>
              <a:t>map(</a:t>
            </a:r>
            <a:r>
              <a:rPr sz="2000" spc="-18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k</a:t>
            </a:r>
            <a:r>
              <a:rPr sz="2000" spc="-10" dirty="0">
                <a:solidFill>
                  <a:srgbClr val="0066FF"/>
                </a:solidFill>
                <a:latin typeface="Arial Narrow"/>
                <a:cs typeface="Arial Narrow"/>
              </a:rPr>
              <a:t>e</a:t>
            </a:r>
            <a:r>
              <a:rPr sz="2000" spc="-130" dirty="0">
                <a:solidFill>
                  <a:srgbClr val="0066FF"/>
                </a:solidFill>
                <a:latin typeface="Arial Narrow"/>
                <a:cs typeface="Arial Narrow"/>
              </a:rPr>
              <a:t>y</a:t>
            </a:r>
            <a:r>
              <a:rPr sz="2000" spc="0" dirty="0">
                <a:solidFill>
                  <a:srgbClr val="0066FF"/>
                </a:solidFill>
                <a:latin typeface="Arial Narrow"/>
                <a:cs typeface="Arial Narrow"/>
              </a:rPr>
              <a:t>,</a:t>
            </a:r>
            <a:r>
              <a:rPr sz="2000" spc="-30" dirty="0">
                <a:solidFill>
                  <a:srgbClr val="0066FF"/>
                </a:solidFill>
                <a:latin typeface="Arial Narrow"/>
                <a:cs typeface="Arial Narrow"/>
              </a:rPr>
              <a:t> </a:t>
            </a:r>
            <a:r>
              <a:rPr sz="2000" spc="-18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v</a:t>
            </a:r>
            <a:r>
              <a:rPr sz="2000" spc="-10" dirty="0">
                <a:solidFill>
                  <a:srgbClr val="0066FF"/>
                </a:solidFill>
                <a:latin typeface="Arial Narrow"/>
                <a:cs typeface="Arial Narrow"/>
              </a:rPr>
              <a:t>a</a:t>
            </a:r>
            <a:r>
              <a:rPr sz="2000" spc="-5" dirty="0">
                <a:solidFill>
                  <a:srgbClr val="0066FF"/>
                </a:solidFill>
                <a:latin typeface="Arial Narrow"/>
                <a:cs typeface="Arial Narrow"/>
              </a:rPr>
              <a:t>l</a:t>
            </a:r>
            <a:r>
              <a:rPr sz="2000" spc="-10" dirty="0">
                <a:solidFill>
                  <a:srgbClr val="0066FF"/>
                </a:solidFill>
                <a:latin typeface="Arial Narrow"/>
                <a:cs typeface="Arial Narrow"/>
              </a:rPr>
              <a:t>u</a:t>
            </a:r>
            <a:r>
              <a:rPr sz="2000" spc="-5" dirty="0">
                <a:solidFill>
                  <a:srgbClr val="0066FF"/>
                </a:solidFill>
                <a:latin typeface="Arial Narrow"/>
                <a:cs typeface="Arial Narrow"/>
              </a:rPr>
              <a:t>e</a:t>
            </a:r>
            <a:r>
              <a:rPr sz="2000" spc="0" dirty="0">
                <a:solidFill>
                  <a:srgbClr val="0066FF"/>
                </a:solidFill>
                <a:latin typeface="Arial Narrow"/>
                <a:cs typeface="Arial Narrow"/>
              </a:rPr>
              <a:t>, Con</a:t>
            </a:r>
            <a:r>
              <a:rPr sz="2000" spc="-1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a:t>
            </a:r>
            <a:r>
              <a:rPr sz="2000" spc="-5" dirty="0">
                <a:solidFill>
                  <a:srgbClr val="0066FF"/>
                </a:solidFill>
                <a:latin typeface="Arial Narrow"/>
                <a:cs typeface="Arial Narrow"/>
              </a:rPr>
              <a:t> c</a:t>
            </a:r>
            <a:r>
              <a:rPr sz="2000" spc="-10" dirty="0">
                <a:solidFill>
                  <a:srgbClr val="0066FF"/>
                </a:solidFill>
                <a:latin typeface="Arial Narrow"/>
                <a:cs typeface="Arial Narrow"/>
              </a:rPr>
              <a:t>o</a:t>
            </a:r>
            <a:r>
              <a:rPr sz="2000" spc="-5" dirty="0">
                <a:solidFill>
                  <a:srgbClr val="0066FF"/>
                </a:solidFill>
                <a:latin typeface="Arial Narrow"/>
                <a:cs typeface="Arial Narrow"/>
              </a:rPr>
              <a:t>nte</a:t>
            </a:r>
            <a:r>
              <a:rPr sz="2000" spc="-15" dirty="0">
                <a:solidFill>
                  <a:srgbClr val="0066FF"/>
                </a:solidFill>
                <a:latin typeface="Arial Narrow"/>
                <a:cs typeface="Arial Narrow"/>
              </a:rPr>
              <a:t>x</a:t>
            </a:r>
            <a:r>
              <a:rPr sz="2000" spc="-5" dirty="0">
                <a:solidFill>
                  <a:srgbClr val="0066FF"/>
                </a:solidFill>
                <a:latin typeface="Arial Narrow"/>
                <a:cs typeface="Arial Narrow"/>
              </a:rPr>
              <a:t>t</a:t>
            </a:r>
            <a:r>
              <a:rPr sz="2000" spc="0" dirty="0">
                <a:solidFill>
                  <a:srgbClr val="0066FF"/>
                </a:solidFill>
                <a:latin typeface="Arial Narrow"/>
                <a:cs typeface="Arial Narrow"/>
              </a:rPr>
              <a:t>)</a:t>
            </a:r>
            <a:endParaRPr sz="2000">
              <a:latin typeface="Arial Narrow"/>
              <a:cs typeface="Arial Narrow"/>
            </a:endParaRPr>
          </a:p>
          <a:p>
            <a:pPr marL="1864360">
              <a:lnSpc>
                <a:spcPct val="100000"/>
              </a:lnSpc>
              <a:spcBef>
                <a:spcPts val="600"/>
              </a:spcBef>
            </a:pPr>
            <a:r>
              <a:rPr sz="2000" spc="-5" dirty="0">
                <a:latin typeface="Arial Narrow"/>
                <a:cs typeface="Arial Narrow"/>
              </a:rPr>
              <a:t>throw</a:t>
            </a:r>
            <a:r>
              <a:rPr sz="2000" spc="0" dirty="0">
                <a:latin typeface="Arial Narrow"/>
                <a:cs typeface="Arial Narrow"/>
              </a:rPr>
              <a:t>s</a:t>
            </a:r>
            <a:r>
              <a:rPr sz="2000" spc="-5" dirty="0">
                <a:latin typeface="Arial Narrow"/>
                <a:cs typeface="Arial Narrow"/>
              </a:rPr>
              <a:t> </a:t>
            </a:r>
            <a:r>
              <a:rPr sz="2000" spc="0" dirty="0">
                <a:latin typeface="Arial Narrow"/>
                <a:cs typeface="Arial Narrow"/>
              </a:rPr>
              <a:t>IOEx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Interrupted</a:t>
            </a:r>
            <a:r>
              <a:rPr sz="2000" spc="-10" dirty="0">
                <a:latin typeface="Arial Narrow"/>
                <a:cs typeface="Arial Narrow"/>
              </a:rPr>
              <a:t>E</a:t>
            </a:r>
            <a:r>
              <a:rPr sz="2000" spc="-5" dirty="0">
                <a:latin typeface="Arial Narrow"/>
                <a:cs typeface="Arial Narrow"/>
              </a:rPr>
              <a:t>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endParaRPr sz="2000">
              <a:latin typeface="Arial Narrow"/>
              <a:cs typeface="Arial Narrow"/>
            </a:endParaRPr>
          </a:p>
          <a:p>
            <a:pPr marL="309245">
              <a:lnSpc>
                <a:spcPct val="100000"/>
              </a:lnSpc>
              <a:spcBef>
                <a:spcPts val="600"/>
              </a:spcBef>
            </a:pPr>
            <a:r>
              <a:rPr sz="2000" dirty="0">
                <a:latin typeface="Arial Narrow"/>
                <a:cs typeface="Arial Narrow"/>
              </a:rPr>
              <a:t>{</a:t>
            </a:r>
            <a:endParaRPr sz="2000">
              <a:latin typeface="Arial Narrow"/>
              <a:cs typeface="Arial Narrow"/>
            </a:endParaRPr>
          </a:p>
          <a:p>
            <a:pPr marL="949960" marR="2291715">
              <a:lnSpc>
                <a:spcPct val="125000"/>
              </a:lnSpc>
            </a:pPr>
            <a:r>
              <a:rPr sz="2000" spc="-5" dirty="0">
                <a:latin typeface="Arial Narrow"/>
                <a:cs typeface="Arial Narrow"/>
              </a:rPr>
              <a:t>c</a:t>
            </a:r>
            <a:r>
              <a:rPr sz="2000" spc="-15" dirty="0">
                <a:latin typeface="Arial Narrow"/>
                <a:cs typeface="Arial Narrow"/>
              </a:rPr>
              <a:t>i</a:t>
            </a:r>
            <a:r>
              <a:rPr sz="2000" spc="0" dirty="0">
                <a:latin typeface="Arial Narrow"/>
                <a:cs typeface="Arial Narrow"/>
              </a:rPr>
              <a:t>tat</a:t>
            </a:r>
            <a:r>
              <a:rPr sz="2000" spc="-10" dirty="0">
                <a:latin typeface="Arial Narrow"/>
                <a:cs typeface="Arial Narrow"/>
              </a:rPr>
              <a:t>i</a:t>
            </a:r>
            <a:r>
              <a:rPr sz="2000" spc="-5" dirty="0">
                <a:latin typeface="Arial Narrow"/>
                <a:cs typeface="Arial Narrow"/>
              </a:rPr>
              <a:t>onCou</a:t>
            </a:r>
            <a:r>
              <a:rPr sz="2000" spc="-10" dirty="0">
                <a:latin typeface="Arial Narrow"/>
                <a:cs typeface="Arial Narrow"/>
              </a:rPr>
              <a:t>n</a:t>
            </a:r>
            <a:r>
              <a:rPr sz="2000" spc="0" dirty="0">
                <a:latin typeface="Arial Narrow"/>
                <a:cs typeface="Arial Narrow"/>
              </a:rPr>
              <a:t>t.</a:t>
            </a:r>
            <a:r>
              <a:rPr sz="2000" spc="-10" dirty="0">
                <a:latin typeface="Arial Narrow"/>
                <a:cs typeface="Arial Narrow"/>
              </a:rPr>
              <a:t>s</a:t>
            </a:r>
            <a:r>
              <a:rPr sz="2000" spc="-5" dirty="0">
                <a:latin typeface="Arial Narrow"/>
                <a:cs typeface="Arial Narrow"/>
              </a:rPr>
              <a:t>e</a:t>
            </a:r>
            <a:r>
              <a:rPr sz="2000" spc="0" dirty="0">
                <a:latin typeface="Arial Narrow"/>
                <a:cs typeface="Arial Narrow"/>
              </a:rPr>
              <a:t>t</a:t>
            </a:r>
            <a:r>
              <a:rPr sz="2000" spc="5" dirty="0">
                <a:latin typeface="Arial Narrow"/>
                <a:cs typeface="Arial Narrow"/>
              </a:rPr>
              <a:t>(</a:t>
            </a:r>
            <a:r>
              <a:rPr sz="2000" spc="0" dirty="0">
                <a:latin typeface="Arial Narrow"/>
                <a:cs typeface="Arial Narrow"/>
              </a:rPr>
              <a:t>Inte</a:t>
            </a:r>
            <a:r>
              <a:rPr sz="2000" spc="-10" dirty="0">
                <a:latin typeface="Arial Narrow"/>
                <a:cs typeface="Arial Narrow"/>
              </a:rPr>
              <a:t>g</a:t>
            </a:r>
            <a:r>
              <a:rPr sz="2000" spc="-5" dirty="0">
                <a:latin typeface="Arial Narrow"/>
                <a:cs typeface="Arial Narrow"/>
              </a:rPr>
              <a:t>e</a:t>
            </a:r>
            <a:r>
              <a:rPr sz="2000" spc="-80" dirty="0">
                <a:latin typeface="Arial Narrow"/>
                <a:cs typeface="Arial Narrow"/>
              </a:rPr>
              <a:t>r</a:t>
            </a:r>
            <a:r>
              <a:rPr sz="2000" spc="0" dirty="0">
                <a:latin typeface="Arial Narrow"/>
                <a:cs typeface="Arial Narrow"/>
              </a:rPr>
              <a:t>.pars</a:t>
            </a:r>
            <a:r>
              <a:rPr sz="2000" spc="-10" dirty="0">
                <a:latin typeface="Arial Narrow"/>
                <a:cs typeface="Arial Narrow"/>
              </a:rPr>
              <a:t>e</a:t>
            </a:r>
            <a:r>
              <a:rPr sz="2000" spc="0" dirty="0">
                <a:latin typeface="Arial Narrow"/>
                <a:cs typeface="Arial Narrow"/>
              </a:rPr>
              <a:t>In</a:t>
            </a:r>
            <a:r>
              <a:rPr sz="2000" spc="-5" dirty="0">
                <a:latin typeface="Arial Narrow"/>
                <a:cs typeface="Arial Narrow"/>
              </a:rPr>
              <a:t>t</a:t>
            </a:r>
            <a:r>
              <a:rPr sz="2000" spc="5" dirty="0">
                <a:latin typeface="Arial Narrow"/>
                <a:cs typeface="Arial Narrow"/>
              </a:rPr>
              <a:t>(</a:t>
            </a:r>
            <a:r>
              <a:rPr sz="2000" spc="-5" dirty="0">
                <a:latin typeface="Arial Narrow"/>
                <a:cs typeface="Arial Narrow"/>
              </a:rPr>
              <a:t>v</a:t>
            </a:r>
            <a:r>
              <a:rPr sz="2000" spc="-10" dirty="0">
                <a:latin typeface="Arial Narrow"/>
                <a:cs typeface="Arial Narrow"/>
              </a:rPr>
              <a:t>a</a:t>
            </a:r>
            <a:r>
              <a:rPr sz="2000" spc="-5" dirty="0">
                <a:latin typeface="Arial Narrow"/>
                <a:cs typeface="Arial Narrow"/>
              </a:rPr>
              <a:t>l</a:t>
            </a:r>
            <a:r>
              <a:rPr sz="2000" spc="-10" dirty="0">
                <a:latin typeface="Arial Narrow"/>
                <a:cs typeface="Arial Narrow"/>
              </a:rPr>
              <a:t>u</a:t>
            </a:r>
            <a:r>
              <a:rPr sz="2000" spc="-5" dirty="0">
                <a:latin typeface="Arial Narrow"/>
                <a:cs typeface="Arial Narrow"/>
              </a:rPr>
              <a:t>e.to</a:t>
            </a:r>
            <a:r>
              <a:rPr sz="2000" spc="-10" dirty="0">
                <a:latin typeface="Arial Narrow"/>
                <a:cs typeface="Arial Narrow"/>
              </a:rPr>
              <a:t>S</a:t>
            </a:r>
            <a:r>
              <a:rPr sz="2000" spc="0" dirty="0">
                <a:latin typeface="Arial Narrow"/>
                <a:cs typeface="Arial Narrow"/>
              </a:rPr>
              <a:t>trin</a:t>
            </a:r>
            <a:r>
              <a:rPr sz="2000" spc="-5" dirty="0">
                <a:latin typeface="Arial Narrow"/>
                <a:cs typeface="Arial Narrow"/>
              </a:rPr>
              <a:t>g</a:t>
            </a:r>
            <a:r>
              <a:rPr sz="2000" spc="5"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nte</a:t>
            </a:r>
            <a:r>
              <a:rPr sz="2000" spc="-15" dirty="0">
                <a:latin typeface="Arial Narrow"/>
                <a:cs typeface="Arial Narrow"/>
              </a:rPr>
              <a:t>x</a:t>
            </a:r>
            <a:r>
              <a:rPr sz="2000" spc="0" dirty="0">
                <a:latin typeface="Arial Narrow"/>
                <a:cs typeface="Arial Narrow"/>
              </a:rPr>
              <a:t>t.write</a:t>
            </a:r>
            <a:r>
              <a:rPr sz="2000" spc="-15" dirty="0">
                <a:latin typeface="Arial Narrow"/>
                <a:cs typeface="Arial Narrow"/>
              </a:rPr>
              <a:t> </a:t>
            </a:r>
            <a:r>
              <a:rPr sz="2000" spc="5" dirty="0">
                <a:latin typeface="Arial Narrow"/>
                <a:cs typeface="Arial Narrow"/>
              </a:rPr>
              <a:t>(</a:t>
            </a:r>
            <a:r>
              <a:rPr sz="2000" spc="-5" dirty="0">
                <a:latin typeface="Arial Narrow"/>
                <a:cs typeface="Arial Narrow"/>
              </a:rPr>
              <a:t>c</a:t>
            </a:r>
            <a:r>
              <a:rPr sz="2000" spc="-15" dirty="0">
                <a:latin typeface="Arial Narrow"/>
                <a:cs typeface="Arial Narrow"/>
              </a:rPr>
              <a:t>i</a:t>
            </a:r>
            <a:r>
              <a:rPr sz="2000" spc="0" dirty="0">
                <a:latin typeface="Arial Narrow"/>
                <a:cs typeface="Arial Narrow"/>
              </a:rPr>
              <a:t>tat</a:t>
            </a:r>
            <a:r>
              <a:rPr sz="2000" spc="-10" dirty="0">
                <a:latin typeface="Arial Narrow"/>
                <a:cs typeface="Arial Narrow"/>
              </a:rPr>
              <a:t>i</a:t>
            </a:r>
            <a:r>
              <a:rPr sz="2000" spc="-5" dirty="0">
                <a:latin typeface="Arial Narrow"/>
                <a:cs typeface="Arial Narrow"/>
              </a:rPr>
              <a:t>onCou</a:t>
            </a:r>
            <a:r>
              <a:rPr sz="2000" spc="-10" dirty="0">
                <a:latin typeface="Arial Narrow"/>
                <a:cs typeface="Arial Narrow"/>
              </a:rPr>
              <a:t>n</a:t>
            </a:r>
            <a:r>
              <a:rPr sz="2000" spc="0" dirty="0">
                <a:latin typeface="Arial Narrow"/>
                <a:cs typeface="Arial Narrow"/>
              </a:rPr>
              <a:t>t,</a:t>
            </a:r>
            <a:r>
              <a:rPr sz="2000" spc="-15" dirty="0">
                <a:latin typeface="Arial Narrow"/>
                <a:cs typeface="Arial Narrow"/>
              </a:rPr>
              <a:t> </a:t>
            </a:r>
            <a:r>
              <a:rPr sz="2000" spc="-5" dirty="0">
                <a:latin typeface="Arial Narrow"/>
                <a:cs typeface="Arial Narrow"/>
              </a:rPr>
              <a:t>one);</a:t>
            </a:r>
            <a:endParaRPr sz="2000">
              <a:latin typeface="Arial Narrow"/>
              <a:cs typeface="Arial Narrow"/>
            </a:endParaRPr>
          </a:p>
          <a:p>
            <a:pPr marL="320040">
              <a:lnSpc>
                <a:spcPts val="2370"/>
              </a:lnSpc>
              <a:spcBef>
                <a:spcPts val="600"/>
              </a:spcBef>
            </a:pPr>
            <a:r>
              <a:rPr sz="2000" dirty="0">
                <a:latin typeface="Arial Narrow"/>
                <a:cs typeface="Arial Narrow"/>
              </a:rPr>
              <a:t>}</a:t>
            </a:r>
            <a:endParaRPr sz="2000">
              <a:latin typeface="Arial Narrow"/>
              <a:cs typeface="Arial Narrow"/>
            </a:endParaRPr>
          </a:p>
        </p:txBody>
      </p:sp>
      <p:sp>
        <p:nvSpPr>
          <p:cNvPr id="4" name="object 4"/>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p:nvPr/>
        </p:nvSpPr>
        <p:spPr>
          <a:xfrm>
            <a:off x="2286000" y="5227828"/>
            <a:ext cx="1752600" cy="918972"/>
          </a:xfrm>
          <a:custGeom>
            <a:avLst/>
            <a:gdLst/>
            <a:ahLst/>
            <a:cxnLst/>
            <a:rect l="l" t="t" r="r" b="b"/>
            <a:pathLst>
              <a:path w="1752600" h="918972">
                <a:moveTo>
                  <a:pt x="1752600" y="449072"/>
                </a:moveTo>
                <a:lnTo>
                  <a:pt x="0" y="449072"/>
                </a:lnTo>
                <a:lnTo>
                  <a:pt x="0" y="918972"/>
                </a:lnTo>
                <a:lnTo>
                  <a:pt x="1752600" y="918972"/>
                </a:lnTo>
                <a:lnTo>
                  <a:pt x="1752600" y="449072"/>
                </a:lnTo>
                <a:close/>
              </a:path>
              <a:path w="1752600" h="918972">
                <a:moveTo>
                  <a:pt x="1120775" y="0"/>
                </a:moveTo>
                <a:lnTo>
                  <a:pt x="1022350" y="449072"/>
                </a:lnTo>
                <a:lnTo>
                  <a:pt x="1460500" y="449072"/>
                </a:lnTo>
                <a:lnTo>
                  <a:pt x="1120775" y="0"/>
                </a:lnTo>
                <a:close/>
              </a:path>
            </a:pathLst>
          </a:custGeom>
          <a:solidFill>
            <a:srgbClr val="FFC000"/>
          </a:solidFill>
        </p:spPr>
        <p:txBody>
          <a:bodyPr wrap="square" lIns="0" tIns="0" rIns="0" bIns="0" rtlCol="0">
            <a:spAutoFit/>
          </a:bodyPr>
          <a:lstStyle/>
          <a:p>
            <a:endParaRPr/>
          </a:p>
        </p:txBody>
      </p:sp>
      <p:sp>
        <p:nvSpPr>
          <p:cNvPr id="6" name="object 6"/>
          <p:cNvSpPr/>
          <p:nvPr/>
        </p:nvSpPr>
        <p:spPr>
          <a:xfrm>
            <a:off x="2286000" y="5227828"/>
            <a:ext cx="1752600" cy="918972"/>
          </a:xfrm>
          <a:custGeom>
            <a:avLst/>
            <a:gdLst/>
            <a:ahLst/>
            <a:cxnLst/>
            <a:rect l="l" t="t" r="r" b="b"/>
            <a:pathLst>
              <a:path w="1752600" h="918972">
                <a:moveTo>
                  <a:pt x="0" y="449072"/>
                </a:moveTo>
                <a:lnTo>
                  <a:pt x="1022350" y="449072"/>
                </a:lnTo>
                <a:lnTo>
                  <a:pt x="1120775" y="0"/>
                </a:lnTo>
                <a:lnTo>
                  <a:pt x="1460500" y="449072"/>
                </a:lnTo>
                <a:lnTo>
                  <a:pt x="1752600" y="449072"/>
                </a:lnTo>
                <a:lnTo>
                  <a:pt x="1752600" y="527392"/>
                </a:lnTo>
                <a:lnTo>
                  <a:pt x="1752600" y="644867"/>
                </a:lnTo>
                <a:lnTo>
                  <a:pt x="1752600" y="918972"/>
                </a:lnTo>
                <a:lnTo>
                  <a:pt x="1460500" y="918972"/>
                </a:lnTo>
                <a:lnTo>
                  <a:pt x="1022350" y="918972"/>
                </a:lnTo>
                <a:lnTo>
                  <a:pt x="0" y="918972"/>
                </a:lnTo>
                <a:lnTo>
                  <a:pt x="0" y="644867"/>
                </a:lnTo>
                <a:lnTo>
                  <a:pt x="0" y="527392"/>
                </a:lnTo>
                <a:lnTo>
                  <a:pt x="0" y="449072"/>
                </a:lnTo>
                <a:close/>
              </a:path>
            </a:pathLst>
          </a:custGeom>
          <a:ln w="12700">
            <a:solidFill>
              <a:srgbClr val="9B310D"/>
            </a:solidFill>
          </a:ln>
        </p:spPr>
        <p:txBody>
          <a:bodyPr wrap="square" lIns="0" tIns="0" rIns="0" bIns="0" rtlCol="0">
            <a:spAutoFit/>
          </a:bodyPr>
          <a:lstStyle/>
          <a:p>
            <a:endParaRPr/>
          </a:p>
        </p:txBody>
      </p:sp>
      <p:sp>
        <p:nvSpPr>
          <p:cNvPr id="7" name="object 7"/>
          <p:cNvSpPr txBox="1"/>
          <p:nvPr/>
        </p:nvSpPr>
        <p:spPr>
          <a:xfrm>
            <a:off x="2640329" y="5768847"/>
            <a:ext cx="1045210" cy="302895"/>
          </a:xfrm>
          <a:prstGeom prst="rect">
            <a:avLst/>
          </a:prstGeom>
        </p:spPr>
        <p:txBody>
          <a:bodyPr vert="horz" wrap="square" lIns="0" tIns="0" rIns="0" bIns="0" rtlCol="0">
            <a:spAutoFit/>
          </a:bodyPr>
          <a:lstStyle/>
          <a:p>
            <a:pPr marL="12700">
              <a:lnSpc>
                <a:spcPts val="2380"/>
              </a:lnSpc>
            </a:pPr>
            <a:r>
              <a:rPr sz="2000" dirty="0">
                <a:latin typeface="宋体"/>
                <a:cs typeface="宋体"/>
              </a:rPr>
              <a:t>被引次数</a:t>
            </a:r>
            <a:endParaRPr sz="2000">
              <a:latin typeface="宋体"/>
              <a:cs typeface="宋体"/>
            </a:endParaRPr>
          </a:p>
        </p:txBody>
      </p:sp>
      <p:sp>
        <p:nvSpPr>
          <p:cNvPr id="8" name="object 8"/>
          <p:cNvSpPr/>
          <p:nvPr/>
        </p:nvSpPr>
        <p:spPr>
          <a:xfrm>
            <a:off x="4422775" y="5202428"/>
            <a:ext cx="2130425" cy="893572"/>
          </a:xfrm>
          <a:custGeom>
            <a:avLst/>
            <a:gdLst/>
            <a:ahLst/>
            <a:cxnLst/>
            <a:rect l="l" t="t" r="r" b="b"/>
            <a:pathLst>
              <a:path w="2130425" h="893572">
                <a:moveTo>
                  <a:pt x="2130425" y="423672"/>
                </a:moveTo>
                <a:lnTo>
                  <a:pt x="377825" y="423672"/>
                </a:lnTo>
                <a:lnTo>
                  <a:pt x="377825" y="893572"/>
                </a:lnTo>
                <a:lnTo>
                  <a:pt x="2130425" y="893572"/>
                </a:lnTo>
                <a:lnTo>
                  <a:pt x="2130425" y="423672"/>
                </a:lnTo>
                <a:close/>
              </a:path>
              <a:path w="2130425" h="893572">
                <a:moveTo>
                  <a:pt x="0" y="0"/>
                </a:moveTo>
                <a:lnTo>
                  <a:pt x="669925" y="423672"/>
                </a:lnTo>
                <a:lnTo>
                  <a:pt x="1108075" y="423672"/>
                </a:lnTo>
                <a:lnTo>
                  <a:pt x="0" y="0"/>
                </a:lnTo>
                <a:close/>
              </a:path>
            </a:pathLst>
          </a:custGeom>
          <a:solidFill>
            <a:srgbClr val="FFC000"/>
          </a:solidFill>
        </p:spPr>
        <p:txBody>
          <a:bodyPr wrap="square" lIns="0" tIns="0" rIns="0" bIns="0" rtlCol="0">
            <a:spAutoFit/>
          </a:bodyPr>
          <a:lstStyle/>
          <a:p>
            <a:endParaRPr/>
          </a:p>
        </p:txBody>
      </p:sp>
      <p:sp>
        <p:nvSpPr>
          <p:cNvPr id="9" name="object 9"/>
          <p:cNvSpPr/>
          <p:nvPr/>
        </p:nvSpPr>
        <p:spPr>
          <a:xfrm>
            <a:off x="4422775" y="5202428"/>
            <a:ext cx="2130425" cy="893572"/>
          </a:xfrm>
          <a:custGeom>
            <a:avLst/>
            <a:gdLst/>
            <a:ahLst/>
            <a:cxnLst/>
            <a:rect l="l" t="t" r="r" b="b"/>
            <a:pathLst>
              <a:path w="2130425" h="893572">
                <a:moveTo>
                  <a:pt x="377825" y="423672"/>
                </a:moveTo>
                <a:lnTo>
                  <a:pt x="669925" y="423672"/>
                </a:lnTo>
                <a:lnTo>
                  <a:pt x="0" y="0"/>
                </a:lnTo>
                <a:lnTo>
                  <a:pt x="1108075" y="423672"/>
                </a:lnTo>
                <a:lnTo>
                  <a:pt x="2130425" y="423672"/>
                </a:lnTo>
                <a:lnTo>
                  <a:pt x="2130425" y="501992"/>
                </a:lnTo>
                <a:lnTo>
                  <a:pt x="2130425" y="619467"/>
                </a:lnTo>
                <a:lnTo>
                  <a:pt x="2130425" y="893572"/>
                </a:lnTo>
                <a:lnTo>
                  <a:pt x="1108075" y="893572"/>
                </a:lnTo>
                <a:lnTo>
                  <a:pt x="669925" y="893572"/>
                </a:lnTo>
                <a:lnTo>
                  <a:pt x="377825" y="893572"/>
                </a:lnTo>
                <a:lnTo>
                  <a:pt x="377825" y="619467"/>
                </a:lnTo>
                <a:lnTo>
                  <a:pt x="377825" y="501992"/>
                </a:lnTo>
                <a:lnTo>
                  <a:pt x="377825" y="423672"/>
                </a:lnTo>
                <a:close/>
              </a:path>
            </a:pathLst>
          </a:custGeom>
          <a:ln w="12700">
            <a:solidFill>
              <a:srgbClr val="9B310D"/>
            </a:solidFill>
          </a:ln>
        </p:spPr>
        <p:txBody>
          <a:bodyPr wrap="square" lIns="0" tIns="0" rIns="0" bIns="0" rtlCol="0">
            <a:spAutoFit/>
          </a:bodyPr>
          <a:lstStyle/>
          <a:p>
            <a:endParaRPr/>
          </a:p>
        </p:txBody>
      </p:sp>
      <p:sp>
        <p:nvSpPr>
          <p:cNvPr id="10" name="object 10"/>
          <p:cNvSpPr txBox="1"/>
          <p:nvPr/>
        </p:nvSpPr>
        <p:spPr>
          <a:xfrm>
            <a:off x="459740" y="5721299"/>
            <a:ext cx="5676900" cy="314325"/>
          </a:xfrm>
          <a:prstGeom prst="rect">
            <a:avLst/>
          </a:prstGeom>
        </p:spPr>
        <p:txBody>
          <a:bodyPr vert="horz" wrap="square" lIns="0" tIns="0" rIns="0" bIns="0" rtlCol="0">
            <a:spAutoFit/>
          </a:bodyPr>
          <a:lstStyle/>
          <a:p>
            <a:pPr marL="12700">
              <a:lnSpc>
                <a:spcPct val="100000"/>
              </a:lnSpc>
              <a:tabLst>
                <a:tab pos="4772025" algn="l"/>
              </a:tabLst>
            </a:pPr>
            <a:r>
              <a:rPr sz="2000" dirty="0">
                <a:latin typeface="Arial Narrow"/>
                <a:cs typeface="Arial Narrow"/>
              </a:rPr>
              <a:t>}	</a:t>
            </a:r>
            <a:r>
              <a:rPr sz="3000" baseline="1388" dirty="0">
                <a:latin typeface="宋体"/>
                <a:cs typeface="宋体"/>
              </a:rPr>
              <a:t>出现</a:t>
            </a:r>
            <a:r>
              <a:rPr sz="3000" spc="7" baseline="1388" dirty="0">
                <a:latin typeface="宋体"/>
                <a:cs typeface="宋体"/>
              </a:rPr>
              <a:t>1</a:t>
            </a:r>
            <a:r>
              <a:rPr sz="3000" spc="0" baseline="1388" dirty="0">
                <a:latin typeface="宋体"/>
                <a:cs typeface="宋体"/>
              </a:rPr>
              <a:t>次</a:t>
            </a:r>
            <a:endParaRPr sz="3000" baseline="1388">
              <a:latin typeface="宋体"/>
              <a:cs typeface="宋体"/>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p:nvPr/>
        </p:nvSpPr>
        <p:spPr>
          <a:xfrm>
            <a:off x="466445" y="3833114"/>
            <a:ext cx="5278526" cy="1016000"/>
          </a:xfrm>
          <a:custGeom>
            <a:avLst/>
            <a:gdLst/>
            <a:ahLst/>
            <a:cxnLst/>
            <a:rect l="l" t="t" r="r" b="b"/>
            <a:pathLst>
              <a:path w="5278526" h="1016000">
                <a:moveTo>
                  <a:pt x="5109235" y="0"/>
                </a:moveTo>
                <a:lnTo>
                  <a:pt x="156743" y="461"/>
                </a:lnTo>
                <a:lnTo>
                  <a:pt x="114702" y="9008"/>
                </a:lnTo>
                <a:lnTo>
                  <a:pt x="77155" y="27266"/>
                </a:lnTo>
                <a:lnTo>
                  <a:pt x="45506" y="53829"/>
                </a:lnTo>
                <a:lnTo>
                  <a:pt x="21161" y="87291"/>
                </a:lnTo>
                <a:lnTo>
                  <a:pt x="5524" y="126247"/>
                </a:lnTo>
                <a:lnTo>
                  <a:pt x="0" y="169291"/>
                </a:lnTo>
                <a:lnTo>
                  <a:pt x="468" y="859288"/>
                </a:lnTo>
                <a:lnTo>
                  <a:pt x="9034" y="901334"/>
                </a:lnTo>
                <a:lnTo>
                  <a:pt x="27302" y="938877"/>
                </a:lnTo>
                <a:lnTo>
                  <a:pt x="53870" y="970516"/>
                </a:lnTo>
                <a:lnTo>
                  <a:pt x="87335" y="994850"/>
                </a:lnTo>
                <a:lnTo>
                  <a:pt x="126293" y="1010479"/>
                </a:lnTo>
                <a:lnTo>
                  <a:pt x="169341" y="1016000"/>
                </a:lnTo>
                <a:lnTo>
                  <a:pt x="5121886" y="1015534"/>
                </a:lnTo>
                <a:lnTo>
                  <a:pt x="5163894" y="1006975"/>
                </a:lnTo>
                <a:lnTo>
                  <a:pt x="5201415" y="988707"/>
                </a:lnTo>
                <a:lnTo>
                  <a:pt x="5233044" y="962131"/>
                </a:lnTo>
                <a:lnTo>
                  <a:pt x="5257375" y="928651"/>
                </a:lnTo>
                <a:lnTo>
                  <a:pt x="5273004" y="889667"/>
                </a:lnTo>
                <a:lnTo>
                  <a:pt x="5278526" y="846582"/>
                </a:lnTo>
                <a:lnTo>
                  <a:pt x="5278067" y="156738"/>
                </a:lnTo>
                <a:lnTo>
                  <a:pt x="5269528" y="114706"/>
                </a:lnTo>
                <a:lnTo>
                  <a:pt x="5251273" y="77163"/>
                </a:lnTo>
                <a:lnTo>
                  <a:pt x="5224710" y="45514"/>
                </a:lnTo>
                <a:lnTo>
                  <a:pt x="5191245" y="21166"/>
                </a:lnTo>
                <a:lnTo>
                  <a:pt x="5152284" y="5525"/>
                </a:lnTo>
                <a:lnTo>
                  <a:pt x="5109235" y="0"/>
                </a:lnTo>
                <a:close/>
              </a:path>
            </a:pathLst>
          </a:custGeom>
          <a:solidFill>
            <a:srgbClr val="00FFFF"/>
          </a:solidFill>
        </p:spPr>
        <p:txBody>
          <a:bodyPr wrap="square" lIns="0" tIns="0" rIns="0" bIns="0" rtlCol="0">
            <a:spAutoFit/>
          </a:bodyPr>
          <a:lstStyle/>
          <a:p>
            <a:endParaRPr/>
          </a:p>
        </p:txBody>
      </p:sp>
      <p:sp>
        <p:nvSpPr>
          <p:cNvPr id="17" name="object 17"/>
          <p:cNvSpPr/>
          <p:nvPr/>
        </p:nvSpPr>
        <p:spPr>
          <a:xfrm>
            <a:off x="471068" y="1893442"/>
            <a:ext cx="5255488" cy="1413129"/>
          </a:xfrm>
          <a:custGeom>
            <a:avLst/>
            <a:gdLst/>
            <a:ahLst/>
            <a:cxnLst/>
            <a:rect l="l" t="t" r="r" b="b"/>
            <a:pathLst>
              <a:path w="5255488" h="1413129">
                <a:moveTo>
                  <a:pt x="5019903" y="0"/>
                </a:moveTo>
                <a:lnTo>
                  <a:pt x="235534" y="0"/>
                </a:lnTo>
                <a:lnTo>
                  <a:pt x="216216" y="780"/>
                </a:lnTo>
                <a:lnTo>
                  <a:pt x="161085" y="12004"/>
                </a:lnTo>
                <a:lnTo>
                  <a:pt x="111462" y="35280"/>
                </a:lnTo>
                <a:lnTo>
                  <a:pt x="68984" y="68976"/>
                </a:lnTo>
                <a:lnTo>
                  <a:pt x="35287" y="111460"/>
                </a:lnTo>
                <a:lnTo>
                  <a:pt x="12007" y="161096"/>
                </a:lnTo>
                <a:lnTo>
                  <a:pt x="780" y="216254"/>
                </a:lnTo>
                <a:lnTo>
                  <a:pt x="0" y="235585"/>
                </a:lnTo>
                <a:lnTo>
                  <a:pt x="0" y="1177671"/>
                </a:lnTo>
                <a:lnTo>
                  <a:pt x="3082" y="1215865"/>
                </a:lnTo>
                <a:lnTo>
                  <a:pt x="18508" y="1269325"/>
                </a:lnTo>
                <a:lnTo>
                  <a:pt x="45443" y="1316732"/>
                </a:lnTo>
                <a:lnTo>
                  <a:pt x="82249" y="1356452"/>
                </a:lnTo>
                <a:lnTo>
                  <a:pt x="127290" y="1386849"/>
                </a:lnTo>
                <a:lnTo>
                  <a:pt x="178931" y="1406286"/>
                </a:lnTo>
                <a:lnTo>
                  <a:pt x="235534" y="1413129"/>
                </a:lnTo>
                <a:lnTo>
                  <a:pt x="5019903" y="1413129"/>
                </a:lnTo>
                <a:lnTo>
                  <a:pt x="5058132" y="1410047"/>
                </a:lnTo>
                <a:lnTo>
                  <a:pt x="5111631" y="1394626"/>
                </a:lnTo>
                <a:lnTo>
                  <a:pt x="5159065" y="1367701"/>
                </a:lnTo>
                <a:lnTo>
                  <a:pt x="5198800" y="1330907"/>
                </a:lnTo>
                <a:lnTo>
                  <a:pt x="5229205" y="1285881"/>
                </a:lnTo>
                <a:lnTo>
                  <a:pt x="5248645" y="1234256"/>
                </a:lnTo>
                <a:lnTo>
                  <a:pt x="5255488" y="1177671"/>
                </a:lnTo>
                <a:lnTo>
                  <a:pt x="5255488" y="235585"/>
                </a:lnTo>
                <a:lnTo>
                  <a:pt x="5252406" y="197356"/>
                </a:lnTo>
                <a:lnTo>
                  <a:pt x="5236984" y="143857"/>
                </a:lnTo>
                <a:lnTo>
                  <a:pt x="5210053" y="96423"/>
                </a:lnTo>
                <a:lnTo>
                  <a:pt x="5173246" y="56687"/>
                </a:lnTo>
                <a:lnTo>
                  <a:pt x="5128197" y="26283"/>
                </a:lnTo>
                <a:lnTo>
                  <a:pt x="5076538" y="6842"/>
                </a:lnTo>
                <a:lnTo>
                  <a:pt x="5019903" y="0"/>
                </a:lnTo>
                <a:close/>
              </a:path>
            </a:pathLst>
          </a:custGeom>
          <a:solidFill>
            <a:srgbClr val="FFC000"/>
          </a:solidFill>
        </p:spPr>
        <p:txBody>
          <a:bodyPr wrap="square" lIns="0" tIns="0" rIns="0" bIns="0" rtlCol="0">
            <a:spAutoFit/>
          </a:bodyPr>
          <a:lstStyle/>
          <a:p>
            <a:endParaRPr dirty="0"/>
          </a:p>
        </p:txBody>
      </p:sp>
      <p:sp>
        <p:nvSpPr>
          <p:cNvPr id="2" name="object 2"/>
          <p:cNvSpPr txBox="1"/>
          <p:nvPr/>
        </p:nvSpPr>
        <p:spPr>
          <a:xfrm>
            <a:off x="539902" y="820165"/>
            <a:ext cx="4337050" cy="389890"/>
          </a:xfrm>
          <a:prstGeom prst="rect">
            <a:avLst/>
          </a:prstGeom>
        </p:spPr>
        <p:txBody>
          <a:bodyPr vert="horz" wrap="square" lIns="0" tIns="0" rIns="0" bIns="0" rtlCol="0">
            <a:spAutoFit/>
          </a:bodyPr>
          <a:lstStyle/>
          <a:p>
            <a:pPr marL="12700">
              <a:lnSpc>
                <a:spcPts val="3065"/>
              </a:lnSpc>
            </a:pPr>
            <a:r>
              <a:rPr sz="2600" b="1" spc="-20" dirty="0">
                <a:solidFill>
                  <a:srgbClr val="00AF50"/>
                </a:solidFill>
                <a:latin typeface="黑体"/>
                <a:cs typeface="黑体"/>
              </a:rPr>
              <a:t>典型的</a:t>
            </a:r>
            <a:r>
              <a:rPr sz="2600" b="1" spc="-30" dirty="0">
                <a:solidFill>
                  <a:srgbClr val="00AF50"/>
                </a:solidFill>
                <a:latin typeface="黑体"/>
                <a:cs typeface="黑体"/>
              </a:rPr>
              <a:t>流</a:t>
            </a:r>
            <a:r>
              <a:rPr sz="2600" b="1" spc="-20" dirty="0">
                <a:solidFill>
                  <a:srgbClr val="00AF50"/>
                </a:solidFill>
                <a:latin typeface="黑体"/>
                <a:cs typeface="黑体"/>
              </a:rPr>
              <a:t>式大数</a:t>
            </a:r>
            <a:r>
              <a:rPr sz="2600" b="1" spc="-30" dirty="0">
                <a:solidFill>
                  <a:srgbClr val="00AF50"/>
                </a:solidFill>
                <a:latin typeface="黑体"/>
                <a:cs typeface="黑体"/>
              </a:rPr>
              <a:t>据</a:t>
            </a:r>
            <a:r>
              <a:rPr sz="2600" b="1" spc="-20" dirty="0">
                <a:solidFill>
                  <a:srgbClr val="00AF50"/>
                </a:solidFill>
                <a:latin typeface="黑体"/>
                <a:cs typeface="黑体"/>
              </a:rPr>
              <a:t>问题的</a:t>
            </a:r>
            <a:r>
              <a:rPr sz="2600" b="1" spc="-30" dirty="0">
                <a:solidFill>
                  <a:srgbClr val="00AF50"/>
                </a:solidFill>
                <a:latin typeface="黑体"/>
                <a:cs typeface="黑体"/>
              </a:rPr>
              <a:t>特征</a:t>
            </a:r>
            <a:endParaRPr sz="2600">
              <a:latin typeface="黑体"/>
              <a:cs typeface="黑体"/>
            </a:endParaRPr>
          </a:p>
        </p:txBody>
      </p:sp>
      <p:sp>
        <p:nvSpPr>
          <p:cNvPr id="3" name="object 3"/>
          <p:cNvSpPr txBox="1"/>
          <p:nvPr/>
        </p:nvSpPr>
        <p:spPr>
          <a:xfrm>
            <a:off x="539901" y="1962658"/>
            <a:ext cx="5084421" cy="1261884"/>
          </a:xfrm>
          <a:prstGeom prst="rect">
            <a:avLst/>
          </a:prstGeom>
        </p:spPr>
        <p:txBody>
          <a:bodyPr vert="horz" wrap="square" lIns="0" tIns="0" rIns="0" bIns="0" rtlCol="0">
            <a:spAutoFit/>
          </a:bodyPr>
          <a:lstStyle/>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大量数据记录/元素进行重复处理</a:t>
            </a:r>
            <a:endParaRPr sz="2400" dirty="0">
              <a:latin typeface="黑体"/>
              <a:cs typeface="黑体"/>
            </a:endParaRPr>
          </a:p>
          <a:p>
            <a:pPr marL="286385" marR="6350" indent="-274320">
              <a:lnSpc>
                <a:spcPct val="100000"/>
              </a:lnSpc>
              <a:spcBef>
                <a:spcPts val="1200"/>
              </a:spcBef>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对每个数据记录/元素作感兴趣的 处理、获取感兴趣的中间结果信息</a:t>
            </a:r>
            <a:endParaRPr sz="2400" dirty="0">
              <a:latin typeface="黑体"/>
              <a:cs typeface="黑体"/>
            </a:endParaRPr>
          </a:p>
        </p:txBody>
      </p:sp>
      <p:sp>
        <p:nvSpPr>
          <p:cNvPr id="4" name="object 4"/>
          <p:cNvSpPr txBox="1"/>
          <p:nvPr/>
        </p:nvSpPr>
        <p:spPr>
          <a:xfrm>
            <a:off x="539902" y="3364992"/>
            <a:ext cx="4871720" cy="369570"/>
          </a:xfrm>
          <a:prstGeom prst="rect">
            <a:avLst/>
          </a:prstGeom>
        </p:spPr>
        <p:txBody>
          <a:bodyPr vert="horz" wrap="square" lIns="0" tIns="0" rIns="0" bIns="0" rtlCol="0">
            <a:spAutoFit/>
          </a:bodyPr>
          <a:lstStyle/>
          <a:p>
            <a:pPr marL="12700">
              <a:lnSpc>
                <a:spcPct val="100000"/>
              </a:lnSpc>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排序和整理中间结果以利后续处理</a:t>
            </a:r>
            <a:endParaRPr sz="2400">
              <a:latin typeface="黑体"/>
              <a:cs typeface="黑体"/>
            </a:endParaRPr>
          </a:p>
        </p:txBody>
      </p:sp>
      <p:sp>
        <p:nvSpPr>
          <p:cNvPr id="5" name="object 5"/>
          <p:cNvSpPr txBox="1"/>
          <p:nvPr/>
        </p:nvSpPr>
        <p:spPr>
          <a:xfrm>
            <a:off x="539902" y="3883405"/>
            <a:ext cx="2738120" cy="887730"/>
          </a:xfrm>
          <a:prstGeom prst="rect">
            <a:avLst/>
          </a:prstGeom>
        </p:spPr>
        <p:txBody>
          <a:bodyPr vert="horz" wrap="square" lIns="0" tIns="0" rIns="0" bIns="0" rtlCol="0">
            <a:spAutoFit/>
          </a:bodyPr>
          <a:lstStyle/>
          <a:p>
            <a:pPr marL="12700">
              <a:lnSpc>
                <a:spcPct val="100000"/>
              </a:lnSpc>
              <a:tabLst>
                <a:tab pos="286385" algn="l"/>
              </a:tabLst>
            </a:pPr>
            <a:r>
              <a:rPr sz="2000" spc="10" dirty="0">
                <a:solidFill>
                  <a:srgbClr val="D24717"/>
                </a:solidFill>
                <a:latin typeface="Wingdings 2"/>
                <a:cs typeface="Wingdings 2"/>
              </a:rPr>
              <a:t></a:t>
            </a:r>
            <a:r>
              <a:rPr sz="2000" spc="10" dirty="0">
                <a:solidFill>
                  <a:srgbClr val="D24717"/>
                </a:solidFill>
                <a:latin typeface="Times New Roman"/>
                <a:cs typeface="Times New Roman"/>
              </a:rPr>
              <a:t>	</a:t>
            </a:r>
            <a:r>
              <a:rPr sz="2400" spc="10" dirty="0">
                <a:latin typeface="黑体"/>
                <a:cs typeface="黑体"/>
              </a:rPr>
              <a:t>收集整理中间结果</a:t>
            </a:r>
            <a:endParaRPr sz="2400">
              <a:latin typeface="黑体"/>
              <a:cs typeface="黑体"/>
            </a:endParaRPr>
          </a:p>
          <a:p>
            <a:pPr marL="12700">
              <a:lnSpc>
                <a:spcPct val="100000"/>
              </a:lnSpc>
              <a:spcBef>
                <a:spcPts val="1200"/>
              </a:spcBef>
              <a:tabLst>
                <a:tab pos="286385" algn="l"/>
              </a:tabLst>
            </a:pPr>
            <a:r>
              <a:rPr sz="2050" spc="-15" dirty="0">
                <a:solidFill>
                  <a:srgbClr val="D24717"/>
                </a:solidFill>
                <a:latin typeface="Wingdings 2"/>
                <a:cs typeface="Wingdings 2"/>
              </a:rPr>
              <a:t></a:t>
            </a:r>
            <a:r>
              <a:rPr sz="2050" spc="-15" dirty="0">
                <a:solidFill>
                  <a:srgbClr val="D24717"/>
                </a:solidFill>
                <a:latin typeface="Times New Roman"/>
                <a:cs typeface="Times New Roman"/>
              </a:rPr>
              <a:t>	</a:t>
            </a:r>
            <a:r>
              <a:rPr sz="2400" spc="-15" dirty="0">
                <a:latin typeface="黑体"/>
                <a:cs typeface="黑体"/>
              </a:rPr>
              <a:t>产生最终结果输出</a:t>
            </a:r>
            <a:endParaRPr sz="2400">
              <a:latin typeface="黑体"/>
              <a:cs typeface="黑体"/>
            </a:endParaRPr>
          </a:p>
        </p:txBody>
      </p:sp>
      <p:sp>
        <p:nvSpPr>
          <p:cNvPr id="6" name="object 6"/>
          <p:cNvSpPr/>
          <p:nvPr/>
        </p:nvSpPr>
        <p:spPr>
          <a:xfrm>
            <a:off x="4607052" y="132587"/>
            <a:ext cx="4536947" cy="720852"/>
          </a:xfrm>
          <a:prstGeom prst="rect">
            <a:avLst/>
          </a:prstGeom>
          <a:blipFill>
            <a:blip r:embed="rId3" cstate="print"/>
            <a:stretch>
              <a:fillRect/>
            </a:stretch>
          </a:blipFill>
        </p:spPr>
        <p:txBody>
          <a:bodyPr wrap="square" lIns="0" tIns="0" rIns="0" bIns="0" rtlCol="0">
            <a:spAutoFit/>
          </a:bodyPr>
          <a:lstStyle/>
          <a:p>
            <a:endParaRPr/>
          </a:p>
        </p:txBody>
      </p:sp>
      <p:sp>
        <p:nvSpPr>
          <p:cNvPr id="7" name="object 7"/>
          <p:cNvSpPr/>
          <p:nvPr/>
        </p:nvSpPr>
        <p:spPr>
          <a:xfrm>
            <a:off x="7037831" y="2050414"/>
            <a:ext cx="1524253" cy="997585"/>
          </a:xfrm>
          <a:custGeom>
            <a:avLst/>
            <a:gdLst/>
            <a:ahLst/>
            <a:cxnLst/>
            <a:rect l="l" t="t" r="r" b="b"/>
            <a:pathLst>
              <a:path w="1524253" h="997585">
                <a:moveTo>
                  <a:pt x="1358011" y="0"/>
                </a:moveTo>
                <a:lnTo>
                  <a:pt x="158664" y="169"/>
                </a:lnTo>
                <a:lnTo>
                  <a:pt x="116251" y="7646"/>
                </a:lnTo>
                <a:lnTo>
                  <a:pt x="78283" y="25145"/>
                </a:lnTo>
                <a:lnTo>
                  <a:pt x="46218" y="51211"/>
                </a:lnTo>
                <a:lnTo>
                  <a:pt x="21512" y="84386"/>
                </a:lnTo>
                <a:lnTo>
                  <a:pt x="5620" y="123215"/>
                </a:lnTo>
                <a:lnTo>
                  <a:pt x="0" y="166243"/>
                </a:lnTo>
                <a:lnTo>
                  <a:pt x="169" y="838920"/>
                </a:lnTo>
                <a:lnTo>
                  <a:pt x="7646" y="881333"/>
                </a:lnTo>
                <a:lnTo>
                  <a:pt x="25145" y="919301"/>
                </a:lnTo>
                <a:lnTo>
                  <a:pt x="51211" y="951366"/>
                </a:lnTo>
                <a:lnTo>
                  <a:pt x="84386" y="976072"/>
                </a:lnTo>
                <a:lnTo>
                  <a:pt x="123215" y="991964"/>
                </a:lnTo>
                <a:lnTo>
                  <a:pt x="166243" y="997585"/>
                </a:lnTo>
                <a:lnTo>
                  <a:pt x="1365589" y="997415"/>
                </a:lnTo>
                <a:lnTo>
                  <a:pt x="1408002" y="989938"/>
                </a:lnTo>
                <a:lnTo>
                  <a:pt x="1445970" y="972439"/>
                </a:lnTo>
                <a:lnTo>
                  <a:pt x="1478035" y="946373"/>
                </a:lnTo>
                <a:lnTo>
                  <a:pt x="1502741" y="913198"/>
                </a:lnTo>
                <a:lnTo>
                  <a:pt x="1518633" y="874369"/>
                </a:lnTo>
                <a:lnTo>
                  <a:pt x="1524253" y="831342"/>
                </a:lnTo>
                <a:lnTo>
                  <a:pt x="1524084" y="158664"/>
                </a:lnTo>
                <a:lnTo>
                  <a:pt x="1516607" y="116251"/>
                </a:lnTo>
                <a:lnTo>
                  <a:pt x="1499108" y="78283"/>
                </a:lnTo>
                <a:lnTo>
                  <a:pt x="1473042" y="46218"/>
                </a:lnTo>
                <a:lnTo>
                  <a:pt x="1439867" y="21512"/>
                </a:lnTo>
                <a:lnTo>
                  <a:pt x="1401038" y="5620"/>
                </a:lnTo>
                <a:lnTo>
                  <a:pt x="1358011" y="0"/>
                </a:lnTo>
                <a:close/>
              </a:path>
            </a:pathLst>
          </a:custGeom>
          <a:solidFill>
            <a:srgbClr val="D24717"/>
          </a:solidFill>
        </p:spPr>
        <p:txBody>
          <a:bodyPr wrap="square" lIns="0" tIns="0" rIns="0" bIns="0" rtlCol="0">
            <a:spAutoFit/>
          </a:bodyPr>
          <a:lstStyle/>
          <a:p>
            <a:endParaRPr/>
          </a:p>
        </p:txBody>
      </p:sp>
      <p:sp>
        <p:nvSpPr>
          <p:cNvPr id="8" name="object 8"/>
          <p:cNvSpPr/>
          <p:nvPr/>
        </p:nvSpPr>
        <p:spPr>
          <a:xfrm>
            <a:off x="7037831" y="2050414"/>
            <a:ext cx="1524253" cy="997585"/>
          </a:xfrm>
          <a:custGeom>
            <a:avLst/>
            <a:gdLst/>
            <a:ahLst/>
            <a:cxnLst/>
            <a:rect l="l" t="t" r="r" b="b"/>
            <a:pathLst>
              <a:path w="1524253" h="997585">
                <a:moveTo>
                  <a:pt x="0" y="166243"/>
                </a:moveTo>
                <a:lnTo>
                  <a:pt x="5620" y="123215"/>
                </a:lnTo>
                <a:lnTo>
                  <a:pt x="21512" y="84386"/>
                </a:lnTo>
                <a:lnTo>
                  <a:pt x="46218" y="51211"/>
                </a:lnTo>
                <a:lnTo>
                  <a:pt x="78283" y="25145"/>
                </a:lnTo>
                <a:lnTo>
                  <a:pt x="116251" y="7646"/>
                </a:lnTo>
                <a:lnTo>
                  <a:pt x="158664" y="169"/>
                </a:lnTo>
                <a:lnTo>
                  <a:pt x="1358011" y="0"/>
                </a:lnTo>
                <a:lnTo>
                  <a:pt x="1372729" y="642"/>
                </a:lnTo>
                <a:lnTo>
                  <a:pt x="1414519" y="9848"/>
                </a:lnTo>
                <a:lnTo>
                  <a:pt x="1451625" y="28840"/>
                </a:lnTo>
                <a:lnTo>
                  <a:pt x="1482593" y="56161"/>
                </a:lnTo>
                <a:lnTo>
                  <a:pt x="1505964" y="90355"/>
                </a:lnTo>
                <a:lnTo>
                  <a:pt x="1520285" y="129966"/>
                </a:lnTo>
                <a:lnTo>
                  <a:pt x="1524253" y="831342"/>
                </a:lnTo>
                <a:lnTo>
                  <a:pt x="1523611" y="846060"/>
                </a:lnTo>
                <a:lnTo>
                  <a:pt x="1514405" y="887850"/>
                </a:lnTo>
                <a:lnTo>
                  <a:pt x="1495413" y="924956"/>
                </a:lnTo>
                <a:lnTo>
                  <a:pt x="1468092" y="955924"/>
                </a:lnTo>
                <a:lnTo>
                  <a:pt x="1433898" y="979295"/>
                </a:lnTo>
                <a:lnTo>
                  <a:pt x="1394287" y="993616"/>
                </a:lnTo>
                <a:lnTo>
                  <a:pt x="166243" y="997585"/>
                </a:lnTo>
                <a:lnTo>
                  <a:pt x="151524" y="996942"/>
                </a:lnTo>
                <a:lnTo>
                  <a:pt x="109734" y="987736"/>
                </a:lnTo>
                <a:lnTo>
                  <a:pt x="72628" y="968744"/>
                </a:lnTo>
                <a:lnTo>
                  <a:pt x="41660" y="941423"/>
                </a:lnTo>
                <a:lnTo>
                  <a:pt x="18289" y="907229"/>
                </a:lnTo>
                <a:lnTo>
                  <a:pt x="3968" y="867618"/>
                </a:lnTo>
                <a:lnTo>
                  <a:pt x="0" y="166243"/>
                </a:lnTo>
                <a:close/>
              </a:path>
            </a:pathLst>
          </a:custGeom>
          <a:ln w="12700">
            <a:solidFill>
              <a:srgbClr val="9B310D"/>
            </a:solidFill>
          </a:ln>
        </p:spPr>
        <p:txBody>
          <a:bodyPr wrap="square" lIns="0" tIns="0" rIns="0" bIns="0" rtlCol="0">
            <a:spAutoFit/>
          </a:bodyPr>
          <a:lstStyle/>
          <a:p>
            <a:endParaRPr/>
          </a:p>
        </p:txBody>
      </p:sp>
      <p:sp>
        <p:nvSpPr>
          <p:cNvPr id="9" name="object 9"/>
          <p:cNvSpPr txBox="1"/>
          <p:nvPr/>
        </p:nvSpPr>
        <p:spPr>
          <a:xfrm>
            <a:off x="7520431" y="2347976"/>
            <a:ext cx="560705" cy="418465"/>
          </a:xfrm>
          <a:prstGeom prst="rect">
            <a:avLst/>
          </a:prstGeom>
        </p:spPr>
        <p:txBody>
          <a:bodyPr vert="horz" wrap="square" lIns="0" tIns="0" rIns="0" bIns="0" rtlCol="0">
            <a:spAutoFit/>
          </a:bodyPr>
          <a:lstStyle/>
          <a:p>
            <a:pPr marL="12700">
              <a:lnSpc>
                <a:spcPts val="3295"/>
              </a:lnSpc>
            </a:pPr>
            <a:r>
              <a:rPr sz="2800" spc="-10" dirty="0">
                <a:solidFill>
                  <a:srgbClr val="FFFFFF"/>
                </a:solidFill>
                <a:latin typeface="宋体"/>
                <a:cs typeface="宋体"/>
              </a:rPr>
              <a:t>Map</a:t>
            </a:r>
            <a:endParaRPr sz="2800">
              <a:latin typeface="宋体"/>
              <a:cs typeface="宋体"/>
            </a:endParaRPr>
          </a:p>
        </p:txBody>
      </p:sp>
      <p:sp>
        <p:nvSpPr>
          <p:cNvPr id="10" name="object 10"/>
          <p:cNvSpPr/>
          <p:nvPr/>
        </p:nvSpPr>
        <p:spPr>
          <a:xfrm>
            <a:off x="6105271" y="2299842"/>
            <a:ext cx="832230" cy="544957"/>
          </a:xfrm>
          <a:custGeom>
            <a:avLst/>
            <a:gdLst/>
            <a:ahLst/>
            <a:cxnLst/>
            <a:rect l="l" t="t" r="r" b="b"/>
            <a:pathLst>
              <a:path w="832230" h="544957">
                <a:moveTo>
                  <a:pt x="559815" y="0"/>
                </a:moveTo>
                <a:lnTo>
                  <a:pt x="559815" y="136271"/>
                </a:lnTo>
                <a:lnTo>
                  <a:pt x="0" y="136271"/>
                </a:lnTo>
                <a:lnTo>
                  <a:pt x="136143" y="272415"/>
                </a:lnTo>
                <a:lnTo>
                  <a:pt x="0" y="408686"/>
                </a:lnTo>
                <a:lnTo>
                  <a:pt x="559815" y="408686"/>
                </a:lnTo>
                <a:lnTo>
                  <a:pt x="559815" y="544957"/>
                </a:lnTo>
                <a:lnTo>
                  <a:pt x="832230" y="272415"/>
                </a:lnTo>
                <a:lnTo>
                  <a:pt x="559815" y="0"/>
                </a:lnTo>
                <a:close/>
              </a:path>
            </a:pathLst>
          </a:custGeom>
          <a:solidFill>
            <a:srgbClr val="FFC000"/>
          </a:solidFill>
        </p:spPr>
        <p:txBody>
          <a:bodyPr wrap="square" lIns="0" tIns="0" rIns="0" bIns="0" rtlCol="0">
            <a:spAutoFit/>
          </a:bodyPr>
          <a:lstStyle/>
          <a:p>
            <a:endParaRPr/>
          </a:p>
        </p:txBody>
      </p:sp>
      <p:sp>
        <p:nvSpPr>
          <p:cNvPr id="11" name="object 11"/>
          <p:cNvSpPr/>
          <p:nvPr/>
        </p:nvSpPr>
        <p:spPr>
          <a:xfrm>
            <a:off x="6105271" y="2299842"/>
            <a:ext cx="832230" cy="544957"/>
          </a:xfrm>
          <a:custGeom>
            <a:avLst/>
            <a:gdLst/>
            <a:ahLst/>
            <a:cxnLst/>
            <a:rect l="l" t="t" r="r" b="b"/>
            <a:pathLst>
              <a:path w="832230" h="544957">
                <a:moveTo>
                  <a:pt x="0" y="136271"/>
                </a:moveTo>
                <a:lnTo>
                  <a:pt x="559815" y="136271"/>
                </a:lnTo>
                <a:lnTo>
                  <a:pt x="559815" y="0"/>
                </a:lnTo>
                <a:lnTo>
                  <a:pt x="832230" y="272415"/>
                </a:lnTo>
                <a:lnTo>
                  <a:pt x="559815" y="544957"/>
                </a:lnTo>
                <a:lnTo>
                  <a:pt x="559815" y="408686"/>
                </a:lnTo>
                <a:lnTo>
                  <a:pt x="0" y="408686"/>
                </a:lnTo>
                <a:lnTo>
                  <a:pt x="136143" y="272415"/>
                </a:lnTo>
                <a:lnTo>
                  <a:pt x="0" y="136271"/>
                </a:lnTo>
                <a:close/>
              </a:path>
            </a:pathLst>
          </a:custGeom>
          <a:ln w="12700">
            <a:solidFill>
              <a:srgbClr val="9B310D"/>
            </a:solidFill>
          </a:ln>
        </p:spPr>
        <p:txBody>
          <a:bodyPr wrap="square" lIns="0" tIns="0" rIns="0" bIns="0" rtlCol="0">
            <a:spAutoFit/>
          </a:bodyPr>
          <a:lstStyle/>
          <a:p>
            <a:endParaRPr/>
          </a:p>
        </p:txBody>
      </p:sp>
      <p:sp>
        <p:nvSpPr>
          <p:cNvPr id="12" name="object 12"/>
          <p:cNvSpPr/>
          <p:nvPr/>
        </p:nvSpPr>
        <p:spPr>
          <a:xfrm>
            <a:off x="7029195" y="3810000"/>
            <a:ext cx="1532889" cy="997585"/>
          </a:xfrm>
          <a:custGeom>
            <a:avLst/>
            <a:gdLst/>
            <a:ahLst/>
            <a:cxnLst/>
            <a:rect l="l" t="t" r="r" b="b"/>
            <a:pathLst>
              <a:path w="1532889" h="997585">
                <a:moveTo>
                  <a:pt x="1366647" y="0"/>
                </a:moveTo>
                <a:lnTo>
                  <a:pt x="158690" y="174"/>
                </a:lnTo>
                <a:lnTo>
                  <a:pt x="116288" y="7670"/>
                </a:lnTo>
                <a:lnTo>
                  <a:pt x="78320" y="25179"/>
                </a:lnTo>
                <a:lnTo>
                  <a:pt x="46246" y="51245"/>
                </a:lnTo>
                <a:lnTo>
                  <a:pt x="21528" y="84414"/>
                </a:lnTo>
                <a:lnTo>
                  <a:pt x="5625" y="123231"/>
                </a:lnTo>
                <a:lnTo>
                  <a:pt x="0" y="166243"/>
                </a:lnTo>
                <a:lnTo>
                  <a:pt x="179" y="838995"/>
                </a:lnTo>
                <a:lnTo>
                  <a:pt x="7707" y="881373"/>
                </a:lnTo>
                <a:lnTo>
                  <a:pt x="25249" y="919318"/>
                </a:lnTo>
                <a:lnTo>
                  <a:pt x="51345" y="951370"/>
                </a:lnTo>
                <a:lnTo>
                  <a:pt x="84537" y="976072"/>
                </a:lnTo>
                <a:lnTo>
                  <a:pt x="123365" y="991963"/>
                </a:lnTo>
                <a:lnTo>
                  <a:pt x="166370" y="997585"/>
                </a:lnTo>
                <a:lnTo>
                  <a:pt x="1374326" y="997410"/>
                </a:lnTo>
                <a:lnTo>
                  <a:pt x="1416716" y="989902"/>
                </a:lnTo>
                <a:lnTo>
                  <a:pt x="1454660" y="972369"/>
                </a:lnTo>
                <a:lnTo>
                  <a:pt x="1486704" y="946273"/>
                </a:lnTo>
                <a:lnTo>
                  <a:pt x="1511393" y="913075"/>
                </a:lnTo>
                <a:lnTo>
                  <a:pt x="1527273" y="874235"/>
                </a:lnTo>
                <a:lnTo>
                  <a:pt x="1532889" y="831214"/>
                </a:lnTo>
                <a:lnTo>
                  <a:pt x="1532720" y="158664"/>
                </a:lnTo>
                <a:lnTo>
                  <a:pt x="1525243" y="116251"/>
                </a:lnTo>
                <a:lnTo>
                  <a:pt x="1507744" y="78283"/>
                </a:lnTo>
                <a:lnTo>
                  <a:pt x="1481678" y="46218"/>
                </a:lnTo>
                <a:lnTo>
                  <a:pt x="1448503" y="21512"/>
                </a:lnTo>
                <a:lnTo>
                  <a:pt x="1409674" y="5620"/>
                </a:lnTo>
                <a:lnTo>
                  <a:pt x="1366647" y="0"/>
                </a:lnTo>
                <a:close/>
              </a:path>
            </a:pathLst>
          </a:custGeom>
          <a:solidFill>
            <a:srgbClr val="0066FF"/>
          </a:solidFill>
        </p:spPr>
        <p:txBody>
          <a:bodyPr wrap="square" lIns="0" tIns="0" rIns="0" bIns="0" rtlCol="0">
            <a:spAutoFit/>
          </a:bodyPr>
          <a:lstStyle/>
          <a:p>
            <a:endParaRPr/>
          </a:p>
        </p:txBody>
      </p:sp>
      <p:sp>
        <p:nvSpPr>
          <p:cNvPr id="13" name="object 13"/>
          <p:cNvSpPr/>
          <p:nvPr/>
        </p:nvSpPr>
        <p:spPr>
          <a:xfrm>
            <a:off x="7029195" y="3810000"/>
            <a:ext cx="1532889" cy="997585"/>
          </a:xfrm>
          <a:custGeom>
            <a:avLst/>
            <a:gdLst/>
            <a:ahLst/>
            <a:cxnLst/>
            <a:rect l="l" t="t" r="r" b="b"/>
            <a:pathLst>
              <a:path w="1532889" h="997585">
                <a:moveTo>
                  <a:pt x="0" y="166243"/>
                </a:moveTo>
                <a:lnTo>
                  <a:pt x="5625" y="123231"/>
                </a:lnTo>
                <a:lnTo>
                  <a:pt x="21528" y="84414"/>
                </a:lnTo>
                <a:lnTo>
                  <a:pt x="46246" y="51245"/>
                </a:lnTo>
                <a:lnTo>
                  <a:pt x="78320" y="25179"/>
                </a:lnTo>
                <a:lnTo>
                  <a:pt x="116288" y="7670"/>
                </a:lnTo>
                <a:lnTo>
                  <a:pt x="158690" y="174"/>
                </a:lnTo>
                <a:lnTo>
                  <a:pt x="1366647" y="0"/>
                </a:lnTo>
                <a:lnTo>
                  <a:pt x="1381365" y="642"/>
                </a:lnTo>
                <a:lnTo>
                  <a:pt x="1423155" y="9848"/>
                </a:lnTo>
                <a:lnTo>
                  <a:pt x="1460261" y="28840"/>
                </a:lnTo>
                <a:lnTo>
                  <a:pt x="1491229" y="56161"/>
                </a:lnTo>
                <a:lnTo>
                  <a:pt x="1514600" y="90355"/>
                </a:lnTo>
                <a:lnTo>
                  <a:pt x="1528921" y="129966"/>
                </a:lnTo>
                <a:lnTo>
                  <a:pt x="1532889" y="831214"/>
                </a:lnTo>
                <a:lnTo>
                  <a:pt x="1532247" y="845929"/>
                </a:lnTo>
                <a:lnTo>
                  <a:pt x="1523048" y="887718"/>
                </a:lnTo>
                <a:lnTo>
                  <a:pt x="1504070" y="924840"/>
                </a:lnTo>
                <a:lnTo>
                  <a:pt x="1476768" y="955833"/>
                </a:lnTo>
                <a:lnTo>
                  <a:pt x="1442595" y="979237"/>
                </a:lnTo>
                <a:lnTo>
                  <a:pt x="1403008" y="993590"/>
                </a:lnTo>
                <a:lnTo>
                  <a:pt x="166370" y="997585"/>
                </a:lnTo>
                <a:lnTo>
                  <a:pt x="151661" y="996942"/>
                </a:lnTo>
                <a:lnTo>
                  <a:pt x="109886" y="987735"/>
                </a:lnTo>
                <a:lnTo>
                  <a:pt x="72775" y="968745"/>
                </a:lnTo>
                <a:lnTo>
                  <a:pt x="41786" y="941431"/>
                </a:lnTo>
                <a:lnTo>
                  <a:pt x="18379" y="907252"/>
                </a:lnTo>
                <a:lnTo>
                  <a:pt x="4013" y="867667"/>
                </a:lnTo>
                <a:lnTo>
                  <a:pt x="0" y="166243"/>
                </a:lnTo>
                <a:close/>
              </a:path>
            </a:pathLst>
          </a:custGeom>
          <a:ln w="12700">
            <a:solidFill>
              <a:srgbClr val="9B310D"/>
            </a:solidFill>
          </a:ln>
        </p:spPr>
        <p:txBody>
          <a:bodyPr wrap="square" lIns="0" tIns="0" rIns="0" bIns="0" rtlCol="0">
            <a:spAutoFit/>
          </a:bodyPr>
          <a:lstStyle/>
          <a:p>
            <a:endParaRPr/>
          </a:p>
        </p:txBody>
      </p:sp>
      <p:sp>
        <p:nvSpPr>
          <p:cNvPr id="14" name="object 14"/>
          <p:cNvSpPr txBox="1"/>
          <p:nvPr/>
        </p:nvSpPr>
        <p:spPr>
          <a:xfrm>
            <a:off x="7249159" y="4107942"/>
            <a:ext cx="1095375" cy="418465"/>
          </a:xfrm>
          <a:prstGeom prst="rect">
            <a:avLst/>
          </a:prstGeom>
        </p:spPr>
        <p:txBody>
          <a:bodyPr vert="horz" wrap="square" lIns="0" tIns="0" rIns="0" bIns="0" rtlCol="0">
            <a:spAutoFit/>
          </a:bodyPr>
          <a:lstStyle/>
          <a:p>
            <a:pPr marL="12700">
              <a:lnSpc>
                <a:spcPts val="3295"/>
              </a:lnSpc>
            </a:pPr>
            <a:r>
              <a:rPr sz="2800" spc="-10" dirty="0">
                <a:solidFill>
                  <a:srgbClr val="FFFFFF"/>
                </a:solidFill>
                <a:latin typeface="宋体"/>
                <a:cs typeface="宋体"/>
              </a:rPr>
              <a:t>Reduce</a:t>
            </a:r>
            <a:endParaRPr sz="2800">
              <a:latin typeface="宋体"/>
              <a:cs typeface="宋体"/>
            </a:endParaRPr>
          </a:p>
        </p:txBody>
      </p:sp>
      <p:sp>
        <p:nvSpPr>
          <p:cNvPr id="15" name="object 15"/>
          <p:cNvSpPr/>
          <p:nvPr/>
        </p:nvSpPr>
        <p:spPr>
          <a:xfrm>
            <a:off x="6091428" y="4059428"/>
            <a:ext cx="836929" cy="544957"/>
          </a:xfrm>
          <a:custGeom>
            <a:avLst/>
            <a:gdLst/>
            <a:ahLst/>
            <a:cxnLst/>
            <a:rect l="l" t="t" r="r" b="b"/>
            <a:pathLst>
              <a:path w="836929" h="544957">
                <a:moveTo>
                  <a:pt x="564515" y="0"/>
                </a:moveTo>
                <a:lnTo>
                  <a:pt x="564515" y="136144"/>
                </a:lnTo>
                <a:lnTo>
                  <a:pt x="0" y="136144"/>
                </a:lnTo>
                <a:lnTo>
                  <a:pt x="136144" y="272415"/>
                </a:lnTo>
                <a:lnTo>
                  <a:pt x="0" y="408686"/>
                </a:lnTo>
                <a:lnTo>
                  <a:pt x="564515" y="408686"/>
                </a:lnTo>
                <a:lnTo>
                  <a:pt x="564515" y="544957"/>
                </a:lnTo>
                <a:lnTo>
                  <a:pt x="836929" y="272415"/>
                </a:lnTo>
                <a:lnTo>
                  <a:pt x="564515" y="0"/>
                </a:lnTo>
                <a:close/>
              </a:path>
            </a:pathLst>
          </a:custGeom>
          <a:solidFill>
            <a:srgbClr val="00AFEF"/>
          </a:solidFill>
        </p:spPr>
        <p:txBody>
          <a:bodyPr wrap="square" lIns="0" tIns="0" rIns="0" bIns="0" rtlCol="0">
            <a:spAutoFit/>
          </a:bodyPr>
          <a:lstStyle/>
          <a:p>
            <a:endParaRPr/>
          </a:p>
        </p:txBody>
      </p:sp>
      <p:sp>
        <p:nvSpPr>
          <p:cNvPr id="16" name="object 16"/>
          <p:cNvSpPr/>
          <p:nvPr/>
        </p:nvSpPr>
        <p:spPr>
          <a:xfrm>
            <a:off x="6091428" y="4059428"/>
            <a:ext cx="836929" cy="544957"/>
          </a:xfrm>
          <a:custGeom>
            <a:avLst/>
            <a:gdLst/>
            <a:ahLst/>
            <a:cxnLst/>
            <a:rect l="l" t="t" r="r" b="b"/>
            <a:pathLst>
              <a:path w="836929" h="544957">
                <a:moveTo>
                  <a:pt x="0" y="136144"/>
                </a:moveTo>
                <a:lnTo>
                  <a:pt x="564515" y="136144"/>
                </a:lnTo>
                <a:lnTo>
                  <a:pt x="564515" y="0"/>
                </a:lnTo>
                <a:lnTo>
                  <a:pt x="836929" y="272415"/>
                </a:lnTo>
                <a:lnTo>
                  <a:pt x="564515" y="544957"/>
                </a:lnTo>
                <a:lnTo>
                  <a:pt x="564515" y="408686"/>
                </a:lnTo>
                <a:lnTo>
                  <a:pt x="0" y="408686"/>
                </a:lnTo>
                <a:lnTo>
                  <a:pt x="136144" y="272415"/>
                </a:lnTo>
                <a:lnTo>
                  <a:pt x="0" y="136144"/>
                </a:lnTo>
                <a:close/>
              </a:path>
            </a:pathLst>
          </a:custGeom>
          <a:ln w="12700">
            <a:solidFill>
              <a:srgbClr val="9B310D"/>
            </a:solidFill>
          </a:ln>
        </p:spPr>
        <p:txBody>
          <a:bodyPr wrap="square" lIns="0" tIns="0" rIns="0" bIns="0" rtlCol="0">
            <a:spAutoFit/>
          </a:bodyPr>
          <a:lstStyle/>
          <a:p>
            <a:endParaRPr/>
          </a:p>
        </p:txBody>
      </p:sp>
      <p:sp>
        <p:nvSpPr>
          <p:cNvPr id="18" name="object 18"/>
          <p:cNvSpPr/>
          <p:nvPr/>
        </p:nvSpPr>
        <p:spPr>
          <a:xfrm>
            <a:off x="471068" y="1893442"/>
            <a:ext cx="5255488" cy="1413129"/>
          </a:xfrm>
          <a:custGeom>
            <a:avLst/>
            <a:gdLst/>
            <a:ahLst/>
            <a:cxnLst/>
            <a:rect l="l" t="t" r="r" b="b"/>
            <a:pathLst>
              <a:path w="5255488" h="1413129">
                <a:moveTo>
                  <a:pt x="0" y="235585"/>
                </a:moveTo>
                <a:lnTo>
                  <a:pt x="3082" y="197356"/>
                </a:lnTo>
                <a:lnTo>
                  <a:pt x="18508" y="143857"/>
                </a:lnTo>
                <a:lnTo>
                  <a:pt x="45443" y="96423"/>
                </a:lnTo>
                <a:lnTo>
                  <a:pt x="82249" y="56687"/>
                </a:lnTo>
                <a:lnTo>
                  <a:pt x="127290" y="26283"/>
                </a:lnTo>
                <a:lnTo>
                  <a:pt x="178931" y="6842"/>
                </a:lnTo>
                <a:lnTo>
                  <a:pt x="235534" y="0"/>
                </a:lnTo>
                <a:lnTo>
                  <a:pt x="5019903" y="0"/>
                </a:lnTo>
                <a:lnTo>
                  <a:pt x="5058132" y="3081"/>
                </a:lnTo>
                <a:lnTo>
                  <a:pt x="5111631" y="18504"/>
                </a:lnTo>
                <a:lnTo>
                  <a:pt x="5159065" y="45435"/>
                </a:lnTo>
                <a:lnTo>
                  <a:pt x="5198800" y="82242"/>
                </a:lnTo>
                <a:lnTo>
                  <a:pt x="5229205" y="127291"/>
                </a:lnTo>
                <a:lnTo>
                  <a:pt x="5248645" y="178950"/>
                </a:lnTo>
                <a:lnTo>
                  <a:pt x="5255488" y="235585"/>
                </a:lnTo>
                <a:lnTo>
                  <a:pt x="5255488" y="1177671"/>
                </a:lnTo>
                <a:lnTo>
                  <a:pt x="5252406" y="1215865"/>
                </a:lnTo>
                <a:lnTo>
                  <a:pt x="5236984" y="1269325"/>
                </a:lnTo>
                <a:lnTo>
                  <a:pt x="5210053" y="1316732"/>
                </a:lnTo>
                <a:lnTo>
                  <a:pt x="5173246" y="1356452"/>
                </a:lnTo>
                <a:lnTo>
                  <a:pt x="5128197" y="1386849"/>
                </a:lnTo>
                <a:lnTo>
                  <a:pt x="5076538" y="1406286"/>
                </a:lnTo>
                <a:lnTo>
                  <a:pt x="5019903" y="1413129"/>
                </a:lnTo>
                <a:lnTo>
                  <a:pt x="235534" y="1413129"/>
                </a:lnTo>
                <a:lnTo>
                  <a:pt x="197328" y="1410047"/>
                </a:lnTo>
                <a:lnTo>
                  <a:pt x="143851" y="1394626"/>
                </a:lnTo>
                <a:lnTo>
                  <a:pt x="96428" y="1367701"/>
                </a:lnTo>
                <a:lnTo>
                  <a:pt x="56695" y="1330907"/>
                </a:lnTo>
                <a:lnTo>
                  <a:pt x="26289" y="1285881"/>
                </a:lnTo>
                <a:lnTo>
                  <a:pt x="6845" y="1234256"/>
                </a:lnTo>
                <a:lnTo>
                  <a:pt x="0" y="1177671"/>
                </a:lnTo>
                <a:lnTo>
                  <a:pt x="0" y="235585"/>
                </a:lnTo>
                <a:close/>
              </a:path>
            </a:pathLst>
          </a:custGeom>
          <a:ln w="12700">
            <a:solidFill>
              <a:srgbClr val="9B310D"/>
            </a:solidFill>
          </a:ln>
        </p:spPr>
        <p:txBody>
          <a:bodyPr wrap="square" lIns="0" tIns="0" rIns="0" bIns="0" rtlCol="0">
            <a:spAutoFit/>
          </a:bodyPr>
          <a:lstStyle/>
          <a:p>
            <a:endParaRPr/>
          </a:p>
        </p:txBody>
      </p:sp>
      <p:sp>
        <p:nvSpPr>
          <p:cNvPr id="20" name="object 20"/>
          <p:cNvSpPr/>
          <p:nvPr/>
        </p:nvSpPr>
        <p:spPr>
          <a:xfrm>
            <a:off x="466445" y="3833114"/>
            <a:ext cx="5278526" cy="1016000"/>
          </a:xfrm>
          <a:custGeom>
            <a:avLst/>
            <a:gdLst/>
            <a:ahLst/>
            <a:cxnLst/>
            <a:rect l="l" t="t" r="r" b="b"/>
            <a:pathLst>
              <a:path w="5278526" h="1016000">
                <a:moveTo>
                  <a:pt x="0" y="169291"/>
                </a:moveTo>
                <a:lnTo>
                  <a:pt x="5524" y="126247"/>
                </a:lnTo>
                <a:lnTo>
                  <a:pt x="21161" y="87291"/>
                </a:lnTo>
                <a:lnTo>
                  <a:pt x="45506" y="53829"/>
                </a:lnTo>
                <a:lnTo>
                  <a:pt x="77155" y="27266"/>
                </a:lnTo>
                <a:lnTo>
                  <a:pt x="114702" y="9008"/>
                </a:lnTo>
                <a:lnTo>
                  <a:pt x="156743" y="461"/>
                </a:lnTo>
                <a:lnTo>
                  <a:pt x="5109235" y="0"/>
                </a:lnTo>
                <a:lnTo>
                  <a:pt x="5123952" y="631"/>
                </a:lnTo>
                <a:lnTo>
                  <a:pt x="5165795" y="9685"/>
                </a:lnTo>
                <a:lnTo>
                  <a:pt x="5203080" y="28384"/>
                </a:lnTo>
                <a:lnTo>
                  <a:pt x="5234401" y="55321"/>
                </a:lnTo>
                <a:lnTo>
                  <a:pt x="5258351" y="89092"/>
                </a:lnTo>
                <a:lnTo>
                  <a:pt x="5273523" y="128288"/>
                </a:lnTo>
                <a:lnTo>
                  <a:pt x="5278526" y="846582"/>
                </a:lnTo>
                <a:lnTo>
                  <a:pt x="5277895" y="861313"/>
                </a:lnTo>
                <a:lnTo>
                  <a:pt x="5268848" y="903187"/>
                </a:lnTo>
                <a:lnTo>
                  <a:pt x="5250162" y="940492"/>
                </a:lnTo>
                <a:lnTo>
                  <a:pt x="5223242" y="971826"/>
                </a:lnTo>
                <a:lnTo>
                  <a:pt x="5189493" y="995788"/>
                </a:lnTo>
                <a:lnTo>
                  <a:pt x="5150320" y="1010976"/>
                </a:lnTo>
                <a:lnTo>
                  <a:pt x="169341" y="1016000"/>
                </a:lnTo>
                <a:lnTo>
                  <a:pt x="154624" y="1015369"/>
                </a:lnTo>
                <a:lnTo>
                  <a:pt x="112783" y="1006323"/>
                </a:lnTo>
                <a:lnTo>
                  <a:pt x="75500" y="987637"/>
                </a:lnTo>
                <a:lnTo>
                  <a:pt x="44179" y="960712"/>
                </a:lnTo>
                <a:lnTo>
                  <a:pt x="20221" y="926949"/>
                </a:lnTo>
                <a:lnTo>
                  <a:pt x="5031" y="887750"/>
                </a:lnTo>
                <a:lnTo>
                  <a:pt x="0" y="169291"/>
                </a:lnTo>
                <a:close/>
              </a:path>
            </a:pathLst>
          </a:custGeom>
          <a:ln w="12700">
            <a:solidFill>
              <a:srgbClr val="9B310D"/>
            </a:solidFill>
          </a:ln>
        </p:spPr>
        <p:txBody>
          <a:bodyPr wrap="square" lIns="0" tIns="0" rIns="0" bIns="0" rtlCol="0">
            <a:spAutoFit/>
          </a:bodyPr>
          <a:lstStyle/>
          <a:p>
            <a:endParaRPr/>
          </a:p>
        </p:txBody>
      </p:sp>
      <p:sp>
        <p:nvSpPr>
          <p:cNvPr id="21" name="object 21"/>
          <p:cNvSpPr txBox="1"/>
          <p:nvPr/>
        </p:nvSpPr>
        <p:spPr>
          <a:xfrm>
            <a:off x="773074" y="5421680"/>
            <a:ext cx="7623809" cy="786130"/>
          </a:xfrm>
          <a:prstGeom prst="rect">
            <a:avLst/>
          </a:prstGeom>
        </p:spPr>
        <p:txBody>
          <a:bodyPr vert="horz" wrap="square" lIns="0" tIns="0" rIns="0" bIns="0" rtlCol="0">
            <a:spAutoFit/>
          </a:bodyPr>
          <a:lstStyle/>
          <a:p>
            <a:pPr marL="12700">
              <a:lnSpc>
                <a:spcPct val="100000"/>
              </a:lnSpc>
            </a:pPr>
            <a:r>
              <a:rPr sz="2600" dirty="0">
                <a:solidFill>
                  <a:srgbClr val="FF0066"/>
                </a:solidFill>
                <a:latin typeface="黑体"/>
                <a:cs typeface="黑体"/>
              </a:rPr>
              <a:t>关键思</a:t>
            </a:r>
            <a:r>
              <a:rPr sz="2600" spc="-15" dirty="0">
                <a:solidFill>
                  <a:srgbClr val="FF0066"/>
                </a:solidFill>
                <a:latin typeface="黑体"/>
                <a:cs typeface="黑体"/>
              </a:rPr>
              <a:t>想</a:t>
            </a:r>
            <a:r>
              <a:rPr sz="2600" spc="0" dirty="0">
                <a:solidFill>
                  <a:srgbClr val="FF0066"/>
                </a:solidFill>
                <a:latin typeface="黑体"/>
                <a:cs typeface="黑体"/>
              </a:rPr>
              <a:t>：为大</a:t>
            </a:r>
            <a:r>
              <a:rPr sz="2600" spc="-15" dirty="0">
                <a:solidFill>
                  <a:srgbClr val="FF0066"/>
                </a:solidFill>
                <a:latin typeface="黑体"/>
                <a:cs typeface="黑体"/>
              </a:rPr>
              <a:t>数</a:t>
            </a:r>
            <a:r>
              <a:rPr sz="2600" spc="0" dirty="0">
                <a:solidFill>
                  <a:srgbClr val="FF0066"/>
                </a:solidFill>
                <a:latin typeface="黑体"/>
                <a:cs typeface="黑体"/>
              </a:rPr>
              <a:t>据处理</a:t>
            </a:r>
            <a:r>
              <a:rPr sz="2600" spc="-15" dirty="0">
                <a:solidFill>
                  <a:srgbClr val="FF0066"/>
                </a:solidFill>
                <a:latin typeface="黑体"/>
                <a:cs typeface="黑体"/>
              </a:rPr>
              <a:t>过</a:t>
            </a:r>
            <a:r>
              <a:rPr sz="2600" spc="0" dirty="0">
                <a:solidFill>
                  <a:srgbClr val="FF0066"/>
                </a:solidFill>
                <a:latin typeface="黑体"/>
                <a:cs typeface="黑体"/>
              </a:rPr>
              <a:t>程中的</a:t>
            </a:r>
            <a:r>
              <a:rPr sz="2600" spc="-15" dirty="0">
                <a:solidFill>
                  <a:srgbClr val="FF0066"/>
                </a:solidFill>
                <a:latin typeface="黑体"/>
                <a:cs typeface="黑体"/>
              </a:rPr>
              <a:t>两</a:t>
            </a:r>
            <a:r>
              <a:rPr sz="2600" spc="0" dirty="0">
                <a:solidFill>
                  <a:srgbClr val="FF0066"/>
                </a:solidFill>
                <a:latin typeface="黑体"/>
                <a:cs typeface="黑体"/>
              </a:rPr>
              <a:t>个主要</a:t>
            </a:r>
            <a:r>
              <a:rPr sz="2600" spc="-15" dirty="0">
                <a:solidFill>
                  <a:srgbClr val="FF0066"/>
                </a:solidFill>
                <a:latin typeface="黑体"/>
                <a:cs typeface="黑体"/>
              </a:rPr>
              <a:t>处</a:t>
            </a:r>
            <a:r>
              <a:rPr sz="2600" spc="0" dirty="0">
                <a:solidFill>
                  <a:srgbClr val="FF0066"/>
                </a:solidFill>
                <a:latin typeface="黑体"/>
                <a:cs typeface="黑体"/>
              </a:rPr>
              <a:t>理操作</a:t>
            </a:r>
            <a:endParaRPr sz="2600" dirty="0">
              <a:latin typeface="黑体"/>
              <a:cs typeface="黑体"/>
            </a:endParaRPr>
          </a:p>
          <a:p>
            <a:pPr marL="1663064">
              <a:lnSpc>
                <a:spcPts val="3065"/>
              </a:lnSpc>
            </a:pPr>
            <a:r>
              <a:rPr sz="2600" dirty="0">
                <a:solidFill>
                  <a:srgbClr val="FF0066"/>
                </a:solidFill>
                <a:latin typeface="黑体"/>
                <a:cs typeface="黑体"/>
              </a:rPr>
              <a:t>提供一</a:t>
            </a:r>
            <a:r>
              <a:rPr sz="2600" spc="-25" dirty="0">
                <a:solidFill>
                  <a:srgbClr val="FF0066"/>
                </a:solidFill>
                <a:latin typeface="黑体"/>
                <a:cs typeface="黑体"/>
              </a:rPr>
              <a:t>种</a:t>
            </a:r>
            <a:r>
              <a:rPr sz="2600" spc="0" dirty="0">
                <a:solidFill>
                  <a:srgbClr val="FF0066"/>
                </a:solidFill>
                <a:latin typeface="黑体"/>
                <a:cs typeface="黑体"/>
              </a:rPr>
              <a:t>抽象机制</a:t>
            </a:r>
            <a:endParaRPr sz="2600" dirty="0">
              <a:latin typeface="黑体"/>
              <a:cs typeface="黑体"/>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37184"/>
            <a:ext cx="3674110" cy="890269"/>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专利被</a:t>
            </a:r>
            <a:r>
              <a:rPr sz="2600" b="1" spc="-30" dirty="0">
                <a:solidFill>
                  <a:srgbClr val="00AF50"/>
                </a:solidFill>
                <a:latin typeface="黑体"/>
                <a:cs typeface="黑体"/>
              </a:rPr>
              <a:t>引</a:t>
            </a:r>
            <a:r>
              <a:rPr sz="2600" b="1" spc="-20" dirty="0">
                <a:solidFill>
                  <a:srgbClr val="00AF50"/>
                </a:solidFill>
                <a:latin typeface="黑体"/>
                <a:cs typeface="黑体"/>
              </a:rPr>
              <a:t>次数直</a:t>
            </a:r>
            <a:r>
              <a:rPr sz="2600" b="1" spc="-30" dirty="0">
                <a:solidFill>
                  <a:srgbClr val="00AF50"/>
                </a:solidFill>
                <a:latin typeface="黑体"/>
                <a:cs typeface="黑体"/>
              </a:rPr>
              <a:t>方</a:t>
            </a:r>
            <a:r>
              <a:rPr sz="2600" b="1" spc="-20" dirty="0">
                <a:solidFill>
                  <a:srgbClr val="00AF50"/>
                </a:solidFill>
                <a:latin typeface="黑体"/>
                <a:cs typeface="黑体"/>
              </a:rPr>
              <a:t>图统</a:t>
            </a:r>
            <a:r>
              <a:rPr sz="2600" b="1" spc="-30" dirty="0">
                <a:solidFill>
                  <a:srgbClr val="00AF50"/>
                </a:solidFill>
                <a:latin typeface="黑体"/>
                <a:cs typeface="黑体"/>
              </a:rPr>
              <a:t>计</a:t>
            </a:r>
            <a:endParaRPr sz="2600">
              <a:latin typeface="黑体"/>
              <a:cs typeface="黑体"/>
            </a:endParaRPr>
          </a:p>
          <a:p>
            <a:pPr marL="287020" indent="-274320">
              <a:lnSpc>
                <a:spcPts val="3315"/>
              </a:lnSpc>
              <a:spcBef>
                <a:spcPts val="570"/>
              </a:spcBef>
              <a:buClr>
                <a:srgbClr val="D24717"/>
              </a:buClr>
              <a:buSzPct val="83928"/>
              <a:buFont typeface="Wingdings 2"/>
              <a:buChar char=""/>
              <a:tabLst>
                <a:tab pos="287020" algn="l"/>
              </a:tabLst>
            </a:pPr>
            <a:r>
              <a:rPr sz="2800" spc="-15" dirty="0">
                <a:solidFill>
                  <a:srgbClr val="C00000"/>
                </a:solidFill>
                <a:latin typeface="Arial Narrow"/>
                <a:cs typeface="Arial Narrow"/>
              </a:rPr>
              <a:t>Re</a:t>
            </a:r>
            <a:r>
              <a:rPr sz="2800" spc="-25" dirty="0">
                <a:solidFill>
                  <a:srgbClr val="C00000"/>
                </a:solidFill>
                <a:latin typeface="Arial Narrow"/>
                <a:cs typeface="Arial Narrow"/>
              </a:rPr>
              <a:t>d</a:t>
            </a:r>
            <a:r>
              <a:rPr sz="2800" spc="-20" dirty="0">
                <a:solidFill>
                  <a:srgbClr val="C00000"/>
                </a:solidFill>
                <a:latin typeface="Arial Narrow"/>
                <a:cs typeface="Arial Narrow"/>
              </a:rPr>
              <a:t>uc</a:t>
            </a:r>
            <a:r>
              <a:rPr sz="2800" spc="-15" dirty="0">
                <a:solidFill>
                  <a:srgbClr val="C00000"/>
                </a:solidFill>
                <a:latin typeface="Arial Narrow"/>
                <a:cs typeface="Arial Narrow"/>
              </a:rPr>
              <a:t>e</a:t>
            </a:r>
            <a:r>
              <a:rPr sz="2800" spc="-5" dirty="0">
                <a:solidFill>
                  <a:srgbClr val="C00000"/>
                </a:solidFill>
                <a:latin typeface="Arial Narrow"/>
                <a:cs typeface="Arial Narrow"/>
              </a:rPr>
              <a:t> </a:t>
            </a:r>
            <a:r>
              <a:rPr sz="2800" spc="-15" dirty="0">
                <a:solidFill>
                  <a:srgbClr val="C00000"/>
                </a:solidFill>
                <a:latin typeface="Arial Narrow"/>
                <a:cs typeface="Arial Narrow"/>
              </a:rPr>
              <a:t>Class</a:t>
            </a:r>
            <a:endParaRPr sz="2800">
              <a:latin typeface="Arial Narrow"/>
              <a:cs typeface="Arial Narrow"/>
            </a:endParaRPr>
          </a:p>
        </p:txBody>
      </p:sp>
      <p:sp>
        <p:nvSpPr>
          <p:cNvPr id="3" name="object 3"/>
          <p:cNvSpPr txBox="1">
            <a:spLocks noGrp="1"/>
          </p:cNvSpPr>
          <p:nvPr>
            <p:ph type="body" idx="1"/>
          </p:nvPr>
        </p:nvSpPr>
        <p:spPr>
          <a:prstGeom prst="rect">
            <a:avLst/>
          </a:prstGeom>
        </p:spPr>
        <p:txBody>
          <a:bodyPr vert="horz" wrap="square" lIns="0" tIns="442467" rIns="0" bIns="0" rtlCol="0">
            <a:spAutoFit/>
          </a:bodyPr>
          <a:lstStyle/>
          <a:p>
            <a:pPr marL="3556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0" dirty="0">
                <a:latin typeface="Arial Narrow"/>
                <a:cs typeface="Arial Narrow"/>
              </a:rPr>
              <a:t>s</a:t>
            </a:r>
            <a:r>
              <a:rPr sz="2000" spc="20" dirty="0">
                <a:latin typeface="Arial Narrow"/>
                <a:cs typeface="Arial Narrow"/>
              </a:rPr>
              <a:t> </a:t>
            </a:r>
            <a:r>
              <a:rPr sz="2000" spc="0" dirty="0">
                <a:solidFill>
                  <a:srgbClr val="C00000"/>
                </a:solidFill>
                <a:latin typeface="Arial Narrow"/>
                <a:cs typeface="Arial Narrow"/>
              </a:rPr>
              <a:t>Redu</a:t>
            </a:r>
            <a:r>
              <a:rPr sz="2000" spc="-15" dirty="0">
                <a:solidFill>
                  <a:srgbClr val="C00000"/>
                </a:solidFill>
                <a:latin typeface="Arial Narrow"/>
                <a:cs typeface="Arial Narrow"/>
              </a:rPr>
              <a:t>c</a:t>
            </a:r>
            <a:r>
              <a:rPr sz="2000" spc="-5" dirty="0">
                <a:solidFill>
                  <a:srgbClr val="C00000"/>
                </a:solidFill>
                <a:latin typeface="Arial Narrow"/>
                <a:cs typeface="Arial Narrow"/>
              </a:rPr>
              <a:t>eCl</a:t>
            </a:r>
            <a:r>
              <a:rPr sz="2000" spc="-10" dirty="0">
                <a:solidFill>
                  <a:srgbClr val="C00000"/>
                </a:solidFill>
                <a:latin typeface="Arial Narrow"/>
                <a:cs typeface="Arial Narrow"/>
              </a:rPr>
              <a:t>a</a:t>
            </a:r>
            <a:r>
              <a:rPr sz="2000" spc="-5" dirty="0">
                <a:solidFill>
                  <a:srgbClr val="C00000"/>
                </a:solidFill>
                <a:latin typeface="Arial Narrow"/>
                <a:cs typeface="Arial Narrow"/>
              </a:rPr>
              <a:t>s</a:t>
            </a:r>
            <a:r>
              <a:rPr sz="2000" spc="0" dirty="0">
                <a:solidFill>
                  <a:srgbClr val="C00000"/>
                </a:solidFill>
                <a:latin typeface="Arial Narrow"/>
                <a:cs typeface="Arial Narrow"/>
              </a:rPr>
              <a:t>s</a:t>
            </a:r>
            <a:r>
              <a:rPr sz="2000" spc="15" dirty="0">
                <a:solidFill>
                  <a:srgbClr val="C00000"/>
                </a:solidFill>
                <a:latin typeface="Arial Narrow"/>
                <a:cs typeface="Arial Narrow"/>
              </a:rPr>
              <a:t> </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ten</a:t>
            </a:r>
            <a:r>
              <a:rPr sz="2000" spc="-10" dirty="0">
                <a:latin typeface="Arial Narrow"/>
                <a:cs typeface="Arial Narrow"/>
              </a:rPr>
              <a:t>d</a:t>
            </a:r>
            <a:r>
              <a:rPr sz="2000" spc="0" dirty="0">
                <a:latin typeface="Arial Narrow"/>
                <a:cs typeface="Arial Narrow"/>
              </a:rPr>
              <a:t>s </a:t>
            </a:r>
            <a:r>
              <a:rPr sz="2000" spc="5" dirty="0">
                <a:latin typeface="Arial Narrow"/>
                <a:cs typeface="Arial Narrow"/>
              </a:rPr>
              <a:t>R</a:t>
            </a:r>
            <a:r>
              <a:rPr sz="2000" spc="-5" dirty="0">
                <a:latin typeface="Arial Narrow"/>
                <a:cs typeface="Arial Narrow"/>
              </a:rPr>
              <a:t>edu</a:t>
            </a:r>
            <a:r>
              <a:rPr sz="2000" spc="-15" dirty="0">
                <a:latin typeface="Arial Narrow"/>
                <a:cs typeface="Arial Narrow"/>
              </a:rPr>
              <a:t>c</a:t>
            </a:r>
            <a:r>
              <a:rPr sz="2000" spc="-5" dirty="0">
                <a:latin typeface="Arial Narrow"/>
                <a:cs typeface="Arial Narrow"/>
              </a:rPr>
              <a:t>er</a:t>
            </a:r>
            <a:endParaRPr sz="2000">
              <a:latin typeface="Arial Narrow"/>
              <a:cs typeface="Arial Narrow"/>
            </a:endParaRPr>
          </a:p>
          <a:p>
            <a:pPr marL="1864360">
              <a:lnSpc>
                <a:spcPct val="100000"/>
              </a:lnSpc>
              <a:spcBef>
                <a:spcPts val="600"/>
              </a:spcBef>
            </a:pPr>
            <a:r>
              <a:rPr sz="2000" dirty="0">
                <a:latin typeface="Arial Narrow"/>
                <a:cs typeface="Arial Narrow"/>
              </a:rPr>
              <a:t>&lt; Int</a:t>
            </a:r>
            <a:r>
              <a:rPr sz="2000" spc="-35"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e,In</a:t>
            </a:r>
            <a:r>
              <a:rPr sz="2000" spc="-10" dirty="0">
                <a:latin typeface="Arial Narrow"/>
                <a:cs typeface="Arial Narrow"/>
              </a:rPr>
              <a:t>t</a:t>
            </a:r>
            <a:r>
              <a:rPr sz="2000" spc="-30" dirty="0">
                <a:latin typeface="Arial Narrow"/>
                <a:cs typeface="Arial Narrow"/>
              </a:rPr>
              <a:t>W</a:t>
            </a:r>
            <a:r>
              <a:rPr sz="2000" spc="0" dirty="0">
                <a:latin typeface="Arial Narrow"/>
                <a:cs typeface="Arial Narrow"/>
              </a:rPr>
              <a:t>ri</a:t>
            </a:r>
            <a:r>
              <a:rPr sz="2000" spc="-15" dirty="0">
                <a:latin typeface="Arial Narrow"/>
                <a:cs typeface="Arial Narrow"/>
              </a:rPr>
              <a:t>t</a:t>
            </a:r>
            <a:r>
              <a:rPr sz="2000" spc="-5" dirty="0">
                <a:latin typeface="Arial Narrow"/>
                <a:cs typeface="Arial Narrow"/>
              </a:rPr>
              <a:t>ab</a:t>
            </a:r>
            <a:r>
              <a:rPr sz="2000" spc="-10" dirty="0">
                <a:latin typeface="Arial Narrow"/>
                <a:cs typeface="Arial Narrow"/>
              </a:rPr>
              <a:t>l</a:t>
            </a:r>
            <a:r>
              <a:rPr sz="2000" spc="-5" dirty="0">
                <a:latin typeface="Arial Narrow"/>
                <a:cs typeface="Arial Narrow"/>
              </a:rPr>
              <a:t>e,In</a:t>
            </a:r>
            <a:r>
              <a:rPr sz="2000" spc="-20" dirty="0">
                <a:latin typeface="Arial Narrow"/>
                <a:cs typeface="Arial Narrow"/>
              </a:rPr>
              <a:t>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a:t>
            </a:r>
            <a:r>
              <a:rPr sz="2000" spc="-15" dirty="0">
                <a:latin typeface="Arial Narrow"/>
                <a:cs typeface="Arial Narrow"/>
              </a:rPr>
              <a:t>,</a:t>
            </a:r>
            <a:r>
              <a:rPr sz="2000" spc="0" dirty="0">
                <a:latin typeface="Arial Narrow"/>
                <a:cs typeface="Arial Narrow"/>
              </a:rPr>
              <a:t>In</a:t>
            </a:r>
            <a:r>
              <a:rPr sz="2000" spc="-20" dirty="0">
                <a:latin typeface="Arial Narrow"/>
                <a:cs typeface="Arial Narrow"/>
              </a:rPr>
              <a:t>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40" dirty="0">
                <a:latin typeface="Arial Narrow"/>
                <a:cs typeface="Arial Narrow"/>
              </a:rPr>
              <a:t> </a:t>
            </a:r>
            <a:r>
              <a:rPr sz="2000" spc="0" dirty="0">
                <a:latin typeface="Arial Narrow"/>
                <a:cs typeface="Arial Narrow"/>
              </a:rPr>
              <a:t>&gt;</a:t>
            </a:r>
            <a:endParaRPr sz="2000">
              <a:latin typeface="Arial Narrow"/>
              <a:cs typeface="Arial Narrow"/>
            </a:endParaRPr>
          </a:p>
          <a:p>
            <a:pPr marL="35560">
              <a:lnSpc>
                <a:spcPct val="100000"/>
              </a:lnSpc>
              <a:spcBef>
                <a:spcPts val="600"/>
              </a:spcBef>
            </a:pPr>
            <a:r>
              <a:rPr sz="2000" dirty="0">
                <a:latin typeface="Arial Narrow"/>
                <a:cs typeface="Arial Narrow"/>
              </a:rPr>
              <a:t>{</a:t>
            </a:r>
            <a:endParaRPr sz="2000">
              <a:latin typeface="Arial Narrow"/>
              <a:cs typeface="Arial Narrow"/>
            </a:endParaRPr>
          </a:p>
          <a:p>
            <a:pPr marL="309245">
              <a:lnSpc>
                <a:spcPct val="100000"/>
              </a:lnSpc>
              <a:spcBef>
                <a:spcPts val="600"/>
              </a:spcBef>
            </a:pPr>
            <a:r>
              <a:rPr sz="2000" spc="-5" dirty="0">
                <a:solidFill>
                  <a:srgbClr val="0066FF"/>
                </a:solidFill>
                <a:latin typeface="Arial Narrow"/>
                <a:cs typeface="Arial Narrow"/>
              </a:rPr>
              <a:t>pub</a:t>
            </a:r>
            <a:r>
              <a:rPr sz="2000" spc="-15" dirty="0">
                <a:solidFill>
                  <a:srgbClr val="0066FF"/>
                </a:solidFill>
                <a:latin typeface="Arial Narrow"/>
                <a:cs typeface="Arial Narrow"/>
              </a:rPr>
              <a:t>l</a:t>
            </a:r>
            <a:r>
              <a:rPr sz="2000" spc="-5" dirty="0">
                <a:solidFill>
                  <a:srgbClr val="0066FF"/>
                </a:solidFill>
                <a:latin typeface="Arial Narrow"/>
                <a:cs typeface="Arial Narrow"/>
              </a:rPr>
              <a:t>i</a:t>
            </a:r>
            <a:r>
              <a:rPr sz="2000" spc="0" dirty="0">
                <a:solidFill>
                  <a:srgbClr val="0066FF"/>
                </a:solidFill>
                <a:latin typeface="Arial Narrow"/>
                <a:cs typeface="Arial Narrow"/>
              </a:rPr>
              <a:t>c </a:t>
            </a:r>
            <a:r>
              <a:rPr sz="2000" spc="-5" dirty="0">
                <a:solidFill>
                  <a:srgbClr val="0066FF"/>
                </a:solidFill>
                <a:latin typeface="Arial Narrow"/>
                <a:cs typeface="Arial Narrow"/>
              </a:rPr>
              <a:t>v</a:t>
            </a:r>
            <a:r>
              <a:rPr sz="2000" spc="-10" dirty="0">
                <a:solidFill>
                  <a:srgbClr val="0066FF"/>
                </a:solidFill>
                <a:latin typeface="Arial Narrow"/>
                <a:cs typeface="Arial Narrow"/>
              </a:rPr>
              <a:t>o</a:t>
            </a:r>
            <a:r>
              <a:rPr sz="2000" spc="-5" dirty="0">
                <a:solidFill>
                  <a:srgbClr val="0066FF"/>
                </a:solidFill>
                <a:latin typeface="Arial Narrow"/>
                <a:cs typeface="Arial Narrow"/>
              </a:rPr>
              <a:t>i</a:t>
            </a:r>
            <a:r>
              <a:rPr sz="2000" spc="0" dirty="0">
                <a:solidFill>
                  <a:srgbClr val="0066FF"/>
                </a:solidFill>
                <a:latin typeface="Arial Narrow"/>
                <a:cs typeface="Arial Narrow"/>
              </a:rPr>
              <a:t>d</a:t>
            </a:r>
            <a:r>
              <a:rPr sz="2000" spc="-10" dirty="0">
                <a:solidFill>
                  <a:srgbClr val="0066FF"/>
                </a:solidFill>
                <a:latin typeface="Arial Narrow"/>
                <a:cs typeface="Arial Narrow"/>
              </a:rPr>
              <a:t> </a:t>
            </a:r>
            <a:r>
              <a:rPr sz="2000" spc="0" dirty="0">
                <a:solidFill>
                  <a:srgbClr val="0066FF"/>
                </a:solidFill>
                <a:latin typeface="Arial Narrow"/>
                <a:cs typeface="Arial Narrow"/>
              </a:rPr>
              <a:t>redu</a:t>
            </a:r>
            <a:r>
              <a:rPr sz="2000" spc="-10" dirty="0">
                <a:solidFill>
                  <a:srgbClr val="0066FF"/>
                </a:solidFill>
                <a:latin typeface="Arial Narrow"/>
                <a:cs typeface="Arial Narrow"/>
              </a:rPr>
              <a:t>c</a:t>
            </a:r>
            <a:r>
              <a:rPr sz="2000" spc="-5" dirty="0">
                <a:solidFill>
                  <a:srgbClr val="0066FF"/>
                </a:solidFill>
                <a:latin typeface="Arial Narrow"/>
                <a:cs typeface="Arial Narrow"/>
              </a:rPr>
              <a:t>e(Int</a:t>
            </a:r>
            <a:r>
              <a:rPr sz="2000" spc="-30" dirty="0">
                <a:solidFill>
                  <a:srgbClr val="0066FF"/>
                </a:solidFill>
                <a:latin typeface="Arial Narrow"/>
                <a:cs typeface="Arial Narrow"/>
              </a:rPr>
              <a:t>W</a:t>
            </a:r>
            <a:r>
              <a:rPr sz="2000" spc="0" dirty="0">
                <a:solidFill>
                  <a:srgbClr val="0066FF"/>
                </a:solidFill>
                <a:latin typeface="Arial Narrow"/>
                <a:cs typeface="Arial Narrow"/>
              </a:rPr>
              <a:t>ritab</a:t>
            </a:r>
            <a:r>
              <a:rPr sz="2000" spc="-15" dirty="0">
                <a:solidFill>
                  <a:srgbClr val="0066FF"/>
                </a:solidFill>
                <a:latin typeface="Arial Narrow"/>
                <a:cs typeface="Arial Narrow"/>
              </a:rPr>
              <a:t>l</a:t>
            </a:r>
            <a:r>
              <a:rPr sz="2000" spc="0" dirty="0">
                <a:solidFill>
                  <a:srgbClr val="0066FF"/>
                </a:solidFill>
                <a:latin typeface="Arial Narrow"/>
                <a:cs typeface="Arial Narrow"/>
              </a:rPr>
              <a:t>e</a:t>
            </a:r>
            <a:r>
              <a:rPr sz="2000" spc="-15" dirty="0">
                <a:solidFill>
                  <a:srgbClr val="0066FF"/>
                </a:solidFill>
                <a:latin typeface="Arial Narrow"/>
                <a:cs typeface="Arial Narrow"/>
              </a:rPr>
              <a:t> </a:t>
            </a:r>
            <a:r>
              <a:rPr sz="2000" spc="-5" dirty="0">
                <a:solidFill>
                  <a:srgbClr val="0066FF"/>
                </a:solidFill>
                <a:latin typeface="Arial Narrow"/>
                <a:cs typeface="Arial Narrow"/>
              </a:rPr>
              <a:t>k</a:t>
            </a:r>
            <a:r>
              <a:rPr sz="2000" spc="-10" dirty="0">
                <a:solidFill>
                  <a:srgbClr val="0066FF"/>
                </a:solidFill>
                <a:latin typeface="Arial Narrow"/>
                <a:cs typeface="Arial Narrow"/>
              </a:rPr>
              <a:t>e</a:t>
            </a:r>
            <a:r>
              <a:rPr sz="2000" spc="-130" dirty="0">
                <a:solidFill>
                  <a:srgbClr val="0066FF"/>
                </a:solidFill>
                <a:latin typeface="Arial Narrow"/>
                <a:cs typeface="Arial Narrow"/>
              </a:rPr>
              <a:t>y</a:t>
            </a:r>
            <a:r>
              <a:rPr sz="2000" spc="0" dirty="0">
                <a:solidFill>
                  <a:srgbClr val="0066FF"/>
                </a:solidFill>
                <a:latin typeface="Arial Narrow"/>
                <a:cs typeface="Arial Narrow"/>
              </a:rPr>
              <a:t>,</a:t>
            </a:r>
            <a:r>
              <a:rPr sz="2000" spc="5" dirty="0">
                <a:solidFill>
                  <a:srgbClr val="0066FF"/>
                </a:solidFill>
                <a:latin typeface="Arial Narrow"/>
                <a:cs typeface="Arial Narrow"/>
              </a:rPr>
              <a:t> </a:t>
            </a:r>
            <a:r>
              <a:rPr sz="2000" spc="0" dirty="0">
                <a:solidFill>
                  <a:srgbClr val="0066FF"/>
                </a:solidFill>
                <a:latin typeface="Arial Narrow"/>
                <a:cs typeface="Arial Narrow"/>
              </a:rPr>
              <a:t>Iterab</a:t>
            </a:r>
            <a:r>
              <a:rPr sz="2000" spc="-10" dirty="0">
                <a:solidFill>
                  <a:srgbClr val="0066FF"/>
                </a:solidFill>
                <a:latin typeface="Arial Narrow"/>
                <a:cs typeface="Arial Narrow"/>
              </a:rPr>
              <a:t>l</a:t>
            </a:r>
            <a:r>
              <a:rPr sz="2000" spc="-5" dirty="0">
                <a:solidFill>
                  <a:srgbClr val="0066FF"/>
                </a:solidFill>
                <a:latin typeface="Arial Narrow"/>
                <a:cs typeface="Arial Narrow"/>
              </a:rPr>
              <a:t>e&lt;Int</a:t>
            </a:r>
            <a:r>
              <a:rPr sz="2000" spc="-35" dirty="0">
                <a:solidFill>
                  <a:srgbClr val="0066FF"/>
                </a:solidFill>
                <a:latin typeface="Arial Narrow"/>
                <a:cs typeface="Arial Narrow"/>
              </a:rPr>
              <a:t>W</a:t>
            </a:r>
            <a:r>
              <a:rPr sz="2000" spc="0" dirty="0">
                <a:solidFill>
                  <a:srgbClr val="0066FF"/>
                </a:solidFill>
                <a:latin typeface="Arial Narrow"/>
                <a:cs typeface="Arial Narrow"/>
              </a:rPr>
              <a:t>ritab</a:t>
            </a:r>
            <a:r>
              <a:rPr sz="2000" spc="-15" dirty="0">
                <a:solidFill>
                  <a:srgbClr val="0066FF"/>
                </a:solidFill>
                <a:latin typeface="Arial Narrow"/>
                <a:cs typeface="Arial Narrow"/>
              </a:rPr>
              <a:t>l</a:t>
            </a:r>
            <a:r>
              <a:rPr sz="2000" spc="-5" dirty="0">
                <a:solidFill>
                  <a:srgbClr val="0066FF"/>
                </a:solidFill>
                <a:latin typeface="Arial Narrow"/>
                <a:cs typeface="Arial Narrow"/>
              </a:rPr>
              <a:t>e</a:t>
            </a:r>
            <a:r>
              <a:rPr sz="2000" spc="0" dirty="0">
                <a:solidFill>
                  <a:srgbClr val="0066FF"/>
                </a:solidFill>
                <a:latin typeface="Arial Narrow"/>
                <a:cs typeface="Arial Narrow"/>
              </a:rPr>
              <a:t>&gt;</a:t>
            </a:r>
            <a:r>
              <a:rPr sz="2000" spc="-25" dirty="0">
                <a:solidFill>
                  <a:srgbClr val="0066FF"/>
                </a:solidFill>
                <a:latin typeface="Arial Narrow"/>
                <a:cs typeface="Arial Narrow"/>
              </a:rPr>
              <a:t> </a:t>
            </a:r>
            <a:r>
              <a:rPr sz="2000" spc="-5" dirty="0">
                <a:solidFill>
                  <a:srgbClr val="0066FF"/>
                </a:solidFill>
                <a:latin typeface="Arial Narrow"/>
                <a:cs typeface="Arial Narrow"/>
              </a:rPr>
              <a:t>v</a:t>
            </a:r>
            <a:r>
              <a:rPr sz="2000" spc="-10" dirty="0">
                <a:solidFill>
                  <a:srgbClr val="0066FF"/>
                </a:solidFill>
                <a:latin typeface="Arial Narrow"/>
                <a:cs typeface="Arial Narrow"/>
              </a:rPr>
              <a:t>a</a:t>
            </a:r>
            <a:r>
              <a:rPr sz="2000" spc="-5" dirty="0">
                <a:solidFill>
                  <a:srgbClr val="0066FF"/>
                </a:solidFill>
                <a:latin typeface="Arial Narrow"/>
                <a:cs typeface="Arial Narrow"/>
              </a:rPr>
              <a:t>l</a:t>
            </a:r>
            <a:r>
              <a:rPr sz="2000" spc="-10" dirty="0">
                <a:solidFill>
                  <a:srgbClr val="0066FF"/>
                </a:solidFill>
                <a:latin typeface="Arial Narrow"/>
                <a:cs typeface="Arial Narrow"/>
              </a:rPr>
              <a:t>u</a:t>
            </a:r>
            <a:r>
              <a:rPr sz="2000" spc="-5" dirty="0">
                <a:solidFill>
                  <a:srgbClr val="0066FF"/>
                </a:solidFill>
                <a:latin typeface="Arial Narrow"/>
                <a:cs typeface="Arial Narrow"/>
              </a:rPr>
              <a:t>e</a:t>
            </a:r>
            <a:r>
              <a:rPr sz="2000" spc="-10" dirty="0">
                <a:solidFill>
                  <a:srgbClr val="0066FF"/>
                </a:solidFill>
                <a:latin typeface="Arial Narrow"/>
                <a:cs typeface="Arial Narrow"/>
              </a:rPr>
              <a:t>s</a:t>
            </a:r>
            <a:r>
              <a:rPr sz="2000" spc="0" dirty="0">
                <a:solidFill>
                  <a:srgbClr val="0066FF"/>
                </a:solidFill>
                <a:latin typeface="Arial Narrow"/>
                <a:cs typeface="Arial Narrow"/>
              </a:rPr>
              <a:t>,</a:t>
            </a:r>
            <a:endParaRPr sz="2000">
              <a:latin typeface="Arial Narrow"/>
              <a:cs typeface="Arial Narrow"/>
            </a:endParaRPr>
          </a:p>
          <a:p>
            <a:pPr marL="309245">
              <a:lnSpc>
                <a:spcPts val="2370"/>
              </a:lnSpc>
            </a:pPr>
            <a:r>
              <a:rPr sz="2000" spc="-5" dirty="0">
                <a:latin typeface="Arial Narrow"/>
                <a:cs typeface="Arial Narrow"/>
              </a:rPr>
              <a:t>throw</a:t>
            </a:r>
            <a:r>
              <a:rPr sz="2000" spc="0" dirty="0">
                <a:latin typeface="Arial Narrow"/>
                <a:cs typeface="Arial Narrow"/>
              </a:rPr>
              <a:t>s IOE</a:t>
            </a:r>
            <a:r>
              <a:rPr sz="2000" spc="-15" dirty="0">
                <a:latin typeface="Arial Narrow"/>
                <a:cs typeface="Arial Narrow"/>
              </a:rPr>
              <a:t>x</a:t>
            </a:r>
            <a:r>
              <a:rPr sz="2000" spc="-5" dirty="0">
                <a:latin typeface="Arial Narrow"/>
                <a:cs typeface="Arial Narrow"/>
              </a:rPr>
              <a:t>c</a:t>
            </a:r>
            <a:r>
              <a:rPr sz="2000" spc="-10" dirty="0">
                <a:latin typeface="Arial Narrow"/>
                <a:cs typeface="Arial Narrow"/>
              </a:rPr>
              <a:t>e</a:t>
            </a:r>
            <a:r>
              <a:rPr sz="2000" spc="-5" dirty="0">
                <a:latin typeface="Arial Narrow"/>
                <a:cs typeface="Arial Narrow"/>
              </a:rPr>
              <a:t>pt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20" dirty="0">
                <a:latin typeface="Arial Narrow"/>
                <a:cs typeface="Arial Narrow"/>
              </a:rPr>
              <a:t> </a:t>
            </a:r>
            <a:r>
              <a:rPr sz="2000" spc="0" dirty="0">
                <a:latin typeface="Arial Narrow"/>
                <a:cs typeface="Arial Narrow"/>
              </a:rPr>
              <a:t>Interrupted</a:t>
            </a:r>
            <a:r>
              <a:rPr sz="2000" spc="-10" dirty="0">
                <a:latin typeface="Arial Narrow"/>
                <a:cs typeface="Arial Narrow"/>
              </a:rPr>
              <a:t>E</a:t>
            </a:r>
            <a:r>
              <a:rPr sz="2000" spc="-5" dirty="0">
                <a:latin typeface="Arial Narrow"/>
                <a:cs typeface="Arial Narrow"/>
              </a:rPr>
              <a:t>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endParaRPr sz="2000">
              <a:latin typeface="Arial Narrow"/>
              <a:cs typeface="Arial Narrow"/>
            </a:endParaRPr>
          </a:p>
        </p:txBody>
      </p:sp>
      <p:sp>
        <p:nvSpPr>
          <p:cNvPr id="4" name="object 4"/>
          <p:cNvSpPr txBox="1"/>
          <p:nvPr/>
        </p:nvSpPr>
        <p:spPr>
          <a:xfrm>
            <a:off x="6861809" y="2954654"/>
            <a:ext cx="1539875" cy="314325"/>
          </a:xfrm>
          <a:prstGeom prst="rect">
            <a:avLst/>
          </a:prstGeom>
        </p:spPr>
        <p:txBody>
          <a:bodyPr vert="horz" wrap="square" lIns="0" tIns="0" rIns="0" bIns="0" rtlCol="0">
            <a:spAutoFit/>
          </a:bodyPr>
          <a:lstStyle/>
          <a:p>
            <a:pPr marL="12700">
              <a:lnSpc>
                <a:spcPct val="100000"/>
              </a:lnSpc>
            </a:pPr>
            <a:r>
              <a:rPr sz="2000" dirty="0">
                <a:solidFill>
                  <a:srgbClr val="0066FF"/>
                </a:solidFill>
                <a:latin typeface="Arial Narrow"/>
                <a:cs typeface="Arial Narrow"/>
              </a:rPr>
              <a:t>Conte</a:t>
            </a:r>
            <a:r>
              <a:rPr sz="2000" spc="-15"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c</a:t>
            </a:r>
            <a:r>
              <a:rPr sz="2000" spc="-10" dirty="0">
                <a:solidFill>
                  <a:srgbClr val="0066FF"/>
                </a:solidFill>
                <a:latin typeface="Arial Narrow"/>
                <a:cs typeface="Arial Narrow"/>
              </a:rPr>
              <a:t>o</a:t>
            </a:r>
            <a:r>
              <a:rPr sz="2000" spc="-5" dirty="0">
                <a:solidFill>
                  <a:srgbClr val="0066FF"/>
                </a:solidFill>
                <a:latin typeface="Arial Narrow"/>
                <a:cs typeface="Arial Narrow"/>
              </a:rPr>
              <a:t>nte</a:t>
            </a:r>
            <a:r>
              <a:rPr sz="2000" spc="-15" dirty="0">
                <a:solidFill>
                  <a:srgbClr val="0066FF"/>
                </a:solidFill>
                <a:latin typeface="Arial Narrow"/>
                <a:cs typeface="Arial Narrow"/>
              </a:rPr>
              <a:t>x</a:t>
            </a:r>
            <a:r>
              <a:rPr sz="2000" spc="-5" dirty="0">
                <a:solidFill>
                  <a:srgbClr val="0066FF"/>
                </a:solidFill>
                <a:latin typeface="Arial Narrow"/>
                <a:cs typeface="Arial Narrow"/>
              </a:rPr>
              <a:t>t)</a:t>
            </a:r>
            <a:endParaRPr sz="2000">
              <a:latin typeface="Arial Narrow"/>
              <a:cs typeface="Arial Narrow"/>
            </a:endParaRPr>
          </a:p>
        </p:txBody>
      </p:sp>
      <p:sp>
        <p:nvSpPr>
          <p:cNvPr id="5" name="object 5"/>
          <p:cNvSpPr txBox="1"/>
          <p:nvPr/>
        </p:nvSpPr>
        <p:spPr>
          <a:xfrm>
            <a:off x="734059" y="3638422"/>
            <a:ext cx="109220" cy="374015"/>
          </a:xfrm>
          <a:prstGeom prst="rect">
            <a:avLst/>
          </a:prstGeom>
        </p:spPr>
        <p:txBody>
          <a:bodyPr vert="horz" wrap="square" lIns="0" tIns="0" rIns="0" bIns="0" rtlCol="0">
            <a:spAutoFit/>
          </a:bodyPr>
          <a:lstStyle/>
          <a:p>
            <a:pPr marL="12700">
              <a:lnSpc>
                <a:spcPct val="100000"/>
              </a:lnSpc>
            </a:pPr>
            <a:r>
              <a:rPr sz="2400" spc="-10" dirty="0">
                <a:latin typeface="Arial Narrow"/>
                <a:cs typeface="Arial Narrow"/>
              </a:rPr>
              <a:t>{</a:t>
            </a:r>
            <a:endParaRPr sz="2400">
              <a:latin typeface="Arial Narrow"/>
              <a:cs typeface="Arial Narrow"/>
            </a:endParaRPr>
          </a:p>
        </p:txBody>
      </p:sp>
      <p:sp>
        <p:nvSpPr>
          <p:cNvPr id="6" name="object 6"/>
          <p:cNvSpPr txBox="1"/>
          <p:nvPr/>
        </p:nvSpPr>
        <p:spPr>
          <a:xfrm>
            <a:off x="1374394" y="3689222"/>
            <a:ext cx="5349240" cy="707390"/>
          </a:xfrm>
          <a:prstGeom prst="rect">
            <a:avLst/>
          </a:prstGeom>
        </p:spPr>
        <p:txBody>
          <a:bodyPr vert="horz" wrap="square" lIns="0" tIns="0" rIns="0" bIns="0" rtlCol="0">
            <a:spAutoFit/>
          </a:bodyPr>
          <a:lstStyle/>
          <a:p>
            <a:pPr marL="12700">
              <a:lnSpc>
                <a:spcPct val="100000"/>
              </a:lnSpc>
            </a:pPr>
            <a:r>
              <a:rPr sz="2000" spc="-5" dirty="0">
                <a:latin typeface="Arial Narrow"/>
                <a:cs typeface="Arial Narrow"/>
              </a:rPr>
              <a:t>i</a:t>
            </a:r>
            <a:r>
              <a:rPr sz="2000" spc="-10" dirty="0">
                <a:latin typeface="Arial Narrow"/>
                <a:cs typeface="Arial Narrow"/>
              </a:rPr>
              <a:t>n</a:t>
            </a:r>
            <a:r>
              <a:rPr sz="2000" spc="0" dirty="0">
                <a:latin typeface="Arial Narrow"/>
                <a:cs typeface="Arial Narrow"/>
              </a:rPr>
              <a:t>t</a:t>
            </a:r>
            <a:r>
              <a:rPr sz="2000" spc="-15"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un</a:t>
            </a:r>
            <a:r>
              <a:rPr sz="2000" spc="0" dirty="0">
                <a:latin typeface="Arial Narrow"/>
                <a:cs typeface="Arial Narrow"/>
              </a:rPr>
              <a:t>t =</a:t>
            </a:r>
            <a:r>
              <a:rPr sz="2000" spc="-10" dirty="0">
                <a:latin typeface="Arial Narrow"/>
                <a:cs typeface="Arial Narrow"/>
              </a:rPr>
              <a:t> </a:t>
            </a:r>
            <a:r>
              <a:rPr sz="2000" spc="-5" dirty="0">
                <a:latin typeface="Arial Narrow"/>
                <a:cs typeface="Arial Narrow"/>
              </a:rPr>
              <a:t>0;</a:t>
            </a:r>
            <a:endParaRPr sz="2000">
              <a:latin typeface="Arial Narrow"/>
              <a:cs typeface="Arial Narrow"/>
            </a:endParaRPr>
          </a:p>
          <a:p>
            <a:pPr marL="12700">
              <a:lnSpc>
                <a:spcPct val="100000"/>
              </a:lnSpc>
              <a:spcBef>
                <a:spcPts val="695"/>
              </a:spcBef>
              <a:tabLst>
                <a:tab pos="2604135" algn="l"/>
              </a:tabLst>
            </a:pPr>
            <a:r>
              <a:rPr sz="2000" dirty="0">
                <a:latin typeface="Arial Narrow"/>
                <a:cs typeface="Arial Narrow"/>
              </a:rPr>
              <a:t>whi</a:t>
            </a:r>
            <a:r>
              <a:rPr sz="2000" spc="-15" dirty="0">
                <a:latin typeface="Arial Narrow"/>
                <a:cs typeface="Arial Narrow"/>
              </a:rPr>
              <a:t>l</a:t>
            </a:r>
            <a:r>
              <a:rPr sz="2000" spc="0" dirty="0">
                <a:latin typeface="Arial Narrow"/>
                <a:cs typeface="Arial Narrow"/>
              </a:rPr>
              <a:t>e (va</a:t>
            </a:r>
            <a:r>
              <a:rPr sz="2000" spc="-15" dirty="0">
                <a:latin typeface="Arial Narrow"/>
                <a:cs typeface="Arial Narrow"/>
              </a:rPr>
              <a:t>l</a:t>
            </a:r>
            <a:r>
              <a:rPr sz="2000" spc="-5" dirty="0">
                <a:latin typeface="Arial Narrow"/>
                <a:cs typeface="Arial Narrow"/>
              </a:rPr>
              <a:t>ue</a:t>
            </a:r>
            <a:r>
              <a:rPr sz="2000" spc="-15" dirty="0">
                <a:latin typeface="Arial Narrow"/>
                <a:cs typeface="Arial Narrow"/>
              </a:rPr>
              <a:t>s</a:t>
            </a:r>
            <a:r>
              <a:rPr sz="2000" spc="0" dirty="0">
                <a:latin typeface="Arial Narrow"/>
                <a:cs typeface="Arial Narrow"/>
              </a:rPr>
              <a:t>.ha</a:t>
            </a:r>
            <a:r>
              <a:rPr sz="2000" spc="-15" dirty="0">
                <a:latin typeface="Arial Narrow"/>
                <a:cs typeface="Arial Narrow"/>
              </a:rPr>
              <a:t>s</a:t>
            </a:r>
            <a:r>
              <a:rPr sz="2000" spc="0" dirty="0">
                <a:latin typeface="Arial Narrow"/>
                <a:cs typeface="Arial Narrow"/>
              </a:rPr>
              <a:t>Nex</a:t>
            </a:r>
            <a:r>
              <a:rPr sz="2000" spc="-10" dirty="0">
                <a:latin typeface="Arial Narrow"/>
                <a:cs typeface="Arial Narrow"/>
              </a:rPr>
              <a:t>t</a:t>
            </a:r>
            <a:r>
              <a:rPr sz="2000" spc="0" dirty="0">
                <a:latin typeface="Arial Narrow"/>
                <a:cs typeface="Arial Narrow"/>
              </a:rPr>
              <a:t>(</a:t>
            </a:r>
            <a:r>
              <a:rPr sz="2000" spc="5" dirty="0">
                <a:latin typeface="Arial Narrow"/>
                <a:cs typeface="Arial Narrow"/>
              </a:rPr>
              <a:t>)</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un</a:t>
            </a:r>
            <a:r>
              <a:rPr sz="2000" spc="0" dirty="0">
                <a:latin typeface="Arial Narrow"/>
                <a:cs typeface="Arial Narrow"/>
              </a:rPr>
              <a:t>t +=</a:t>
            </a:r>
            <a:r>
              <a:rPr sz="2000" spc="-5" dirty="0">
                <a:latin typeface="Arial Narrow"/>
                <a:cs typeface="Arial Narrow"/>
              </a:rPr>
              <a:t> v</a:t>
            </a:r>
            <a:r>
              <a:rPr sz="2000" spc="-10" dirty="0">
                <a:latin typeface="Arial Narrow"/>
                <a:cs typeface="Arial Narrow"/>
              </a:rPr>
              <a:t>a</a:t>
            </a:r>
            <a:r>
              <a:rPr sz="2000" spc="-5" dirty="0">
                <a:latin typeface="Arial Narrow"/>
                <a:cs typeface="Arial Narrow"/>
              </a:rPr>
              <a:t>l</a:t>
            </a:r>
            <a:r>
              <a:rPr sz="2000" spc="-10" dirty="0">
                <a:latin typeface="Arial Narrow"/>
                <a:cs typeface="Arial Narrow"/>
              </a:rPr>
              <a:t>u</a:t>
            </a:r>
            <a:r>
              <a:rPr sz="2000" spc="-5" dirty="0">
                <a:latin typeface="Arial Narrow"/>
                <a:cs typeface="Arial Narrow"/>
              </a:rPr>
              <a:t>e</a:t>
            </a:r>
            <a:r>
              <a:rPr sz="2000" spc="-10" dirty="0">
                <a:latin typeface="Arial Narrow"/>
                <a:cs typeface="Arial Narrow"/>
              </a:rPr>
              <a:t>s</a:t>
            </a:r>
            <a:r>
              <a:rPr sz="2000" spc="0" dirty="0">
                <a:latin typeface="Arial Narrow"/>
                <a:cs typeface="Arial Narrow"/>
              </a:rPr>
              <a:t>.ne</a:t>
            </a:r>
            <a:r>
              <a:rPr sz="2000" spc="-15" dirty="0">
                <a:latin typeface="Arial Narrow"/>
                <a:cs typeface="Arial Narrow"/>
              </a:rPr>
              <a:t>x</a:t>
            </a:r>
            <a:r>
              <a:rPr sz="2000" spc="0" dirty="0">
                <a:latin typeface="Arial Narrow"/>
                <a:cs typeface="Arial Narrow"/>
              </a:rPr>
              <a:t>t(</a:t>
            </a:r>
            <a:r>
              <a:rPr sz="2000" spc="5" dirty="0">
                <a:latin typeface="Arial Narrow"/>
                <a:cs typeface="Arial Narrow"/>
              </a:rPr>
              <a:t>)</a:t>
            </a:r>
            <a:r>
              <a:rPr sz="2000" spc="-5" dirty="0">
                <a:latin typeface="Arial Narrow"/>
                <a:cs typeface="Arial Narrow"/>
              </a:rPr>
              <a:t>.get()</a:t>
            </a:r>
            <a:r>
              <a:rPr sz="2000" spc="0" dirty="0">
                <a:latin typeface="Arial Narrow"/>
                <a:cs typeface="Arial Narrow"/>
              </a:rPr>
              <a:t>;</a:t>
            </a:r>
            <a:r>
              <a:rPr sz="2000" spc="-10" dirty="0">
                <a:latin typeface="Arial Narrow"/>
                <a:cs typeface="Arial Narrow"/>
              </a:rPr>
              <a:t> </a:t>
            </a:r>
            <a:r>
              <a:rPr sz="2000" spc="0" dirty="0">
                <a:latin typeface="Arial Narrow"/>
                <a:cs typeface="Arial Narrow"/>
              </a:rPr>
              <a:t>}</a:t>
            </a:r>
            <a:endParaRPr sz="2000">
              <a:latin typeface="Arial Narrow"/>
              <a:cs typeface="Arial Narrow"/>
            </a:endParaRPr>
          </a:p>
        </p:txBody>
      </p:sp>
      <p:sp>
        <p:nvSpPr>
          <p:cNvPr id="7" name="object 7"/>
          <p:cNvSpPr txBox="1"/>
          <p:nvPr/>
        </p:nvSpPr>
        <p:spPr>
          <a:xfrm>
            <a:off x="459740" y="4512436"/>
            <a:ext cx="4812665" cy="1088390"/>
          </a:xfrm>
          <a:prstGeom prst="rect">
            <a:avLst/>
          </a:prstGeom>
        </p:spPr>
        <p:txBody>
          <a:bodyPr vert="horz" wrap="square" lIns="0" tIns="0" rIns="0" bIns="0" rtlCol="0">
            <a:spAutoFit/>
          </a:bodyPr>
          <a:lstStyle/>
          <a:p>
            <a:pPr marL="927100">
              <a:lnSpc>
                <a:spcPct val="100000"/>
              </a:lnSpc>
            </a:pPr>
            <a:r>
              <a:rPr sz="2000" spc="-5" dirty="0">
                <a:latin typeface="Arial Narrow"/>
                <a:cs typeface="Arial Narrow"/>
              </a:rPr>
              <a:t>c</a:t>
            </a:r>
            <a:r>
              <a:rPr sz="2000" spc="-10" dirty="0">
                <a:latin typeface="Arial Narrow"/>
                <a:cs typeface="Arial Narrow"/>
              </a:rPr>
              <a:t>o</a:t>
            </a:r>
            <a:r>
              <a:rPr sz="2000" spc="-5" dirty="0">
                <a:latin typeface="Arial Narrow"/>
                <a:cs typeface="Arial Narrow"/>
              </a:rPr>
              <a:t>nte</a:t>
            </a:r>
            <a:r>
              <a:rPr sz="2000" spc="-15" dirty="0">
                <a:latin typeface="Arial Narrow"/>
                <a:cs typeface="Arial Narrow"/>
              </a:rPr>
              <a:t>x</a:t>
            </a:r>
            <a:r>
              <a:rPr sz="2000" spc="0" dirty="0">
                <a:latin typeface="Arial Narrow"/>
                <a:cs typeface="Arial Narrow"/>
              </a:rPr>
              <a:t>t.write(k</a:t>
            </a:r>
            <a:r>
              <a:rPr sz="2000" spc="-5" dirty="0">
                <a:latin typeface="Arial Narrow"/>
                <a:cs typeface="Arial Narrow"/>
              </a:rPr>
              <a:t>e</a:t>
            </a:r>
            <a:r>
              <a:rPr sz="2000" spc="-130" dirty="0">
                <a:latin typeface="Arial Narrow"/>
                <a:cs typeface="Arial Narrow"/>
              </a:rPr>
              <a:t>y</a:t>
            </a:r>
            <a:r>
              <a:rPr sz="2000" spc="0" dirty="0">
                <a:latin typeface="Arial Narrow"/>
                <a:cs typeface="Arial Narrow"/>
              </a:rPr>
              <a:t>, </a:t>
            </a:r>
            <a:r>
              <a:rPr sz="2000" spc="-5" dirty="0">
                <a:latin typeface="Arial Narrow"/>
                <a:cs typeface="Arial Narrow"/>
              </a:rPr>
              <a:t>ne</a:t>
            </a:r>
            <a:r>
              <a:rPr sz="2000" spc="0" dirty="0">
                <a:latin typeface="Arial Narrow"/>
                <a:cs typeface="Arial Narrow"/>
              </a:rPr>
              <a:t>w I</a:t>
            </a:r>
            <a:r>
              <a:rPr sz="2000" spc="-10" dirty="0">
                <a:latin typeface="Arial Narrow"/>
                <a:cs typeface="Arial Narrow"/>
              </a:rPr>
              <a:t>n</a:t>
            </a:r>
            <a:r>
              <a:rPr sz="2000" spc="0" dirty="0">
                <a:latin typeface="Arial Narrow"/>
                <a:cs typeface="Arial Narrow"/>
              </a:rPr>
              <a:t>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e(co</a:t>
            </a:r>
            <a:r>
              <a:rPr sz="2000" spc="-10" dirty="0">
                <a:latin typeface="Arial Narrow"/>
                <a:cs typeface="Arial Narrow"/>
              </a:rPr>
              <a:t>u</a:t>
            </a:r>
            <a:r>
              <a:rPr sz="2000" spc="-5" dirty="0">
                <a:latin typeface="Arial Narrow"/>
                <a:cs typeface="Arial Narrow"/>
              </a:rPr>
              <a:t>nt)</a:t>
            </a:r>
            <a:r>
              <a:rPr sz="2000" spc="5" dirty="0">
                <a:latin typeface="Arial Narrow"/>
                <a:cs typeface="Arial Narrow"/>
              </a:rPr>
              <a:t>)</a:t>
            </a:r>
            <a:r>
              <a:rPr sz="2000" spc="0" dirty="0">
                <a:latin typeface="Arial Narrow"/>
                <a:cs typeface="Arial Narrow"/>
              </a:rPr>
              <a:t>;</a:t>
            </a:r>
            <a:endParaRPr sz="2000">
              <a:latin typeface="Arial Narrow"/>
              <a:cs typeface="Arial Narrow"/>
            </a:endParaRPr>
          </a:p>
          <a:p>
            <a:pPr marL="342900">
              <a:lnSpc>
                <a:spcPct val="100000"/>
              </a:lnSpc>
              <a:spcBef>
                <a:spcPts val="705"/>
              </a:spcBef>
            </a:pPr>
            <a:r>
              <a:rPr sz="2000" dirty="0">
                <a:latin typeface="Arial Narrow"/>
                <a:cs typeface="Arial Narrow"/>
              </a:rPr>
              <a:t>} </a:t>
            </a:r>
            <a:r>
              <a:rPr sz="2000" spc="-5" dirty="0">
                <a:solidFill>
                  <a:srgbClr val="C00000"/>
                </a:solidFill>
                <a:latin typeface="Arial Narrow"/>
                <a:cs typeface="Arial Narrow"/>
              </a:rPr>
              <a:t>/</a:t>
            </a:r>
            <a:r>
              <a:rPr sz="2000" spc="0" dirty="0">
                <a:solidFill>
                  <a:srgbClr val="C00000"/>
                </a:solidFill>
                <a:latin typeface="Arial Narrow"/>
                <a:cs typeface="Arial Narrow"/>
              </a:rPr>
              <a:t>/</a:t>
            </a:r>
            <a:r>
              <a:rPr sz="2000" spc="-25" dirty="0">
                <a:solidFill>
                  <a:srgbClr val="C00000"/>
                </a:solidFill>
                <a:latin typeface="Arial Narrow"/>
                <a:cs typeface="Arial Narrow"/>
              </a:rPr>
              <a:t> </a:t>
            </a:r>
            <a:r>
              <a:rPr sz="2000" spc="10" dirty="0">
                <a:solidFill>
                  <a:srgbClr val="C00000"/>
                </a:solidFill>
                <a:latin typeface="黑体"/>
                <a:cs typeface="黑体"/>
              </a:rPr>
              <a:t>输出</a:t>
            </a:r>
            <a:r>
              <a:rPr sz="2000" spc="-5" dirty="0">
                <a:solidFill>
                  <a:srgbClr val="C00000"/>
                </a:solidFill>
                <a:latin typeface="Arial Narrow"/>
                <a:cs typeface="Arial Narrow"/>
              </a:rPr>
              <a:t>k</a:t>
            </a:r>
            <a:r>
              <a:rPr sz="2000" spc="-10" dirty="0">
                <a:solidFill>
                  <a:srgbClr val="C00000"/>
                </a:solidFill>
                <a:latin typeface="Arial Narrow"/>
                <a:cs typeface="Arial Narrow"/>
              </a:rPr>
              <a:t>e</a:t>
            </a:r>
            <a:r>
              <a:rPr sz="2000" spc="-5" dirty="0">
                <a:solidFill>
                  <a:srgbClr val="C00000"/>
                </a:solidFill>
                <a:latin typeface="Arial Narrow"/>
                <a:cs typeface="Arial Narrow"/>
              </a:rPr>
              <a:t>y</a:t>
            </a:r>
            <a:r>
              <a:rPr sz="2000" spc="0" dirty="0">
                <a:solidFill>
                  <a:srgbClr val="C00000"/>
                </a:solidFill>
                <a:latin typeface="Arial Narrow"/>
                <a:cs typeface="Arial Narrow"/>
              </a:rPr>
              <a:t>:</a:t>
            </a:r>
            <a:r>
              <a:rPr sz="2000" spc="-30" dirty="0">
                <a:solidFill>
                  <a:srgbClr val="C00000"/>
                </a:solidFill>
                <a:latin typeface="Arial Narrow"/>
                <a:cs typeface="Arial Narrow"/>
              </a:rPr>
              <a:t> </a:t>
            </a:r>
            <a:r>
              <a:rPr sz="2000" spc="10" dirty="0">
                <a:solidFill>
                  <a:srgbClr val="C00000"/>
                </a:solidFill>
                <a:latin typeface="黑体"/>
                <a:cs typeface="黑体"/>
              </a:rPr>
              <a:t>被引</a:t>
            </a:r>
            <a:r>
              <a:rPr sz="2000" spc="0" dirty="0">
                <a:solidFill>
                  <a:srgbClr val="C00000"/>
                </a:solidFill>
                <a:latin typeface="黑体"/>
                <a:cs typeface="黑体"/>
              </a:rPr>
              <a:t>次数</a:t>
            </a:r>
            <a:r>
              <a:rPr sz="2000" spc="5" dirty="0">
                <a:solidFill>
                  <a:srgbClr val="C00000"/>
                </a:solidFill>
                <a:latin typeface="黑体"/>
                <a:cs typeface="黑体"/>
              </a:rPr>
              <a:t>；</a:t>
            </a:r>
            <a:r>
              <a:rPr sz="2000" spc="-5" dirty="0">
                <a:solidFill>
                  <a:srgbClr val="C00000"/>
                </a:solidFill>
                <a:latin typeface="Arial Narrow"/>
                <a:cs typeface="Arial Narrow"/>
              </a:rPr>
              <a:t>v</a:t>
            </a:r>
            <a:r>
              <a:rPr sz="2000" spc="-10" dirty="0">
                <a:solidFill>
                  <a:srgbClr val="C00000"/>
                </a:solidFill>
                <a:latin typeface="Arial Narrow"/>
                <a:cs typeface="Arial Narrow"/>
              </a:rPr>
              <a:t>a</a:t>
            </a:r>
            <a:r>
              <a:rPr sz="2000" spc="-5" dirty="0">
                <a:solidFill>
                  <a:srgbClr val="C00000"/>
                </a:solidFill>
                <a:latin typeface="Arial Narrow"/>
                <a:cs typeface="Arial Narrow"/>
              </a:rPr>
              <a:t>l</a:t>
            </a:r>
            <a:r>
              <a:rPr sz="2000" spc="-10" dirty="0">
                <a:solidFill>
                  <a:srgbClr val="C00000"/>
                </a:solidFill>
                <a:latin typeface="Arial Narrow"/>
                <a:cs typeface="Arial Narrow"/>
              </a:rPr>
              <a:t>u</a:t>
            </a:r>
            <a:r>
              <a:rPr sz="2000" spc="-5" dirty="0">
                <a:solidFill>
                  <a:srgbClr val="C00000"/>
                </a:solidFill>
                <a:latin typeface="Arial Narrow"/>
                <a:cs typeface="Arial Narrow"/>
              </a:rPr>
              <a:t>e</a:t>
            </a:r>
            <a:r>
              <a:rPr sz="2000" spc="0" dirty="0">
                <a:solidFill>
                  <a:srgbClr val="C00000"/>
                </a:solidFill>
                <a:latin typeface="Arial Narrow"/>
                <a:cs typeface="Arial Narrow"/>
              </a:rPr>
              <a:t>:</a:t>
            </a:r>
            <a:r>
              <a:rPr sz="2000" spc="-40" dirty="0">
                <a:solidFill>
                  <a:srgbClr val="C00000"/>
                </a:solidFill>
                <a:latin typeface="Arial Narrow"/>
                <a:cs typeface="Arial Narrow"/>
              </a:rPr>
              <a:t> </a:t>
            </a:r>
            <a:r>
              <a:rPr sz="2000" spc="10" dirty="0">
                <a:solidFill>
                  <a:srgbClr val="C00000"/>
                </a:solidFill>
                <a:latin typeface="黑体"/>
                <a:cs typeface="黑体"/>
              </a:rPr>
              <a:t>总出</a:t>
            </a:r>
            <a:r>
              <a:rPr sz="2000" spc="0" dirty="0">
                <a:solidFill>
                  <a:srgbClr val="C00000"/>
                </a:solidFill>
                <a:latin typeface="黑体"/>
                <a:cs typeface="黑体"/>
              </a:rPr>
              <a:t>现</a:t>
            </a:r>
            <a:r>
              <a:rPr sz="2000" spc="-15" dirty="0">
                <a:solidFill>
                  <a:srgbClr val="C00000"/>
                </a:solidFill>
                <a:latin typeface="黑体"/>
                <a:cs typeface="黑体"/>
              </a:rPr>
              <a:t>次</a:t>
            </a:r>
            <a:r>
              <a:rPr sz="2000" spc="0" dirty="0">
                <a:solidFill>
                  <a:srgbClr val="C00000"/>
                </a:solidFill>
                <a:latin typeface="黑体"/>
                <a:cs typeface="黑体"/>
              </a:rPr>
              <a:t>数</a:t>
            </a:r>
            <a:endParaRPr sz="2000">
              <a:latin typeface="黑体"/>
              <a:cs typeface="黑体"/>
            </a:endParaRPr>
          </a:p>
          <a:p>
            <a:pPr marL="12700">
              <a:lnSpc>
                <a:spcPct val="100000"/>
              </a:lnSpc>
              <a:spcBef>
                <a:spcPts val="585"/>
              </a:spcBef>
            </a:pPr>
            <a:r>
              <a:rPr sz="2000" dirty="0">
                <a:latin typeface="Arial Narrow"/>
                <a:cs typeface="Arial Narrow"/>
              </a:rPr>
              <a:t>}</a:t>
            </a:r>
            <a:endParaRPr sz="2000">
              <a:latin typeface="Arial Narrow"/>
              <a:cs typeface="Arial Narrow"/>
            </a:endParaRPr>
          </a:p>
        </p:txBody>
      </p:sp>
      <p:sp>
        <p:nvSpPr>
          <p:cNvPr id="8" name="object 8"/>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632714"/>
            <a:ext cx="3674110" cy="824230"/>
          </a:xfrm>
          <a:prstGeom prst="rect">
            <a:avLst/>
          </a:prstGeom>
        </p:spPr>
        <p:txBody>
          <a:bodyPr vert="horz" wrap="square" lIns="0" tIns="0" rIns="0" bIns="0" rtlCol="0">
            <a:spAutoFit/>
          </a:bodyPr>
          <a:lstStyle/>
          <a:p>
            <a:pPr marL="12700">
              <a:lnSpc>
                <a:spcPct val="100000"/>
              </a:lnSpc>
            </a:pPr>
            <a:r>
              <a:rPr sz="2600" b="1" spc="-25" dirty="0">
                <a:solidFill>
                  <a:srgbClr val="00AF50"/>
                </a:solidFill>
                <a:latin typeface="黑体"/>
                <a:cs typeface="黑体"/>
              </a:rPr>
              <a:t>专利被</a:t>
            </a:r>
            <a:r>
              <a:rPr sz="2600" b="1" spc="-30" dirty="0">
                <a:solidFill>
                  <a:srgbClr val="00AF50"/>
                </a:solidFill>
                <a:latin typeface="黑体"/>
                <a:cs typeface="黑体"/>
              </a:rPr>
              <a:t>引次</a:t>
            </a:r>
            <a:r>
              <a:rPr sz="2600" b="1" spc="-20" dirty="0">
                <a:solidFill>
                  <a:srgbClr val="00AF50"/>
                </a:solidFill>
                <a:latin typeface="黑体"/>
                <a:cs typeface="黑体"/>
              </a:rPr>
              <a:t>数</a:t>
            </a:r>
            <a:r>
              <a:rPr sz="2600" b="1" spc="-25" dirty="0">
                <a:solidFill>
                  <a:srgbClr val="00AF50"/>
                </a:solidFill>
                <a:latin typeface="黑体"/>
                <a:cs typeface="黑体"/>
              </a:rPr>
              <a:t>直</a:t>
            </a:r>
            <a:r>
              <a:rPr sz="2600" b="1" spc="-30" dirty="0">
                <a:solidFill>
                  <a:srgbClr val="00AF50"/>
                </a:solidFill>
                <a:latin typeface="黑体"/>
                <a:cs typeface="黑体"/>
              </a:rPr>
              <a:t>方图</a:t>
            </a:r>
            <a:r>
              <a:rPr sz="2600" b="1" spc="-20" dirty="0">
                <a:solidFill>
                  <a:srgbClr val="00AF50"/>
                </a:solidFill>
                <a:latin typeface="黑体"/>
                <a:cs typeface="黑体"/>
              </a:rPr>
              <a:t>统</a:t>
            </a:r>
            <a:r>
              <a:rPr sz="2600" b="1" spc="-30" dirty="0">
                <a:solidFill>
                  <a:srgbClr val="00AF50"/>
                </a:solidFill>
                <a:latin typeface="黑体"/>
                <a:cs typeface="黑体"/>
              </a:rPr>
              <a:t>计</a:t>
            </a:r>
            <a:endParaRPr sz="2600">
              <a:latin typeface="黑体"/>
              <a:cs typeface="黑体"/>
            </a:endParaRPr>
          </a:p>
          <a:p>
            <a:pPr marL="287020" indent="-274320">
              <a:lnSpc>
                <a:spcPts val="3080"/>
              </a:lnSpc>
              <a:spcBef>
                <a:spcPts val="285"/>
              </a:spcBef>
              <a:buClr>
                <a:srgbClr val="D24717"/>
              </a:buClr>
              <a:buSzPct val="84615"/>
              <a:buFont typeface="Wingdings 2"/>
              <a:buChar char=""/>
              <a:tabLst>
                <a:tab pos="287020" algn="l"/>
              </a:tabLst>
            </a:pPr>
            <a:r>
              <a:rPr sz="2600" spc="10" dirty="0">
                <a:solidFill>
                  <a:srgbClr val="C00000"/>
                </a:solidFill>
                <a:latin typeface="黑体"/>
                <a:cs typeface="黑体"/>
              </a:rPr>
              <a:t>主类</a:t>
            </a:r>
            <a:r>
              <a:rPr sz="2600" spc="-5" dirty="0">
                <a:solidFill>
                  <a:srgbClr val="C00000"/>
                </a:solidFill>
                <a:latin typeface="Arial Narrow"/>
                <a:cs typeface="Arial Narrow"/>
              </a:rPr>
              <a:t>-</a:t>
            </a:r>
            <a:r>
              <a:rPr sz="2600" spc="0" dirty="0">
                <a:solidFill>
                  <a:srgbClr val="C00000"/>
                </a:solidFill>
                <a:latin typeface="Arial Narrow"/>
                <a:cs typeface="Arial Narrow"/>
              </a:rPr>
              <a:t>-</a:t>
            </a:r>
            <a:r>
              <a:rPr sz="2600" spc="-35" dirty="0">
                <a:solidFill>
                  <a:srgbClr val="C00000"/>
                </a:solidFill>
                <a:latin typeface="Arial Narrow"/>
                <a:cs typeface="Arial Narrow"/>
              </a:rPr>
              <a:t> </a:t>
            </a:r>
            <a:r>
              <a:rPr sz="2600" spc="0" dirty="0">
                <a:solidFill>
                  <a:srgbClr val="C00000"/>
                </a:solidFill>
                <a:latin typeface="Arial Narrow"/>
                <a:cs typeface="Arial Narrow"/>
              </a:rPr>
              <a:t>Cita</a:t>
            </a:r>
            <a:r>
              <a:rPr sz="2600" spc="-15" dirty="0">
                <a:solidFill>
                  <a:srgbClr val="C00000"/>
                </a:solidFill>
                <a:latin typeface="Arial Narrow"/>
                <a:cs typeface="Arial Narrow"/>
              </a:rPr>
              <a:t>t</a:t>
            </a:r>
            <a:r>
              <a:rPr sz="2600" spc="-5" dirty="0">
                <a:solidFill>
                  <a:srgbClr val="C00000"/>
                </a:solidFill>
                <a:latin typeface="Arial Narrow"/>
                <a:cs typeface="Arial Narrow"/>
              </a:rPr>
              <a:t>ionHi</a:t>
            </a:r>
            <a:r>
              <a:rPr sz="2600" spc="5" dirty="0">
                <a:solidFill>
                  <a:srgbClr val="C00000"/>
                </a:solidFill>
                <a:latin typeface="Arial Narrow"/>
                <a:cs typeface="Arial Narrow"/>
              </a:rPr>
              <a:t>s</a:t>
            </a:r>
            <a:r>
              <a:rPr sz="2600" spc="0" dirty="0">
                <a:solidFill>
                  <a:srgbClr val="C00000"/>
                </a:solidFill>
                <a:latin typeface="Arial Narrow"/>
                <a:cs typeface="Arial Narrow"/>
              </a:rPr>
              <a:t>togram</a:t>
            </a:r>
            <a:endParaRPr sz="2600">
              <a:latin typeface="Arial Narrow"/>
              <a:cs typeface="Arial Narrow"/>
            </a:endParaRPr>
          </a:p>
        </p:txBody>
      </p:sp>
      <p:sp>
        <p:nvSpPr>
          <p:cNvPr id="3" name="object 3"/>
          <p:cNvSpPr txBox="1"/>
          <p:nvPr/>
        </p:nvSpPr>
        <p:spPr>
          <a:xfrm>
            <a:off x="459740" y="1433829"/>
            <a:ext cx="3560445" cy="765175"/>
          </a:xfrm>
          <a:prstGeom prst="rect">
            <a:avLst/>
          </a:prstGeom>
        </p:spPr>
        <p:txBody>
          <a:bodyPr vert="horz" wrap="square" lIns="0" tIns="0" rIns="0" bIns="0" rtlCol="0">
            <a:spAutoFit/>
          </a:bodyPr>
          <a:lstStyle/>
          <a:p>
            <a:pPr marL="12700">
              <a:lnSpc>
                <a:spcPts val="2050"/>
              </a:lnSpc>
            </a:pPr>
            <a:r>
              <a:rPr sz="1800" b="1" spc="-10" dirty="0">
                <a:latin typeface="Arial Narrow"/>
                <a:cs typeface="Arial Narrow"/>
              </a:rPr>
              <a:t>pu</a:t>
            </a:r>
            <a:r>
              <a:rPr sz="1800" b="1" spc="-20" dirty="0">
                <a:latin typeface="Arial Narrow"/>
                <a:cs typeface="Arial Narrow"/>
              </a:rPr>
              <a:t>b</a:t>
            </a:r>
            <a:r>
              <a:rPr sz="1800" b="1" spc="0" dirty="0">
                <a:latin typeface="Arial Narrow"/>
                <a:cs typeface="Arial Narrow"/>
              </a:rPr>
              <a:t>lic</a:t>
            </a:r>
            <a:r>
              <a:rPr sz="1800" b="1" spc="10" dirty="0">
                <a:latin typeface="Arial Narrow"/>
                <a:cs typeface="Arial Narrow"/>
              </a:rPr>
              <a:t> </a:t>
            </a:r>
            <a:r>
              <a:rPr sz="1800" b="1" spc="0" dirty="0">
                <a:latin typeface="Arial Narrow"/>
                <a:cs typeface="Arial Narrow"/>
              </a:rPr>
              <a:t>c</a:t>
            </a:r>
            <a:r>
              <a:rPr sz="1800" b="1" spc="-10" dirty="0">
                <a:latin typeface="Arial Narrow"/>
                <a:cs typeface="Arial Narrow"/>
              </a:rPr>
              <a:t>l</a:t>
            </a:r>
            <a:r>
              <a:rPr sz="1800" b="1" spc="0" dirty="0">
                <a:latin typeface="Arial Narrow"/>
                <a:cs typeface="Arial Narrow"/>
              </a:rPr>
              <a:t>a</a:t>
            </a:r>
            <a:r>
              <a:rPr sz="1800" b="1" spc="-10" dirty="0">
                <a:latin typeface="Arial Narrow"/>
                <a:cs typeface="Arial Narrow"/>
              </a:rPr>
              <a:t>s</a:t>
            </a:r>
            <a:r>
              <a:rPr sz="1800" b="1" spc="0" dirty="0">
                <a:latin typeface="Arial Narrow"/>
                <a:cs typeface="Arial Narrow"/>
              </a:rPr>
              <a:t>s</a:t>
            </a:r>
            <a:r>
              <a:rPr sz="1800" b="1" spc="40" dirty="0">
                <a:latin typeface="Arial Narrow"/>
                <a:cs typeface="Arial Narrow"/>
              </a:rPr>
              <a:t> </a:t>
            </a:r>
            <a:r>
              <a:rPr sz="1800" b="1" spc="-10" dirty="0">
                <a:solidFill>
                  <a:srgbClr val="C00000"/>
                </a:solidFill>
                <a:latin typeface="Arial Narrow"/>
                <a:cs typeface="Arial Narrow"/>
              </a:rPr>
              <a:t>Citat</a:t>
            </a:r>
            <a:r>
              <a:rPr sz="1800" b="1" spc="-15" dirty="0">
                <a:solidFill>
                  <a:srgbClr val="C00000"/>
                </a:solidFill>
                <a:latin typeface="Arial Narrow"/>
                <a:cs typeface="Arial Narrow"/>
              </a:rPr>
              <a:t>i</a:t>
            </a:r>
            <a:r>
              <a:rPr sz="1800" b="1" spc="-10" dirty="0">
                <a:solidFill>
                  <a:srgbClr val="C00000"/>
                </a:solidFill>
                <a:latin typeface="Arial Narrow"/>
                <a:cs typeface="Arial Narrow"/>
              </a:rPr>
              <a:t>onHi</a:t>
            </a:r>
            <a:r>
              <a:rPr sz="1800" b="1" spc="-20" dirty="0">
                <a:solidFill>
                  <a:srgbClr val="C00000"/>
                </a:solidFill>
                <a:latin typeface="Arial Narrow"/>
                <a:cs typeface="Arial Narrow"/>
              </a:rPr>
              <a:t>s</a:t>
            </a:r>
            <a:r>
              <a:rPr sz="1800" b="1" spc="-10" dirty="0">
                <a:solidFill>
                  <a:srgbClr val="C00000"/>
                </a:solidFill>
                <a:latin typeface="Arial Narrow"/>
                <a:cs typeface="Arial Narrow"/>
              </a:rPr>
              <a:t>togr</a:t>
            </a:r>
            <a:r>
              <a:rPr sz="1800" b="1" spc="-20" dirty="0">
                <a:solidFill>
                  <a:srgbClr val="C00000"/>
                </a:solidFill>
                <a:latin typeface="Arial Narrow"/>
                <a:cs typeface="Arial Narrow"/>
              </a:rPr>
              <a:t>a</a:t>
            </a:r>
            <a:r>
              <a:rPr sz="1800" b="1" spc="0" dirty="0">
                <a:solidFill>
                  <a:srgbClr val="C00000"/>
                </a:solidFill>
                <a:latin typeface="Arial Narrow"/>
                <a:cs typeface="Arial Narrow"/>
              </a:rPr>
              <a:t>m</a:t>
            </a:r>
            <a:endParaRPr sz="1800">
              <a:latin typeface="Arial Narrow"/>
              <a:cs typeface="Arial Narrow"/>
            </a:endParaRPr>
          </a:p>
          <a:p>
            <a:pPr marL="12700">
              <a:lnSpc>
                <a:spcPts val="1945"/>
              </a:lnSpc>
            </a:pPr>
            <a:r>
              <a:rPr sz="1800" b="1" spc="-10" dirty="0">
                <a:latin typeface="Arial Narrow"/>
                <a:cs typeface="Arial Narrow"/>
              </a:rPr>
              <a:t>{</a:t>
            </a:r>
            <a:endParaRPr sz="1800">
              <a:latin typeface="Arial Narrow"/>
              <a:cs typeface="Arial Narrow"/>
            </a:endParaRPr>
          </a:p>
          <a:p>
            <a:pPr marL="286385">
              <a:lnSpc>
                <a:spcPts val="2025"/>
              </a:lnSpc>
            </a:pPr>
            <a:r>
              <a:rPr sz="1800" b="1" spc="-10" dirty="0">
                <a:latin typeface="Arial Narrow"/>
                <a:cs typeface="Arial Narrow"/>
              </a:rPr>
              <a:t>pu</a:t>
            </a:r>
            <a:r>
              <a:rPr sz="1800" b="1" spc="-20" dirty="0">
                <a:latin typeface="Arial Narrow"/>
                <a:cs typeface="Arial Narrow"/>
              </a:rPr>
              <a:t>b</a:t>
            </a:r>
            <a:r>
              <a:rPr sz="1800" b="1" spc="0" dirty="0">
                <a:latin typeface="Arial Narrow"/>
                <a:cs typeface="Arial Narrow"/>
              </a:rPr>
              <a:t>lic</a:t>
            </a:r>
            <a:r>
              <a:rPr sz="1800" b="1" spc="10" dirty="0">
                <a:latin typeface="Arial Narrow"/>
                <a:cs typeface="Arial Narrow"/>
              </a:rPr>
              <a:t> </a:t>
            </a:r>
            <a:r>
              <a:rPr sz="1800" b="1" spc="0" dirty="0">
                <a:latin typeface="Arial Narrow"/>
                <a:cs typeface="Arial Narrow"/>
              </a:rPr>
              <a:t>st</a:t>
            </a:r>
            <a:r>
              <a:rPr sz="1800" b="1" spc="-10" dirty="0">
                <a:latin typeface="Arial Narrow"/>
                <a:cs typeface="Arial Narrow"/>
              </a:rPr>
              <a:t>a</a:t>
            </a:r>
            <a:r>
              <a:rPr sz="1800" b="1" spc="0" dirty="0">
                <a:latin typeface="Arial Narrow"/>
                <a:cs typeface="Arial Narrow"/>
              </a:rPr>
              <a:t>tic</a:t>
            </a:r>
            <a:r>
              <a:rPr sz="1800" b="1" spc="10" dirty="0">
                <a:latin typeface="Arial Narrow"/>
                <a:cs typeface="Arial Narrow"/>
              </a:rPr>
              <a:t> </a:t>
            </a:r>
            <a:r>
              <a:rPr sz="1800" b="1" spc="0" dirty="0">
                <a:latin typeface="Arial Narrow"/>
                <a:cs typeface="Arial Narrow"/>
              </a:rPr>
              <a:t>v</a:t>
            </a:r>
            <a:r>
              <a:rPr sz="1800" b="1" spc="-10" dirty="0">
                <a:latin typeface="Arial Narrow"/>
                <a:cs typeface="Arial Narrow"/>
              </a:rPr>
              <a:t>o</a:t>
            </a:r>
            <a:r>
              <a:rPr sz="1800" b="1" spc="0" dirty="0">
                <a:latin typeface="Arial Narrow"/>
                <a:cs typeface="Arial Narrow"/>
              </a:rPr>
              <a:t>id</a:t>
            </a:r>
            <a:r>
              <a:rPr sz="1800" b="1" spc="15" dirty="0">
                <a:latin typeface="Arial Narrow"/>
                <a:cs typeface="Arial Narrow"/>
              </a:rPr>
              <a:t> </a:t>
            </a:r>
            <a:r>
              <a:rPr sz="1800" b="1" spc="0" dirty="0">
                <a:latin typeface="Arial Narrow"/>
                <a:cs typeface="Arial Narrow"/>
              </a:rPr>
              <a:t>m</a:t>
            </a:r>
            <a:r>
              <a:rPr sz="1800" b="1" spc="-10" dirty="0">
                <a:latin typeface="Arial Narrow"/>
                <a:cs typeface="Arial Narrow"/>
              </a:rPr>
              <a:t>ain(Stri</a:t>
            </a:r>
            <a:r>
              <a:rPr sz="1800" b="1" spc="-15" dirty="0">
                <a:latin typeface="Arial Narrow"/>
                <a:cs typeface="Arial Narrow"/>
              </a:rPr>
              <a:t>n</a:t>
            </a:r>
            <a:r>
              <a:rPr sz="1800" b="1" spc="-10" dirty="0">
                <a:latin typeface="Arial Narrow"/>
                <a:cs typeface="Arial Narrow"/>
              </a:rPr>
              <a:t>g[]</a:t>
            </a:r>
            <a:r>
              <a:rPr sz="1800" b="1" spc="5" dirty="0">
                <a:latin typeface="Arial Narrow"/>
                <a:cs typeface="Arial Narrow"/>
              </a:rPr>
              <a:t> </a:t>
            </a:r>
            <a:r>
              <a:rPr sz="1800" b="1" spc="-10" dirty="0">
                <a:latin typeface="Arial Narrow"/>
                <a:cs typeface="Arial Narrow"/>
              </a:rPr>
              <a:t>arg</a:t>
            </a:r>
            <a:r>
              <a:rPr sz="1800" b="1" spc="-20" dirty="0">
                <a:latin typeface="Arial Narrow"/>
                <a:cs typeface="Arial Narrow"/>
              </a:rPr>
              <a:t>s</a:t>
            </a:r>
            <a:r>
              <a:rPr sz="1800" b="1" spc="-5" dirty="0">
                <a:latin typeface="Arial Narrow"/>
                <a:cs typeface="Arial Narrow"/>
              </a:rPr>
              <a:t>)</a:t>
            </a:r>
            <a:endParaRPr sz="1800">
              <a:latin typeface="Arial Narrow"/>
              <a:cs typeface="Arial Narrow"/>
            </a:endParaRPr>
          </a:p>
        </p:txBody>
      </p:sp>
      <p:sp>
        <p:nvSpPr>
          <p:cNvPr id="4" name="object 4"/>
          <p:cNvSpPr txBox="1"/>
          <p:nvPr/>
        </p:nvSpPr>
        <p:spPr>
          <a:xfrm>
            <a:off x="734059" y="2174747"/>
            <a:ext cx="98425" cy="283845"/>
          </a:xfrm>
          <a:prstGeom prst="rect">
            <a:avLst/>
          </a:prstGeom>
        </p:spPr>
        <p:txBody>
          <a:bodyPr vert="horz" wrap="square" lIns="0" tIns="0" rIns="0" bIns="0" rtlCol="0">
            <a:spAutoFit/>
          </a:bodyPr>
          <a:lstStyle/>
          <a:p>
            <a:pPr marL="12700">
              <a:lnSpc>
                <a:spcPct val="100000"/>
              </a:lnSpc>
            </a:pPr>
            <a:r>
              <a:rPr sz="1800" b="1" dirty="0">
                <a:latin typeface="Arial Narrow"/>
                <a:cs typeface="Arial Narrow"/>
              </a:rPr>
              <a:t>{</a:t>
            </a:r>
            <a:endParaRPr sz="1800">
              <a:latin typeface="Arial Narrow"/>
              <a:cs typeface="Arial Narrow"/>
            </a:endParaRPr>
          </a:p>
        </p:txBody>
      </p:sp>
      <p:sp>
        <p:nvSpPr>
          <p:cNvPr id="5" name="object 5"/>
          <p:cNvSpPr txBox="1"/>
          <p:nvPr/>
        </p:nvSpPr>
        <p:spPr>
          <a:xfrm>
            <a:off x="1374394" y="2174747"/>
            <a:ext cx="5334635" cy="1024255"/>
          </a:xfrm>
          <a:prstGeom prst="rect">
            <a:avLst/>
          </a:prstGeom>
        </p:spPr>
        <p:txBody>
          <a:bodyPr vert="horz" wrap="square" lIns="0" tIns="0" rIns="0" bIns="0" rtlCol="0">
            <a:spAutoFit/>
          </a:bodyPr>
          <a:lstStyle/>
          <a:p>
            <a:pPr marL="12700">
              <a:lnSpc>
                <a:spcPts val="2050"/>
              </a:lnSpc>
            </a:pPr>
            <a:r>
              <a:rPr sz="1800" b="1" dirty="0">
                <a:latin typeface="Arial Narrow"/>
                <a:cs typeface="Arial Narrow"/>
              </a:rPr>
              <a:t>Conf</a:t>
            </a:r>
            <a:r>
              <a:rPr sz="1800" b="1" spc="-10" dirty="0">
                <a:latin typeface="Arial Narrow"/>
                <a:cs typeface="Arial Narrow"/>
              </a:rPr>
              <a:t>i</a:t>
            </a:r>
            <a:r>
              <a:rPr sz="1800" b="1" spc="0" dirty="0">
                <a:latin typeface="Arial Narrow"/>
                <a:cs typeface="Arial Narrow"/>
              </a:rPr>
              <a:t>g</a:t>
            </a:r>
            <a:r>
              <a:rPr sz="1800" b="1" spc="-10" dirty="0">
                <a:latin typeface="Arial Narrow"/>
                <a:cs typeface="Arial Narrow"/>
              </a:rPr>
              <a:t>u</a:t>
            </a:r>
            <a:r>
              <a:rPr sz="1800" b="1" spc="0" dirty="0">
                <a:latin typeface="Arial Narrow"/>
                <a:cs typeface="Arial Narrow"/>
              </a:rPr>
              <a:t>rat</a:t>
            </a:r>
            <a:r>
              <a:rPr sz="1800" b="1" spc="-10" dirty="0">
                <a:latin typeface="Arial Narrow"/>
                <a:cs typeface="Arial Narrow"/>
              </a:rPr>
              <a:t>i</a:t>
            </a:r>
            <a:r>
              <a:rPr sz="1800" b="1" spc="0" dirty="0">
                <a:latin typeface="Arial Narrow"/>
                <a:cs typeface="Arial Narrow"/>
              </a:rPr>
              <a:t>on </a:t>
            </a:r>
            <a:r>
              <a:rPr sz="1800" b="1" spc="-10" dirty="0">
                <a:latin typeface="Arial Narrow"/>
                <a:cs typeface="Arial Narrow"/>
              </a:rPr>
              <a:t>c</a:t>
            </a:r>
            <a:r>
              <a:rPr sz="1800" b="1" spc="0" dirty="0">
                <a:latin typeface="Arial Narrow"/>
                <a:cs typeface="Arial Narrow"/>
              </a:rPr>
              <a:t>o</a:t>
            </a:r>
            <a:r>
              <a:rPr sz="1800" b="1" spc="-10" dirty="0">
                <a:latin typeface="Arial Narrow"/>
                <a:cs typeface="Arial Narrow"/>
              </a:rPr>
              <a:t>n</a:t>
            </a:r>
            <a:r>
              <a:rPr sz="1800" b="1" spc="0" dirty="0">
                <a:latin typeface="Arial Narrow"/>
                <a:cs typeface="Arial Narrow"/>
              </a:rPr>
              <a:t>f =</a:t>
            </a:r>
            <a:r>
              <a:rPr sz="1800" b="1" spc="5" dirty="0">
                <a:latin typeface="Arial Narrow"/>
                <a:cs typeface="Arial Narrow"/>
              </a:rPr>
              <a:t> </a:t>
            </a:r>
            <a:r>
              <a:rPr sz="1800" b="1" spc="0" dirty="0">
                <a:latin typeface="Arial Narrow"/>
                <a:cs typeface="Arial Narrow"/>
              </a:rPr>
              <a:t>n</a:t>
            </a:r>
            <a:r>
              <a:rPr sz="1800" b="1" spc="-10" dirty="0">
                <a:latin typeface="Arial Narrow"/>
                <a:cs typeface="Arial Narrow"/>
              </a:rPr>
              <a:t>e</a:t>
            </a:r>
            <a:r>
              <a:rPr sz="1800" b="1" spc="0" dirty="0">
                <a:latin typeface="Arial Narrow"/>
                <a:cs typeface="Arial Narrow"/>
              </a:rPr>
              <a:t>w</a:t>
            </a:r>
            <a:r>
              <a:rPr sz="1800" b="1" spc="5" dirty="0">
                <a:latin typeface="Arial Narrow"/>
                <a:cs typeface="Arial Narrow"/>
              </a:rPr>
              <a:t> </a:t>
            </a:r>
            <a:r>
              <a:rPr sz="1800" b="1" spc="0" dirty="0">
                <a:latin typeface="Arial Narrow"/>
                <a:cs typeface="Arial Narrow"/>
              </a:rPr>
              <a:t>Conf</a:t>
            </a:r>
            <a:r>
              <a:rPr sz="1800" b="1" spc="-10" dirty="0">
                <a:latin typeface="Arial Narrow"/>
                <a:cs typeface="Arial Narrow"/>
              </a:rPr>
              <a:t>i</a:t>
            </a:r>
            <a:r>
              <a:rPr sz="1800" b="1" spc="0" dirty="0">
                <a:latin typeface="Arial Narrow"/>
                <a:cs typeface="Arial Narrow"/>
              </a:rPr>
              <a:t>g</a:t>
            </a:r>
            <a:r>
              <a:rPr sz="1800" b="1" spc="-10" dirty="0">
                <a:latin typeface="Arial Narrow"/>
                <a:cs typeface="Arial Narrow"/>
              </a:rPr>
              <a:t>u</a:t>
            </a:r>
            <a:r>
              <a:rPr sz="1800" b="1" spc="0" dirty="0">
                <a:latin typeface="Arial Narrow"/>
                <a:cs typeface="Arial Narrow"/>
              </a:rPr>
              <a:t>rat</a:t>
            </a:r>
            <a:r>
              <a:rPr sz="1800" b="1" spc="-10" dirty="0">
                <a:latin typeface="Arial Narrow"/>
                <a:cs typeface="Arial Narrow"/>
              </a:rPr>
              <a:t>i</a:t>
            </a:r>
            <a:r>
              <a:rPr sz="1800" b="1" spc="0" dirty="0">
                <a:latin typeface="Arial Narrow"/>
                <a:cs typeface="Arial Narrow"/>
              </a:rPr>
              <a:t>o</a:t>
            </a:r>
            <a:r>
              <a:rPr sz="1800" b="1" spc="-10" dirty="0">
                <a:latin typeface="Arial Narrow"/>
                <a:cs typeface="Arial Narrow"/>
              </a:rPr>
              <a:t>n</a:t>
            </a:r>
            <a:r>
              <a:rPr sz="1800" b="1" spc="0" dirty="0">
                <a:latin typeface="Arial Narrow"/>
                <a:cs typeface="Arial Narrow"/>
              </a:rPr>
              <a:t>();</a:t>
            </a:r>
            <a:endParaRPr sz="1800">
              <a:latin typeface="Arial Narrow"/>
              <a:cs typeface="Arial Narrow"/>
            </a:endParaRPr>
          </a:p>
          <a:p>
            <a:pPr marL="12700" marR="6350">
              <a:lnSpc>
                <a:spcPts val="1939"/>
              </a:lnSpc>
              <a:spcBef>
                <a:spcPts val="140"/>
              </a:spcBef>
            </a:pPr>
            <a:r>
              <a:rPr sz="1800" b="1" dirty="0">
                <a:latin typeface="Arial Narrow"/>
                <a:cs typeface="Arial Narrow"/>
              </a:rPr>
              <a:t>J</a:t>
            </a:r>
            <a:r>
              <a:rPr sz="1800" b="1" spc="-10" dirty="0">
                <a:latin typeface="Arial Narrow"/>
                <a:cs typeface="Arial Narrow"/>
              </a:rPr>
              <a:t>obConf</a:t>
            </a:r>
            <a:r>
              <a:rPr sz="1800" b="1" spc="0" dirty="0">
                <a:latin typeface="Arial Narrow"/>
                <a:cs typeface="Arial Narrow"/>
              </a:rPr>
              <a:t> </a:t>
            </a:r>
            <a:r>
              <a:rPr sz="1800" b="1" spc="-10" dirty="0">
                <a:latin typeface="Arial Narrow"/>
                <a:cs typeface="Arial Narrow"/>
              </a:rPr>
              <a:t>job</a:t>
            </a:r>
            <a:r>
              <a:rPr sz="1800" b="1" spc="0" dirty="0">
                <a:latin typeface="Arial Narrow"/>
                <a:cs typeface="Arial Narrow"/>
              </a:rPr>
              <a:t> = n</a:t>
            </a:r>
            <a:r>
              <a:rPr sz="1800" b="1" spc="-10" dirty="0">
                <a:latin typeface="Arial Narrow"/>
                <a:cs typeface="Arial Narrow"/>
              </a:rPr>
              <a:t>e</a:t>
            </a:r>
            <a:r>
              <a:rPr sz="1800" b="1" spc="0" dirty="0">
                <a:latin typeface="Arial Narrow"/>
                <a:cs typeface="Arial Narrow"/>
              </a:rPr>
              <a:t>w</a:t>
            </a:r>
            <a:r>
              <a:rPr sz="1800" b="1" spc="10" dirty="0">
                <a:latin typeface="Arial Narrow"/>
                <a:cs typeface="Arial Narrow"/>
              </a:rPr>
              <a:t> </a:t>
            </a:r>
            <a:r>
              <a:rPr sz="1800" b="1" spc="0" dirty="0">
                <a:latin typeface="Arial Narrow"/>
                <a:cs typeface="Arial Narrow"/>
              </a:rPr>
              <a:t>J</a:t>
            </a:r>
            <a:r>
              <a:rPr sz="1800" b="1" spc="-10" dirty="0">
                <a:latin typeface="Arial Narrow"/>
                <a:cs typeface="Arial Narrow"/>
              </a:rPr>
              <a:t>obConf(</a:t>
            </a:r>
            <a:r>
              <a:rPr sz="1800" b="1" spc="-20" dirty="0">
                <a:latin typeface="Arial Narrow"/>
                <a:cs typeface="Arial Narrow"/>
              </a:rPr>
              <a:t>c</a:t>
            </a:r>
            <a:r>
              <a:rPr sz="1800" b="1" spc="-10" dirty="0">
                <a:latin typeface="Arial Narrow"/>
                <a:cs typeface="Arial Narrow"/>
              </a:rPr>
              <a:t>onf,</a:t>
            </a:r>
            <a:r>
              <a:rPr sz="1800" b="1" spc="0" dirty="0">
                <a:latin typeface="Arial Narrow"/>
                <a:cs typeface="Arial Narrow"/>
              </a:rPr>
              <a:t> </a:t>
            </a:r>
            <a:r>
              <a:rPr sz="1800" b="1" spc="-10" dirty="0">
                <a:latin typeface="Arial Narrow"/>
                <a:cs typeface="Arial Narrow"/>
              </a:rPr>
              <a:t>Citat</a:t>
            </a:r>
            <a:r>
              <a:rPr sz="1800" b="1" spc="-15" dirty="0">
                <a:latin typeface="Arial Narrow"/>
                <a:cs typeface="Arial Narrow"/>
              </a:rPr>
              <a:t>i</a:t>
            </a:r>
            <a:r>
              <a:rPr sz="1800" b="1" spc="-10" dirty="0">
                <a:latin typeface="Arial Narrow"/>
                <a:cs typeface="Arial Narrow"/>
              </a:rPr>
              <a:t>onHi</a:t>
            </a:r>
            <a:r>
              <a:rPr sz="1800" b="1" spc="-20" dirty="0">
                <a:latin typeface="Arial Narrow"/>
                <a:cs typeface="Arial Narrow"/>
              </a:rPr>
              <a:t>s</a:t>
            </a:r>
            <a:r>
              <a:rPr sz="1800" b="1" spc="-10" dirty="0">
                <a:latin typeface="Arial Narrow"/>
                <a:cs typeface="Arial Narrow"/>
              </a:rPr>
              <a:t>togr</a:t>
            </a:r>
            <a:r>
              <a:rPr sz="1800" b="1" spc="-20" dirty="0">
                <a:latin typeface="Arial Narrow"/>
                <a:cs typeface="Arial Narrow"/>
              </a:rPr>
              <a:t>a</a:t>
            </a:r>
            <a:r>
              <a:rPr sz="1800" b="1" spc="0" dirty="0">
                <a:latin typeface="Arial Narrow"/>
                <a:cs typeface="Arial Narrow"/>
              </a:rPr>
              <a:t>m</a:t>
            </a:r>
            <a:r>
              <a:rPr sz="1800" b="1" spc="-10" dirty="0">
                <a:latin typeface="Arial Narrow"/>
                <a:cs typeface="Arial Narrow"/>
              </a:rPr>
              <a:t>.</a:t>
            </a:r>
            <a:r>
              <a:rPr sz="1800" b="1" spc="0" dirty="0">
                <a:latin typeface="Arial Narrow"/>
                <a:cs typeface="Arial Narrow"/>
              </a:rPr>
              <a:t>c</a:t>
            </a:r>
            <a:r>
              <a:rPr sz="1800" b="1" spc="-10" dirty="0">
                <a:latin typeface="Arial Narrow"/>
                <a:cs typeface="Arial Narrow"/>
              </a:rPr>
              <a:t>l</a:t>
            </a:r>
            <a:r>
              <a:rPr sz="1800" b="1" spc="0" dirty="0">
                <a:latin typeface="Arial Narrow"/>
                <a:cs typeface="Arial Narrow"/>
              </a:rPr>
              <a:t>a</a:t>
            </a:r>
            <a:r>
              <a:rPr sz="1800" b="1" spc="-10" dirty="0">
                <a:latin typeface="Arial Narrow"/>
                <a:cs typeface="Arial Narrow"/>
              </a:rPr>
              <a:t>ss); P</a:t>
            </a:r>
            <a:r>
              <a:rPr sz="1800" b="1" spc="-20" dirty="0">
                <a:latin typeface="Arial Narrow"/>
                <a:cs typeface="Arial Narrow"/>
              </a:rPr>
              <a:t>a</a:t>
            </a:r>
            <a:r>
              <a:rPr sz="1800" b="1" spc="-10" dirty="0">
                <a:latin typeface="Arial Narrow"/>
                <a:cs typeface="Arial Narrow"/>
              </a:rPr>
              <a:t>th</a:t>
            </a:r>
            <a:r>
              <a:rPr sz="1800" b="1" spc="5" dirty="0">
                <a:latin typeface="Arial Narrow"/>
                <a:cs typeface="Arial Narrow"/>
              </a:rPr>
              <a:t> </a:t>
            </a:r>
            <a:r>
              <a:rPr sz="1800" b="1" spc="0" dirty="0">
                <a:latin typeface="Arial Narrow"/>
                <a:cs typeface="Arial Narrow"/>
              </a:rPr>
              <a:t>in = n</a:t>
            </a:r>
            <a:r>
              <a:rPr sz="1800" b="1" spc="-10" dirty="0">
                <a:latin typeface="Arial Narrow"/>
                <a:cs typeface="Arial Narrow"/>
              </a:rPr>
              <a:t>e</a:t>
            </a:r>
            <a:r>
              <a:rPr sz="1800" b="1" spc="0" dirty="0">
                <a:latin typeface="Arial Narrow"/>
                <a:cs typeface="Arial Narrow"/>
              </a:rPr>
              <a:t>w</a:t>
            </a:r>
            <a:r>
              <a:rPr sz="1800" b="1" spc="10" dirty="0">
                <a:latin typeface="Arial Narrow"/>
                <a:cs typeface="Arial Narrow"/>
              </a:rPr>
              <a:t> </a:t>
            </a:r>
            <a:r>
              <a:rPr sz="1800" b="1" spc="-10" dirty="0">
                <a:latin typeface="Arial Narrow"/>
                <a:cs typeface="Arial Narrow"/>
              </a:rPr>
              <a:t>P</a:t>
            </a:r>
            <a:r>
              <a:rPr sz="1800" b="1" spc="-20" dirty="0">
                <a:latin typeface="Arial Narrow"/>
                <a:cs typeface="Arial Narrow"/>
              </a:rPr>
              <a:t>a</a:t>
            </a:r>
            <a:r>
              <a:rPr sz="1800" b="1" spc="-10" dirty="0">
                <a:latin typeface="Arial Narrow"/>
                <a:cs typeface="Arial Narrow"/>
              </a:rPr>
              <a:t>th(arg</a:t>
            </a:r>
            <a:r>
              <a:rPr sz="1800" b="1" spc="-25" dirty="0">
                <a:latin typeface="Arial Narrow"/>
                <a:cs typeface="Arial Narrow"/>
              </a:rPr>
              <a:t>s</a:t>
            </a:r>
            <a:r>
              <a:rPr sz="1800" b="1" spc="-10" dirty="0">
                <a:latin typeface="Arial Narrow"/>
                <a:cs typeface="Arial Narrow"/>
              </a:rPr>
              <a:t>[0]);</a:t>
            </a:r>
            <a:endParaRPr sz="1800">
              <a:latin typeface="Arial Narrow"/>
              <a:cs typeface="Arial Narrow"/>
            </a:endParaRPr>
          </a:p>
          <a:p>
            <a:pPr marL="12700">
              <a:lnSpc>
                <a:spcPts val="1914"/>
              </a:lnSpc>
            </a:pPr>
            <a:r>
              <a:rPr sz="1800" b="1" spc="-10" dirty="0">
                <a:latin typeface="Arial Narrow"/>
                <a:cs typeface="Arial Narrow"/>
              </a:rPr>
              <a:t>P</a:t>
            </a:r>
            <a:r>
              <a:rPr sz="1800" b="1" spc="-20" dirty="0">
                <a:latin typeface="Arial Narrow"/>
                <a:cs typeface="Arial Narrow"/>
              </a:rPr>
              <a:t>a</a:t>
            </a:r>
            <a:r>
              <a:rPr sz="1800" b="1" spc="-10" dirty="0">
                <a:latin typeface="Arial Narrow"/>
                <a:cs typeface="Arial Narrow"/>
              </a:rPr>
              <a:t>th</a:t>
            </a:r>
            <a:r>
              <a:rPr sz="1800" b="1" spc="5" dirty="0">
                <a:latin typeface="Arial Narrow"/>
                <a:cs typeface="Arial Narrow"/>
              </a:rPr>
              <a:t> </a:t>
            </a:r>
            <a:r>
              <a:rPr sz="1800" b="1" spc="-10" dirty="0">
                <a:latin typeface="Arial Narrow"/>
                <a:cs typeface="Arial Narrow"/>
              </a:rPr>
              <a:t>out </a:t>
            </a:r>
            <a:r>
              <a:rPr sz="1800" b="1" spc="0" dirty="0">
                <a:latin typeface="Arial Narrow"/>
                <a:cs typeface="Arial Narrow"/>
              </a:rPr>
              <a:t>= n</a:t>
            </a:r>
            <a:r>
              <a:rPr sz="1800" b="1" spc="-10" dirty="0">
                <a:latin typeface="Arial Narrow"/>
                <a:cs typeface="Arial Narrow"/>
              </a:rPr>
              <a:t>e</a:t>
            </a:r>
            <a:r>
              <a:rPr sz="1800" b="1" spc="0" dirty="0">
                <a:latin typeface="Arial Narrow"/>
                <a:cs typeface="Arial Narrow"/>
              </a:rPr>
              <a:t>w</a:t>
            </a:r>
            <a:r>
              <a:rPr sz="1800" b="1" spc="10" dirty="0">
                <a:latin typeface="Arial Narrow"/>
                <a:cs typeface="Arial Narrow"/>
              </a:rPr>
              <a:t> </a:t>
            </a:r>
            <a:r>
              <a:rPr sz="1800" b="1" spc="-10" dirty="0">
                <a:latin typeface="Arial Narrow"/>
                <a:cs typeface="Arial Narrow"/>
              </a:rPr>
              <a:t>P</a:t>
            </a:r>
            <a:r>
              <a:rPr sz="1800" b="1" spc="-20" dirty="0">
                <a:latin typeface="Arial Narrow"/>
                <a:cs typeface="Arial Narrow"/>
              </a:rPr>
              <a:t>a</a:t>
            </a:r>
            <a:r>
              <a:rPr sz="1800" b="1" spc="-10" dirty="0">
                <a:latin typeface="Arial Narrow"/>
                <a:cs typeface="Arial Narrow"/>
              </a:rPr>
              <a:t>th(arg</a:t>
            </a:r>
            <a:r>
              <a:rPr sz="1800" b="1" spc="-25" dirty="0">
                <a:latin typeface="Arial Narrow"/>
                <a:cs typeface="Arial Narrow"/>
              </a:rPr>
              <a:t>s</a:t>
            </a:r>
            <a:r>
              <a:rPr sz="1800" b="1" spc="-10" dirty="0">
                <a:latin typeface="Arial Narrow"/>
                <a:cs typeface="Arial Narrow"/>
              </a:rPr>
              <a:t>[1]);</a:t>
            </a:r>
            <a:endParaRPr sz="1800">
              <a:latin typeface="Arial Narrow"/>
              <a:cs typeface="Arial Narrow"/>
            </a:endParaRPr>
          </a:p>
        </p:txBody>
      </p:sp>
      <p:sp>
        <p:nvSpPr>
          <p:cNvPr id="6" name="object 6"/>
          <p:cNvSpPr txBox="1"/>
          <p:nvPr/>
        </p:nvSpPr>
        <p:spPr>
          <a:xfrm>
            <a:off x="1374394" y="3189732"/>
            <a:ext cx="3803650" cy="1243965"/>
          </a:xfrm>
          <a:prstGeom prst="rect">
            <a:avLst/>
          </a:prstGeom>
        </p:spPr>
        <p:txBody>
          <a:bodyPr vert="horz" wrap="square" lIns="0" tIns="0" rIns="0" bIns="0" rtlCol="0">
            <a:spAutoFit/>
          </a:bodyPr>
          <a:lstStyle/>
          <a:p>
            <a:pPr marL="12700" marR="6350">
              <a:lnSpc>
                <a:spcPct val="90000"/>
              </a:lnSpc>
            </a:pPr>
            <a:r>
              <a:rPr sz="1800" b="1" dirty="0">
                <a:latin typeface="Arial Narrow"/>
                <a:cs typeface="Arial Narrow"/>
              </a:rPr>
              <a:t>Fi</a:t>
            </a:r>
            <a:r>
              <a:rPr sz="1800" b="1" spc="-10" dirty="0">
                <a:latin typeface="Arial Narrow"/>
                <a:cs typeface="Arial Narrow"/>
              </a:rPr>
              <a:t>l</a:t>
            </a:r>
            <a:r>
              <a:rPr sz="1800" b="1" spc="0" dirty="0">
                <a:latin typeface="Arial Narrow"/>
                <a:cs typeface="Arial Narrow"/>
              </a:rPr>
              <a:t>e</a:t>
            </a:r>
            <a:r>
              <a:rPr sz="1800" b="1" spc="-10" dirty="0">
                <a:latin typeface="Arial Narrow"/>
                <a:cs typeface="Arial Narrow"/>
              </a:rPr>
              <a:t>Inp</a:t>
            </a:r>
            <a:r>
              <a:rPr sz="1800" b="1" spc="-20" dirty="0">
                <a:latin typeface="Arial Narrow"/>
                <a:cs typeface="Arial Narrow"/>
              </a:rPr>
              <a:t>u</a:t>
            </a:r>
            <a:r>
              <a:rPr sz="1800" b="1" spc="-10" dirty="0">
                <a:latin typeface="Arial Narrow"/>
                <a:cs typeface="Arial Narrow"/>
              </a:rPr>
              <a:t>tFor</a:t>
            </a:r>
            <a:r>
              <a:rPr sz="1800" b="1" spc="-25" dirty="0">
                <a:latin typeface="Arial Narrow"/>
                <a:cs typeface="Arial Narrow"/>
              </a:rPr>
              <a:t>m</a:t>
            </a:r>
            <a:r>
              <a:rPr sz="1800" b="1" spc="0" dirty="0">
                <a:latin typeface="Arial Narrow"/>
                <a:cs typeface="Arial Narrow"/>
              </a:rPr>
              <a:t>at</a:t>
            </a:r>
            <a:r>
              <a:rPr sz="1800" b="1" spc="-10" dirty="0">
                <a:latin typeface="Arial Narrow"/>
                <a:cs typeface="Arial Narrow"/>
              </a:rPr>
              <a:t>.</a:t>
            </a:r>
            <a:r>
              <a:rPr sz="1800" b="1" spc="0" dirty="0">
                <a:latin typeface="Arial Narrow"/>
                <a:cs typeface="Arial Narrow"/>
              </a:rPr>
              <a:t>s</a:t>
            </a:r>
            <a:r>
              <a:rPr sz="1800" b="1" spc="-10" dirty="0">
                <a:latin typeface="Arial Narrow"/>
                <a:cs typeface="Arial Narrow"/>
              </a:rPr>
              <a:t>etIn</a:t>
            </a:r>
            <a:r>
              <a:rPr sz="1800" b="1" spc="-20" dirty="0">
                <a:latin typeface="Arial Narrow"/>
                <a:cs typeface="Arial Narrow"/>
              </a:rPr>
              <a:t>p</a:t>
            </a:r>
            <a:r>
              <a:rPr sz="1800" b="1" spc="-10" dirty="0">
                <a:latin typeface="Arial Narrow"/>
                <a:cs typeface="Arial Narrow"/>
              </a:rPr>
              <a:t>utP</a:t>
            </a:r>
            <a:r>
              <a:rPr sz="1800" b="1" spc="-20" dirty="0">
                <a:latin typeface="Arial Narrow"/>
                <a:cs typeface="Arial Narrow"/>
              </a:rPr>
              <a:t>a</a:t>
            </a:r>
            <a:r>
              <a:rPr sz="1800" b="1" spc="-10" dirty="0">
                <a:latin typeface="Arial Narrow"/>
                <a:cs typeface="Arial Narrow"/>
              </a:rPr>
              <a:t>th</a:t>
            </a:r>
            <a:r>
              <a:rPr sz="1800" b="1" spc="-20" dirty="0">
                <a:latin typeface="Arial Narrow"/>
                <a:cs typeface="Arial Narrow"/>
              </a:rPr>
              <a:t>s</a:t>
            </a:r>
            <a:r>
              <a:rPr sz="1800" b="1" spc="-10" dirty="0">
                <a:latin typeface="Arial Narrow"/>
                <a:cs typeface="Arial Narrow"/>
              </a:rPr>
              <a:t>(jo</a:t>
            </a:r>
            <a:r>
              <a:rPr sz="1800" b="1" spc="-20" dirty="0">
                <a:latin typeface="Arial Narrow"/>
                <a:cs typeface="Arial Narrow"/>
              </a:rPr>
              <a:t>b</a:t>
            </a:r>
            <a:r>
              <a:rPr sz="1800" b="1" spc="0" dirty="0">
                <a:latin typeface="Arial Narrow"/>
                <a:cs typeface="Arial Narrow"/>
              </a:rPr>
              <a:t>,</a:t>
            </a:r>
            <a:r>
              <a:rPr sz="1800" b="1" spc="60" dirty="0">
                <a:latin typeface="Arial Narrow"/>
                <a:cs typeface="Arial Narrow"/>
              </a:rPr>
              <a:t> </a:t>
            </a:r>
            <a:r>
              <a:rPr sz="1800" b="1" spc="-10" dirty="0">
                <a:latin typeface="Arial Narrow"/>
                <a:cs typeface="Arial Narrow"/>
              </a:rPr>
              <a:t>in);</a:t>
            </a:r>
            <a:r>
              <a:rPr sz="1800" b="1" spc="-5" dirty="0">
                <a:latin typeface="Arial Narrow"/>
                <a:cs typeface="Arial Narrow"/>
              </a:rPr>
              <a:t> </a:t>
            </a:r>
            <a:r>
              <a:rPr sz="1800" b="1" spc="0" dirty="0">
                <a:latin typeface="Arial Narrow"/>
                <a:cs typeface="Arial Narrow"/>
              </a:rPr>
              <a:t>Fi</a:t>
            </a:r>
            <a:r>
              <a:rPr sz="1800" b="1" spc="-10" dirty="0">
                <a:latin typeface="Arial Narrow"/>
                <a:cs typeface="Arial Narrow"/>
              </a:rPr>
              <a:t>l</a:t>
            </a:r>
            <a:r>
              <a:rPr sz="1800" b="1" spc="0" dirty="0">
                <a:latin typeface="Arial Narrow"/>
                <a:cs typeface="Arial Narrow"/>
              </a:rPr>
              <a:t>eOutp</a:t>
            </a:r>
            <a:r>
              <a:rPr sz="1800" b="1" spc="-10" dirty="0">
                <a:latin typeface="Arial Narrow"/>
                <a:cs typeface="Arial Narrow"/>
              </a:rPr>
              <a:t>utFor</a:t>
            </a:r>
            <a:r>
              <a:rPr sz="1800" b="1" spc="-25" dirty="0">
                <a:latin typeface="Arial Narrow"/>
                <a:cs typeface="Arial Narrow"/>
              </a:rPr>
              <a:t>m</a:t>
            </a:r>
            <a:r>
              <a:rPr sz="1800" b="1" spc="0" dirty="0">
                <a:latin typeface="Arial Narrow"/>
                <a:cs typeface="Arial Narrow"/>
              </a:rPr>
              <a:t>at</a:t>
            </a:r>
            <a:r>
              <a:rPr sz="1800" b="1" spc="-10" dirty="0">
                <a:latin typeface="Arial Narrow"/>
                <a:cs typeface="Arial Narrow"/>
              </a:rPr>
              <a:t>.</a:t>
            </a:r>
            <a:r>
              <a:rPr sz="1800" b="1" spc="0" dirty="0">
                <a:latin typeface="Arial Narrow"/>
                <a:cs typeface="Arial Narrow"/>
              </a:rPr>
              <a:t>s</a:t>
            </a:r>
            <a:r>
              <a:rPr sz="1800" b="1" spc="-10" dirty="0">
                <a:latin typeface="Arial Narrow"/>
                <a:cs typeface="Arial Narrow"/>
              </a:rPr>
              <a:t>etOutputPat</a:t>
            </a:r>
            <a:r>
              <a:rPr sz="1800" b="1" spc="-20" dirty="0">
                <a:latin typeface="Arial Narrow"/>
                <a:cs typeface="Arial Narrow"/>
              </a:rPr>
              <a:t>h</a:t>
            </a:r>
            <a:r>
              <a:rPr sz="1800" b="1" spc="-10" dirty="0">
                <a:latin typeface="Arial Narrow"/>
                <a:cs typeface="Arial Narrow"/>
              </a:rPr>
              <a:t>(jo</a:t>
            </a:r>
            <a:r>
              <a:rPr sz="1800" b="1" spc="-20" dirty="0">
                <a:latin typeface="Arial Narrow"/>
                <a:cs typeface="Arial Narrow"/>
              </a:rPr>
              <a:t>b</a:t>
            </a:r>
            <a:r>
              <a:rPr sz="1800" b="1" spc="0" dirty="0">
                <a:latin typeface="Arial Narrow"/>
                <a:cs typeface="Arial Narrow"/>
              </a:rPr>
              <a:t>,</a:t>
            </a:r>
            <a:r>
              <a:rPr sz="1800" b="1" spc="25" dirty="0">
                <a:latin typeface="Arial Narrow"/>
                <a:cs typeface="Arial Narrow"/>
              </a:rPr>
              <a:t> </a:t>
            </a:r>
            <a:r>
              <a:rPr sz="1800" b="1" spc="-10" dirty="0">
                <a:latin typeface="Arial Narrow"/>
                <a:cs typeface="Arial Narrow"/>
              </a:rPr>
              <a:t>out);</a:t>
            </a:r>
            <a:r>
              <a:rPr sz="1800" b="1" spc="-5" dirty="0">
                <a:latin typeface="Arial Narrow"/>
                <a:cs typeface="Arial Narrow"/>
              </a:rPr>
              <a:t> </a:t>
            </a:r>
            <a:r>
              <a:rPr sz="1800" b="1" spc="0" dirty="0">
                <a:latin typeface="Arial Narrow"/>
                <a:cs typeface="Arial Narrow"/>
              </a:rPr>
              <a:t>j</a:t>
            </a:r>
            <a:r>
              <a:rPr sz="1800" b="1" spc="-10" dirty="0">
                <a:latin typeface="Arial Narrow"/>
                <a:cs typeface="Arial Narrow"/>
              </a:rPr>
              <a:t>o</a:t>
            </a:r>
            <a:r>
              <a:rPr sz="1800" b="1" spc="0" dirty="0">
                <a:latin typeface="Arial Narrow"/>
                <a:cs typeface="Arial Narrow"/>
              </a:rPr>
              <a:t>b</a:t>
            </a:r>
            <a:r>
              <a:rPr sz="1800" b="1" spc="-10" dirty="0">
                <a:latin typeface="Arial Narrow"/>
                <a:cs typeface="Arial Narrow"/>
              </a:rPr>
              <a:t>.se</a:t>
            </a:r>
            <a:r>
              <a:rPr sz="1800" b="1" spc="0" dirty="0">
                <a:latin typeface="Arial Narrow"/>
                <a:cs typeface="Arial Narrow"/>
              </a:rPr>
              <a:t>t</a:t>
            </a:r>
            <a:r>
              <a:rPr sz="1800" b="1" spc="-10" dirty="0">
                <a:latin typeface="Arial Narrow"/>
                <a:cs typeface="Arial Narrow"/>
              </a:rPr>
              <a:t>J</a:t>
            </a:r>
            <a:r>
              <a:rPr sz="1800" b="1" spc="0" dirty="0">
                <a:latin typeface="Arial Narrow"/>
                <a:cs typeface="Arial Narrow"/>
              </a:rPr>
              <a:t>o</a:t>
            </a:r>
            <a:r>
              <a:rPr sz="1800" b="1" spc="-10" dirty="0">
                <a:latin typeface="Arial Narrow"/>
                <a:cs typeface="Arial Narrow"/>
              </a:rPr>
              <a:t>b</a:t>
            </a:r>
            <a:r>
              <a:rPr sz="1800" b="1" spc="0" dirty="0">
                <a:latin typeface="Arial Narrow"/>
                <a:cs typeface="Arial Narrow"/>
              </a:rPr>
              <a:t>Na</a:t>
            </a:r>
            <a:r>
              <a:rPr sz="1800" b="1" spc="-15" dirty="0">
                <a:latin typeface="Arial Narrow"/>
                <a:cs typeface="Arial Narrow"/>
              </a:rPr>
              <a:t>m</a:t>
            </a:r>
            <a:r>
              <a:rPr sz="1800" b="1" spc="-10" dirty="0">
                <a:latin typeface="Arial Narrow"/>
                <a:cs typeface="Arial Narrow"/>
              </a:rPr>
              <a:t>e</a:t>
            </a:r>
            <a:r>
              <a:rPr sz="1800" b="1" spc="0" dirty="0">
                <a:latin typeface="Arial Narrow"/>
                <a:cs typeface="Arial Narrow"/>
              </a:rPr>
              <a:t>(“Cit</a:t>
            </a:r>
            <a:r>
              <a:rPr sz="1800" b="1" spc="-10" dirty="0">
                <a:latin typeface="Arial Narrow"/>
                <a:cs typeface="Arial Narrow"/>
              </a:rPr>
              <a:t>a</a:t>
            </a:r>
            <a:r>
              <a:rPr sz="1800" b="1" spc="0" dirty="0">
                <a:latin typeface="Arial Narrow"/>
                <a:cs typeface="Arial Narrow"/>
              </a:rPr>
              <a:t>ti</a:t>
            </a:r>
            <a:r>
              <a:rPr sz="1800" b="1" spc="-10" dirty="0">
                <a:latin typeface="Arial Narrow"/>
                <a:cs typeface="Arial Narrow"/>
              </a:rPr>
              <a:t>o</a:t>
            </a:r>
            <a:r>
              <a:rPr sz="1800" b="1" spc="0" dirty="0">
                <a:latin typeface="Arial Narrow"/>
                <a:cs typeface="Arial Narrow"/>
              </a:rPr>
              <a:t>nHi</a:t>
            </a:r>
            <a:r>
              <a:rPr sz="1800" b="1" spc="-15" dirty="0">
                <a:latin typeface="Arial Narrow"/>
                <a:cs typeface="Arial Narrow"/>
              </a:rPr>
              <a:t>s</a:t>
            </a:r>
            <a:r>
              <a:rPr sz="1800" b="1" spc="0" dirty="0">
                <a:latin typeface="Arial Narrow"/>
                <a:cs typeface="Arial Narrow"/>
              </a:rPr>
              <a:t>to</a:t>
            </a:r>
            <a:r>
              <a:rPr sz="1800" b="1" spc="-10" dirty="0">
                <a:latin typeface="Arial Narrow"/>
                <a:cs typeface="Arial Narrow"/>
              </a:rPr>
              <a:t>g</a:t>
            </a:r>
            <a:r>
              <a:rPr sz="1800" b="1" spc="0" dirty="0">
                <a:latin typeface="Arial Narrow"/>
                <a:cs typeface="Arial Narrow"/>
              </a:rPr>
              <a:t>ra</a:t>
            </a:r>
            <a:r>
              <a:rPr sz="1800" b="1" spc="-15" dirty="0">
                <a:latin typeface="Arial Narrow"/>
                <a:cs typeface="Arial Narrow"/>
              </a:rPr>
              <a:t>m</a:t>
            </a:r>
            <a:r>
              <a:rPr sz="1800" b="1" spc="0" dirty="0">
                <a:latin typeface="Arial Narrow"/>
                <a:cs typeface="Arial Narrow"/>
              </a:rPr>
              <a:t>”); </a:t>
            </a:r>
            <a:r>
              <a:rPr sz="1800" b="1" spc="-10" dirty="0">
                <a:latin typeface="Arial Narrow"/>
                <a:cs typeface="Arial Narrow"/>
              </a:rPr>
              <a:t>jo</a:t>
            </a:r>
            <a:r>
              <a:rPr sz="1800" b="1" spc="-20" dirty="0">
                <a:latin typeface="Arial Narrow"/>
                <a:cs typeface="Arial Narrow"/>
              </a:rPr>
              <a:t>b</a:t>
            </a:r>
            <a:r>
              <a:rPr sz="1800" b="1" spc="0" dirty="0">
                <a:latin typeface="Arial Narrow"/>
                <a:cs typeface="Arial Narrow"/>
              </a:rPr>
              <a:t>.</a:t>
            </a:r>
            <a:r>
              <a:rPr sz="1800" b="1" spc="-10" dirty="0">
                <a:latin typeface="Arial Narrow"/>
                <a:cs typeface="Arial Narrow"/>
              </a:rPr>
              <a:t>s</a:t>
            </a:r>
            <a:r>
              <a:rPr sz="1800" b="1" spc="0" dirty="0">
                <a:latin typeface="Arial Narrow"/>
                <a:cs typeface="Arial Narrow"/>
              </a:rPr>
              <a:t>et</a:t>
            </a:r>
            <a:r>
              <a:rPr sz="1800" b="1" spc="-10" dirty="0">
                <a:latin typeface="Arial Narrow"/>
                <a:cs typeface="Arial Narrow"/>
              </a:rPr>
              <a:t>M</a:t>
            </a:r>
            <a:r>
              <a:rPr sz="1800" b="1" spc="0" dirty="0">
                <a:latin typeface="Arial Narrow"/>
                <a:cs typeface="Arial Narrow"/>
              </a:rPr>
              <a:t>a</a:t>
            </a:r>
            <a:r>
              <a:rPr sz="1800" b="1" spc="-10" dirty="0">
                <a:latin typeface="Arial Narrow"/>
                <a:cs typeface="Arial Narrow"/>
              </a:rPr>
              <a:t>p</a:t>
            </a:r>
            <a:r>
              <a:rPr sz="1800" b="1" spc="0" dirty="0">
                <a:latin typeface="Arial Narrow"/>
                <a:cs typeface="Arial Narrow"/>
              </a:rPr>
              <a:t>p</a:t>
            </a:r>
            <a:r>
              <a:rPr sz="1800" b="1" spc="-10" dirty="0">
                <a:latin typeface="Arial Narrow"/>
                <a:cs typeface="Arial Narrow"/>
              </a:rPr>
              <a:t>erClass(</a:t>
            </a:r>
            <a:r>
              <a:rPr sz="1800" b="1" spc="-25" dirty="0">
                <a:latin typeface="Arial Narrow"/>
                <a:cs typeface="Arial Narrow"/>
              </a:rPr>
              <a:t>M</a:t>
            </a:r>
            <a:r>
              <a:rPr sz="1800" b="1" spc="0" dirty="0">
                <a:latin typeface="Arial Narrow"/>
                <a:cs typeface="Arial Narrow"/>
              </a:rPr>
              <a:t>a</a:t>
            </a:r>
            <a:r>
              <a:rPr sz="1800" b="1" spc="-10" dirty="0">
                <a:latin typeface="Arial Narrow"/>
                <a:cs typeface="Arial Narrow"/>
              </a:rPr>
              <a:t>p</a:t>
            </a:r>
            <a:r>
              <a:rPr sz="1800" b="1" spc="-15" dirty="0">
                <a:latin typeface="Arial Narrow"/>
                <a:cs typeface="Arial Narrow"/>
              </a:rPr>
              <a:t>C</a:t>
            </a:r>
            <a:r>
              <a:rPr sz="1800" b="1" spc="0" dirty="0">
                <a:latin typeface="Arial Narrow"/>
                <a:cs typeface="Arial Narrow"/>
              </a:rPr>
              <a:t>las</a:t>
            </a:r>
            <a:r>
              <a:rPr sz="1800" b="1" spc="5" dirty="0">
                <a:latin typeface="Arial Narrow"/>
                <a:cs typeface="Arial Narrow"/>
              </a:rPr>
              <a:t>s</a:t>
            </a:r>
            <a:r>
              <a:rPr sz="1800" b="1" spc="0" dirty="0">
                <a:latin typeface="Arial Narrow"/>
                <a:cs typeface="Arial Narrow"/>
              </a:rPr>
              <a:t>.cl</a:t>
            </a:r>
            <a:r>
              <a:rPr sz="1800" b="1" spc="5" dirty="0">
                <a:latin typeface="Arial Narrow"/>
                <a:cs typeface="Arial Narrow"/>
              </a:rPr>
              <a:t>as</a:t>
            </a:r>
            <a:r>
              <a:rPr sz="1800" b="1" spc="-10" dirty="0">
                <a:latin typeface="Arial Narrow"/>
                <a:cs typeface="Arial Narrow"/>
              </a:rPr>
              <a:t>s); jo</a:t>
            </a:r>
            <a:r>
              <a:rPr sz="1800" b="1" spc="-20" dirty="0">
                <a:latin typeface="Arial Narrow"/>
                <a:cs typeface="Arial Narrow"/>
              </a:rPr>
              <a:t>b</a:t>
            </a:r>
            <a:r>
              <a:rPr sz="1800" b="1" spc="0" dirty="0">
                <a:latin typeface="Arial Narrow"/>
                <a:cs typeface="Arial Narrow"/>
              </a:rPr>
              <a:t>.</a:t>
            </a:r>
            <a:r>
              <a:rPr sz="1800" b="1" spc="-10" dirty="0">
                <a:latin typeface="Arial Narrow"/>
                <a:cs typeface="Arial Narrow"/>
              </a:rPr>
              <a:t>setR</a:t>
            </a:r>
            <a:r>
              <a:rPr sz="1800" b="1" spc="-20" dirty="0">
                <a:latin typeface="Arial Narrow"/>
                <a:cs typeface="Arial Narrow"/>
              </a:rPr>
              <a:t>e</a:t>
            </a:r>
            <a:r>
              <a:rPr sz="1800" b="1" spc="0" dirty="0">
                <a:latin typeface="Arial Narrow"/>
                <a:cs typeface="Arial Narrow"/>
              </a:rPr>
              <a:t>du</a:t>
            </a:r>
            <a:r>
              <a:rPr sz="1800" b="1" spc="-10" dirty="0">
                <a:latin typeface="Arial Narrow"/>
                <a:cs typeface="Arial Narrow"/>
              </a:rPr>
              <a:t>cerCl</a:t>
            </a:r>
            <a:r>
              <a:rPr sz="1800" b="1" spc="-20" dirty="0">
                <a:latin typeface="Arial Narrow"/>
                <a:cs typeface="Arial Narrow"/>
              </a:rPr>
              <a:t>a</a:t>
            </a:r>
            <a:r>
              <a:rPr sz="1800" b="1" spc="5" dirty="0">
                <a:latin typeface="Arial Narrow"/>
                <a:cs typeface="Arial Narrow"/>
              </a:rPr>
              <a:t>s</a:t>
            </a:r>
            <a:r>
              <a:rPr sz="1800" b="1" spc="-10" dirty="0">
                <a:latin typeface="Arial Narrow"/>
                <a:cs typeface="Arial Narrow"/>
              </a:rPr>
              <a:t>s(R</a:t>
            </a:r>
            <a:r>
              <a:rPr sz="1800" b="1" spc="-20" dirty="0">
                <a:latin typeface="Arial Narrow"/>
                <a:cs typeface="Arial Narrow"/>
              </a:rPr>
              <a:t>e</a:t>
            </a:r>
            <a:r>
              <a:rPr sz="1800" b="1" spc="-10" dirty="0">
                <a:latin typeface="Arial Narrow"/>
                <a:cs typeface="Arial Narrow"/>
              </a:rPr>
              <a:t>duceC</a:t>
            </a:r>
            <a:r>
              <a:rPr sz="1800" b="1" spc="0" dirty="0">
                <a:latin typeface="Arial Narrow"/>
                <a:cs typeface="Arial Narrow"/>
              </a:rPr>
              <a:t>l</a:t>
            </a:r>
            <a:r>
              <a:rPr sz="1800" b="1" spc="5" dirty="0">
                <a:latin typeface="Arial Narrow"/>
                <a:cs typeface="Arial Narrow"/>
              </a:rPr>
              <a:t>a</a:t>
            </a:r>
            <a:r>
              <a:rPr sz="1800" b="1" spc="0" dirty="0">
                <a:latin typeface="Arial Narrow"/>
                <a:cs typeface="Arial Narrow"/>
              </a:rPr>
              <a:t>ss.</a:t>
            </a:r>
            <a:r>
              <a:rPr sz="1800" b="1" spc="5" dirty="0">
                <a:latin typeface="Arial Narrow"/>
                <a:cs typeface="Arial Narrow"/>
              </a:rPr>
              <a:t>cl</a:t>
            </a:r>
            <a:r>
              <a:rPr sz="1800" b="1" spc="0" dirty="0">
                <a:latin typeface="Arial Narrow"/>
                <a:cs typeface="Arial Narrow"/>
              </a:rPr>
              <a:t>ass);</a:t>
            </a:r>
            <a:endParaRPr sz="1800">
              <a:latin typeface="Arial Narrow"/>
              <a:cs typeface="Arial Narrow"/>
            </a:endParaRPr>
          </a:p>
        </p:txBody>
      </p:sp>
      <p:sp>
        <p:nvSpPr>
          <p:cNvPr id="7" name="object 7"/>
          <p:cNvSpPr txBox="1"/>
          <p:nvPr/>
        </p:nvSpPr>
        <p:spPr>
          <a:xfrm>
            <a:off x="459740" y="4424426"/>
            <a:ext cx="5640705" cy="1737995"/>
          </a:xfrm>
          <a:prstGeom prst="rect">
            <a:avLst/>
          </a:prstGeom>
        </p:spPr>
        <p:txBody>
          <a:bodyPr vert="horz" wrap="square" lIns="0" tIns="0" rIns="0" bIns="0" rtlCol="0">
            <a:spAutoFit/>
          </a:bodyPr>
          <a:lstStyle/>
          <a:p>
            <a:pPr marL="927100" marR="6350">
              <a:lnSpc>
                <a:spcPct val="90000"/>
              </a:lnSpc>
            </a:pPr>
            <a:r>
              <a:rPr sz="1800" b="1" spc="-10" dirty="0">
                <a:latin typeface="Arial Narrow"/>
                <a:cs typeface="Arial Narrow"/>
              </a:rPr>
              <a:t>jo</a:t>
            </a:r>
            <a:r>
              <a:rPr sz="1800" b="1" spc="-20" dirty="0">
                <a:latin typeface="Arial Narrow"/>
                <a:cs typeface="Arial Narrow"/>
              </a:rPr>
              <a:t>b</a:t>
            </a:r>
            <a:r>
              <a:rPr sz="1800" b="1" spc="0" dirty="0">
                <a:latin typeface="Arial Narrow"/>
                <a:cs typeface="Arial Narrow"/>
              </a:rPr>
              <a:t>.</a:t>
            </a:r>
            <a:r>
              <a:rPr sz="1800" b="1" spc="-10" dirty="0">
                <a:latin typeface="Arial Narrow"/>
                <a:cs typeface="Arial Narrow"/>
              </a:rPr>
              <a:t>s</a:t>
            </a:r>
            <a:r>
              <a:rPr sz="1800" b="1" spc="0" dirty="0">
                <a:latin typeface="Arial Narrow"/>
                <a:cs typeface="Arial Narrow"/>
              </a:rPr>
              <a:t>et</a:t>
            </a:r>
            <a:r>
              <a:rPr sz="1800" b="1" spc="-10" dirty="0">
                <a:latin typeface="Arial Narrow"/>
                <a:cs typeface="Arial Narrow"/>
              </a:rPr>
              <a:t>Inp</a:t>
            </a:r>
            <a:r>
              <a:rPr sz="1800" b="1" spc="-20" dirty="0">
                <a:latin typeface="Arial Narrow"/>
                <a:cs typeface="Arial Narrow"/>
              </a:rPr>
              <a:t>u</a:t>
            </a:r>
            <a:r>
              <a:rPr sz="1800" b="1" spc="-10" dirty="0">
                <a:latin typeface="Arial Narrow"/>
                <a:cs typeface="Arial Narrow"/>
              </a:rPr>
              <a:t>tFor</a:t>
            </a:r>
            <a:r>
              <a:rPr sz="1800" b="1" spc="-25" dirty="0">
                <a:latin typeface="Arial Narrow"/>
                <a:cs typeface="Arial Narrow"/>
              </a:rPr>
              <a:t>m</a:t>
            </a:r>
            <a:r>
              <a:rPr sz="1800" b="1" spc="-10" dirty="0">
                <a:latin typeface="Arial Narrow"/>
                <a:cs typeface="Arial Narrow"/>
              </a:rPr>
              <a:t>at(</a:t>
            </a:r>
            <a:r>
              <a:rPr sz="1800" b="1" spc="-10" dirty="0">
                <a:solidFill>
                  <a:srgbClr val="C00000"/>
                </a:solidFill>
                <a:latin typeface="Arial Narrow"/>
                <a:cs typeface="Arial Narrow"/>
              </a:rPr>
              <a:t>Ke</a:t>
            </a:r>
            <a:r>
              <a:rPr sz="1800" b="1" spc="-20" dirty="0">
                <a:solidFill>
                  <a:srgbClr val="C00000"/>
                </a:solidFill>
                <a:latin typeface="Arial Narrow"/>
                <a:cs typeface="Arial Narrow"/>
              </a:rPr>
              <a:t>y</a:t>
            </a:r>
            <a:r>
              <a:rPr sz="1800" b="1" spc="-95" dirty="0">
                <a:solidFill>
                  <a:srgbClr val="C00000"/>
                </a:solidFill>
                <a:latin typeface="Arial Narrow"/>
                <a:cs typeface="Arial Narrow"/>
              </a:rPr>
              <a:t>V</a:t>
            </a:r>
            <a:r>
              <a:rPr sz="1800" b="1" spc="0" dirty="0">
                <a:solidFill>
                  <a:srgbClr val="C00000"/>
                </a:solidFill>
                <a:latin typeface="Arial Narrow"/>
                <a:cs typeface="Arial Narrow"/>
              </a:rPr>
              <a:t>a</a:t>
            </a:r>
            <a:r>
              <a:rPr sz="1800" b="1" spc="-10" dirty="0">
                <a:solidFill>
                  <a:srgbClr val="C00000"/>
                </a:solidFill>
                <a:latin typeface="Arial Narrow"/>
                <a:cs typeface="Arial Narrow"/>
              </a:rPr>
              <a:t>l</a:t>
            </a:r>
            <a:r>
              <a:rPr sz="1800" b="1" spc="-5" dirty="0">
                <a:solidFill>
                  <a:srgbClr val="C00000"/>
                </a:solidFill>
                <a:latin typeface="Arial Narrow"/>
                <a:cs typeface="Arial Narrow"/>
              </a:rPr>
              <a:t>ue</a:t>
            </a:r>
            <a:r>
              <a:rPr sz="1800" b="1" spc="-125" dirty="0">
                <a:solidFill>
                  <a:srgbClr val="C00000"/>
                </a:solidFill>
                <a:latin typeface="Arial Narrow"/>
                <a:cs typeface="Arial Narrow"/>
              </a:rPr>
              <a:t>T</a:t>
            </a:r>
            <a:r>
              <a:rPr sz="1800" b="1" spc="5" dirty="0">
                <a:solidFill>
                  <a:srgbClr val="C00000"/>
                </a:solidFill>
                <a:latin typeface="Arial Narrow"/>
                <a:cs typeface="Arial Narrow"/>
              </a:rPr>
              <a:t>e</a:t>
            </a:r>
            <a:r>
              <a:rPr sz="1800" b="1" spc="0" dirty="0">
                <a:solidFill>
                  <a:srgbClr val="C00000"/>
                </a:solidFill>
                <a:latin typeface="Arial Narrow"/>
                <a:cs typeface="Arial Narrow"/>
              </a:rPr>
              <a:t>xt</a:t>
            </a:r>
            <a:r>
              <a:rPr sz="1800" b="1" spc="-10" dirty="0">
                <a:solidFill>
                  <a:srgbClr val="C00000"/>
                </a:solidFill>
                <a:latin typeface="Arial Narrow"/>
                <a:cs typeface="Arial Narrow"/>
              </a:rPr>
              <a:t>Inp</a:t>
            </a:r>
            <a:r>
              <a:rPr sz="1800" b="1" spc="-20" dirty="0">
                <a:solidFill>
                  <a:srgbClr val="C00000"/>
                </a:solidFill>
                <a:latin typeface="Arial Narrow"/>
                <a:cs typeface="Arial Narrow"/>
              </a:rPr>
              <a:t>u</a:t>
            </a:r>
            <a:r>
              <a:rPr sz="1800" b="1" spc="-10" dirty="0">
                <a:solidFill>
                  <a:srgbClr val="C00000"/>
                </a:solidFill>
                <a:latin typeface="Arial Narrow"/>
                <a:cs typeface="Arial Narrow"/>
              </a:rPr>
              <a:t>tForm</a:t>
            </a:r>
            <a:r>
              <a:rPr sz="1800" b="1" spc="0" dirty="0">
                <a:solidFill>
                  <a:srgbClr val="C00000"/>
                </a:solidFill>
                <a:latin typeface="Arial Narrow"/>
                <a:cs typeface="Arial Narrow"/>
              </a:rPr>
              <a:t>at.cla</a:t>
            </a:r>
            <a:r>
              <a:rPr sz="1800" b="1" spc="5" dirty="0">
                <a:solidFill>
                  <a:srgbClr val="C00000"/>
                </a:solidFill>
                <a:latin typeface="Arial Narrow"/>
                <a:cs typeface="Arial Narrow"/>
              </a:rPr>
              <a:t>ss</a:t>
            </a:r>
            <a:r>
              <a:rPr sz="1800" b="1" spc="-5" dirty="0">
                <a:latin typeface="Arial Narrow"/>
                <a:cs typeface="Arial Narrow"/>
              </a:rPr>
              <a:t>);</a:t>
            </a:r>
            <a:r>
              <a:rPr sz="1800" b="1" spc="-10" dirty="0">
                <a:latin typeface="Arial Narrow"/>
                <a:cs typeface="Arial Narrow"/>
              </a:rPr>
              <a:t> jo</a:t>
            </a:r>
            <a:r>
              <a:rPr sz="1800" b="1" spc="-20" dirty="0">
                <a:latin typeface="Arial Narrow"/>
                <a:cs typeface="Arial Narrow"/>
              </a:rPr>
              <a:t>b</a:t>
            </a:r>
            <a:r>
              <a:rPr sz="1800" b="1" spc="0" dirty="0">
                <a:latin typeface="Arial Narrow"/>
                <a:cs typeface="Arial Narrow"/>
              </a:rPr>
              <a:t>.</a:t>
            </a:r>
            <a:r>
              <a:rPr sz="1800" b="1" spc="-10" dirty="0">
                <a:latin typeface="Arial Narrow"/>
                <a:cs typeface="Arial Narrow"/>
              </a:rPr>
              <a:t>setOutput</a:t>
            </a:r>
            <a:r>
              <a:rPr sz="1800" b="1" spc="-20" dirty="0">
                <a:latin typeface="Arial Narrow"/>
                <a:cs typeface="Arial Narrow"/>
              </a:rPr>
              <a:t>F</a:t>
            </a:r>
            <a:r>
              <a:rPr sz="1800" b="1" spc="-10" dirty="0">
                <a:latin typeface="Arial Narrow"/>
                <a:cs typeface="Arial Narrow"/>
              </a:rPr>
              <a:t>orm</a:t>
            </a:r>
            <a:r>
              <a:rPr sz="1800" b="1" spc="-20" dirty="0">
                <a:latin typeface="Arial Narrow"/>
                <a:cs typeface="Arial Narrow"/>
              </a:rPr>
              <a:t>a</a:t>
            </a:r>
            <a:r>
              <a:rPr sz="1800" b="1" spc="-5" dirty="0">
                <a:latin typeface="Arial Narrow"/>
                <a:cs typeface="Arial Narrow"/>
              </a:rPr>
              <a:t>t(</a:t>
            </a:r>
            <a:r>
              <a:rPr sz="1800" b="1" spc="-120" dirty="0">
                <a:latin typeface="Arial Narrow"/>
                <a:cs typeface="Arial Narrow"/>
              </a:rPr>
              <a:t>T</a:t>
            </a:r>
            <a:r>
              <a:rPr sz="1800" b="1" spc="0" dirty="0">
                <a:latin typeface="Arial Narrow"/>
                <a:cs typeface="Arial Narrow"/>
              </a:rPr>
              <a:t>e</a:t>
            </a:r>
            <a:r>
              <a:rPr sz="1800" b="1" spc="-10" dirty="0">
                <a:latin typeface="Arial Narrow"/>
                <a:cs typeface="Arial Narrow"/>
              </a:rPr>
              <a:t>xtOutputFor</a:t>
            </a:r>
            <a:r>
              <a:rPr sz="1800" b="1" spc="-25" dirty="0">
                <a:latin typeface="Arial Narrow"/>
                <a:cs typeface="Arial Narrow"/>
              </a:rPr>
              <a:t>m</a:t>
            </a:r>
            <a:r>
              <a:rPr sz="1800" b="1" spc="0" dirty="0">
                <a:latin typeface="Arial Narrow"/>
                <a:cs typeface="Arial Narrow"/>
              </a:rPr>
              <a:t>at</a:t>
            </a:r>
            <a:r>
              <a:rPr sz="1800" b="1" spc="-10" dirty="0">
                <a:latin typeface="Arial Narrow"/>
                <a:cs typeface="Arial Narrow"/>
              </a:rPr>
              <a:t>.</a:t>
            </a:r>
            <a:r>
              <a:rPr sz="1800" b="1" spc="0" dirty="0">
                <a:latin typeface="Arial Narrow"/>
                <a:cs typeface="Arial Narrow"/>
              </a:rPr>
              <a:t>c</a:t>
            </a:r>
            <a:r>
              <a:rPr sz="1800" b="1" spc="-10" dirty="0">
                <a:latin typeface="Arial Narrow"/>
                <a:cs typeface="Arial Narrow"/>
              </a:rPr>
              <a:t>l</a:t>
            </a:r>
            <a:r>
              <a:rPr sz="1800" b="1" spc="0" dirty="0">
                <a:latin typeface="Arial Narrow"/>
                <a:cs typeface="Arial Narrow"/>
              </a:rPr>
              <a:t>ass); </a:t>
            </a:r>
            <a:r>
              <a:rPr sz="1800" b="1" spc="-10" dirty="0">
                <a:latin typeface="Arial Narrow"/>
                <a:cs typeface="Arial Narrow"/>
              </a:rPr>
              <a:t>jo</a:t>
            </a:r>
            <a:r>
              <a:rPr sz="1800" b="1" spc="-20" dirty="0">
                <a:latin typeface="Arial Narrow"/>
                <a:cs typeface="Arial Narrow"/>
              </a:rPr>
              <a:t>b</a:t>
            </a:r>
            <a:r>
              <a:rPr sz="1800" b="1" spc="0" dirty="0">
                <a:latin typeface="Arial Narrow"/>
                <a:cs typeface="Arial Narrow"/>
              </a:rPr>
              <a:t>.</a:t>
            </a:r>
            <a:r>
              <a:rPr sz="1800" b="1" spc="-10" dirty="0">
                <a:latin typeface="Arial Narrow"/>
                <a:cs typeface="Arial Narrow"/>
              </a:rPr>
              <a:t>setOutputK</a:t>
            </a:r>
            <a:r>
              <a:rPr sz="1800" b="1" spc="-20" dirty="0">
                <a:latin typeface="Arial Narrow"/>
                <a:cs typeface="Arial Narrow"/>
              </a:rPr>
              <a:t>e</a:t>
            </a:r>
            <a:r>
              <a:rPr sz="1800" b="1" spc="-10" dirty="0">
                <a:latin typeface="Arial Narrow"/>
                <a:cs typeface="Arial Narrow"/>
              </a:rPr>
              <a:t>yCl</a:t>
            </a:r>
            <a:r>
              <a:rPr sz="1800" b="1" spc="-20" dirty="0">
                <a:latin typeface="Arial Narrow"/>
                <a:cs typeface="Arial Narrow"/>
              </a:rPr>
              <a:t>a</a:t>
            </a:r>
            <a:r>
              <a:rPr sz="1800" b="1" spc="0" dirty="0">
                <a:latin typeface="Arial Narrow"/>
                <a:cs typeface="Arial Narrow"/>
              </a:rPr>
              <a:t>s</a:t>
            </a:r>
            <a:r>
              <a:rPr sz="1800" b="1" spc="-10" dirty="0">
                <a:latin typeface="Arial Narrow"/>
                <a:cs typeface="Arial Narrow"/>
              </a:rPr>
              <a:t>s(Int</a:t>
            </a:r>
            <a:r>
              <a:rPr sz="1800" b="1" spc="-45" dirty="0">
                <a:latin typeface="Arial Narrow"/>
                <a:cs typeface="Arial Narrow"/>
              </a:rPr>
              <a:t>W</a:t>
            </a:r>
            <a:r>
              <a:rPr sz="1800" b="1" spc="-10" dirty="0">
                <a:latin typeface="Arial Narrow"/>
                <a:cs typeface="Arial Narrow"/>
              </a:rPr>
              <a:t>rita</a:t>
            </a:r>
            <a:r>
              <a:rPr sz="1800" b="1" spc="-20" dirty="0">
                <a:latin typeface="Arial Narrow"/>
                <a:cs typeface="Arial Narrow"/>
              </a:rPr>
              <a:t>b</a:t>
            </a:r>
            <a:r>
              <a:rPr sz="1800" b="1" spc="0" dirty="0">
                <a:latin typeface="Arial Narrow"/>
                <a:cs typeface="Arial Narrow"/>
              </a:rPr>
              <a:t>l</a:t>
            </a:r>
            <a:r>
              <a:rPr sz="1800" b="1" spc="-10" dirty="0">
                <a:latin typeface="Arial Narrow"/>
                <a:cs typeface="Arial Narrow"/>
              </a:rPr>
              <a:t>e</a:t>
            </a:r>
            <a:r>
              <a:rPr sz="1800" b="1" spc="5" dirty="0">
                <a:latin typeface="Arial Narrow"/>
                <a:cs typeface="Arial Narrow"/>
              </a:rPr>
              <a:t>.c</a:t>
            </a:r>
            <a:r>
              <a:rPr sz="1800" b="1" spc="0" dirty="0">
                <a:latin typeface="Arial Narrow"/>
                <a:cs typeface="Arial Narrow"/>
              </a:rPr>
              <a:t>la</a:t>
            </a:r>
            <a:r>
              <a:rPr sz="1800" b="1" spc="10" dirty="0">
                <a:latin typeface="Arial Narrow"/>
                <a:cs typeface="Arial Narrow"/>
              </a:rPr>
              <a:t>s</a:t>
            </a:r>
            <a:r>
              <a:rPr sz="1800" b="1" spc="-10" dirty="0">
                <a:latin typeface="Arial Narrow"/>
                <a:cs typeface="Arial Narrow"/>
              </a:rPr>
              <a:t>s);</a:t>
            </a:r>
            <a:r>
              <a:rPr sz="1800" b="1" spc="-5" dirty="0">
                <a:latin typeface="Arial Narrow"/>
                <a:cs typeface="Arial Narrow"/>
              </a:rPr>
              <a:t> </a:t>
            </a:r>
            <a:r>
              <a:rPr sz="1800" b="1" spc="0" dirty="0">
                <a:latin typeface="Arial Narrow"/>
                <a:cs typeface="Arial Narrow"/>
              </a:rPr>
              <a:t>j</a:t>
            </a:r>
            <a:r>
              <a:rPr sz="1800" b="1" spc="-10" dirty="0">
                <a:latin typeface="Arial Narrow"/>
                <a:cs typeface="Arial Narrow"/>
              </a:rPr>
              <a:t>o</a:t>
            </a:r>
            <a:r>
              <a:rPr sz="1800" b="1" spc="0" dirty="0">
                <a:latin typeface="Arial Narrow"/>
                <a:cs typeface="Arial Narrow"/>
              </a:rPr>
              <a:t>b</a:t>
            </a:r>
            <a:r>
              <a:rPr sz="1800" b="1" spc="-10" dirty="0">
                <a:latin typeface="Arial Narrow"/>
                <a:cs typeface="Arial Narrow"/>
              </a:rPr>
              <a:t>.se</a:t>
            </a:r>
            <a:r>
              <a:rPr sz="1800" b="1" spc="0" dirty="0">
                <a:latin typeface="Arial Narrow"/>
                <a:cs typeface="Arial Narrow"/>
              </a:rPr>
              <a:t>tOutp</a:t>
            </a:r>
            <a:r>
              <a:rPr sz="1800" b="1" spc="-10" dirty="0">
                <a:latin typeface="Arial Narrow"/>
                <a:cs typeface="Arial Narrow"/>
              </a:rPr>
              <a:t>u</a:t>
            </a:r>
            <a:r>
              <a:rPr sz="1800" b="1" spc="0" dirty="0">
                <a:latin typeface="Arial Narrow"/>
                <a:cs typeface="Arial Narrow"/>
              </a:rPr>
              <a:t>t</a:t>
            </a:r>
            <a:r>
              <a:rPr sz="1800" b="1" spc="-90" dirty="0">
                <a:latin typeface="Arial Narrow"/>
                <a:cs typeface="Arial Narrow"/>
              </a:rPr>
              <a:t>V</a:t>
            </a:r>
            <a:r>
              <a:rPr sz="1800" b="1" spc="-10" dirty="0">
                <a:latin typeface="Arial Narrow"/>
                <a:cs typeface="Arial Narrow"/>
              </a:rPr>
              <a:t>a</a:t>
            </a:r>
            <a:r>
              <a:rPr sz="1800" b="1" spc="0" dirty="0">
                <a:latin typeface="Arial Narrow"/>
                <a:cs typeface="Arial Narrow"/>
              </a:rPr>
              <a:t>l</a:t>
            </a:r>
            <a:r>
              <a:rPr sz="1800" b="1" spc="-10" dirty="0">
                <a:latin typeface="Arial Narrow"/>
                <a:cs typeface="Arial Narrow"/>
              </a:rPr>
              <a:t>ue</a:t>
            </a:r>
            <a:r>
              <a:rPr sz="1800" b="1" spc="0" dirty="0">
                <a:latin typeface="Arial Narrow"/>
                <a:cs typeface="Arial Narrow"/>
              </a:rPr>
              <a:t>Cl</a:t>
            </a:r>
            <a:r>
              <a:rPr sz="1800" b="1" spc="-10" dirty="0">
                <a:latin typeface="Arial Narrow"/>
                <a:cs typeface="Arial Narrow"/>
              </a:rPr>
              <a:t>a</a:t>
            </a:r>
            <a:r>
              <a:rPr sz="1800" b="1" spc="0" dirty="0">
                <a:latin typeface="Arial Narrow"/>
                <a:cs typeface="Arial Narrow"/>
              </a:rPr>
              <a:t>s</a:t>
            </a:r>
            <a:r>
              <a:rPr sz="1800" b="1" spc="-10" dirty="0">
                <a:latin typeface="Arial Narrow"/>
                <a:cs typeface="Arial Narrow"/>
              </a:rPr>
              <a:t>s</a:t>
            </a:r>
            <a:r>
              <a:rPr sz="1800" b="1" spc="0" dirty="0">
                <a:latin typeface="Arial Narrow"/>
                <a:cs typeface="Arial Narrow"/>
              </a:rPr>
              <a:t>(I</a:t>
            </a:r>
            <a:r>
              <a:rPr sz="1800" b="1" spc="-10" dirty="0">
                <a:latin typeface="Arial Narrow"/>
                <a:cs typeface="Arial Narrow"/>
              </a:rPr>
              <a:t>n</a:t>
            </a:r>
            <a:r>
              <a:rPr sz="1800" b="1" spc="0" dirty="0">
                <a:latin typeface="Arial Narrow"/>
                <a:cs typeface="Arial Narrow"/>
              </a:rPr>
              <a:t>t</a:t>
            </a:r>
            <a:r>
              <a:rPr sz="1800" b="1" spc="-30" dirty="0">
                <a:latin typeface="Arial Narrow"/>
                <a:cs typeface="Arial Narrow"/>
              </a:rPr>
              <a:t>W</a:t>
            </a:r>
            <a:r>
              <a:rPr sz="1800" b="1" spc="0" dirty="0">
                <a:latin typeface="Arial Narrow"/>
                <a:cs typeface="Arial Narrow"/>
              </a:rPr>
              <a:t>rit</a:t>
            </a:r>
            <a:r>
              <a:rPr sz="1800" b="1" spc="-10" dirty="0">
                <a:latin typeface="Arial Narrow"/>
                <a:cs typeface="Arial Narrow"/>
              </a:rPr>
              <a:t>a</a:t>
            </a:r>
            <a:r>
              <a:rPr sz="1800" b="1" spc="0" dirty="0">
                <a:latin typeface="Arial Narrow"/>
                <a:cs typeface="Arial Narrow"/>
              </a:rPr>
              <a:t>b</a:t>
            </a:r>
            <a:r>
              <a:rPr sz="1800" b="1" spc="-10" dirty="0">
                <a:latin typeface="Arial Narrow"/>
                <a:cs typeface="Arial Narrow"/>
              </a:rPr>
              <a:t>l</a:t>
            </a:r>
            <a:r>
              <a:rPr sz="1800" b="1" spc="0" dirty="0">
                <a:latin typeface="Arial Narrow"/>
                <a:cs typeface="Arial Narrow"/>
              </a:rPr>
              <a:t>e</a:t>
            </a:r>
            <a:r>
              <a:rPr sz="1800" b="1" spc="5" dirty="0">
                <a:latin typeface="Arial Narrow"/>
                <a:cs typeface="Arial Narrow"/>
              </a:rPr>
              <a:t>.</a:t>
            </a:r>
            <a:r>
              <a:rPr sz="1800" b="1" spc="-10" dirty="0">
                <a:latin typeface="Arial Narrow"/>
                <a:cs typeface="Arial Narrow"/>
              </a:rPr>
              <a:t>c</a:t>
            </a:r>
            <a:r>
              <a:rPr sz="1800" b="1" spc="5" dirty="0">
                <a:latin typeface="Arial Narrow"/>
                <a:cs typeface="Arial Narrow"/>
              </a:rPr>
              <a:t>l</a:t>
            </a:r>
            <a:r>
              <a:rPr sz="1800" b="1" spc="-10" dirty="0">
                <a:latin typeface="Arial Narrow"/>
                <a:cs typeface="Arial Narrow"/>
              </a:rPr>
              <a:t>a</a:t>
            </a:r>
            <a:r>
              <a:rPr sz="1800" b="1" spc="0" dirty="0">
                <a:latin typeface="Arial Narrow"/>
                <a:cs typeface="Arial Narrow"/>
              </a:rPr>
              <a:t>s</a:t>
            </a:r>
            <a:r>
              <a:rPr sz="1800" b="1" spc="-10" dirty="0">
                <a:latin typeface="Arial Narrow"/>
                <a:cs typeface="Arial Narrow"/>
              </a:rPr>
              <a:t>s</a:t>
            </a:r>
            <a:r>
              <a:rPr sz="1800" b="1" spc="0" dirty="0">
                <a:latin typeface="Arial Narrow"/>
                <a:cs typeface="Arial Narrow"/>
              </a:rPr>
              <a:t>); </a:t>
            </a:r>
            <a:r>
              <a:rPr sz="1800" b="1" spc="-10" dirty="0">
                <a:latin typeface="Arial Narrow"/>
                <a:cs typeface="Arial Narrow"/>
              </a:rPr>
              <a:t>S</a:t>
            </a:r>
            <a:r>
              <a:rPr sz="1800" b="1" spc="-20" dirty="0">
                <a:latin typeface="Arial Narrow"/>
                <a:cs typeface="Arial Narrow"/>
              </a:rPr>
              <a:t>y</a:t>
            </a:r>
            <a:r>
              <a:rPr sz="1800" b="1" spc="0" dirty="0">
                <a:latin typeface="Arial Narrow"/>
                <a:cs typeface="Arial Narrow"/>
              </a:rPr>
              <a:t>st</a:t>
            </a:r>
            <a:r>
              <a:rPr sz="1800" b="1" spc="-10" dirty="0">
                <a:latin typeface="Arial Narrow"/>
                <a:cs typeface="Arial Narrow"/>
              </a:rPr>
              <a:t>e</a:t>
            </a:r>
            <a:r>
              <a:rPr sz="1800" b="1" spc="0" dirty="0">
                <a:latin typeface="Arial Narrow"/>
                <a:cs typeface="Arial Narrow"/>
              </a:rPr>
              <a:t>m</a:t>
            </a:r>
            <a:r>
              <a:rPr sz="1800" b="1" spc="-10" dirty="0">
                <a:latin typeface="Arial Narrow"/>
                <a:cs typeface="Arial Narrow"/>
              </a:rPr>
              <a:t>.</a:t>
            </a:r>
            <a:r>
              <a:rPr sz="1800" b="1" spc="0" dirty="0">
                <a:latin typeface="Arial Narrow"/>
                <a:cs typeface="Arial Narrow"/>
              </a:rPr>
              <a:t>e</a:t>
            </a:r>
            <a:r>
              <a:rPr sz="1800" b="1" spc="-10" dirty="0">
                <a:latin typeface="Arial Narrow"/>
                <a:cs typeface="Arial Narrow"/>
              </a:rPr>
              <a:t>x</a:t>
            </a:r>
            <a:r>
              <a:rPr sz="1800" b="1" spc="-5" dirty="0">
                <a:latin typeface="Arial Narrow"/>
                <a:cs typeface="Arial Narrow"/>
              </a:rPr>
              <a:t>it(j</a:t>
            </a:r>
            <a:r>
              <a:rPr sz="1800" b="1" spc="-15" dirty="0">
                <a:latin typeface="Arial Narrow"/>
                <a:cs typeface="Arial Narrow"/>
              </a:rPr>
              <a:t>o</a:t>
            </a:r>
            <a:r>
              <a:rPr sz="1800" b="1" spc="0" dirty="0">
                <a:latin typeface="Arial Narrow"/>
                <a:cs typeface="Arial Narrow"/>
              </a:rPr>
              <a:t>b.wa</a:t>
            </a:r>
            <a:r>
              <a:rPr sz="1800" b="1" spc="-10" dirty="0">
                <a:latin typeface="Arial Narrow"/>
                <a:cs typeface="Arial Narrow"/>
              </a:rPr>
              <a:t>itF</a:t>
            </a:r>
            <a:r>
              <a:rPr sz="1800" b="1" spc="-20" dirty="0">
                <a:latin typeface="Arial Narrow"/>
                <a:cs typeface="Arial Narrow"/>
              </a:rPr>
              <a:t>o</a:t>
            </a:r>
            <a:r>
              <a:rPr sz="1800" b="1" spc="-10" dirty="0">
                <a:latin typeface="Arial Narrow"/>
                <a:cs typeface="Arial Narrow"/>
              </a:rPr>
              <a:t>rComp</a:t>
            </a:r>
            <a:r>
              <a:rPr sz="1800" b="1" spc="-15" dirty="0">
                <a:latin typeface="Arial Narrow"/>
                <a:cs typeface="Arial Narrow"/>
              </a:rPr>
              <a:t>l</a:t>
            </a:r>
            <a:r>
              <a:rPr sz="1800" b="1" spc="0" dirty="0">
                <a:latin typeface="Arial Narrow"/>
                <a:cs typeface="Arial Narrow"/>
              </a:rPr>
              <a:t>et</a:t>
            </a:r>
            <a:r>
              <a:rPr sz="1800" b="1" spc="-10" dirty="0">
                <a:latin typeface="Arial Narrow"/>
                <a:cs typeface="Arial Narrow"/>
              </a:rPr>
              <a:t>ion(tru</a:t>
            </a:r>
            <a:r>
              <a:rPr sz="1800" b="1" spc="-20" dirty="0">
                <a:latin typeface="Arial Narrow"/>
                <a:cs typeface="Arial Narrow"/>
              </a:rPr>
              <a:t>e</a:t>
            </a:r>
            <a:r>
              <a:rPr sz="1800" b="1" spc="-5" dirty="0">
                <a:latin typeface="Arial Narrow"/>
                <a:cs typeface="Arial Narrow"/>
              </a:rPr>
              <a:t>)</a:t>
            </a:r>
            <a:r>
              <a:rPr sz="1800" b="1" spc="55" dirty="0">
                <a:latin typeface="Arial Narrow"/>
                <a:cs typeface="Arial Narrow"/>
              </a:rPr>
              <a:t> </a:t>
            </a:r>
            <a:r>
              <a:rPr sz="1800" b="1" spc="-10" dirty="0">
                <a:latin typeface="Arial Narrow"/>
                <a:cs typeface="Arial Narrow"/>
              </a:rPr>
              <a:t>?</a:t>
            </a:r>
            <a:r>
              <a:rPr sz="1800" b="1" spc="5" dirty="0">
                <a:latin typeface="Arial Narrow"/>
                <a:cs typeface="Arial Narrow"/>
              </a:rPr>
              <a:t> </a:t>
            </a:r>
            <a:r>
              <a:rPr sz="1800" b="1" spc="0" dirty="0">
                <a:latin typeface="Arial Narrow"/>
                <a:cs typeface="Arial Narrow"/>
              </a:rPr>
              <a:t>0 </a:t>
            </a:r>
            <a:r>
              <a:rPr sz="1800" b="1" spc="-5" dirty="0">
                <a:latin typeface="Arial Narrow"/>
                <a:cs typeface="Arial Narrow"/>
              </a:rPr>
              <a:t>:</a:t>
            </a:r>
            <a:r>
              <a:rPr sz="1800" b="1" spc="0" dirty="0">
                <a:latin typeface="Arial Narrow"/>
                <a:cs typeface="Arial Narrow"/>
              </a:rPr>
              <a:t> </a:t>
            </a:r>
            <a:r>
              <a:rPr sz="1800" b="1" spc="-10" dirty="0">
                <a:latin typeface="Arial Narrow"/>
                <a:cs typeface="Arial Narrow"/>
              </a:rPr>
              <a:t>1);</a:t>
            </a:r>
            <a:endParaRPr sz="1800">
              <a:latin typeface="Arial Narrow"/>
              <a:cs typeface="Arial Narrow"/>
            </a:endParaRPr>
          </a:p>
          <a:p>
            <a:pPr marL="286385">
              <a:lnSpc>
                <a:spcPts val="1835"/>
              </a:lnSpc>
            </a:pPr>
            <a:r>
              <a:rPr sz="1800" b="1" spc="-10" dirty="0">
                <a:latin typeface="Arial Narrow"/>
                <a:cs typeface="Arial Narrow"/>
              </a:rPr>
              <a:t>}</a:t>
            </a:r>
            <a:endParaRPr sz="1800">
              <a:latin typeface="Arial Narrow"/>
              <a:cs typeface="Arial Narrow"/>
            </a:endParaRPr>
          </a:p>
          <a:p>
            <a:pPr marL="12700">
              <a:lnSpc>
                <a:spcPts val="2050"/>
              </a:lnSpc>
            </a:pPr>
            <a:r>
              <a:rPr sz="1800" b="1" spc="-10" dirty="0">
                <a:latin typeface="Arial Narrow"/>
                <a:cs typeface="Arial Narrow"/>
              </a:rPr>
              <a:t>}</a:t>
            </a:r>
            <a:endParaRPr sz="1800">
              <a:latin typeface="Arial Narrow"/>
              <a:cs typeface="Arial Narrow"/>
            </a:endParaRPr>
          </a:p>
        </p:txBody>
      </p:sp>
      <p:sp>
        <p:nvSpPr>
          <p:cNvPr id="8" name="object 8"/>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
        <p:nvSpPr>
          <p:cNvPr id="9" name="object 9"/>
          <p:cNvSpPr/>
          <p:nvPr/>
        </p:nvSpPr>
        <p:spPr>
          <a:xfrm>
            <a:off x="5365750" y="2971800"/>
            <a:ext cx="3778250" cy="1857629"/>
          </a:xfrm>
          <a:custGeom>
            <a:avLst/>
            <a:gdLst/>
            <a:ahLst/>
            <a:cxnLst/>
            <a:rect l="l" t="t" r="r" b="b"/>
            <a:pathLst>
              <a:path w="3778250" h="1857628">
                <a:moveTo>
                  <a:pt x="1748408" y="1422400"/>
                </a:moveTo>
                <a:lnTo>
                  <a:pt x="878459" y="1422400"/>
                </a:lnTo>
                <a:lnTo>
                  <a:pt x="0" y="1857629"/>
                </a:lnTo>
                <a:lnTo>
                  <a:pt x="1748408" y="1422400"/>
                </a:lnTo>
                <a:close/>
              </a:path>
              <a:path w="3778250" h="1857628">
                <a:moveTo>
                  <a:pt x="3778250" y="0"/>
                </a:moveTo>
                <a:lnTo>
                  <a:pt x="298450" y="0"/>
                </a:lnTo>
                <a:lnTo>
                  <a:pt x="298450" y="1422400"/>
                </a:lnTo>
                <a:lnTo>
                  <a:pt x="3778250" y="1422400"/>
                </a:lnTo>
                <a:lnTo>
                  <a:pt x="3778250" y="0"/>
                </a:lnTo>
                <a:close/>
              </a:path>
            </a:pathLst>
          </a:custGeom>
          <a:solidFill>
            <a:srgbClr val="FFC000"/>
          </a:solidFill>
        </p:spPr>
        <p:txBody>
          <a:bodyPr wrap="square" lIns="0" tIns="0" rIns="0" bIns="0" rtlCol="0">
            <a:spAutoFit/>
          </a:bodyPr>
          <a:lstStyle/>
          <a:p>
            <a:endParaRPr/>
          </a:p>
        </p:txBody>
      </p:sp>
      <p:sp>
        <p:nvSpPr>
          <p:cNvPr id="10" name="object 10"/>
          <p:cNvSpPr/>
          <p:nvPr/>
        </p:nvSpPr>
        <p:spPr>
          <a:xfrm>
            <a:off x="5365750" y="2971800"/>
            <a:ext cx="3778249" cy="1857629"/>
          </a:xfrm>
          <a:custGeom>
            <a:avLst/>
            <a:gdLst/>
            <a:ahLst/>
            <a:cxnLst/>
            <a:rect l="l" t="t" r="r" b="b"/>
            <a:pathLst>
              <a:path w="3778249" h="1857628">
                <a:moveTo>
                  <a:pt x="298450" y="0"/>
                </a:moveTo>
                <a:lnTo>
                  <a:pt x="878459" y="0"/>
                </a:lnTo>
                <a:lnTo>
                  <a:pt x="1748408" y="0"/>
                </a:lnTo>
                <a:lnTo>
                  <a:pt x="3778249" y="0"/>
                </a:lnTo>
              </a:path>
              <a:path w="3778249" h="1857628">
                <a:moveTo>
                  <a:pt x="3778249" y="1422400"/>
                </a:moveTo>
                <a:lnTo>
                  <a:pt x="1748408" y="1422400"/>
                </a:lnTo>
                <a:lnTo>
                  <a:pt x="0" y="1857629"/>
                </a:lnTo>
                <a:lnTo>
                  <a:pt x="878459" y="1422400"/>
                </a:lnTo>
                <a:lnTo>
                  <a:pt x="298450" y="1422400"/>
                </a:lnTo>
                <a:lnTo>
                  <a:pt x="298450" y="1185291"/>
                </a:lnTo>
                <a:lnTo>
                  <a:pt x="298450" y="829691"/>
                </a:lnTo>
                <a:lnTo>
                  <a:pt x="298450" y="0"/>
                </a:lnTo>
              </a:path>
            </a:pathLst>
          </a:custGeom>
          <a:ln w="12700">
            <a:solidFill>
              <a:srgbClr val="9B310D"/>
            </a:solidFill>
          </a:ln>
        </p:spPr>
        <p:txBody>
          <a:bodyPr wrap="square" lIns="0" tIns="0" rIns="0" bIns="0" rtlCol="0">
            <a:spAutoFit/>
          </a:bodyPr>
          <a:lstStyle/>
          <a:p>
            <a:endParaRPr/>
          </a:p>
        </p:txBody>
      </p:sp>
      <p:sp>
        <p:nvSpPr>
          <p:cNvPr id="11" name="object 11"/>
          <p:cNvSpPr txBox="1"/>
          <p:nvPr/>
        </p:nvSpPr>
        <p:spPr>
          <a:xfrm>
            <a:off x="5743702" y="3082290"/>
            <a:ext cx="3206750" cy="1217295"/>
          </a:xfrm>
          <a:prstGeom prst="rect">
            <a:avLst/>
          </a:prstGeom>
        </p:spPr>
        <p:txBody>
          <a:bodyPr vert="horz" wrap="square" lIns="0" tIns="0" rIns="0" bIns="0" rtlCol="0">
            <a:spAutoFit/>
          </a:bodyPr>
          <a:lstStyle/>
          <a:p>
            <a:pPr marL="12700" marR="6350">
              <a:lnSpc>
                <a:spcPct val="100000"/>
              </a:lnSpc>
            </a:pPr>
            <a:r>
              <a:rPr sz="2000" dirty="0">
                <a:latin typeface="宋体"/>
                <a:cs typeface="宋体"/>
              </a:rPr>
              <a:t>直接</a:t>
            </a:r>
            <a:r>
              <a:rPr sz="2000" spc="-5" dirty="0">
                <a:latin typeface="宋体"/>
                <a:cs typeface="宋体"/>
              </a:rPr>
              <a:t>用</a:t>
            </a:r>
            <a:r>
              <a:rPr sz="2000" spc="5" dirty="0">
                <a:latin typeface="宋体"/>
                <a:cs typeface="宋体"/>
              </a:rPr>
              <a:t>Had</a:t>
            </a:r>
            <a:r>
              <a:rPr sz="2000" spc="0" dirty="0">
                <a:latin typeface="宋体"/>
                <a:cs typeface="宋体"/>
              </a:rPr>
              <a:t>oo</a:t>
            </a:r>
            <a:r>
              <a:rPr sz="2000" spc="-15" dirty="0">
                <a:latin typeface="宋体"/>
                <a:cs typeface="宋体"/>
              </a:rPr>
              <a:t>p</a:t>
            </a:r>
            <a:r>
              <a:rPr sz="2000" spc="0" dirty="0">
                <a:latin typeface="宋体"/>
                <a:cs typeface="宋体"/>
              </a:rPr>
              <a:t>内</a:t>
            </a:r>
            <a:r>
              <a:rPr sz="2000" spc="-15" dirty="0">
                <a:latin typeface="宋体"/>
                <a:cs typeface="宋体"/>
              </a:rPr>
              <a:t>置</a:t>
            </a:r>
            <a:r>
              <a:rPr sz="2000" spc="0" dirty="0">
                <a:latin typeface="宋体"/>
                <a:cs typeface="宋体"/>
              </a:rPr>
              <a:t>的 </a:t>
            </a:r>
            <a:r>
              <a:rPr sz="2000" spc="5" dirty="0">
                <a:latin typeface="宋体"/>
                <a:cs typeface="宋体"/>
              </a:rPr>
              <a:t>KeyVa</a:t>
            </a:r>
            <a:r>
              <a:rPr sz="2000" spc="0" dirty="0">
                <a:latin typeface="宋体"/>
                <a:cs typeface="宋体"/>
              </a:rPr>
              <a:t>l</a:t>
            </a:r>
            <a:r>
              <a:rPr sz="2000" spc="-10" dirty="0">
                <a:latin typeface="宋体"/>
                <a:cs typeface="宋体"/>
              </a:rPr>
              <a:t>u</a:t>
            </a:r>
            <a:r>
              <a:rPr sz="2000" spc="5" dirty="0">
                <a:latin typeface="宋体"/>
                <a:cs typeface="宋体"/>
              </a:rPr>
              <a:t>e</a:t>
            </a:r>
            <a:r>
              <a:rPr sz="2000" spc="-10" dirty="0">
                <a:latin typeface="宋体"/>
                <a:cs typeface="宋体"/>
              </a:rPr>
              <a:t>文</a:t>
            </a:r>
            <a:r>
              <a:rPr sz="2000" spc="0" dirty="0">
                <a:latin typeface="宋体"/>
                <a:cs typeface="宋体"/>
              </a:rPr>
              <a:t>本输入格式</a:t>
            </a:r>
            <a:r>
              <a:rPr sz="2000" spc="-10" dirty="0">
                <a:latin typeface="宋体"/>
                <a:cs typeface="宋体"/>
              </a:rPr>
              <a:t>读</a:t>
            </a:r>
            <a:r>
              <a:rPr sz="2000" spc="0" dirty="0">
                <a:latin typeface="宋体"/>
                <a:cs typeface="宋体"/>
              </a:rPr>
              <a:t>取 以</a:t>
            </a:r>
            <a:r>
              <a:rPr sz="2000" spc="5" dirty="0">
                <a:latin typeface="宋体"/>
                <a:cs typeface="宋体"/>
              </a:rPr>
              <a:t>ke</a:t>
            </a:r>
            <a:r>
              <a:rPr sz="2000" spc="0" dirty="0">
                <a:latin typeface="宋体"/>
                <a:cs typeface="宋体"/>
              </a:rPr>
              <a:t>y</a:t>
            </a:r>
            <a:r>
              <a:rPr sz="2000" spc="5" dirty="0">
                <a:latin typeface="宋体"/>
                <a:cs typeface="宋体"/>
              </a:rPr>
              <a:t>-</a:t>
            </a:r>
            <a:r>
              <a:rPr sz="2000" spc="0" dirty="0">
                <a:latin typeface="宋体"/>
                <a:cs typeface="宋体"/>
              </a:rPr>
              <a:t>valu</a:t>
            </a:r>
            <a:r>
              <a:rPr sz="2000" spc="-10" dirty="0">
                <a:latin typeface="宋体"/>
                <a:cs typeface="宋体"/>
              </a:rPr>
              <a:t>e对</a:t>
            </a:r>
            <a:r>
              <a:rPr sz="2000" spc="0" dirty="0">
                <a:latin typeface="宋体"/>
                <a:cs typeface="宋体"/>
              </a:rPr>
              <a:t>形式保存</a:t>
            </a:r>
            <a:r>
              <a:rPr sz="2000" spc="-15" dirty="0">
                <a:latin typeface="宋体"/>
                <a:cs typeface="宋体"/>
              </a:rPr>
              <a:t>的</a:t>
            </a:r>
            <a:r>
              <a:rPr sz="2000" spc="0" dirty="0">
                <a:latin typeface="宋体"/>
                <a:cs typeface="宋体"/>
              </a:rPr>
              <a:t>专 利被引次数统计输出结果</a:t>
            </a:r>
            <a:endParaRPr sz="2000">
              <a:latin typeface="宋体"/>
              <a:cs typeface="宋体"/>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2151" rIns="0" bIns="0" rtlCol="0">
            <a:spAutoFit/>
          </a:bodyPr>
          <a:lstStyle/>
          <a:p>
            <a:pPr marL="115570">
              <a:lnSpc>
                <a:spcPct val="100000"/>
              </a:lnSpc>
            </a:pPr>
            <a:r>
              <a:rPr sz="2600" b="1" spc="-20" dirty="0">
                <a:solidFill>
                  <a:srgbClr val="00AF50"/>
                </a:solidFill>
                <a:latin typeface="黑体"/>
                <a:cs typeface="黑体"/>
              </a:rPr>
              <a:t>年份或</a:t>
            </a:r>
            <a:r>
              <a:rPr sz="2600" b="1" spc="-30" dirty="0">
                <a:solidFill>
                  <a:srgbClr val="00AF50"/>
                </a:solidFill>
                <a:latin typeface="黑体"/>
                <a:cs typeface="黑体"/>
              </a:rPr>
              <a:t>国</a:t>
            </a:r>
            <a:r>
              <a:rPr sz="2600" b="1" spc="-20" dirty="0">
                <a:solidFill>
                  <a:srgbClr val="00AF50"/>
                </a:solidFill>
                <a:latin typeface="黑体"/>
                <a:cs typeface="黑体"/>
              </a:rPr>
              <a:t>家专利</a:t>
            </a:r>
            <a:r>
              <a:rPr sz="2600" b="1" spc="-30" dirty="0">
                <a:solidFill>
                  <a:srgbClr val="00AF50"/>
                </a:solidFill>
                <a:latin typeface="黑体"/>
                <a:cs typeface="黑体"/>
              </a:rPr>
              <a:t>数</a:t>
            </a:r>
            <a:r>
              <a:rPr sz="2600" b="1" spc="-20" dirty="0">
                <a:solidFill>
                  <a:srgbClr val="00AF50"/>
                </a:solidFill>
                <a:latin typeface="黑体"/>
                <a:cs typeface="黑体"/>
              </a:rPr>
              <a:t>统</a:t>
            </a:r>
            <a:r>
              <a:rPr sz="2600" b="1" spc="-30" dirty="0">
                <a:solidFill>
                  <a:srgbClr val="00AF50"/>
                </a:solidFill>
                <a:latin typeface="黑体"/>
                <a:cs typeface="黑体"/>
              </a:rPr>
              <a:t>计</a:t>
            </a:r>
            <a:endParaRPr sz="2600">
              <a:latin typeface="黑体"/>
              <a:cs typeface="黑体"/>
            </a:endParaRPr>
          </a:p>
          <a:p>
            <a:pPr marL="115570">
              <a:lnSpc>
                <a:spcPts val="3790"/>
              </a:lnSpc>
              <a:spcBef>
                <a:spcPts val="204"/>
              </a:spcBef>
            </a:pPr>
            <a:r>
              <a:rPr sz="3200" dirty="0">
                <a:solidFill>
                  <a:srgbClr val="C00000"/>
                </a:solidFill>
                <a:latin typeface="Arial Narrow"/>
                <a:cs typeface="Arial Narrow"/>
              </a:rPr>
              <a:t>Patent</a:t>
            </a:r>
            <a:r>
              <a:rPr sz="3200" spc="-20" dirty="0">
                <a:solidFill>
                  <a:srgbClr val="C00000"/>
                </a:solidFill>
                <a:latin typeface="Arial Narrow"/>
                <a:cs typeface="Arial Narrow"/>
              </a:rPr>
              <a:t> </a:t>
            </a:r>
            <a:r>
              <a:rPr sz="3200" spc="-5" dirty="0">
                <a:solidFill>
                  <a:srgbClr val="C00000"/>
                </a:solidFill>
                <a:latin typeface="Arial Narrow"/>
                <a:cs typeface="Arial Narrow"/>
              </a:rPr>
              <a:t>des</a:t>
            </a:r>
            <a:r>
              <a:rPr sz="3200" spc="10" dirty="0">
                <a:solidFill>
                  <a:srgbClr val="C00000"/>
                </a:solidFill>
                <a:latin typeface="Arial Narrow"/>
                <a:cs typeface="Arial Narrow"/>
              </a:rPr>
              <a:t>c</a:t>
            </a:r>
            <a:r>
              <a:rPr sz="3200" spc="0" dirty="0">
                <a:solidFill>
                  <a:srgbClr val="C00000"/>
                </a:solidFill>
                <a:latin typeface="Arial Narrow"/>
                <a:cs typeface="Arial Narrow"/>
              </a:rPr>
              <a:t>ript</a:t>
            </a:r>
            <a:r>
              <a:rPr sz="3200" spc="5" dirty="0">
                <a:solidFill>
                  <a:srgbClr val="C00000"/>
                </a:solidFill>
                <a:latin typeface="Arial Narrow"/>
                <a:cs typeface="Arial Narrow"/>
              </a:rPr>
              <a:t>i</a:t>
            </a:r>
            <a:r>
              <a:rPr sz="3200" spc="-5" dirty="0">
                <a:solidFill>
                  <a:srgbClr val="C00000"/>
                </a:solidFill>
                <a:latin typeface="Arial Narrow"/>
                <a:cs typeface="Arial Narrow"/>
              </a:rPr>
              <a:t>o</a:t>
            </a:r>
            <a:r>
              <a:rPr sz="3200" spc="0" dirty="0">
                <a:solidFill>
                  <a:srgbClr val="C00000"/>
                </a:solidFill>
                <a:latin typeface="Arial Narrow"/>
                <a:cs typeface="Arial Narrow"/>
              </a:rPr>
              <a:t>n</a:t>
            </a:r>
            <a:r>
              <a:rPr sz="3200" spc="-35" dirty="0">
                <a:solidFill>
                  <a:srgbClr val="C00000"/>
                </a:solidFill>
                <a:latin typeface="Arial Narrow"/>
                <a:cs typeface="Arial Narrow"/>
              </a:rPr>
              <a:t> </a:t>
            </a:r>
            <a:r>
              <a:rPr sz="3200" spc="-5" dirty="0">
                <a:solidFill>
                  <a:srgbClr val="C00000"/>
                </a:solidFill>
                <a:latin typeface="Arial Narrow"/>
                <a:cs typeface="Arial Narrow"/>
              </a:rPr>
              <a:t>dat</a:t>
            </a:r>
            <a:r>
              <a:rPr sz="3200" spc="0" dirty="0">
                <a:solidFill>
                  <a:srgbClr val="C00000"/>
                </a:solidFill>
                <a:latin typeface="Arial Narrow"/>
                <a:cs typeface="Arial Narrow"/>
              </a:rPr>
              <a:t>a</a:t>
            </a:r>
            <a:r>
              <a:rPr sz="3200" spc="-15" dirty="0">
                <a:solidFill>
                  <a:srgbClr val="C00000"/>
                </a:solidFill>
                <a:latin typeface="Arial Narrow"/>
                <a:cs typeface="Arial Narrow"/>
              </a:rPr>
              <a:t> </a:t>
            </a:r>
            <a:r>
              <a:rPr sz="3200" spc="-5" dirty="0">
                <a:solidFill>
                  <a:srgbClr val="C00000"/>
                </a:solidFill>
                <a:latin typeface="Arial Narrow"/>
                <a:cs typeface="Arial Narrow"/>
              </a:rPr>
              <a:t>se</a:t>
            </a:r>
            <a:r>
              <a:rPr sz="3200" spc="0" dirty="0">
                <a:solidFill>
                  <a:srgbClr val="C00000"/>
                </a:solidFill>
                <a:latin typeface="Arial Narrow"/>
                <a:cs typeface="Arial Narrow"/>
              </a:rPr>
              <a:t>t</a:t>
            </a:r>
            <a:r>
              <a:rPr sz="3200" spc="-5" dirty="0">
                <a:solidFill>
                  <a:srgbClr val="C00000"/>
                </a:solidFill>
                <a:latin typeface="Arial Narrow"/>
                <a:cs typeface="Arial Narrow"/>
              </a:rPr>
              <a:t> </a:t>
            </a:r>
            <a:r>
              <a:rPr sz="3200" spc="10" dirty="0">
                <a:solidFill>
                  <a:srgbClr val="C00000"/>
                </a:solidFill>
                <a:latin typeface="黑体"/>
                <a:cs typeface="黑体"/>
              </a:rPr>
              <a:t>“</a:t>
            </a:r>
            <a:r>
              <a:rPr sz="3200" spc="0" dirty="0">
                <a:solidFill>
                  <a:srgbClr val="C00000"/>
                </a:solidFill>
                <a:latin typeface="Arial Narrow"/>
                <a:cs typeface="Arial Narrow"/>
              </a:rPr>
              <a:t>apat63_99.</a:t>
            </a:r>
            <a:r>
              <a:rPr sz="3200" spc="-15" dirty="0">
                <a:solidFill>
                  <a:srgbClr val="C00000"/>
                </a:solidFill>
                <a:latin typeface="Arial Narrow"/>
                <a:cs typeface="Arial Narrow"/>
              </a:rPr>
              <a:t>t</a:t>
            </a:r>
            <a:r>
              <a:rPr sz="3200" spc="0" dirty="0">
                <a:solidFill>
                  <a:srgbClr val="C00000"/>
                </a:solidFill>
                <a:latin typeface="Arial Narrow"/>
                <a:cs typeface="Arial Narrow"/>
              </a:rPr>
              <a:t>x</a:t>
            </a:r>
            <a:r>
              <a:rPr sz="3200" spc="-20" dirty="0">
                <a:solidFill>
                  <a:srgbClr val="C00000"/>
                </a:solidFill>
                <a:latin typeface="Arial Narrow"/>
                <a:cs typeface="Arial Narrow"/>
              </a:rPr>
              <a:t>t</a:t>
            </a:r>
            <a:r>
              <a:rPr sz="3200" spc="0" dirty="0">
                <a:solidFill>
                  <a:srgbClr val="C00000"/>
                </a:solidFill>
                <a:latin typeface="黑体"/>
                <a:cs typeface="黑体"/>
              </a:rPr>
              <a:t>”</a:t>
            </a:r>
            <a:endParaRPr sz="3200">
              <a:latin typeface="黑体"/>
              <a:cs typeface="黑体"/>
            </a:endParaRPr>
          </a:p>
        </p:txBody>
      </p:sp>
      <p:sp>
        <p:nvSpPr>
          <p:cNvPr id="3" name="object 3"/>
          <p:cNvSpPr txBox="1"/>
          <p:nvPr/>
        </p:nvSpPr>
        <p:spPr>
          <a:xfrm>
            <a:off x="459740" y="1835658"/>
            <a:ext cx="8136890" cy="4785995"/>
          </a:xfrm>
          <a:prstGeom prst="rect">
            <a:avLst/>
          </a:prstGeom>
        </p:spPr>
        <p:txBody>
          <a:bodyPr vert="horz" wrap="square" lIns="0" tIns="0" rIns="0" bIns="0" rtlCol="0">
            <a:spAutoFit/>
          </a:bodyPr>
          <a:lstStyle/>
          <a:p>
            <a:pPr marL="12700">
              <a:lnSpc>
                <a:spcPct val="100000"/>
              </a:lnSpc>
              <a:tabLst>
                <a:tab pos="5422265" algn="l"/>
                <a:tab pos="7957184" algn="l"/>
              </a:tabLst>
            </a:pPr>
            <a:r>
              <a:rPr sz="2000" dirty="0">
                <a:solidFill>
                  <a:srgbClr val="0066FF"/>
                </a:solidFill>
                <a:latin typeface="Arial Narrow"/>
                <a:cs typeface="Arial Narrow"/>
              </a:rPr>
              <a:t>“</a:t>
            </a:r>
            <a:r>
              <a:rPr sz="2000" spc="-125" dirty="0">
                <a:solidFill>
                  <a:srgbClr val="0066FF"/>
                </a:solidFill>
                <a:latin typeface="Arial Narrow"/>
                <a:cs typeface="Arial Narrow"/>
              </a:rPr>
              <a:t>PA</a:t>
            </a:r>
            <a:r>
              <a:rPr sz="2000" spc="0" dirty="0">
                <a:solidFill>
                  <a:srgbClr val="0066FF"/>
                </a:solidFill>
                <a:latin typeface="Arial Narrow"/>
                <a:cs typeface="Arial Narrow"/>
              </a:rPr>
              <a:t>TENT</a:t>
            </a:r>
            <a:r>
              <a:rPr sz="2000" spc="5" dirty="0">
                <a:solidFill>
                  <a:srgbClr val="0066FF"/>
                </a:solidFill>
                <a:latin typeface="Arial Narrow"/>
                <a:cs typeface="Arial Narrow"/>
              </a:rPr>
              <a:t>”</a:t>
            </a:r>
            <a:r>
              <a:rPr sz="2000" spc="0" dirty="0">
                <a:solidFill>
                  <a:srgbClr val="0066FF"/>
                </a:solidFill>
                <a:latin typeface="Arial Narrow"/>
                <a:cs typeface="Arial Narrow"/>
              </a:rPr>
              <a:t>,</a:t>
            </a:r>
            <a:r>
              <a:rPr sz="2000" spc="5" dirty="0">
                <a:solidFill>
                  <a:srgbClr val="0066FF"/>
                </a:solidFill>
                <a:latin typeface="Arial Narrow"/>
                <a:cs typeface="Arial Narrow"/>
              </a:rPr>
              <a:t>”</a:t>
            </a:r>
            <a:r>
              <a:rPr sz="2000" b="1" spc="-5" dirty="0">
                <a:solidFill>
                  <a:srgbClr val="FF0000"/>
                </a:solidFill>
                <a:latin typeface="Arial Narrow"/>
                <a:cs typeface="Arial Narrow"/>
              </a:rPr>
              <a:t>GYEA</a:t>
            </a:r>
            <a:r>
              <a:rPr sz="2000" b="1" spc="0" dirty="0">
                <a:solidFill>
                  <a:srgbClr val="FF0000"/>
                </a:solidFill>
                <a:latin typeface="Arial Narrow"/>
                <a:cs typeface="Arial Narrow"/>
              </a:rPr>
              <a:t>R</a:t>
            </a:r>
            <a:r>
              <a:rPr sz="2000" spc="0" dirty="0">
                <a:solidFill>
                  <a:srgbClr val="0066FF"/>
                </a:solidFill>
                <a:latin typeface="Arial Narrow"/>
                <a:cs typeface="Arial Narrow"/>
              </a:rPr>
              <a:t>”,</a:t>
            </a:r>
            <a:r>
              <a:rPr sz="2000" spc="5" dirty="0">
                <a:solidFill>
                  <a:srgbClr val="0066FF"/>
                </a:solidFill>
                <a:latin typeface="Arial Narrow"/>
                <a:cs typeface="Arial Narrow"/>
              </a:rPr>
              <a:t>”</a:t>
            </a:r>
            <a:r>
              <a:rPr sz="2000" spc="0" dirty="0">
                <a:solidFill>
                  <a:srgbClr val="0066FF"/>
                </a:solidFill>
                <a:latin typeface="Arial Narrow"/>
                <a:cs typeface="Arial Narrow"/>
              </a:rPr>
              <a:t>G</a:t>
            </a:r>
            <a:r>
              <a:rPr sz="2000" spc="5" dirty="0">
                <a:solidFill>
                  <a:srgbClr val="0066FF"/>
                </a:solidFill>
                <a:latin typeface="Arial Narrow"/>
                <a:cs typeface="Arial Narrow"/>
              </a:rPr>
              <a:t>D</a:t>
            </a:r>
            <a:r>
              <a:rPr sz="2000" spc="-125" dirty="0">
                <a:solidFill>
                  <a:srgbClr val="0066FF"/>
                </a:solidFill>
                <a:latin typeface="Arial Narrow"/>
                <a:cs typeface="Arial Narrow"/>
              </a:rPr>
              <a:t>A</a:t>
            </a:r>
            <a:r>
              <a:rPr sz="2000" spc="0" dirty="0">
                <a:solidFill>
                  <a:srgbClr val="0066FF"/>
                </a:solidFill>
                <a:latin typeface="Arial Narrow"/>
                <a:cs typeface="Arial Narrow"/>
              </a:rPr>
              <a:t>TE”,</a:t>
            </a:r>
            <a:r>
              <a:rPr sz="2000" spc="5" dirty="0">
                <a:solidFill>
                  <a:srgbClr val="0066FF"/>
                </a:solidFill>
                <a:latin typeface="Arial Narrow"/>
                <a:cs typeface="Arial Narrow"/>
              </a:rPr>
              <a:t>”</a:t>
            </a:r>
            <a:r>
              <a:rPr sz="2000" spc="0" dirty="0">
                <a:solidFill>
                  <a:srgbClr val="0066FF"/>
                </a:solidFill>
                <a:latin typeface="Arial Narrow"/>
                <a:cs typeface="Arial Narrow"/>
              </a:rPr>
              <a:t>A</a:t>
            </a:r>
            <a:r>
              <a:rPr sz="2000" spc="-10" dirty="0">
                <a:solidFill>
                  <a:srgbClr val="0066FF"/>
                </a:solidFill>
                <a:latin typeface="Arial Narrow"/>
                <a:cs typeface="Arial Narrow"/>
              </a:rPr>
              <a:t>P</a:t>
            </a:r>
            <a:r>
              <a:rPr sz="2000" spc="0" dirty="0">
                <a:solidFill>
                  <a:srgbClr val="0066FF"/>
                </a:solidFill>
                <a:latin typeface="Arial Narrow"/>
                <a:cs typeface="Arial Narrow"/>
              </a:rPr>
              <a:t>P</a:t>
            </a:r>
            <a:r>
              <a:rPr sz="2000" spc="-10" dirty="0">
                <a:solidFill>
                  <a:srgbClr val="0066FF"/>
                </a:solidFill>
                <a:latin typeface="Arial Narrow"/>
                <a:cs typeface="Arial Narrow"/>
              </a:rPr>
              <a:t>Y</a:t>
            </a:r>
            <a:r>
              <a:rPr sz="2000" spc="0" dirty="0">
                <a:solidFill>
                  <a:srgbClr val="0066FF"/>
                </a:solidFill>
                <a:latin typeface="Arial Narrow"/>
                <a:cs typeface="Arial Narrow"/>
              </a:rPr>
              <a:t>E</a:t>
            </a:r>
            <a:r>
              <a:rPr sz="2000" spc="-10" dirty="0">
                <a:solidFill>
                  <a:srgbClr val="0066FF"/>
                </a:solidFill>
                <a:latin typeface="Arial Narrow"/>
                <a:cs typeface="Arial Narrow"/>
              </a:rPr>
              <a:t>A</a:t>
            </a:r>
            <a:r>
              <a:rPr sz="2000" spc="0" dirty="0">
                <a:solidFill>
                  <a:srgbClr val="0066FF"/>
                </a:solidFill>
                <a:latin typeface="Arial Narrow"/>
                <a:cs typeface="Arial Narrow"/>
              </a:rPr>
              <a:t>R”,</a:t>
            </a:r>
            <a:r>
              <a:rPr sz="2000" spc="15" dirty="0">
                <a:solidFill>
                  <a:srgbClr val="0066FF"/>
                </a:solidFill>
                <a:latin typeface="Arial Narrow"/>
                <a:cs typeface="Arial Narrow"/>
              </a:rPr>
              <a:t>”</a:t>
            </a:r>
            <a:r>
              <a:rPr sz="2000" b="1" spc="0" dirty="0">
                <a:solidFill>
                  <a:srgbClr val="FF0000"/>
                </a:solidFill>
                <a:latin typeface="Arial Narrow"/>
                <a:cs typeface="Arial Narrow"/>
              </a:rPr>
              <a:t>C</a:t>
            </a:r>
            <a:r>
              <a:rPr sz="2000" b="1" spc="5" dirty="0">
                <a:solidFill>
                  <a:srgbClr val="FF0000"/>
                </a:solidFill>
                <a:latin typeface="Arial Narrow"/>
                <a:cs typeface="Arial Narrow"/>
              </a:rPr>
              <a:t>O</a:t>
            </a:r>
            <a:r>
              <a:rPr sz="2000" b="1" spc="0" dirty="0">
                <a:solidFill>
                  <a:srgbClr val="FF0000"/>
                </a:solidFill>
                <a:latin typeface="Arial Narrow"/>
                <a:cs typeface="Arial Narrow"/>
              </a:rPr>
              <a:t>UN</a:t>
            </a:r>
            <a:r>
              <a:rPr sz="2000" b="1" spc="5" dirty="0">
                <a:solidFill>
                  <a:srgbClr val="FF0000"/>
                </a:solidFill>
                <a:latin typeface="Arial Narrow"/>
                <a:cs typeface="Arial Narrow"/>
              </a:rPr>
              <a:t>T</a:t>
            </a:r>
            <a:r>
              <a:rPr sz="2000" b="1" spc="-60" dirty="0">
                <a:solidFill>
                  <a:srgbClr val="FF0000"/>
                </a:solidFill>
                <a:latin typeface="Arial Narrow"/>
                <a:cs typeface="Arial Narrow"/>
              </a:rPr>
              <a:t>R</a:t>
            </a:r>
            <a:r>
              <a:rPr sz="2000" b="1" spc="0" dirty="0">
                <a:solidFill>
                  <a:srgbClr val="FF0000"/>
                </a:solidFill>
                <a:latin typeface="Arial Narrow"/>
                <a:cs typeface="Arial Narrow"/>
              </a:rPr>
              <a:t>Y</a:t>
            </a:r>
            <a:r>
              <a:rPr sz="2000" spc="0" dirty="0">
                <a:solidFill>
                  <a:srgbClr val="0066FF"/>
                </a:solidFill>
                <a:latin typeface="Arial Narrow"/>
                <a:cs typeface="Arial Narrow"/>
              </a:rPr>
              <a:t>”,	”POS</a:t>
            </a:r>
            <a:r>
              <a:rPr sz="2000" spc="-125" dirty="0">
                <a:solidFill>
                  <a:srgbClr val="0066FF"/>
                </a:solidFill>
                <a:latin typeface="Arial Narrow"/>
                <a:cs typeface="Arial Narrow"/>
              </a:rPr>
              <a:t>TA</a:t>
            </a:r>
            <a:r>
              <a:rPr sz="2000" spc="0" dirty="0">
                <a:solidFill>
                  <a:srgbClr val="0066FF"/>
                </a:solidFill>
                <a:latin typeface="Arial Narrow"/>
                <a:cs typeface="Arial Narrow"/>
              </a:rPr>
              <a:t>TE”,</a:t>
            </a:r>
            <a:r>
              <a:rPr sz="2000" spc="5" dirty="0">
                <a:solidFill>
                  <a:srgbClr val="0066FF"/>
                </a:solidFill>
                <a:latin typeface="Arial Narrow"/>
                <a:cs typeface="Arial Narrow"/>
              </a:rPr>
              <a:t>”</a:t>
            </a:r>
            <a:r>
              <a:rPr sz="2000" spc="0" dirty="0">
                <a:solidFill>
                  <a:srgbClr val="0066FF"/>
                </a:solidFill>
                <a:latin typeface="Arial Narrow"/>
                <a:cs typeface="Arial Narrow"/>
              </a:rPr>
              <a:t>A</a:t>
            </a:r>
            <a:r>
              <a:rPr sz="2000" spc="-10" dirty="0">
                <a:solidFill>
                  <a:srgbClr val="0066FF"/>
                </a:solidFill>
                <a:latin typeface="Arial Narrow"/>
                <a:cs typeface="Arial Narrow"/>
              </a:rPr>
              <a:t>S</a:t>
            </a:r>
            <a:r>
              <a:rPr sz="2000" spc="0" dirty="0">
                <a:solidFill>
                  <a:srgbClr val="0066FF"/>
                </a:solidFill>
                <a:latin typeface="Arial Narrow"/>
                <a:cs typeface="Arial Narrow"/>
              </a:rPr>
              <a:t>SIGNE</a:t>
            </a:r>
            <a:r>
              <a:rPr sz="2000" spc="-10" dirty="0">
                <a:solidFill>
                  <a:srgbClr val="0066FF"/>
                </a:solidFill>
                <a:latin typeface="Arial Narrow"/>
                <a:cs typeface="Arial Narrow"/>
              </a:rPr>
              <a:t>E</a:t>
            </a:r>
            <a:r>
              <a:rPr sz="2000" spc="0" dirty="0">
                <a:solidFill>
                  <a:srgbClr val="0066FF"/>
                </a:solidFill>
                <a:latin typeface="Arial Narrow"/>
                <a:cs typeface="Arial Narrow"/>
              </a:rPr>
              <a:t>”,	”</a:t>
            </a:r>
            <a:endParaRPr sz="2000">
              <a:latin typeface="Arial Narrow"/>
              <a:cs typeface="Arial Narrow"/>
            </a:endParaRPr>
          </a:p>
          <a:p>
            <a:pPr marL="286385" marR="6350">
              <a:lnSpc>
                <a:spcPct val="102200"/>
              </a:lnSpc>
              <a:spcBef>
                <a:spcPts val="140"/>
              </a:spcBef>
              <a:tabLst>
                <a:tab pos="7415530" algn="l"/>
              </a:tabLst>
            </a:pPr>
            <a:r>
              <a:rPr sz="2000" dirty="0">
                <a:solidFill>
                  <a:srgbClr val="0066FF"/>
                </a:solidFill>
                <a:latin typeface="Arial Narrow"/>
                <a:cs typeface="Arial Narrow"/>
              </a:rPr>
              <a:t>A</a:t>
            </a:r>
            <a:r>
              <a:rPr sz="2000" spc="-10" dirty="0">
                <a:solidFill>
                  <a:srgbClr val="0066FF"/>
                </a:solidFill>
                <a:latin typeface="Arial Narrow"/>
                <a:cs typeface="Arial Narrow"/>
              </a:rPr>
              <a:t>S</a:t>
            </a:r>
            <a:r>
              <a:rPr sz="2000" spc="0" dirty="0">
                <a:solidFill>
                  <a:srgbClr val="0066FF"/>
                </a:solidFill>
                <a:latin typeface="Arial Narrow"/>
                <a:cs typeface="Arial Narrow"/>
              </a:rPr>
              <a:t>SCODE”,</a:t>
            </a:r>
            <a:r>
              <a:rPr sz="2000" spc="5" dirty="0">
                <a:solidFill>
                  <a:srgbClr val="0066FF"/>
                </a:solidFill>
                <a:latin typeface="Arial Narrow"/>
                <a:cs typeface="Arial Narrow"/>
              </a:rPr>
              <a:t>”</a:t>
            </a:r>
            <a:r>
              <a:rPr sz="2000" spc="0" dirty="0">
                <a:solidFill>
                  <a:srgbClr val="0066FF"/>
                </a:solidFill>
                <a:latin typeface="Arial Narrow"/>
                <a:cs typeface="Arial Narrow"/>
              </a:rPr>
              <a:t>CLAI</a:t>
            </a:r>
            <a:r>
              <a:rPr sz="2000" spc="-10" dirty="0">
                <a:solidFill>
                  <a:srgbClr val="0066FF"/>
                </a:solidFill>
                <a:latin typeface="Arial Narrow"/>
                <a:cs typeface="Arial Narrow"/>
              </a:rPr>
              <a:t>M</a:t>
            </a:r>
            <a:r>
              <a:rPr sz="2000" spc="0" dirty="0">
                <a:solidFill>
                  <a:srgbClr val="0066FF"/>
                </a:solidFill>
                <a:latin typeface="Arial Narrow"/>
                <a:cs typeface="Arial Narrow"/>
              </a:rPr>
              <a:t>S”,”NCLA</a:t>
            </a:r>
            <a:r>
              <a:rPr sz="2000" spc="-10" dirty="0">
                <a:solidFill>
                  <a:srgbClr val="0066FF"/>
                </a:solidFill>
                <a:latin typeface="Arial Narrow"/>
                <a:cs typeface="Arial Narrow"/>
              </a:rPr>
              <a:t>S</a:t>
            </a:r>
            <a:r>
              <a:rPr sz="2000" spc="0" dirty="0">
                <a:solidFill>
                  <a:srgbClr val="0066FF"/>
                </a:solidFill>
                <a:latin typeface="Arial Narrow"/>
                <a:cs typeface="Arial Narrow"/>
              </a:rPr>
              <a:t>S”,”C</a:t>
            </a:r>
            <a:r>
              <a:rPr sz="2000" spc="-125" dirty="0">
                <a:solidFill>
                  <a:srgbClr val="0066FF"/>
                </a:solidFill>
                <a:latin typeface="Arial Narrow"/>
                <a:cs typeface="Arial Narrow"/>
              </a:rPr>
              <a:t>A</a:t>
            </a:r>
            <a:r>
              <a:rPr sz="2000" spc="0" dirty="0">
                <a:solidFill>
                  <a:srgbClr val="0066FF"/>
                </a:solidFill>
                <a:latin typeface="Arial Narrow"/>
                <a:cs typeface="Arial Narrow"/>
              </a:rPr>
              <a:t>T</a:t>
            </a:r>
            <a:r>
              <a:rPr sz="2000" spc="5" dirty="0">
                <a:solidFill>
                  <a:srgbClr val="0066FF"/>
                </a:solidFill>
                <a:latin typeface="Arial Narrow"/>
                <a:cs typeface="Arial Narrow"/>
              </a:rPr>
              <a:t>”</a:t>
            </a:r>
            <a:r>
              <a:rPr sz="2000" spc="0" dirty="0">
                <a:solidFill>
                  <a:srgbClr val="0066FF"/>
                </a:solidFill>
                <a:latin typeface="Arial Narrow"/>
                <a:cs typeface="Arial Narrow"/>
              </a:rPr>
              <a:t>,”SUBC</a:t>
            </a:r>
            <a:r>
              <a:rPr sz="2000" spc="-130" dirty="0">
                <a:solidFill>
                  <a:srgbClr val="0066FF"/>
                </a:solidFill>
                <a:latin typeface="Arial Narrow"/>
                <a:cs typeface="Arial Narrow"/>
              </a:rPr>
              <a:t>A</a:t>
            </a:r>
            <a:r>
              <a:rPr sz="2000" spc="0" dirty="0">
                <a:solidFill>
                  <a:srgbClr val="0066FF"/>
                </a:solidFill>
                <a:latin typeface="Arial Narrow"/>
                <a:cs typeface="Arial Narrow"/>
              </a:rPr>
              <a:t>T</a:t>
            </a:r>
            <a:r>
              <a:rPr sz="2000" spc="5" dirty="0">
                <a:solidFill>
                  <a:srgbClr val="0066FF"/>
                </a:solidFill>
                <a:latin typeface="Arial Narrow"/>
                <a:cs typeface="Arial Narrow"/>
              </a:rPr>
              <a:t>”</a:t>
            </a:r>
            <a:r>
              <a:rPr sz="2000" spc="0" dirty="0">
                <a:solidFill>
                  <a:srgbClr val="0066FF"/>
                </a:solidFill>
                <a:latin typeface="Arial Narrow"/>
                <a:cs typeface="Arial Narrow"/>
              </a:rPr>
              <a:t>,”CMADE”,</a:t>
            </a:r>
            <a:r>
              <a:rPr sz="2000" spc="5" dirty="0">
                <a:solidFill>
                  <a:srgbClr val="0066FF"/>
                </a:solidFill>
                <a:latin typeface="Arial Narrow"/>
                <a:cs typeface="Arial Narrow"/>
              </a:rPr>
              <a:t>”</a:t>
            </a:r>
            <a:r>
              <a:rPr sz="2000" spc="0" dirty="0">
                <a:solidFill>
                  <a:srgbClr val="0066FF"/>
                </a:solidFill>
                <a:latin typeface="Arial Narrow"/>
                <a:cs typeface="Arial Narrow"/>
              </a:rPr>
              <a:t>CRECEI</a:t>
            </a:r>
            <a:r>
              <a:rPr sz="2000" spc="-10" dirty="0">
                <a:solidFill>
                  <a:srgbClr val="0066FF"/>
                </a:solidFill>
                <a:latin typeface="Arial Narrow"/>
                <a:cs typeface="Arial Narrow"/>
              </a:rPr>
              <a:t>V</a:t>
            </a:r>
            <a:r>
              <a:rPr sz="2000" spc="0" dirty="0">
                <a:solidFill>
                  <a:srgbClr val="0066FF"/>
                </a:solidFill>
                <a:latin typeface="Arial Narrow"/>
                <a:cs typeface="Arial Narrow"/>
              </a:rPr>
              <a:t>E”,	”R</a:t>
            </a:r>
            <a:r>
              <a:rPr sz="2000" spc="-125" dirty="0">
                <a:solidFill>
                  <a:srgbClr val="0066FF"/>
                </a:solidFill>
                <a:latin typeface="Arial Narrow"/>
                <a:cs typeface="Arial Narrow"/>
              </a:rPr>
              <a:t>A</a:t>
            </a:r>
            <a:r>
              <a:rPr sz="2000" spc="0" dirty="0">
                <a:solidFill>
                  <a:srgbClr val="0066FF"/>
                </a:solidFill>
                <a:latin typeface="Arial Narrow"/>
                <a:cs typeface="Arial Narrow"/>
              </a:rPr>
              <a:t>TIO CIT</a:t>
            </a:r>
            <a:r>
              <a:rPr sz="2000" spc="5" dirty="0">
                <a:solidFill>
                  <a:srgbClr val="0066FF"/>
                </a:solidFill>
                <a:latin typeface="Arial Narrow"/>
                <a:cs typeface="Arial Narrow"/>
              </a:rPr>
              <a:t>”</a:t>
            </a:r>
            <a:r>
              <a:rPr sz="2000" spc="0" dirty="0">
                <a:solidFill>
                  <a:srgbClr val="0066FF"/>
                </a:solidFill>
                <a:latin typeface="Arial Narrow"/>
                <a:cs typeface="Arial Narrow"/>
              </a:rPr>
              <a:t>,”</a:t>
            </a:r>
            <a:r>
              <a:rPr sz="2000" spc="5" dirty="0">
                <a:solidFill>
                  <a:srgbClr val="0066FF"/>
                </a:solidFill>
                <a:latin typeface="Arial Narrow"/>
                <a:cs typeface="Arial Narrow"/>
              </a:rPr>
              <a:t>G</a:t>
            </a:r>
            <a:r>
              <a:rPr sz="2000" spc="0" dirty="0">
                <a:solidFill>
                  <a:srgbClr val="0066FF"/>
                </a:solidFill>
                <a:latin typeface="Arial Narrow"/>
                <a:cs typeface="Arial Narrow"/>
              </a:rPr>
              <a:t>EN</a:t>
            </a:r>
            <a:r>
              <a:rPr sz="2000" spc="-10" dirty="0">
                <a:solidFill>
                  <a:srgbClr val="0066FF"/>
                </a:solidFill>
                <a:latin typeface="Arial Narrow"/>
                <a:cs typeface="Arial Narrow"/>
              </a:rPr>
              <a:t>E</a:t>
            </a:r>
            <a:r>
              <a:rPr sz="2000" spc="0" dirty="0">
                <a:solidFill>
                  <a:srgbClr val="0066FF"/>
                </a:solidFill>
                <a:latin typeface="Arial Narrow"/>
                <a:cs typeface="Arial Narrow"/>
              </a:rPr>
              <a:t>RAL”,”</a:t>
            </a:r>
            <a:r>
              <a:rPr sz="2000" spc="5" dirty="0">
                <a:solidFill>
                  <a:srgbClr val="0066FF"/>
                </a:solidFill>
                <a:latin typeface="Arial Narrow"/>
                <a:cs typeface="Arial Narrow"/>
              </a:rPr>
              <a:t>O</a:t>
            </a:r>
            <a:r>
              <a:rPr sz="2000" spc="0" dirty="0">
                <a:solidFill>
                  <a:srgbClr val="0066FF"/>
                </a:solidFill>
                <a:latin typeface="Arial Narrow"/>
                <a:cs typeface="Arial Narrow"/>
              </a:rPr>
              <a:t>RIG</a:t>
            </a:r>
            <a:r>
              <a:rPr sz="2000" spc="-10" dirty="0">
                <a:solidFill>
                  <a:srgbClr val="0066FF"/>
                </a:solidFill>
                <a:latin typeface="Arial Narrow"/>
                <a:cs typeface="Arial Narrow"/>
              </a:rPr>
              <a:t>I</a:t>
            </a:r>
            <a:r>
              <a:rPr sz="2000" spc="0" dirty="0">
                <a:solidFill>
                  <a:srgbClr val="0066FF"/>
                </a:solidFill>
                <a:latin typeface="Arial Narrow"/>
                <a:cs typeface="Arial Narrow"/>
              </a:rPr>
              <a:t>NAL”,”F</a:t>
            </a:r>
            <a:r>
              <a:rPr sz="2000" spc="-10" dirty="0">
                <a:solidFill>
                  <a:srgbClr val="0066FF"/>
                </a:solidFill>
                <a:latin typeface="Arial Narrow"/>
                <a:cs typeface="Arial Narrow"/>
              </a:rPr>
              <a:t>W</a:t>
            </a:r>
            <a:r>
              <a:rPr sz="2000" spc="0" dirty="0">
                <a:solidFill>
                  <a:srgbClr val="0066FF"/>
                </a:solidFill>
                <a:latin typeface="Arial Narrow"/>
                <a:cs typeface="Arial Narrow"/>
              </a:rPr>
              <a:t>DA</a:t>
            </a:r>
            <a:r>
              <a:rPr sz="2000" spc="-10" dirty="0">
                <a:solidFill>
                  <a:srgbClr val="0066FF"/>
                </a:solidFill>
                <a:latin typeface="Arial Narrow"/>
                <a:cs typeface="Arial Narrow"/>
              </a:rPr>
              <a:t>P</a:t>
            </a:r>
            <a:r>
              <a:rPr sz="2000" spc="0" dirty="0">
                <a:solidFill>
                  <a:srgbClr val="0066FF"/>
                </a:solidFill>
                <a:latin typeface="Arial Narrow"/>
                <a:cs typeface="Arial Narrow"/>
              </a:rPr>
              <a:t>L</a:t>
            </a:r>
            <a:r>
              <a:rPr sz="2000" spc="-10" dirty="0">
                <a:solidFill>
                  <a:srgbClr val="0066FF"/>
                </a:solidFill>
                <a:latin typeface="Arial Narrow"/>
                <a:cs typeface="Arial Narrow"/>
              </a:rPr>
              <a:t>A</a:t>
            </a:r>
            <a:r>
              <a:rPr sz="2000" spc="0" dirty="0">
                <a:solidFill>
                  <a:srgbClr val="0066FF"/>
                </a:solidFill>
                <a:latin typeface="Arial Narrow"/>
                <a:cs typeface="Arial Narrow"/>
              </a:rPr>
              <a:t>G</a:t>
            </a:r>
            <a:r>
              <a:rPr sz="2000" spc="5" dirty="0">
                <a:solidFill>
                  <a:srgbClr val="0066FF"/>
                </a:solidFill>
                <a:latin typeface="Arial Narrow"/>
                <a:cs typeface="Arial Narrow"/>
              </a:rPr>
              <a:t>”</a:t>
            </a:r>
            <a:r>
              <a:rPr sz="2000" spc="0" dirty="0">
                <a:solidFill>
                  <a:srgbClr val="0066FF"/>
                </a:solidFill>
                <a:latin typeface="Arial Narrow"/>
                <a:cs typeface="Arial Narrow"/>
              </a:rPr>
              <a:t>,”BCKGTL</a:t>
            </a:r>
            <a:r>
              <a:rPr sz="2000" spc="-10" dirty="0">
                <a:solidFill>
                  <a:srgbClr val="0066FF"/>
                </a:solidFill>
                <a:latin typeface="Arial Narrow"/>
                <a:cs typeface="Arial Narrow"/>
              </a:rPr>
              <a:t>A</a:t>
            </a:r>
            <a:r>
              <a:rPr sz="2000" spc="0" dirty="0">
                <a:solidFill>
                  <a:srgbClr val="0066FF"/>
                </a:solidFill>
                <a:latin typeface="Arial Narrow"/>
                <a:cs typeface="Arial Narrow"/>
              </a:rPr>
              <a:t>G</a:t>
            </a:r>
            <a:r>
              <a:rPr sz="2000" spc="5" dirty="0">
                <a:solidFill>
                  <a:srgbClr val="0066FF"/>
                </a:solidFill>
                <a:latin typeface="Arial Narrow"/>
                <a:cs typeface="Arial Narrow"/>
              </a:rPr>
              <a:t>”</a:t>
            </a:r>
            <a:r>
              <a:rPr sz="2000" spc="0" dirty="0">
                <a:solidFill>
                  <a:srgbClr val="0066FF"/>
                </a:solidFill>
                <a:latin typeface="Arial Narrow"/>
                <a:cs typeface="Arial Narrow"/>
              </a:rPr>
              <a:t>,”SE</a:t>
            </a:r>
            <a:r>
              <a:rPr sz="2000" spc="-10" dirty="0">
                <a:solidFill>
                  <a:srgbClr val="0066FF"/>
                </a:solidFill>
                <a:latin typeface="Arial Narrow"/>
                <a:cs typeface="Arial Narrow"/>
              </a:rPr>
              <a:t>L</a:t>
            </a:r>
            <a:r>
              <a:rPr sz="2000" spc="0" dirty="0">
                <a:solidFill>
                  <a:srgbClr val="0066FF"/>
                </a:solidFill>
                <a:latin typeface="Arial Narrow"/>
                <a:cs typeface="Arial Narrow"/>
              </a:rPr>
              <a:t>FC</a:t>
            </a:r>
            <a:r>
              <a:rPr sz="2000" spc="5" dirty="0">
                <a:solidFill>
                  <a:srgbClr val="0066FF"/>
                </a:solidFill>
                <a:latin typeface="Arial Narrow"/>
                <a:cs typeface="Arial Narrow"/>
              </a:rPr>
              <a:t>T</a:t>
            </a:r>
            <a:r>
              <a:rPr sz="2000" spc="0" dirty="0">
                <a:solidFill>
                  <a:srgbClr val="0066FF"/>
                </a:solidFill>
                <a:latin typeface="Arial Narrow"/>
                <a:cs typeface="Arial Narrow"/>
              </a:rPr>
              <a:t>UB”, </a:t>
            </a:r>
            <a:r>
              <a:rPr sz="2000" spc="70" dirty="0">
                <a:solidFill>
                  <a:srgbClr val="0066FF"/>
                </a:solidFill>
                <a:latin typeface="Arial Narrow"/>
                <a:cs typeface="Arial Narrow"/>
              </a:rPr>
              <a:t> </a:t>
            </a:r>
            <a:r>
              <a:rPr sz="2000" spc="0" dirty="0">
                <a:solidFill>
                  <a:srgbClr val="0066FF"/>
                </a:solidFill>
                <a:latin typeface="Arial Narrow"/>
                <a:cs typeface="Arial Narrow"/>
              </a:rPr>
              <a:t>”SELFCT L</a:t>
            </a:r>
            <a:r>
              <a:rPr sz="2000" spc="-10" dirty="0">
                <a:solidFill>
                  <a:srgbClr val="0066FF"/>
                </a:solidFill>
                <a:latin typeface="Arial Narrow"/>
                <a:cs typeface="Arial Narrow"/>
              </a:rPr>
              <a:t>B</a:t>
            </a:r>
            <a:r>
              <a:rPr sz="2000" spc="0" dirty="0">
                <a:solidFill>
                  <a:srgbClr val="0066FF"/>
                </a:solidFill>
                <a:latin typeface="Arial Narrow"/>
                <a:cs typeface="Arial Narrow"/>
              </a:rPr>
              <a:t>”,</a:t>
            </a:r>
            <a:r>
              <a:rPr sz="2000" spc="5" dirty="0">
                <a:solidFill>
                  <a:srgbClr val="0066FF"/>
                </a:solidFill>
                <a:latin typeface="Arial Narrow"/>
                <a:cs typeface="Arial Narrow"/>
              </a:rPr>
              <a:t>”</a:t>
            </a:r>
            <a:r>
              <a:rPr sz="2000" spc="0" dirty="0">
                <a:solidFill>
                  <a:srgbClr val="0066FF"/>
                </a:solidFill>
                <a:latin typeface="Arial Narrow"/>
                <a:cs typeface="Arial Narrow"/>
              </a:rPr>
              <a:t>S</a:t>
            </a:r>
            <a:r>
              <a:rPr sz="2000" spc="-10" dirty="0">
                <a:solidFill>
                  <a:srgbClr val="0066FF"/>
                </a:solidFill>
                <a:latin typeface="Arial Narrow"/>
                <a:cs typeface="Arial Narrow"/>
              </a:rPr>
              <a:t>E</a:t>
            </a:r>
            <a:r>
              <a:rPr sz="2000" spc="0" dirty="0">
                <a:solidFill>
                  <a:srgbClr val="0066FF"/>
                </a:solidFill>
                <a:latin typeface="Arial Narrow"/>
                <a:cs typeface="Arial Narrow"/>
              </a:rPr>
              <a:t>CDUPBD”,</a:t>
            </a:r>
            <a:r>
              <a:rPr sz="2000" spc="5" dirty="0">
                <a:solidFill>
                  <a:srgbClr val="0066FF"/>
                </a:solidFill>
                <a:latin typeface="Arial Narrow"/>
                <a:cs typeface="Arial Narrow"/>
              </a:rPr>
              <a:t>”</a:t>
            </a:r>
            <a:r>
              <a:rPr sz="2000" spc="0" dirty="0">
                <a:solidFill>
                  <a:srgbClr val="0066FF"/>
                </a:solidFill>
                <a:latin typeface="Arial Narrow"/>
                <a:cs typeface="Arial Narrow"/>
              </a:rPr>
              <a:t>S</a:t>
            </a:r>
            <a:r>
              <a:rPr sz="2000" spc="-10" dirty="0">
                <a:solidFill>
                  <a:srgbClr val="0066FF"/>
                </a:solidFill>
                <a:latin typeface="Arial Narrow"/>
                <a:cs typeface="Arial Narrow"/>
              </a:rPr>
              <a:t>E</a:t>
            </a:r>
            <a:r>
              <a:rPr sz="2000" spc="0" dirty="0">
                <a:solidFill>
                  <a:srgbClr val="0066FF"/>
                </a:solidFill>
                <a:latin typeface="Arial Narrow"/>
                <a:cs typeface="Arial Narrow"/>
              </a:rPr>
              <a:t>CD</a:t>
            </a:r>
            <a:r>
              <a:rPr sz="2000" spc="-120" dirty="0">
                <a:solidFill>
                  <a:srgbClr val="0066FF"/>
                </a:solidFill>
                <a:latin typeface="Arial Narrow"/>
                <a:cs typeface="Arial Narrow"/>
              </a:rPr>
              <a:t>L</a:t>
            </a:r>
            <a:r>
              <a:rPr sz="2000" spc="0" dirty="0">
                <a:solidFill>
                  <a:srgbClr val="0066FF"/>
                </a:solidFill>
                <a:latin typeface="Arial Narrow"/>
                <a:cs typeface="Arial Narrow"/>
              </a:rPr>
              <a:t>W</a:t>
            </a:r>
            <a:r>
              <a:rPr sz="2000" spc="-10" dirty="0">
                <a:solidFill>
                  <a:srgbClr val="0066FF"/>
                </a:solidFill>
                <a:latin typeface="Arial Narrow"/>
                <a:cs typeface="Arial Narrow"/>
              </a:rPr>
              <a:t>B</a:t>
            </a:r>
            <a:r>
              <a:rPr sz="2000" spc="0" dirty="0">
                <a:solidFill>
                  <a:srgbClr val="0066FF"/>
                </a:solidFill>
                <a:latin typeface="Arial Narrow"/>
                <a:cs typeface="Arial Narrow"/>
              </a:rPr>
              <a:t>D” </a:t>
            </a:r>
            <a:r>
              <a:rPr sz="2400" spc="-5" dirty="0">
                <a:latin typeface="Arial Narrow"/>
                <a:cs typeface="Arial Narrow"/>
              </a:rPr>
              <a:t>3070801</a:t>
            </a:r>
            <a:r>
              <a:rPr sz="2400" spc="5" dirty="0">
                <a:latin typeface="Arial Narrow"/>
                <a:cs typeface="Arial Narrow"/>
              </a:rPr>
              <a:t>,</a:t>
            </a:r>
            <a:r>
              <a:rPr sz="2400" spc="5" dirty="0">
                <a:solidFill>
                  <a:srgbClr val="FF0000"/>
                </a:solidFill>
                <a:latin typeface="Arial Narrow"/>
                <a:cs typeface="Arial Narrow"/>
              </a:rPr>
              <a:t>1</a:t>
            </a:r>
            <a:r>
              <a:rPr sz="2400" spc="-5" dirty="0">
                <a:solidFill>
                  <a:srgbClr val="FF0000"/>
                </a:solidFill>
                <a:latin typeface="Arial Narrow"/>
                <a:cs typeface="Arial Narrow"/>
              </a:rPr>
              <a:t>9</a:t>
            </a:r>
            <a:r>
              <a:rPr sz="2400" spc="0" dirty="0">
                <a:solidFill>
                  <a:srgbClr val="FF0000"/>
                </a:solidFill>
                <a:latin typeface="Arial Narrow"/>
                <a:cs typeface="Arial Narrow"/>
              </a:rPr>
              <a:t>63</a:t>
            </a:r>
            <a:r>
              <a:rPr sz="2400" spc="10" dirty="0">
                <a:latin typeface="Arial Narrow"/>
                <a:cs typeface="Arial Narrow"/>
              </a:rPr>
              <a:t>,</a:t>
            </a:r>
            <a:r>
              <a:rPr sz="2400" spc="0" dirty="0">
                <a:latin typeface="Arial Narrow"/>
                <a:cs typeface="Arial Narrow"/>
              </a:rPr>
              <a:t>10</a:t>
            </a:r>
            <a:r>
              <a:rPr sz="2400" spc="5" dirty="0">
                <a:latin typeface="Arial Narrow"/>
                <a:cs typeface="Arial Narrow"/>
              </a:rPr>
              <a:t>9</a:t>
            </a:r>
            <a:r>
              <a:rPr sz="2400" spc="0" dirty="0">
                <a:latin typeface="Arial Narrow"/>
                <a:cs typeface="Arial Narrow"/>
              </a:rPr>
              <a:t>6,,</a:t>
            </a:r>
            <a:r>
              <a:rPr sz="2400" spc="15" dirty="0">
                <a:latin typeface="Arial Narrow"/>
                <a:cs typeface="Arial Narrow"/>
              </a:rPr>
              <a:t>”</a:t>
            </a:r>
            <a:r>
              <a:rPr sz="2400" spc="-20" dirty="0">
                <a:solidFill>
                  <a:srgbClr val="FF0000"/>
                </a:solidFill>
                <a:latin typeface="Arial Narrow"/>
                <a:cs typeface="Arial Narrow"/>
              </a:rPr>
              <a:t>BE</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1,,26</a:t>
            </a:r>
            <a:r>
              <a:rPr sz="2400" spc="-10" dirty="0">
                <a:latin typeface="Arial Narrow"/>
                <a:cs typeface="Arial Narrow"/>
              </a:rPr>
              <a:t>9</a:t>
            </a:r>
            <a:r>
              <a:rPr sz="2400" spc="0" dirty="0">
                <a:latin typeface="Arial Narrow"/>
                <a:cs typeface="Arial Narrow"/>
              </a:rPr>
              <a:t>,6,69,</a:t>
            </a:r>
            <a:r>
              <a:rPr sz="2400" spc="10" dirty="0">
                <a:latin typeface="Arial Narrow"/>
                <a:cs typeface="Arial Narrow"/>
              </a:rPr>
              <a:t>,</a:t>
            </a:r>
            <a:r>
              <a:rPr sz="2400" spc="0" dirty="0">
                <a:latin typeface="Arial Narrow"/>
                <a:cs typeface="Arial Narrow"/>
              </a:rPr>
              <a:t>1,,0,,,</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endParaRPr sz="2400">
              <a:latin typeface="Arial Narrow"/>
              <a:cs typeface="Arial Narrow"/>
            </a:endParaRPr>
          </a:p>
          <a:p>
            <a:pPr marL="332105">
              <a:lnSpc>
                <a:spcPct val="100000"/>
              </a:lnSpc>
              <a:spcBef>
                <a:spcPts val="105"/>
              </a:spcBef>
            </a:pPr>
            <a:r>
              <a:rPr sz="2400" spc="-5" dirty="0">
                <a:latin typeface="Arial Narrow"/>
                <a:cs typeface="Arial Narrow"/>
              </a:rPr>
              <a:t>3070802</a:t>
            </a:r>
            <a:r>
              <a:rPr sz="2400" spc="5" dirty="0">
                <a:latin typeface="Arial Narrow"/>
                <a:cs typeface="Arial Narrow"/>
              </a:rPr>
              <a:t>,</a:t>
            </a:r>
            <a:r>
              <a:rPr sz="2400" spc="5" dirty="0">
                <a:solidFill>
                  <a:srgbClr val="FF0000"/>
                </a:solidFill>
                <a:latin typeface="Arial Narrow"/>
                <a:cs typeface="Arial Narrow"/>
              </a:rPr>
              <a:t>1</a:t>
            </a:r>
            <a:r>
              <a:rPr sz="2400" spc="-5" dirty="0">
                <a:solidFill>
                  <a:srgbClr val="FF0000"/>
                </a:solidFill>
                <a:latin typeface="Arial Narrow"/>
                <a:cs typeface="Arial Narrow"/>
              </a:rPr>
              <a:t>9</a:t>
            </a:r>
            <a:r>
              <a:rPr sz="2400" spc="0" dirty="0">
                <a:solidFill>
                  <a:srgbClr val="FF0000"/>
                </a:solidFill>
                <a:latin typeface="Arial Narrow"/>
                <a:cs typeface="Arial Narrow"/>
              </a:rPr>
              <a:t>63</a:t>
            </a:r>
            <a:r>
              <a:rPr sz="2400" spc="10" dirty="0">
                <a:latin typeface="Arial Narrow"/>
                <a:cs typeface="Arial Narrow"/>
              </a:rPr>
              <a:t>,</a:t>
            </a:r>
            <a:r>
              <a:rPr sz="2400" spc="0" dirty="0">
                <a:latin typeface="Arial Narrow"/>
                <a:cs typeface="Arial Narrow"/>
              </a:rPr>
              <a:t>10</a:t>
            </a:r>
            <a:r>
              <a:rPr sz="2400" spc="5" dirty="0">
                <a:latin typeface="Arial Narrow"/>
                <a:cs typeface="Arial Narrow"/>
              </a:rPr>
              <a:t>9</a:t>
            </a:r>
            <a:r>
              <a:rPr sz="2400" spc="0" dirty="0">
                <a:latin typeface="Arial Narrow"/>
                <a:cs typeface="Arial Narrow"/>
              </a:rPr>
              <a:t>6,,</a:t>
            </a:r>
            <a:r>
              <a:rPr sz="2400" spc="15" dirty="0">
                <a:latin typeface="Arial Narrow"/>
                <a:cs typeface="Arial Narrow"/>
              </a:rPr>
              <a:t>”</a:t>
            </a:r>
            <a:r>
              <a:rPr sz="2400" spc="-20" dirty="0">
                <a:solidFill>
                  <a:srgbClr val="FF0000"/>
                </a:solidFill>
                <a:latin typeface="Arial Narrow"/>
                <a:cs typeface="Arial Narrow"/>
              </a:rPr>
              <a:t>US</a:t>
            </a:r>
            <a:r>
              <a:rPr sz="2400" spc="0" dirty="0">
                <a:latin typeface="Arial Narrow"/>
                <a:cs typeface="Arial Narrow"/>
              </a:rPr>
              <a:t>”</a:t>
            </a:r>
            <a:r>
              <a:rPr sz="2400" spc="5" dirty="0">
                <a:latin typeface="Arial Narrow"/>
                <a:cs typeface="Arial Narrow"/>
              </a:rPr>
              <a:t>,</a:t>
            </a:r>
            <a:r>
              <a:rPr sz="2400" spc="0" dirty="0">
                <a:latin typeface="Arial Narrow"/>
                <a:cs typeface="Arial Narrow"/>
              </a:rPr>
              <a:t>”TX”,</a:t>
            </a:r>
            <a:r>
              <a:rPr sz="2400" spc="5" dirty="0">
                <a:latin typeface="Arial Narrow"/>
                <a:cs typeface="Arial Narrow"/>
              </a:rPr>
              <a:t>,</a:t>
            </a:r>
            <a:r>
              <a:rPr sz="2400" spc="0" dirty="0">
                <a:latin typeface="Arial Narrow"/>
                <a:cs typeface="Arial Narrow"/>
              </a:rPr>
              <a:t>1,,2,6,63,</a:t>
            </a:r>
            <a:r>
              <a:rPr sz="2400" spc="5" dirty="0">
                <a:latin typeface="Arial Narrow"/>
                <a:cs typeface="Arial Narrow"/>
              </a:rPr>
              <a:t>,</a:t>
            </a:r>
            <a:r>
              <a:rPr sz="2400" spc="0" dirty="0">
                <a:latin typeface="Arial Narrow"/>
                <a:cs typeface="Arial Narrow"/>
              </a:rPr>
              <a:t>0,,,</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endParaRPr sz="2400">
              <a:latin typeface="Arial Narrow"/>
              <a:cs typeface="Arial Narrow"/>
            </a:endParaRPr>
          </a:p>
          <a:p>
            <a:pPr marL="332105">
              <a:lnSpc>
                <a:spcPct val="100000"/>
              </a:lnSpc>
              <a:spcBef>
                <a:spcPts val="105"/>
              </a:spcBef>
            </a:pPr>
            <a:r>
              <a:rPr sz="2400" spc="-5" dirty="0">
                <a:latin typeface="Arial Narrow"/>
                <a:cs typeface="Arial Narrow"/>
              </a:rPr>
              <a:t>3070803</a:t>
            </a:r>
            <a:r>
              <a:rPr sz="2400" spc="5" dirty="0">
                <a:latin typeface="Arial Narrow"/>
                <a:cs typeface="Arial Narrow"/>
              </a:rPr>
              <a:t>,</a:t>
            </a:r>
            <a:r>
              <a:rPr sz="2400" spc="5" dirty="0">
                <a:solidFill>
                  <a:srgbClr val="FF0000"/>
                </a:solidFill>
                <a:latin typeface="Arial Narrow"/>
                <a:cs typeface="Arial Narrow"/>
              </a:rPr>
              <a:t>1</a:t>
            </a:r>
            <a:r>
              <a:rPr sz="2400" spc="-5" dirty="0">
                <a:solidFill>
                  <a:srgbClr val="FF0000"/>
                </a:solidFill>
                <a:latin typeface="Arial Narrow"/>
                <a:cs typeface="Arial Narrow"/>
              </a:rPr>
              <a:t>9</a:t>
            </a:r>
            <a:r>
              <a:rPr sz="2400" spc="0" dirty="0">
                <a:solidFill>
                  <a:srgbClr val="FF0000"/>
                </a:solidFill>
                <a:latin typeface="Arial Narrow"/>
                <a:cs typeface="Arial Narrow"/>
              </a:rPr>
              <a:t>63</a:t>
            </a:r>
            <a:r>
              <a:rPr sz="2400" spc="10" dirty="0">
                <a:latin typeface="Arial Narrow"/>
                <a:cs typeface="Arial Narrow"/>
              </a:rPr>
              <a:t>,</a:t>
            </a:r>
            <a:r>
              <a:rPr sz="2400" spc="0" dirty="0">
                <a:latin typeface="Arial Narrow"/>
                <a:cs typeface="Arial Narrow"/>
              </a:rPr>
              <a:t>10</a:t>
            </a:r>
            <a:r>
              <a:rPr sz="2400" spc="5" dirty="0">
                <a:latin typeface="Arial Narrow"/>
                <a:cs typeface="Arial Narrow"/>
              </a:rPr>
              <a:t>9</a:t>
            </a:r>
            <a:r>
              <a:rPr sz="2400" spc="0" dirty="0">
                <a:latin typeface="Arial Narrow"/>
                <a:cs typeface="Arial Narrow"/>
              </a:rPr>
              <a:t>6,,</a:t>
            </a:r>
            <a:r>
              <a:rPr sz="2400" spc="15" dirty="0">
                <a:latin typeface="Arial Narrow"/>
                <a:cs typeface="Arial Narrow"/>
              </a:rPr>
              <a:t>”</a:t>
            </a:r>
            <a:r>
              <a:rPr sz="2400" spc="-20" dirty="0">
                <a:solidFill>
                  <a:srgbClr val="FF0000"/>
                </a:solidFill>
                <a:latin typeface="Arial Narrow"/>
                <a:cs typeface="Arial Narrow"/>
              </a:rPr>
              <a:t>US</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r>
              <a:rPr sz="2400" spc="5" dirty="0">
                <a:latin typeface="Arial Narrow"/>
                <a:cs typeface="Arial Narrow"/>
              </a:rPr>
              <a:t>I</a:t>
            </a:r>
            <a:r>
              <a:rPr sz="2400" spc="0" dirty="0">
                <a:latin typeface="Arial Narrow"/>
                <a:cs typeface="Arial Narrow"/>
              </a:rPr>
              <a:t>L”,,1,,2,6,63,,9,,0</a:t>
            </a:r>
            <a:r>
              <a:rPr sz="2400" spc="10" dirty="0">
                <a:latin typeface="Arial Narrow"/>
                <a:cs typeface="Arial Narrow"/>
              </a:rPr>
              <a:t>.</a:t>
            </a:r>
            <a:r>
              <a:rPr sz="2400" spc="5" dirty="0">
                <a:latin typeface="Arial Narrow"/>
                <a:cs typeface="Arial Narrow"/>
              </a:rPr>
              <a:t>3</a:t>
            </a:r>
            <a:r>
              <a:rPr sz="2400" spc="0" dirty="0">
                <a:latin typeface="Arial Narrow"/>
                <a:cs typeface="Arial Narrow"/>
              </a:rPr>
              <a:t>704,,,</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endParaRPr sz="2400">
              <a:latin typeface="Arial Narrow"/>
              <a:cs typeface="Arial Narrow"/>
            </a:endParaRPr>
          </a:p>
          <a:p>
            <a:pPr marL="332105">
              <a:lnSpc>
                <a:spcPct val="100000"/>
              </a:lnSpc>
              <a:spcBef>
                <a:spcPts val="120"/>
              </a:spcBef>
            </a:pPr>
            <a:r>
              <a:rPr sz="2400" spc="-5" dirty="0">
                <a:latin typeface="Arial Narrow"/>
                <a:cs typeface="Arial Narrow"/>
              </a:rPr>
              <a:t>3070804</a:t>
            </a:r>
            <a:r>
              <a:rPr sz="2400" spc="5" dirty="0">
                <a:latin typeface="Arial Narrow"/>
                <a:cs typeface="Arial Narrow"/>
              </a:rPr>
              <a:t>,</a:t>
            </a:r>
            <a:r>
              <a:rPr sz="2400" spc="5" dirty="0">
                <a:solidFill>
                  <a:srgbClr val="FF0000"/>
                </a:solidFill>
                <a:latin typeface="Arial Narrow"/>
                <a:cs typeface="Arial Narrow"/>
              </a:rPr>
              <a:t>1</a:t>
            </a:r>
            <a:r>
              <a:rPr sz="2400" spc="-5" dirty="0">
                <a:solidFill>
                  <a:srgbClr val="FF0000"/>
                </a:solidFill>
                <a:latin typeface="Arial Narrow"/>
                <a:cs typeface="Arial Narrow"/>
              </a:rPr>
              <a:t>96</a:t>
            </a:r>
            <a:r>
              <a:rPr sz="2400" spc="0" dirty="0">
                <a:solidFill>
                  <a:srgbClr val="FF0000"/>
                </a:solidFill>
                <a:latin typeface="Arial Narrow"/>
                <a:cs typeface="Arial Narrow"/>
              </a:rPr>
              <a:t>3</a:t>
            </a:r>
            <a:r>
              <a:rPr sz="2400" spc="10" dirty="0">
                <a:latin typeface="Arial Narrow"/>
                <a:cs typeface="Arial Narrow"/>
              </a:rPr>
              <a:t>,</a:t>
            </a:r>
            <a:r>
              <a:rPr sz="2400" spc="0" dirty="0">
                <a:latin typeface="Arial Narrow"/>
                <a:cs typeface="Arial Narrow"/>
              </a:rPr>
              <a:t>10</a:t>
            </a:r>
            <a:r>
              <a:rPr sz="2400" spc="10" dirty="0">
                <a:latin typeface="Arial Narrow"/>
                <a:cs typeface="Arial Narrow"/>
              </a:rPr>
              <a:t>9</a:t>
            </a:r>
            <a:r>
              <a:rPr sz="2400" spc="0" dirty="0">
                <a:latin typeface="Arial Narrow"/>
                <a:cs typeface="Arial Narrow"/>
              </a:rPr>
              <a:t>6,,</a:t>
            </a:r>
            <a:r>
              <a:rPr sz="2400" spc="15" dirty="0">
                <a:latin typeface="Arial Narrow"/>
                <a:cs typeface="Arial Narrow"/>
              </a:rPr>
              <a:t>”</a:t>
            </a:r>
            <a:r>
              <a:rPr sz="2400" spc="-10" dirty="0">
                <a:solidFill>
                  <a:srgbClr val="FF0000"/>
                </a:solidFill>
                <a:latin typeface="Arial Narrow"/>
                <a:cs typeface="Arial Narrow"/>
              </a:rPr>
              <a:t>US</a:t>
            </a:r>
            <a:r>
              <a:rPr sz="2400" spc="0" dirty="0">
                <a:latin typeface="Arial Narrow"/>
                <a:cs typeface="Arial Narrow"/>
              </a:rPr>
              <a:t>”,”OH”,,1,</a:t>
            </a:r>
            <a:r>
              <a:rPr sz="2400" spc="5" dirty="0">
                <a:latin typeface="Arial Narrow"/>
                <a:cs typeface="Arial Narrow"/>
              </a:rPr>
              <a:t>,</a:t>
            </a:r>
            <a:r>
              <a:rPr sz="2400" spc="0" dirty="0">
                <a:latin typeface="Arial Narrow"/>
                <a:cs typeface="Arial Narrow"/>
              </a:rPr>
              <a:t>2,6,63,</a:t>
            </a:r>
            <a:r>
              <a:rPr sz="2400" spc="10" dirty="0">
                <a:latin typeface="Arial Narrow"/>
                <a:cs typeface="Arial Narrow"/>
              </a:rPr>
              <a:t>,</a:t>
            </a:r>
            <a:r>
              <a:rPr sz="2400" spc="0" dirty="0">
                <a:latin typeface="Arial Narrow"/>
                <a:cs typeface="Arial Narrow"/>
              </a:rPr>
              <a:t>3,,0.</a:t>
            </a:r>
            <a:r>
              <a:rPr sz="2400" spc="10" dirty="0">
                <a:latin typeface="Arial Narrow"/>
                <a:cs typeface="Arial Narrow"/>
              </a:rPr>
              <a:t>6</a:t>
            </a:r>
            <a:r>
              <a:rPr sz="2400" spc="5" dirty="0">
                <a:latin typeface="Arial Narrow"/>
                <a:cs typeface="Arial Narrow"/>
              </a:rPr>
              <a:t>6</a:t>
            </a:r>
            <a:r>
              <a:rPr sz="2400" spc="0" dirty="0">
                <a:latin typeface="Arial Narrow"/>
                <a:cs typeface="Arial Narrow"/>
              </a:rPr>
              <a:t>67,,,</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endParaRPr sz="2400">
              <a:latin typeface="Arial Narrow"/>
              <a:cs typeface="Arial Narrow"/>
            </a:endParaRPr>
          </a:p>
          <a:p>
            <a:pPr marL="332105">
              <a:lnSpc>
                <a:spcPct val="100000"/>
              </a:lnSpc>
              <a:spcBef>
                <a:spcPts val="105"/>
              </a:spcBef>
            </a:pPr>
            <a:r>
              <a:rPr sz="2400" spc="-5" dirty="0">
                <a:latin typeface="Arial Narrow"/>
                <a:cs typeface="Arial Narrow"/>
              </a:rPr>
              <a:t>3070805</a:t>
            </a:r>
            <a:r>
              <a:rPr sz="2400" spc="5" dirty="0">
                <a:latin typeface="Arial Narrow"/>
                <a:cs typeface="Arial Narrow"/>
              </a:rPr>
              <a:t>,</a:t>
            </a:r>
            <a:r>
              <a:rPr sz="2400" spc="5" dirty="0">
                <a:solidFill>
                  <a:srgbClr val="FF0000"/>
                </a:solidFill>
                <a:latin typeface="Arial Narrow"/>
                <a:cs typeface="Arial Narrow"/>
              </a:rPr>
              <a:t>1</a:t>
            </a:r>
            <a:r>
              <a:rPr sz="2400" spc="-5" dirty="0">
                <a:solidFill>
                  <a:srgbClr val="FF0000"/>
                </a:solidFill>
                <a:latin typeface="Arial Narrow"/>
                <a:cs typeface="Arial Narrow"/>
              </a:rPr>
              <a:t>9</a:t>
            </a:r>
            <a:r>
              <a:rPr sz="2400" spc="0" dirty="0">
                <a:solidFill>
                  <a:srgbClr val="FF0000"/>
                </a:solidFill>
                <a:latin typeface="Arial Narrow"/>
                <a:cs typeface="Arial Narrow"/>
              </a:rPr>
              <a:t>63</a:t>
            </a:r>
            <a:r>
              <a:rPr sz="2400" spc="10" dirty="0">
                <a:latin typeface="Arial Narrow"/>
                <a:cs typeface="Arial Narrow"/>
              </a:rPr>
              <a:t>,</a:t>
            </a:r>
            <a:r>
              <a:rPr sz="2400" spc="0" dirty="0">
                <a:latin typeface="Arial Narrow"/>
                <a:cs typeface="Arial Narrow"/>
              </a:rPr>
              <a:t>10</a:t>
            </a:r>
            <a:r>
              <a:rPr sz="2400" spc="5" dirty="0">
                <a:latin typeface="Arial Narrow"/>
                <a:cs typeface="Arial Narrow"/>
              </a:rPr>
              <a:t>9</a:t>
            </a:r>
            <a:r>
              <a:rPr sz="2400" spc="0" dirty="0">
                <a:latin typeface="Arial Narrow"/>
                <a:cs typeface="Arial Narrow"/>
              </a:rPr>
              <a:t>6,,</a:t>
            </a:r>
            <a:r>
              <a:rPr sz="2400" spc="15" dirty="0">
                <a:latin typeface="Arial Narrow"/>
                <a:cs typeface="Arial Narrow"/>
              </a:rPr>
              <a:t>”</a:t>
            </a:r>
            <a:r>
              <a:rPr sz="2400" spc="-20" dirty="0">
                <a:solidFill>
                  <a:srgbClr val="FF0000"/>
                </a:solidFill>
                <a:latin typeface="Arial Narrow"/>
                <a:cs typeface="Arial Narrow"/>
              </a:rPr>
              <a:t>US</a:t>
            </a:r>
            <a:r>
              <a:rPr sz="2400" spc="0" dirty="0">
                <a:latin typeface="Arial Narrow"/>
                <a:cs typeface="Arial Narrow"/>
              </a:rPr>
              <a:t>”</a:t>
            </a:r>
            <a:r>
              <a:rPr sz="2400" spc="5" dirty="0">
                <a:latin typeface="Arial Narrow"/>
                <a:cs typeface="Arial Narrow"/>
              </a:rPr>
              <a:t>,</a:t>
            </a:r>
            <a:r>
              <a:rPr sz="2400" spc="0" dirty="0">
                <a:latin typeface="Arial Narrow"/>
                <a:cs typeface="Arial Narrow"/>
              </a:rPr>
              <a:t>”CA”,</a:t>
            </a:r>
            <a:r>
              <a:rPr sz="2400" spc="5" dirty="0">
                <a:latin typeface="Arial Narrow"/>
                <a:cs typeface="Arial Narrow"/>
              </a:rPr>
              <a:t>,</a:t>
            </a:r>
            <a:r>
              <a:rPr sz="2400" spc="0" dirty="0">
                <a:latin typeface="Arial Narrow"/>
                <a:cs typeface="Arial Narrow"/>
              </a:rPr>
              <a:t>1,,2,6,63,</a:t>
            </a:r>
            <a:r>
              <a:rPr sz="2400" spc="15" dirty="0">
                <a:latin typeface="Arial Narrow"/>
                <a:cs typeface="Arial Narrow"/>
              </a:rPr>
              <a:t>,</a:t>
            </a:r>
            <a:r>
              <a:rPr sz="2400" spc="0" dirty="0">
                <a:latin typeface="Arial Narrow"/>
                <a:cs typeface="Arial Narrow"/>
              </a:rPr>
              <a:t>1,,0,,,</a:t>
            </a:r>
            <a:r>
              <a:rPr sz="2400" spc="5" dirty="0">
                <a:latin typeface="Arial Narrow"/>
                <a:cs typeface="Arial Narrow"/>
              </a:rPr>
              <a:t>,</a:t>
            </a:r>
            <a:r>
              <a:rPr sz="2400" spc="0" dirty="0">
                <a:latin typeface="Arial Narrow"/>
                <a:cs typeface="Arial Narrow"/>
              </a:rPr>
              <a:t>,</a:t>
            </a:r>
            <a:r>
              <a:rPr sz="2400" spc="5" dirty="0">
                <a:latin typeface="Arial Narrow"/>
                <a:cs typeface="Arial Narrow"/>
              </a:rPr>
              <a:t>,</a:t>
            </a:r>
            <a:r>
              <a:rPr sz="2400" spc="0" dirty="0">
                <a:latin typeface="Arial Narrow"/>
                <a:cs typeface="Arial Narrow"/>
              </a:rPr>
              <a:t>,</a:t>
            </a:r>
            <a:endParaRPr sz="2400">
              <a:latin typeface="Arial Narrow"/>
              <a:cs typeface="Arial Narrow"/>
            </a:endParaRPr>
          </a:p>
          <a:p>
            <a:pPr marL="332105">
              <a:lnSpc>
                <a:spcPct val="100000"/>
              </a:lnSpc>
              <a:spcBef>
                <a:spcPts val="105"/>
              </a:spcBef>
            </a:pPr>
            <a:r>
              <a:rPr sz="2400" dirty="0">
                <a:latin typeface="Arial Narrow"/>
                <a:cs typeface="Arial Narrow"/>
              </a:rPr>
              <a:t>……</a:t>
            </a:r>
            <a:endParaRPr sz="2400">
              <a:latin typeface="Arial Narrow"/>
              <a:cs typeface="Arial Narrow"/>
            </a:endParaRPr>
          </a:p>
          <a:p>
            <a:pPr marL="367665" marR="256540" indent="-36830">
              <a:lnSpc>
                <a:spcPct val="88800"/>
              </a:lnSpc>
              <a:spcBef>
                <a:spcPts val="555"/>
              </a:spcBef>
            </a:pPr>
            <a:r>
              <a:rPr sz="2200" spc="-20" dirty="0">
                <a:latin typeface="黑体"/>
                <a:cs typeface="黑体"/>
              </a:rPr>
              <a:t>主</a:t>
            </a:r>
            <a:r>
              <a:rPr sz="2200" spc="-25" dirty="0">
                <a:latin typeface="黑体"/>
                <a:cs typeface="黑体"/>
              </a:rPr>
              <a:t>要设</a:t>
            </a:r>
            <a:r>
              <a:rPr sz="2200" spc="-20" dirty="0">
                <a:latin typeface="黑体"/>
                <a:cs typeface="黑体"/>
              </a:rPr>
              <a:t>计</a:t>
            </a:r>
            <a:r>
              <a:rPr sz="2200" spc="-25" dirty="0">
                <a:latin typeface="黑体"/>
                <a:cs typeface="黑体"/>
              </a:rPr>
              <a:t>思</a:t>
            </a:r>
            <a:r>
              <a:rPr sz="2200" spc="-20" dirty="0">
                <a:latin typeface="黑体"/>
                <a:cs typeface="黑体"/>
              </a:rPr>
              <a:t>想</a:t>
            </a:r>
            <a:r>
              <a:rPr sz="2200" spc="-25" dirty="0">
                <a:latin typeface="黑体"/>
                <a:cs typeface="黑体"/>
              </a:rPr>
              <a:t>是：</a:t>
            </a:r>
            <a:r>
              <a:rPr sz="2200" spc="-20" dirty="0">
                <a:latin typeface="黑体"/>
                <a:cs typeface="黑体"/>
              </a:rPr>
              <a:t>扫</a:t>
            </a:r>
            <a:r>
              <a:rPr sz="2200" spc="-25" dirty="0">
                <a:latin typeface="黑体"/>
                <a:cs typeface="黑体"/>
              </a:rPr>
              <a:t>描</a:t>
            </a:r>
            <a:r>
              <a:rPr sz="2200" spc="-20" dirty="0">
                <a:latin typeface="黑体"/>
                <a:cs typeface="黑体"/>
              </a:rPr>
              <a:t>以</a:t>
            </a:r>
            <a:r>
              <a:rPr sz="2200" spc="-25" dirty="0">
                <a:latin typeface="黑体"/>
                <a:cs typeface="黑体"/>
              </a:rPr>
              <a:t>上的</a:t>
            </a:r>
            <a:r>
              <a:rPr sz="2200" spc="-20" dirty="0">
                <a:latin typeface="黑体"/>
                <a:cs typeface="黑体"/>
              </a:rPr>
              <a:t>专</a:t>
            </a:r>
            <a:r>
              <a:rPr sz="2200" spc="-25" dirty="0">
                <a:latin typeface="黑体"/>
                <a:cs typeface="黑体"/>
              </a:rPr>
              <a:t>利</a:t>
            </a:r>
            <a:r>
              <a:rPr sz="2200" spc="-20" dirty="0">
                <a:latin typeface="黑体"/>
                <a:cs typeface="黑体"/>
              </a:rPr>
              <a:t>描</a:t>
            </a:r>
            <a:r>
              <a:rPr sz="2200" spc="-25" dirty="0">
                <a:latin typeface="黑体"/>
                <a:cs typeface="黑体"/>
              </a:rPr>
              <a:t>述数</a:t>
            </a:r>
            <a:r>
              <a:rPr sz="2200" spc="-20" dirty="0">
                <a:latin typeface="黑体"/>
                <a:cs typeface="黑体"/>
              </a:rPr>
              <a:t>据</a:t>
            </a:r>
            <a:r>
              <a:rPr sz="2200" spc="-25" dirty="0">
                <a:latin typeface="黑体"/>
                <a:cs typeface="黑体"/>
              </a:rPr>
              <a:t>集</a:t>
            </a:r>
            <a:r>
              <a:rPr sz="2200" spc="-20" dirty="0">
                <a:latin typeface="黑体"/>
                <a:cs typeface="黑体"/>
              </a:rPr>
              <a:t>，</a:t>
            </a:r>
            <a:r>
              <a:rPr sz="2200" spc="-25" dirty="0">
                <a:latin typeface="黑体"/>
                <a:cs typeface="黑体"/>
              </a:rPr>
              <a:t>根据</a:t>
            </a:r>
            <a:r>
              <a:rPr sz="2200" spc="-20" dirty="0">
                <a:latin typeface="黑体"/>
                <a:cs typeface="黑体"/>
              </a:rPr>
              <a:t>要</a:t>
            </a:r>
            <a:r>
              <a:rPr sz="2200" spc="-25" dirty="0">
                <a:latin typeface="黑体"/>
                <a:cs typeface="黑体"/>
              </a:rPr>
              <a:t>统</a:t>
            </a:r>
            <a:r>
              <a:rPr sz="2200" spc="-20" dirty="0">
                <a:latin typeface="黑体"/>
                <a:cs typeface="黑体"/>
              </a:rPr>
              <a:t>计</a:t>
            </a:r>
            <a:r>
              <a:rPr sz="2200" spc="-25" dirty="0">
                <a:latin typeface="黑体"/>
                <a:cs typeface="黑体"/>
              </a:rPr>
              <a:t>的</a:t>
            </a:r>
            <a:r>
              <a:rPr sz="2200" spc="-15" dirty="0">
                <a:latin typeface="黑体"/>
                <a:cs typeface="黑体"/>
              </a:rPr>
              <a:t> </a:t>
            </a:r>
            <a:r>
              <a:rPr sz="2200" spc="-20" dirty="0">
                <a:latin typeface="黑体"/>
                <a:cs typeface="黑体"/>
              </a:rPr>
              <a:t>列</a:t>
            </a:r>
            <a:r>
              <a:rPr sz="2200" spc="-15" dirty="0">
                <a:latin typeface="黑体"/>
                <a:cs typeface="黑体"/>
              </a:rPr>
              <a:t>名</a:t>
            </a:r>
            <a:r>
              <a:rPr sz="2200" spc="-10" dirty="0">
                <a:latin typeface="Arial Narrow"/>
                <a:cs typeface="Arial Narrow"/>
              </a:rPr>
              <a:t>(</a:t>
            </a:r>
            <a:r>
              <a:rPr sz="2200" spc="-20" dirty="0">
                <a:latin typeface="黑体"/>
                <a:cs typeface="黑体"/>
              </a:rPr>
              <a:t>年份或</a:t>
            </a:r>
            <a:r>
              <a:rPr sz="2200" spc="-25" dirty="0">
                <a:latin typeface="黑体"/>
                <a:cs typeface="黑体"/>
              </a:rPr>
              <a:t>国家等），</a:t>
            </a:r>
            <a:r>
              <a:rPr sz="2200" spc="-20" dirty="0">
                <a:latin typeface="黑体"/>
                <a:cs typeface="黑体"/>
              </a:rPr>
              <a:t>取</a:t>
            </a:r>
            <a:r>
              <a:rPr sz="2200" spc="-25" dirty="0">
                <a:latin typeface="黑体"/>
                <a:cs typeface="黑体"/>
              </a:rPr>
              <a:t>出对应列上</a:t>
            </a:r>
            <a:r>
              <a:rPr sz="2200" spc="-20" dirty="0">
                <a:latin typeface="黑体"/>
                <a:cs typeface="黑体"/>
              </a:rPr>
              <a:t>的</a:t>
            </a:r>
            <a:r>
              <a:rPr sz="2200" spc="-25" dirty="0">
                <a:latin typeface="黑体"/>
                <a:cs typeface="黑体"/>
              </a:rPr>
              <a:t>年</a:t>
            </a:r>
            <a:r>
              <a:rPr sz="2200" spc="-10" dirty="0">
                <a:latin typeface="黑体"/>
                <a:cs typeface="黑体"/>
              </a:rPr>
              <a:t>份</a:t>
            </a:r>
            <a:r>
              <a:rPr sz="2200" spc="-10" dirty="0">
                <a:latin typeface="Arial Narrow"/>
                <a:cs typeface="Arial Narrow"/>
              </a:rPr>
              <a:t>(</a:t>
            </a:r>
            <a:r>
              <a:rPr sz="2200" spc="-15" dirty="0">
                <a:latin typeface="Arial Narrow"/>
                <a:cs typeface="Arial Narrow"/>
              </a:rPr>
              <a:t>c</a:t>
            </a:r>
            <a:r>
              <a:rPr sz="2200" spc="-20" dirty="0">
                <a:latin typeface="Arial Narrow"/>
                <a:cs typeface="Arial Narrow"/>
              </a:rPr>
              <a:t>o</a:t>
            </a:r>
            <a:r>
              <a:rPr sz="2200" spc="-10" dirty="0">
                <a:latin typeface="Arial Narrow"/>
                <a:cs typeface="Arial Narrow"/>
              </a:rPr>
              <a:t>l</a:t>
            </a:r>
            <a:r>
              <a:rPr sz="2200" spc="-25" dirty="0">
                <a:latin typeface="Arial Narrow"/>
                <a:cs typeface="Arial Narrow"/>
              </a:rPr>
              <a:t>_</a:t>
            </a:r>
            <a:r>
              <a:rPr sz="2200" spc="-10" dirty="0">
                <a:latin typeface="Arial Narrow"/>
                <a:cs typeface="Arial Narrow"/>
              </a:rPr>
              <a:t>i</a:t>
            </a:r>
            <a:r>
              <a:rPr sz="2200" spc="-25" dirty="0">
                <a:latin typeface="Arial Narrow"/>
                <a:cs typeface="Arial Narrow"/>
              </a:rPr>
              <a:t>d</a:t>
            </a:r>
            <a:r>
              <a:rPr sz="2200" spc="-10" dirty="0">
                <a:latin typeface="Arial Narrow"/>
                <a:cs typeface="Arial Narrow"/>
              </a:rPr>
              <a:t>x=1</a:t>
            </a:r>
            <a:r>
              <a:rPr sz="2200" spc="-15" dirty="0">
                <a:latin typeface="Arial Narrow"/>
                <a:cs typeface="Arial Narrow"/>
              </a:rPr>
              <a:t>)</a:t>
            </a:r>
            <a:r>
              <a:rPr sz="2200" spc="-15" dirty="0">
                <a:latin typeface="黑体"/>
                <a:cs typeface="黑体"/>
              </a:rPr>
              <a:t>或国家 </a:t>
            </a:r>
            <a:r>
              <a:rPr sz="2200" spc="-10" dirty="0">
                <a:latin typeface="Arial Narrow"/>
                <a:cs typeface="Arial Narrow"/>
              </a:rPr>
              <a:t>(</a:t>
            </a:r>
            <a:r>
              <a:rPr sz="2200" spc="-15" dirty="0">
                <a:latin typeface="Arial Narrow"/>
                <a:cs typeface="Arial Narrow"/>
              </a:rPr>
              <a:t>col_idx=4)</a:t>
            </a:r>
            <a:r>
              <a:rPr sz="2200" spc="-15" dirty="0">
                <a:latin typeface="黑体"/>
                <a:cs typeface="黑体"/>
              </a:rPr>
              <a:t>，然后</a:t>
            </a:r>
            <a:r>
              <a:rPr sz="2200" spc="-10" dirty="0">
                <a:latin typeface="黑体"/>
                <a:cs typeface="黑体"/>
              </a:rPr>
              <a:t>由</a:t>
            </a:r>
            <a:r>
              <a:rPr sz="2200" spc="-20" dirty="0">
                <a:latin typeface="Arial Narrow"/>
                <a:cs typeface="Arial Narrow"/>
              </a:rPr>
              <a:t>Ma</a:t>
            </a:r>
            <a:r>
              <a:rPr sz="2200" spc="-25" dirty="0">
                <a:latin typeface="Arial Narrow"/>
                <a:cs typeface="Arial Narrow"/>
              </a:rPr>
              <a:t>p</a:t>
            </a:r>
            <a:r>
              <a:rPr sz="2200" spc="-15" dirty="0">
                <a:latin typeface="黑体"/>
                <a:cs typeface="黑体"/>
              </a:rPr>
              <a:t>发出（</a:t>
            </a:r>
            <a:r>
              <a:rPr sz="2200" spc="-15" dirty="0">
                <a:latin typeface="Arial Narrow"/>
                <a:cs typeface="Arial Narrow"/>
              </a:rPr>
              <a:t>ye</a:t>
            </a:r>
            <a:r>
              <a:rPr sz="2200" spc="-25" dirty="0">
                <a:latin typeface="Arial Narrow"/>
                <a:cs typeface="Arial Narrow"/>
              </a:rPr>
              <a:t>a</a:t>
            </a:r>
            <a:r>
              <a:rPr sz="2200" spc="-10" dirty="0">
                <a:latin typeface="Arial Narrow"/>
                <a:cs typeface="Arial Narrow"/>
              </a:rPr>
              <a:t>r</a:t>
            </a:r>
            <a:r>
              <a:rPr sz="2200" spc="-15" dirty="0">
                <a:latin typeface="黑体"/>
                <a:cs typeface="黑体"/>
              </a:rPr>
              <a:t>，</a:t>
            </a:r>
            <a:r>
              <a:rPr sz="2200" spc="-20" dirty="0">
                <a:latin typeface="Arial Narrow"/>
                <a:cs typeface="Arial Narrow"/>
              </a:rPr>
              <a:t>1</a:t>
            </a:r>
            <a:r>
              <a:rPr sz="2200" spc="-15" dirty="0">
                <a:latin typeface="黑体"/>
                <a:cs typeface="黑体"/>
              </a:rPr>
              <a:t>）或</a:t>
            </a:r>
            <a:r>
              <a:rPr sz="2200" spc="-25" dirty="0">
                <a:latin typeface="黑体"/>
                <a:cs typeface="黑体"/>
              </a:rPr>
              <a:t>（</a:t>
            </a:r>
            <a:r>
              <a:rPr sz="2200" spc="-15" dirty="0">
                <a:latin typeface="Arial Narrow"/>
                <a:cs typeface="Arial Narrow"/>
              </a:rPr>
              <a:t>co</a:t>
            </a:r>
            <a:r>
              <a:rPr sz="2200" spc="-25" dirty="0">
                <a:latin typeface="Arial Narrow"/>
                <a:cs typeface="Arial Narrow"/>
              </a:rPr>
              <a:t>u</a:t>
            </a:r>
            <a:r>
              <a:rPr sz="2200" spc="-15" dirty="0">
                <a:latin typeface="Arial Narrow"/>
                <a:cs typeface="Arial Narrow"/>
              </a:rPr>
              <a:t>ntr</a:t>
            </a:r>
            <a:r>
              <a:rPr sz="2200" spc="-10" dirty="0">
                <a:latin typeface="Arial Narrow"/>
                <a:cs typeface="Arial Narrow"/>
              </a:rPr>
              <a:t>y</a:t>
            </a:r>
            <a:r>
              <a:rPr sz="2200" spc="-15" dirty="0">
                <a:latin typeface="黑体"/>
                <a:cs typeface="黑体"/>
              </a:rPr>
              <a:t>，</a:t>
            </a:r>
            <a:r>
              <a:rPr sz="2200" spc="-20" dirty="0">
                <a:latin typeface="Arial Narrow"/>
                <a:cs typeface="Arial Narrow"/>
              </a:rPr>
              <a:t>1</a:t>
            </a:r>
            <a:r>
              <a:rPr sz="2200" spc="-20" dirty="0">
                <a:latin typeface="黑体"/>
                <a:cs typeface="黑体"/>
              </a:rPr>
              <a:t>）</a:t>
            </a:r>
            <a:r>
              <a:rPr sz="2200" spc="-25" dirty="0">
                <a:latin typeface="黑体"/>
                <a:cs typeface="黑体"/>
              </a:rPr>
              <a:t>，再由</a:t>
            </a:r>
            <a:r>
              <a:rPr sz="2200" spc="-15" dirty="0">
                <a:latin typeface="黑体"/>
                <a:cs typeface="黑体"/>
              </a:rPr>
              <a:t> </a:t>
            </a:r>
            <a:r>
              <a:rPr sz="2200" spc="-15" dirty="0">
                <a:latin typeface="Arial Narrow"/>
                <a:cs typeface="Arial Narrow"/>
              </a:rPr>
              <a:t>R</a:t>
            </a:r>
            <a:r>
              <a:rPr sz="2200" spc="-20" dirty="0">
                <a:latin typeface="Arial Narrow"/>
                <a:cs typeface="Arial Narrow"/>
              </a:rPr>
              <a:t>e</a:t>
            </a:r>
            <a:r>
              <a:rPr sz="2200" spc="-15" dirty="0">
                <a:latin typeface="Arial Narrow"/>
                <a:cs typeface="Arial Narrow"/>
              </a:rPr>
              <a:t>d</a:t>
            </a:r>
            <a:r>
              <a:rPr sz="2200" spc="-25" dirty="0">
                <a:latin typeface="Arial Narrow"/>
                <a:cs typeface="Arial Narrow"/>
              </a:rPr>
              <a:t>u</a:t>
            </a:r>
            <a:r>
              <a:rPr sz="2200" spc="-15" dirty="0">
                <a:latin typeface="Arial Narrow"/>
                <a:cs typeface="Arial Narrow"/>
              </a:rPr>
              <a:t>ce</a:t>
            </a:r>
            <a:r>
              <a:rPr sz="2200" spc="-15" dirty="0">
                <a:latin typeface="黑体"/>
                <a:cs typeface="黑体"/>
              </a:rPr>
              <a:t>累加。</a:t>
            </a:r>
            <a:endParaRPr sz="2200">
              <a:latin typeface="黑体"/>
              <a:cs typeface="黑体"/>
            </a:endParaRPr>
          </a:p>
        </p:txBody>
      </p:sp>
      <p:sp>
        <p:nvSpPr>
          <p:cNvPr id="4" name="object 4"/>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76808"/>
            <a:ext cx="3089910" cy="890269"/>
          </a:xfrm>
          <a:prstGeom prst="rect">
            <a:avLst/>
          </a:prstGeom>
        </p:spPr>
        <p:txBody>
          <a:bodyPr vert="horz" wrap="square" lIns="0" tIns="0" rIns="0" bIns="0" rtlCol="0">
            <a:spAutoFit/>
          </a:bodyPr>
          <a:lstStyle/>
          <a:p>
            <a:pPr marL="12700">
              <a:lnSpc>
                <a:spcPct val="100000"/>
              </a:lnSpc>
            </a:pPr>
            <a:r>
              <a:rPr sz="2600" b="1" spc="-10" dirty="0">
                <a:solidFill>
                  <a:srgbClr val="00AF50"/>
                </a:solidFill>
                <a:latin typeface="黑体"/>
                <a:cs typeface="黑体"/>
              </a:rPr>
              <a:t>年</a:t>
            </a:r>
            <a:r>
              <a:rPr sz="2600" b="1" spc="-5" dirty="0">
                <a:solidFill>
                  <a:srgbClr val="00AF50"/>
                </a:solidFill>
                <a:latin typeface="黑体"/>
                <a:cs typeface="黑体"/>
              </a:rPr>
              <a:t>份</a:t>
            </a:r>
            <a:r>
              <a:rPr sz="2600" b="1" spc="-10" dirty="0">
                <a:solidFill>
                  <a:srgbClr val="00AF50"/>
                </a:solidFill>
                <a:latin typeface="Arial Narrow"/>
                <a:cs typeface="Arial Narrow"/>
              </a:rPr>
              <a:t>/</a:t>
            </a:r>
            <a:r>
              <a:rPr sz="2600" b="1" spc="-20" dirty="0">
                <a:solidFill>
                  <a:srgbClr val="00AF50"/>
                </a:solidFill>
                <a:latin typeface="黑体"/>
                <a:cs typeface="黑体"/>
              </a:rPr>
              <a:t>国家专</a:t>
            </a:r>
            <a:r>
              <a:rPr sz="2600" b="1" spc="-30" dirty="0">
                <a:solidFill>
                  <a:srgbClr val="00AF50"/>
                </a:solidFill>
                <a:latin typeface="黑体"/>
                <a:cs typeface="黑体"/>
              </a:rPr>
              <a:t>利</a:t>
            </a:r>
            <a:r>
              <a:rPr sz="2600" b="1" spc="-20" dirty="0">
                <a:solidFill>
                  <a:srgbClr val="00AF50"/>
                </a:solidFill>
                <a:latin typeface="黑体"/>
                <a:cs typeface="黑体"/>
              </a:rPr>
              <a:t>数统</a:t>
            </a:r>
            <a:r>
              <a:rPr sz="2600" b="1" spc="-30" dirty="0">
                <a:solidFill>
                  <a:srgbClr val="00AF50"/>
                </a:solidFill>
                <a:latin typeface="黑体"/>
                <a:cs typeface="黑体"/>
              </a:rPr>
              <a:t>计</a:t>
            </a:r>
            <a:endParaRPr sz="2600">
              <a:latin typeface="黑体"/>
              <a:cs typeface="黑体"/>
            </a:endParaRPr>
          </a:p>
          <a:p>
            <a:pPr marL="287020" indent="-274320">
              <a:lnSpc>
                <a:spcPts val="3315"/>
              </a:lnSpc>
              <a:spcBef>
                <a:spcPts val="570"/>
              </a:spcBef>
              <a:buClr>
                <a:srgbClr val="D24717"/>
              </a:buClr>
              <a:buSzPct val="83928"/>
              <a:buFont typeface="Wingdings 2"/>
              <a:buChar char=""/>
              <a:tabLst>
                <a:tab pos="287020" algn="l"/>
              </a:tabLst>
            </a:pPr>
            <a:r>
              <a:rPr sz="2800" spc="-25" dirty="0">
                <a:solidFill>
                  <a:srgbClr val="C00000"/>
                </a:solidFill>
                <a:latin typeface="Arial Narrow"/>
                <a:cs typeface="Arial Narrow"/>
              </a:rPr>
              <a:t>Ma</a:t>
            </a:r>
            <a:r>
              <a:rPr sz="2800" spc="-15" dirty="0">
                <a:solidFill>
                  <a:srgbClr val="C00000"/>
                </a:solidFill>
                <a:latin typeface="Arial Narrow"/>
                <a:cs typeface="Arial Narrow"/>
              </a:rPr>
              <a:t>p</a:t>
            </a:r>
            <a:r>
              <a:rPr sz="2800" spc="-5" dirty="0">
                <a:solidFill>
                  <a:srgbClr val="C00000"/>
                </a:solidFill>
                <a:latin typeface="Arial Narrow"/>
                <a:cs typeface="Arial Narrow"/>
              </a:rPr>
              <a:t> </a:t>
            </a:r>
            <a:r>
              <a:rPr sz="2800" spc="-15" dirty="0">
                <a:solidFill>
                  <a:srgbClr val="C00000"/>
                </a:solidFill>
                <a:latin typeface="Arial Narrow"/>
                <a:cs typeface="Arial Narrow"/>
              </a:rPr>
              <a:t>Cl</a:t>
            </a:r>
            <a:r>
              <a:rPr sz="2800" spc="-30" dirty="0">
                <a:solidFill>
                  <a:srgbClr val="C00000"/>
                </a:solidFill>
                <a:latin typeface="Arial Narrow"/>
                <a:cs typeface="Arial Narrow"/>
              </a:rPr>
              <a:t>a</a:t>
            </a:r>
            <a:r>
              <a:rPr sz="2800" spc="-20" dirty="0">
                <a:solidFill>
                  <a:srgbClr val="C00000"/>
                </a:solidFill>
                <a:latin typeface="Arial Narrow"/>
                <a:cs typeface="Arial Narrow"/>
              </a:rPr>
              <a:t>ss</a:t>
            </a:r>
            <a:endParaRPr sz="2800">
              <a:latin typeface="Arial Narrow"/>
              <a:cs typeface="Arial Narrow"/>
            </a:endParaRPr>
          </a:p>
        </p:txBody>
      </p:sp>
      <p:sp>
        <p:nvSpPr>
          <p:cNvPr id="3" name="object 3"/>
          <p:cNvSpPr txBox="1"/>
          <p:nvPr/>
        </p:nvSpPr>
        <p:spPr>
          <a:xfrm>
            <a:off x="459740" y="1850897"/>
            <a:ext cx="7645400" cy="2206625"/>
          </a:xfrm>
          <a:prstGeom prst="rect">
            <a:avLst/>
          </a:prstGeom>
        </p:spPr>
        <p:txBody>
          <a:bodyPr vert="horz" wrap="square" lIns="0" tIns="0" rIns="0" bIns="0" rtlCol="0">
            <a:spAutoFit/>
          </a:bodyPr>
          <a:lstStyle/>
          <a:p>
            <a:pPr marL="12700">
              <a:lnSpc>
                <a:spcPct val="100000"/>
              </a:lnSpc>
            </a:pPr>
            <a:r>
              <a:rPr sz="2000" b="1" dirty="0">
                <a:latin typeface="Arial Narrow"/>
                <a:cs typeface="Arial Narrow"/>
              </a:rPr>
              <a:t>p</a:t>
            </a:r>
            <a:r>
              <a:rPr sz="2000" b="1" spc="5" dirty="0">
                <a:latin typeface="Arial Narrow"/>
                <a:cs typeface="Arial Narrow"/>
              </a:rPr>
              <a:t>u</a:t>
            </a:r>
            <a:r>
              <a:rPr sz="2000" b="1" spc="0" dirty="0">
                <a:latin typeface="Arial Narrow"/>
                <a:cs typeface="Arial Narrow"/>
              </a:rPr>
              <a:t>blic</a:t>
            </a:r>
            <a:r>
              <a:rPr sz="2000" b="1" spc="-40" dirty="0">
                <a:latin typeface="Arial Narrow"/>
                <a:cs typeface="Arial Narrow"/>
              </a:rPr>
              <a:t> </a:t>
            </a:r>
            <a:r>
              <a:rPr sz="2000" b="1" spc="-5" dirty="0">
                <a:latin typeface="Arial Narrow"/>
                <a:cs typeface="Arial Narrow"/>
              </a:rPr>
              <a:t>sta</a:t>
            </a:r>
            <a:r>
              <a:rPr sz="2000" b="1" spc="0" dirty="0">
                <a:latin typeface="Arial Narrow"/>
                <a:cs typeface="Arial Narrow"/>
              </a:rPr>
              <a:t>t</a:t>
            </a:r>
            <a:r>
              <a:rPr sz="2000" b="1" spc="-5" dirty="0">
                <a:latin typeface="Arial Narrow"/>
                <a:cs typeface="Arial Narrow"/>
              </a:rPr>
              <a:t>i</a:t>
            </a:r>
            <a:r>
              <a:rPr sz="2000" b="1" spc="0" dirty="0">
                <a:latin typeface="Arial Narrow"/>
                <a:cs typeface="Arial Narrow"/>
              </a:rPr>
              <a:t>c</a:t>
            </a:r>
            <a:r>
              <a:rPr sz="2000" b="1" spc="-30" dirty="0">
                <a:latin typeface="Arial Narrow"/>
                <a:cs typeface="Arial Narrow"/>
              </a:rPr>
              <a:t> </a:t>
            </a:r>
            <a:r>
              <a:rPr sz="2000" b="1" spc="-5" dirty="0">
                <a:latin typeface="Arial Narrow"/>
                <a:cs typeface="Arial Narrow"/>
              </a:rPr>
              <a:t>cla</a:t>
            </a:r>
            <a:r>
              <a:rPr sz="2000" b="1" spc="-10" dirty="0">
                <a:latin typeface="Arial Narrow"/>
                <a:cs typeface="Arial Narrow"/>
              </a:rPr>
              <a:t>s</a:t>
            </a:r>
            <a:r>
              <a:rPr sz="2000" b="1" spc="0" dirty="0">
                <a:latin typeface="Arial Narrow"/>
                <a:cs typeface="Arial Narrow"/>
              </a:rPr>
              <a:t>s </a:t>
            </a:r>
            <a:r>
              <a:rPr sz="2000" b="1" spc="-5" dirty="0">
                <a:solidFill>
                  <a:srgbClr val="C00000"/>
                </a:solidFill>
                <a:latin typeface="Arial Narrow"/>
                <a:cs typeface="Arial Narrow"/>
              </a:rPr>
              <a:t>MapClas</a:t>
            </a:r>
            <a:r>
              <a:rPr sz="2000" b="1" spc="0" dirty="0">
                <a:solidFill>
                  <a:srgbClr val="C00000"/>
                </a:solidFill>
                <a:latin typeface="Arial Narrow"/>
                <a:cs typeface="Arial Narrow"/>
              </a:rPr>
              <a:t>s</a:t>
            </a:r>
            <a:r>
              <a:rPr sz="2000" b="1" spc="-25" dirty="0">
                <a:solidFill>
                  <a:srgbClr val="C00000"/>
                </a:solidFill>
                <a:latin typeface="Arial Narrow"/>
                <a:cs typeface="Arial Narrow"/>
              </a:rPr>
              <a:t> </a:t>
            </a:r>
            <a:r>
              <a:rPr sz="2000" b="1" spc="-5" dirty="0">
                <a:latin typeface="Arial Narrow"/>
                <a:cs typeface="Arial Narrow"/>
              </a:rPr>
              <a:t>exten</a:t>
            </a:r>
            <a:r>
              <a:rPr sz="2000" b="1" spc="5" dirty="0">
                <a:latin typeface="Arial Narrow"/>
                <a:cs typeface="Arial Narrow"/>
              </a:rPr>
              <a:t>d</a:t>
            </a:r>
            <a:r>
              <a:rPr sz="2000" b="1" spc="0" dirty="0">
                <a:latin typeface="Arial Narrow"/>
                <a:cs typeface="Arial Narrow"/>
              </a:rPr>
              <a:t>s</a:t>
            </a:r>
            <a:r>
              <a:rPr sz="2000" b="1" spc="-25" dirty="0">
                <a:latin typeface="Arial Narrow"/>
                <a:cs typeface="Arial Narrow"/>
              </a:rPr>
              <a:t> </a:t>
            </a:r>
            <a:r>
              <a:rPr sz="2000" b="1" spc="-5" dirty="0">
                <a:latin typeface="Arial Narrow"/>
                <a:cs typeface="Arial Narrow"/>
              </a:rPr>
              <a:t>Mappe</a:t>
            </a:r>
            <a:r>
              <a:rPr sz="2000" b="1" spc="0" dirty="0">
                <a:latin typeface="Arial Narrow"/>
                <a:cs typeface="Arial Narrow"/>
              </a:rPr>
              <a:t>r&lt;</a:t>
            </a:r>
            <a:r>
              <a:rPr sz="2000" b="1" spc="-120" dirty="0">
                <a:latin typeface="Arial Narrow"/>
                <a:cs typeface="Arial Narrow"/>
              </a:rPr>
              <a:t>T</a:t>
            </a:r>
            <a:r>
              <a:rPr sz="2000" b="1" spc="-5" dirty="0">
                <a:latin typeface="Arial Narrow"/>
                <a:cs typeface="Arial Narrow"/>
              </a:rPr>
              <a:t>ext</a:t>
            </a:r>
            <a:r>
              <a:rPr sz="2000" b="1" spc="0" dirty="0">
                <a:latin typeface="Arial Narrow"/>
                <a:cs typeface="Arial Narrow"/>
              </a:rPr>
              <a:t>,</a:t>
            </a:r>
            <a:r>
              <a:rPr sz="2000" b="1" spc="-35" dirty="0">
                <a:latin typeface="Arial Narrow"/>
                <a:cs typeface="Arial Narrow"/>
              </a:rPr>
              <a:t> </a:t>
            </a:r>
            <a:r>
              <a:rPr sz="2000" b="1" spc="-120" dirty="0">
                <a:latin typeface="Arial Narrow"/>
                <a:cs typeface="Arial Narrow"/>
              </a:rPr>
              <a:t>T</a:t>
            </a:r>
            <a:r>
              <a:rPr sz="2000" b="1" spc="-5" dirty="0">
                <a:latin typeface="Arial Narrow"/>
                <a:cs typeface="Arial Narrow"/>
              </a:rPr>
              <a:t>ext</a:t>
            </a:r>
            <a:r>
              <a:rPr sz="2000" b="1" spc="0" dirty="0">
                <a:latin typeface="Arial Narrow"/>
                <a:cs typeface="Arial Narrow"/>
              </a:rPr>
              <a:t>,</a:t>
            </a:r>
            <a:r>
              <a:rPr sz="2000" b="1" spc="-25" dirty="0">
                <a:latin typeface="Arial Narrow"/>
                <a:cs typeface="Arial Narrow"/>
              </a:rPr>
              <a:t> </a:t>
            </a:r>
            <a:r>
              <a:rPr sz="2000" b="1" spc="-120" dirty="0">
                <a:latin typeface="Arial Narrow"/>
                <a:cs typeface="Arial Narrow"/>
              </a:rPr>
              <a:t>T</a:t>
            </a:r>
            <a:r>
              <a:rPr sz="2000" b="1" spc="-5" dirty="0">
                <a:latin typeface="Arial Narrow"/>
                <a:cs typeface="Arial Narrow"/>
              </a:rPr>
              <a:t>ext</a:t>
            </a:r>
            <a:r>
              <a:rPr sz="2000" b="1" spc="0" dirty="0">
                <a:latin typeface="Arial Narrow"/>
                <a:cs typeface="Arial Narrow"/>
              </a:rPr>
              <a:t>,</a:t>
            </a:r>
            <a:r>
              <a:rPr sz="2000" b="1" spc="-25" dirty="0">
                <a:latin typeface="Arial Narrow"/>
                <a:cs typeface="Arial Narrow"/>
              </a:rPr>
              <a:t> </a:t>
            </a:r>
            <a:r>
              <a:rPr sz="2000" b="1" spc="0" dirty="0">
                <a:latin typeface="Arial Narrow"/>
                <a:cs typeface="Arial Narrow"/>
              </a:rPr>
              <a:t>L</a:t>
            </a:r>
            <a:r>
              <a:rPr sz="2000" b="1" spc="5" dirty="0">
                <a:latin typeface="Arial Narrow"/>
                <a:cs typeface="Arial Narrow"/>
              </a:rPr>
              <a:t>o</a:t>
            </a:r>
            <a:r>
              <a:rPr sz="2000" b="1" spc="0" dirty="0">
                <a:latin typeface="Arial Narrow"/>
                <a:cs typeface="Arial Narrow"/>
              </a:rPr>
              <a:t>n</a:t>
            </a:r>
            <a:r>
              <a:rPr sz="2000" b="1" spc="5" dirty="0">
                <a:latin typeface="Arial Narrow"/>
                <a:cs typeface="Arial Narrow"/>
              </a:rPr>
              <a:t>g</a:t>
            </a:r>
            <a:r>
              <a:rPr sz="2000" b="1" spc="-30" dirty="0">
                <a:latin typeface="Arial Narrow"/>
                <a:cs typeface="Arial Narrow"/>
              </a:rPr>
              <a:t>W</a:t>
            </a:r>
            <a:r>
              <a:rPr sz="2000" b="1" spc="0" dirty="0">
                <a:latin typeface="Arial Narrow"/>
                <a:cs typeface="Arial Narrow"/>
              </a:rPr>
              <a:t>rita</a:t>
            </a:r>
            <a:r>
              <a:rPr sz="2000" b="1" spc="-15" dirty="0">
                <a:latin typeface="Arial Narrow"/>
                <a:cs typeface="Arial Narrow"/>
              </a:rPr>
              <a:t>b</a:t>
            </a:r>
            <a:r>
              <a:rPr sz="2000" b="1" spc="0" dirty="0">
                <a:latin typeface="Arial Narrow"/>
                <a:cs typeface="Arial Narrow"/>
              </a:rPr>
              <a:t>le&gt;</a:t>
            </a:r>
            <a:endParaRPr sz="2000">
              <a:latin typeface="Arial Narrow"/>
              <a:cs typeface="Arial Narrow"/>
            </a:endParaRPr>
          </a:p>
          <a:p>
            <a:pPr marL="12700">
              <a:lnSpc>
                <a:spcPct val="100000"/>
              </a:lnSpc>
              <a:spcBef>
                <a:spcPts val="600"/>
              </a:spcBef>
            </a:pPr>
            <a:r>
              <a:rPr sz="2000" dirty="0">
                <a:latin typeface="Arial Narrow"/>
                <a:cs typeface="Arial Narrow"/>
              </a:rPr>
              <a:t>{</a:t>
            </a:r>
            <a:endParaRPr sz="2000">
              <a:latin typeface="Arial Narrow"/>
              <a:cs typeface="Arial Narrow"/>
            </a:endParaRPr>
          </a:p>
          <a:p>
            <a:pPr marL="286385" marR="2298700" indent="10160">
              <a:lnSpc>
                <a:spcPts val="3010"/>
              </a:lnSpc>
              <a:spcBef>
                <a:spcPts val="195"/>
              </a:spcBef>
            </a:pPr>
            <a:r>
              <a:rPr sz="2000" spc="-5" dirty="0">
                <a:latin typeface="Arial Narrow"/>
                <a:cs typeface="Arial Narrow"/>
              </a:rPr>
              <a:t>pri</a:t>
            </a:r>
            <a:r>
              <a:rPr sz="2000" spc="-10" dirty="0">
                <a:latin typeface="Arial Narrow"/>
                <a:cs typeface="Arial Narrow"/>
              </a:rPr>
              <a:t>v</a:t>
            </a:r>
            <a:r>
              <a:rPr sz="2000" spc="-5" dirty="0">
                <a:latin typeface="Arial Narrow"/>
                <a:cs typeface="Arial Narrow"/>
              </a:rPr>
              <a:t>at</a:t>
            </a:r>
            <a:r>
              <a:rPr sz="2000" spc="0" dirty="0">
                <a:latin typeface="Arial Narrow"/>
                <a:cs typeface="Arial Narrow"/>
              </a:rPr>
              <a:t>e </a:t>
            </a:r>
            <a:r>
              <a:rPr sz="2000" spc="-10" dirty="0">
                <a:latin typeface="Arial Narrow"/>
                <a:cs typeface="Arial Narrow"/>
              </a:rPr>
              <a:t>f</a:t>
            </a:r>
            <a:r>
              <a:rPr sz="2000" spc="-5" dirty="0">
                <a:latin typeface="Arial Narrow"/>
                <a:cs typeface="Arial Narrow"/>
              </a:rPr>
              <a:t>i</a:t>
            </a:r>
            <a:r>
              <a:rPr sz="2000" spc="-10" dirty="0">
                <a:latin typeface="Arial Narrow"/>
                <a:cs typeface="Arial Narrow"/>
              </a:rPr>
              <a:t>n</a:t>
            </a:r>
            <a:r>
              <a:rPr sz="2000" spc="-5" dirty="0">
                <a:latin typeface="Arial Narrow"/>
                <a:cs typeface="Arial Narrow"/>
              </a:rPr>
              <a:t>a</a:t>
            </a:r>
            <a:r>
              <a:rPr sz="2000" spc="0" dirty="0">
                <a:latin typeface="Arial Narrow"/>
                <a:cs typeface="Arial Narrow"/>
              </a:rPr>
              <a:t>l</a:t>
            </a:r>
            <a:r>
              <a:rPr sz="2000" spc="-10" dirty="0">
                <a:latin typeface="Arial Narrow"/>
                <a:cs typeface="Arial Narrow"/>
              </a:rPr>
              <a:t> s</a:t>
            </a:r>
            <a:r>
              <a:rPr sz="2000" spc="0" dirty="0">
                <a:latin typeface="Arial Narrow"/>
                <a:cs typeface="Arial Narrow"/>
              </a:rPr>
              <a:t>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25" dirty="0">
                <a:latin typeface="Arial Narrow"/>
                <a:cs typeface="Arial Narrow"/>
              </a:rPr>
              <a:t> </a:t>
            </a:r>
            <a:r>
              <a:rPr sz="2000" spc="-5" dirty="0">
                <a:latin typeface="Arial Narrow"/>
                <a:cs typeface="Arial Narrow"/>
              </a:rPr>
              <a:t>on</a:t>
            </a:r>
            <a:r>
              <a:rPr sz="2000" spc="0" dirty="0">
                <a:latin typeface="Arial Narrow"/>
                <a:cs typeface="Arial Narrow"/>
              </a:rPr>
              <a:t>e</a:t>
            </a:r>
            <a:r>
              <a:rPr sz="2000" spc="-5" dirty="0">
                <a:latin typeface="Arial Narrow"/>
                <a:cs typeface="Arial Narrow"/>
              </a:rPr>
              <a:t> </a:t>
            </a:r>
            <a:r>
              <a:rPr sz="2000" spc="0" dirty="0">
                <a:latin typeface="Arial Narrow"/>
                <a:cs typeface="Arial Narrow"/>
              </a:rPr>
              <a:t>= </a:t>
            </a:r>
            <a:r>
              <a:rPr sz="2000" spc="-5" dirty="0">
                <a:latin typeface="Arial Narrow"/>
                <a:cs typeface="Arial Narrow"/>
              </a:rPr>
              <a:t>ne</a:t>
            </a:r>
            <a:r>
              <a:rPr sz="2000" spc="0" dirty="0">
                <a:latin typeface="Arial Narrow"/>
                <a:cs typeface="Arial Narrow"/>
              </a:rPr>
              <a:t>w</a:t>
            </a:r>
            <a:r>
              <a:rPr sz="2000" spc="-1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e(1</a:t>
            </a:r>
            <a:r>
              <a:rPr sz="2000" spc="5" dirty="0">
                <a:latin typeface="Arial Narrow"/>
                <a:cs typeface="Arial Narrow"/>
              </a:rPr>
              <a:t>)</a:t>
            </a:r>
            <a:r>
              <a:rPr sz="2000" spc="0" dirty="0">
                <a:latin typeface="Arial Narrow"/>
                <a:cs typeface="Arial Narrow"/>
              </a:rPr>
              <a:t>; </a:t>
            </a:r>
            <a:r>
              <a:rPr sz="2000" spc="-5" dirty="0">
                <a:latin typeface="Arial Narrow"/>
                <a:cs typeface="Arial Narrow"/>
              </a:rPr>
              <a:t>pri</a:t>
            </a:r>
            <a:r>
              <a:rPr sz="2000" spc="-10" dirty="0">
                <a:latin typeface="Arial Narrow"/>
                <a:cs typeface="Arial Narrow"/>
              </a:rPr>
              <a:t>v</a:t>
            </a:r>
            <a:r>
              <a:rPr sz="2000" spc="-5" dirty="0">
                <a:latin typeface="Arial Narrow"/>
                <a:cs typeface="Arial Narrow"/>
              </a:rPr>
              <a:t>at</a:t>
            </a:r>
            <a:r>
              <a:rPr sz="2000" spc="0" dirty="0">
                <a:latin typeface="Arial Narrow"/>
                <a:cs typeface="Arial Narrow"/>
              </a:rPr>
              <a:t>e</a:t>
            </a:r>
            <a:r>
              <a:rPr sz="2000" spc="-5" dirty="0">
                <a:latin typeface="Arial Narrow"/>
                <a:cs typeface="Arial Narrow"/>
              </a:rPr>
              <a:t> i</a:t>
            </a:r>
            <a:r>
              <a:rPr sz="2000" spc="-10" dirty="0">
                <a:latin typeface="Arial Narrow"/>
                <a:cs typeface="Arial Narrow"/>
              </a:rPr>
              <a:t>n</a:t>
            </a:r>
            <a:r>
              <a:rPr sz="2000" spc="0" dirty="0">
                <a:latin typeface="Arial Narrow"/>
                <a:cs typeface="Arial Narrow"/>
              </a:rPr>
              <a:t>t</a:t>
            </a:r>
            <a:r>
              <a:rPr sz="2000" spc="-15"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l</a:t>
            </a:r>
            <a:r>
              <a:rPr sz="2000" spc="-10" dirty="0">
                <a:latin typeface="Arial Narrow"/>
                <a:cs typeface="Arial Narrow"/>
              </a:rPr>
              <a:t>_</a:t>
            </a:r>
            <a:r>
              <a:rPr sz="2000" spc="-5" dirty="0">
                <a:latin typeface="Arial Narrow"/>
                <a:cs typeface="Arial Narrow"/>
              </a:rPr>
              <a:t>i</a:t>
            </a:r>
            <a:r>
              <a:rPr sz="2000" spc="-10" dirty="0">
                <a:latin typeface="Arial Narrow"/>
                <a:cs typeface="Arial Narrow"/>
              </a:rPr>
              <a:t>d</a:t>
            </a:r>
            <a:r>
              <a:rPr sz="2000" spc="0" dirty="0">
                <a:latin typeface="Arial Narrow"/>
                <a:cs typeface="Arial Narrow"/>
              </a:rPr>
              <a:t>x</a:t>
            </a:r>
            <a:r>
              <a:rPr sz="2000" spc="15" dirty="0">
                <a:latin typeface="Arial Narrow"/>
                <a:cs typeface="Arial Narrow"/>
              </a:rPr>
              <a:t> </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1</a:t>
            </a:r>
            <a:r>
              <a:rPr sz="2000" spc="0" dirty="0">
                <a:latin typeface="Arial Narrow"/>
                <a:cs typeface="Arial Narrow"/>
              </a:rPr>
              <a:t>; </a:t>
            </a:r>
            <a:r>
              <a:rPr sz="2000" spc="-15" dirty="0">
                <a:latin typeface="Arial Narrow"/>
                <a:cs typeface="Arial Narrow"/>
              </a:rPr>
              <a:t> </a:t>
            </a:r>
            <a:r>
              <a:rPr sz="2000" spc="-5" dirty="0">
                <a:solidFill>
                  <a:srgbClr val="C00000"/>
                </a:solidFill>
                <a:latin typeface="Arial Narrow"/>
                <a:cs typeface="Arial Narrow"/>
              </a:rPr>
              <a:t>/</a:t>
            </a:r>
            <a:r>
              <a:rPr sz="2000" spc="0" dirty="0">
                <a:solidFill>
                  <a:srgbClr val="C00000"/>
                </a:solidFill>
                <a:latin typeface="Arial Narrow"/>
                <a:cs typeface="Arial Narrow"/>
              </a:rPr>
              <a:t>/</a:t>
            </a:r>
            <a:r>
              <a:rPr sz="2000" spc="-30" dirty="0">
                <a:solidFill>
                  <a:srgbClr val="C00000"/>
                </a:solidFill>
                <a:latin typeface="Arial Narrow"/>
                <a:cs typeface="Arial Narrow"/>
              </a:rPr>
              <a:t> </a:t>
            </a:r>
            <a:r>
              <a:rPr sz="2000" spc="-5" dirty="0">
                <a:solidFill>
                  <a:srgbClr val="C00000"/>
                </a:solidFill>
                <a:latin typeface="Arial Narrow"/>
                <a:cs typeface="Arial Narrow"/>
              </a:rPr>
              <a:t>1</a:t>
            </a:r>
            <a:r>
              <a:rPr sz="2000" spc="0" dirty="0">
                <a:solidFill>
                  <a:srgbClr val="C00000"/>
                </a:solidFill>
                <a:latin typeface="Arial Narrow"/>
                <a:cs typeface="Arial Narrow"/>
              </a:rPr>
              <a:t>:</a:t>
            </a:r>
            <a:r>
              <a:rPr sz="2000" spc="-5" dirty="0">
                <a:solidFill>
                  <a:srgbClr val="C00000"/>
                </a:solidFill>
                <a:latin typeface="Arial Narrow"/>
                <a:cs typeface="Arial Narrow"/>
              </a:rPr>
              <a:t> </a:t>
            </a:r>
            <a:r>
              <a:rPr sz="2000" spc="10" dirty="0">
                <a:solidFill>
                  <a:srgbClr val="C00000"/>
                </a:solidFill>
                <a:latin typeface="黑体"/>
                <a:cs typeface="黑体"/>
              </a:rPr>
              <a:t>年份</a:t>
            </a:r>
            <a:r>
              <a:rPr sz="2000" spc="0" dirty="0">
                <a:solidFill>
                  <a:srgbClr val="C00000"/>
                </a:solidFill>
                <a:latin typeface="黑体"/>
                <a:cs typeface="黑体"/>
              </a:rPr>
              <a:t>；</a:t>
            </a:r>
            <a:r>
              <a:rPr sz="2000" spc="-595" dirty="0">
                <a:solidFill>
                  <a:srgbClr val="C00000"/>
                </a:solidFill>
                <a:latin typeface="黑体"/>
                <a:cs typeface="黑体"/>
              </a:rPr>
              <a:t> </a:t>
            </a:r>
            <a:r>
              <a:rPr sz="2000" spc="-5" dirty="0">
                <a:solidFill>
                  <a:srgbClr val="C00000"/>
                </a:solidFill>
                <a:latin typeface="Arial Narrow"/>
                <a:cs typeface="Arial Narrow"/>
              </a:rPr>
              <a:t>4</a:t>
            </a:r>
            <a:r>
              <a:rPr sz="2000" spc="0" dirty="0">
                <a:solidFill>
                  <a:srgbClr val="C00000"/>
                </a:solidFill>
                <a:latin typeface="Arial Narrow"/>
                <a:cs typeface="Arial Narrow"/>
              </a:rPr>
              <a:t>:</a:t>
            </a:r>
            <a:r>
              <a:rPr sz="2000" spc="-15" dirty="0">
                <a:solidFill>
                  <a:srgbClr val="C00000"/>
                </a:solidFill>
                <a:latin typeface="Arial Narrow"/>
                <a:cs typeface="Arial Narrow"/>
              </a:rPr>
              <a:t> </a:t>
            </a:r>
            <a:r>
              <a:rPr sz="2000" spc="10" dirty="0">
                <a:solidFill>
                  <a:srgbClr val="C00000"/>
                </a:solidFill>
                <a:latin typeface="黑体"/>
                <a:cs typeface="黑体"/>
              </a:rPr>
              <a:t>国家</a:t>
            </a:r>
            <a:endParaRPr sz="2000">
              <a:latin typeface="黑体"/>
              <a:cs typeface="黑体"/>
            </a:endParaRPr>
          </a:p>
          <a:p>
            <a:pPr marL="286385">
              <a:lnSpc>
                <a:spcPct val="100000"/>
              </a:lnSpc>
              <a:spcBef>
                <a:spcPts val="385"/>
              </a:spcBef>
            </a:pPr>
            <a:r>
              <a:rPr sz="2000" spc="-5" dirty="0">
                <a:solidFill>
                  <a:srgbClr val="0066FF"/>
                </a:solidFill>
                <a:latin typeface="Arial Narrow"/>
                <a:cs typeface="Arial Narrow"/>
              </a:rPr>
              <a:t>pub</a:t>
            </a:r>
            <a:r>
              <a:rPr sz="2000" spc="-15" dirty="0">
                <a:solidFill>
                  <a:srgbClr val="0066FF"/>
                </a:solidFill>
                <a:latin typeface="Arial Narrow"/>
                <a:cs typeface="Arial Narrow"/>
              </a:rPr>
              <a:t>l</a:t>
            </a:r>
            <a:r>
              <a:rPr sz="2000" spc="-5" dirty="0">
                <a:solidFill>
                  <a:srgbClr val="0066FF"/>
                </a:solidFill>
                <a:latin typeface="Arial Narrow"/>
                <a:cs typeface="Arial Narrow"/>
              </a:rPr>
              <a:t>i</a:t>
            </a:r>
            <a:r>
              <a:rPr sz="2000" spc="0" dirty="0">
                <a:solidFill>
                  <a:srgbClr val="0066FF"/>
                </a:solidFill>
                <a:latin typeface="Arial Narrow"/>
                <a:cs typeface="Arial Narrow"/>
              </a:rPr>
              <a:t>c </a:t>
            </a:r>
            <a:r>
              <a:rPr sz="2000" spc="-5" dirty="0">
                <a:solidFill>
                  <a:srgbClr val="0066FF"/>
                </a:solidFill>
                <a:latin typeface="Arial Narrow"/>
                <a:cs typeface="Arial Narrow"/>
              </a:rPr>
              <a:t>v</a:t>
            </a:r>
            <a:r>
              <a:rPr sz="2000" spc="-10" dirty="0">
                <a:solidFill>
                  <a:srgbClr val="0066FF"/>
                </a:solidFill>
                <a:latin typeface="Arial Narrow"/>
                <a:cs typeface="Arial Narrow"/>
              </a:rPr>
              <a:t>o</a:t>
            </a:r>
            <a:r>
              <a:rPr sz="2000" spc="-5" dirty="0">
                <a:solidFill>
                  <a:srgbClr val="0066FF"/>
                </a:solidFill>
                <a:latin typeface="Arial Narrow"/>
                <a:cs typeface="Arial Narrow"/>
              </a:rPr>
              <a:t>i</a:t>
            </a:r>
            <a:r>
              <a:rPr sz="2000" spc="0" dirty="0">
                <a:solidFill>
                  <a:srgbClr val="0066FF"/>
                </a:solidFill>
                <a:latin typeface="Arial Narrow"/>
                <a:cs typeface="Arial Narrow"/>
              </a:rPr>
              <a:t>d</a:t>
            </a:r>
            <a:r>
              <a:rPr sz="2000" spc="-10" dirty="0">
                <a:solidFill>
                  <a:srgbClr val="0066FF"/>
                </a:solidFill>
                <a:latin typeface="Arial Narrow"/>
                <a:cs typeface="Arial Narrow"/>
              </a:rPr>
              <a:t> </a:t>
            </a:r>
            <a:r>
              <a:rPr sz="2000" spc="-5" dirty="0">
                <a:solidFill>
                  <a:srgbClr val="0066FF"/>
                </a:solidFill>
                <a:latin typeface="Arial Narrow"/>
                <a:cs typeface="Arial Narrow"/>
              </a:rPr>
              <a:t>map(</a:t>
            </a:r>
            <a:r>
              <a:rPr sz="2000" spc="-18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k</a:t>
            </a:r>
            <a:r>
              <a:rPr sz="2000" spc="-10" dirty="0">
                <a:solidFill>
                  <a:srgbClr val="0066FF"/>
                </a:solidFill>
                <a:latin typeface="Arial Narrow"/>
                <a:cs typeface="Arial Narrow"/>
              </a:rPr>
              <a:t>e</a:t>
            </a:r>
            <a:r>
              <a:rPr sz="2000" spc="-130" dirty="0">
                <a:solidFill>
                  <a:srgbClr val="0066FF"/>
                </a:solidFill>
                <a:latin typeface="Arial Narrow"/>
                <a:cs typeface="Arial Narrow"/>
              </a:rPr>
              <a:t>y</a:t>
            </a:r>
            <a:r>
              <a:rPr sz="2000" spc="0" dirty="0">
                <a:solidFill>
                  <a:srgbClr val="0066FF"/>
                </a:solidFill>
                <a:latin typeface="Arial Narrow"/>
                <a:cs typeface="Arial Narrow"/>
              </a:rPr>
              <a:t>, </a:t>
            </a:r>
            <a:r>
              <a:rPr sz="2000" spc="-40" dirty="0">
                <a:solidFill>
                  <a:srgbClr val="0066FF"/>
                </a:solidFill>
                <a:latin typeface="Arial Narrow"/>
                <a:cs typeface="Arial Narrow"/>
              </a:rPr>
              <a:t> </a:t>
            </a:r>
            <a:r>
              <a:rPr sz="2000" spc="-180"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a:t>
            </a:r>
            <a:r>
              <a:rPr sz="2000" spc="-15" dirty="0">
                <a:solidFill>
                  <a:srgbClr val="0066FF"/>
                </a:solidFill>
                <a:latin typeface="Arial Narrow"/>
                <a:cs typeface="Arial Narrow"/>
              </a:rPr>
              <a:t> </a:t>
            </a:r>
            <a:r>
              <a:rPr sz="2000" spc="-5" dirty="0">
                <a:solidFill>
                  <a:srgbClr val="0066FF"/>
                </a:solidFill>
                <a:latin typeface="Arial Narrow"/>
                <a:cs typeface="Arial Narrow"/>
              </a:rPr>
              <a:t>v</a:t>
            </a:r>
            <a:r>
              <a:rPr sz="2000" spc="-10" dirty="0">
                <a:solidFill>
                  <a:srgbClr val="0066FF"/>
                </a:solidFill>
                <a:latin typeface="Arial Narrow"/>
                <a:cs typeface="Arial Narrow"/>
              </a:rPr>
              <a:t>a</a:t>
            </a:r>
            <a:r>
              <a:rPr sz="2000" spc="-5" dirty="0">
                <a:solidFill>
                  <a:srgbClr val="0066FF"/>
                </a:solidFill>
                <a:latin typeface="Arial Narrow"/>
                <a:cs typeface="Arial Narrow"/>
              </a:rPr>
              <a:t>l</a:t>
            </a:r>
            <a:r>
              <a:rPr sz="2000" spc="-10" dirty="0">
                <a:solidFill>
                  <a:srgbClr val="0066FF"/>
                </a:solidFill>
                <a:latin typeface="Arial Narrow"/>
                <a:cs typeface="Arial Narrow"/>
              </a:rPr>
              <a:t>u</a:t>
            </a:r>
            <a:r>
              <a:rPr sz="2000" spc="-5" dirty="0">
                <a:solidFill>
                  <a:srgbClr val="0066FF"/>
                </a:solidFill>
                <a:latin typeface="Arial Narrow"/>
                <a:cs typeface="Arial Narrow"/>
              </a:rPr>
              <a:t>e</a:t>
            </a:r>
            <a:r>
              <a:rPr sz="2000" spc="0" dirty="0">
                <a:solidFill>
                  <a:srgbClr val="0066FF"/>
                </a:solidFill>
                <a:latin typeface="Arial Narrow"/>
                <a:cs typeface="Arial Narrow"/>
              </a:rPr>
              <a:t>,</a:t>
            </a:r>
            <a:r>
              <a:rPr sz="2000" spc="5" dirty="0">
                <a:solidFill>
                  <a:srgbClr val="0066FF"/>
                </a:solidFill>
                <a:latin typeface="Arial Narrow"/>
                <a:cs typeface="Arial Narrow"/>
              </a:rPr>
              <a:t> </a:t>
            </a:r>
            <a:r>
              <a:rPr sz="2000" spc="0" dirty="0">
                <a:solidFill>
                  <a:srgbClr val="0066FF"/>
                </a:solidFill>
                <a:latin typeface="Arial Narrow"/>
                <a:cs typeface="Arial Narrow"/>
              </a:rPr>
              <a:t>Conte</a:t>
            </a:r>
            <a:r>
              <a:rPr sz="2000" spc="-15" dirty="0">
                <a:solidFill>
                  <a:srgbClr val="0066FF"/>
                </a:solidFill>
                <a:latin typeface="Arial Narrow"/>
                <a:cs typeface="Arial Narrow"/>
              </a:rPr>
              <a:t>x</a:t>
            </a:r>
            <a:r>
              <a:rPr sz="2000" spc="0" dirty="0">
                <a:solidFill>
                  <a:srgbClr val="0066FF"/>
                </a:solidFill>
                <a:latin typeface="Arial Narrow"/>
                <a:cs typeface="Arial Narrow"/>
              </a:rPr>
              <a:t>t</a:t>
            </a:r>
            <a:r>
              <a:rPr sz="2000" spc="-5" dirty="0">
                <a:solidFill>
                  <a:srgbClr val="0066FF"/>
                </a:solidFill>
                <a:latin typeface="Arial Narrow"/>
                <a:cs typeface="Arial Narrow"/>
              </a:rPr>
              <a:t> c</a:t>
            </a:r>
            <a:r>
              <a:rPr sz="2000" spc="-10" dirty="0">
                <a:solidFill>
                  <a:srgbClr val="0066FF"/>
                </a:solidFill>
                <a:latin typeface="Arial Narrow"/>
                <a:cs typeface="Arial Narrow"/>
              </a:rPr>
              <a:t>o</a:t>
            </a:r>
            <a:r>
              <a:rPr sz="2000" spc="-5" dirty="0">
                <a:solidFill>
                  <a:srgbClr val="0066FF"/>
                </a:solidFill>
                <a:latin typeface="Arial Narrow"/>
                <a:cs typeface="Arial Narrow"/>
              </a:rPr>
              <a:t>nte</a:t>
            </a:r>
            <a:r>
              <a:rPr sz="2000" spc="-15" dirty="0">
                <a:solidFill>
                  <a:srgbClr val="0066FF"/>
                </a:solidFill>
                <a:latin typeface="Arial Narrow"/>
                <a:cs typeface="Arial Narrow"/>
              </a:rPr>
              <a:t>x</a:t>
            </a:r>
            <a:r>
              <a:rPr sz="2000" spc="-5" dirty="0">
                <a:solidFill>
                  <a:srgbClr val="0066FF"/>
                </a:solidFill>
                <a:latin typeface="Arial Narrow"/>
                <a:cs typeface="Arial Narrow"/>
              </a:rPr>
              <a:t>t</a:t>
            </a:r>
            <a:r>
              <a:rPr sz="2000" spc="0" dirty="0">
                <a:solidFill>
                  <a:srgbClr val="0066FF"/>
                </a:solidFill>
                <a:latin typeface="Arial Narrow"/>
                <a:cs typeface="Arial Narrow"/>
              </a:rPr>
              <a:t>)</a:t>
            </a:r>
            <a:endParaRPr sz="2000">
              <a:latin typeface="Arial Narrow"/>
              <a:cs typeface="Arial Narrow"/>
            </a:endParaRPr>
          </a:p>
          <a:p>
            <a:pPr marL="0" marR="112395" algn="ctr">
              <a:lnSpc>
                <a:spcPts val="2370"/>
              </a:lnSpc>
              <a:spcBef>
                <a:spcPts val="600"/>
              </a:spcBef>
            </a:pPr>
            <a:r>
              <a:rPr sz="2000" spc="-5" dirty="0">
                <a:latin typeface="Arial Narrow"/>
                <a:cs typeface="Arial Narrow"/>
              </a:rPr>
              <a:t>throw</a:t>
            </a:r>
            <a:r>
              <a:rPr sz="2000" spc="0" dirty="0">
                <a:latin typeface="Arial Narrow"/>
                <a:cs typeface="Arial Narrow"/>
              </a:rPr>
              <a:t>s</a:t>
            </a:r>
            <a:r>
              <a:rPr sz="2000" spc="-5" dirty="0">
                <a:latin typeface="Arial Narrow"/>
                <a:cs typeface="Arial Narrow"/>
              </a:rPr>
              <a:t> </a:t>
            </a:r>
            <a:r>
              <a:rPr sz="2000" spc="0" dirty="0">
                <a:latin typeface="Arial Narrow"/>
                <a:cs typeface="Arial Narrow"/>
              </a:rPr>
              <a:t>IOEx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Interrupted</a:t>
            </a:r>
            <a:r>
              <a:rPr sz="2000" spc="-10" dirty="0">
                <a:latin typeface="Arial Narrow"/>
                <a:cs typeface="Arial Narrow"/>
              </a:rPr>
              <a:t>E</a:t>
            </a:r>
            <a:r>
              <a:rPr sz="2000" spc="-5" dirty="0">
                <a:latin typeface="Arial Narrow"/>
                <a:cs typeface="Arial Narrow"/>
              </a:rPr>
              <a:t>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endParaRPr sz="2000">
              <a:latin typeface="Arial Narrow"/>
              <a:cs typeface="Arial Narrow"/>
            </a:endParaRPr>
          </a:p>
        </p:txBody>
      </p:sp>
      <p:sp>
        <p:nvSpPr>
          <p:cNvPr id="4" name="object 4"/>
          <p:cNvSpPr txBox="1"/>
          <p:nvPr/>
        </p:nvSpPr>
        <p:spPr>
          <a:xfrm>
            <a:off x="734059" y="4137532"/>
            <a:ext cx="95250" cy="314325"/>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a:t>
            </a:r>
            <a:endParaRPr sz="2000">
              <a:latin typeface="Arial Narrow"/>
              <a:cs typeface="Arial Narrow"/>
            </a:endParaRPr>
          </a:p>
        </p:txBody>
      </p:sp>
      <p:sp>
        <p:nvSpPr>
          <p:cNvPr id="5" name="object 5"/>
          <p:cNvSpPr txBox="1"/>
          <p:nvPr/>
        </p:nvSpPr>
        <p:spPr>
          <a:xfrm>
            <a:off x="1374394" y="4137532"/>
            <a:ext cx="6437630" cy="969644"/>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Stri</a:t>
            </a:r>
            <a:r>
              <a:rPr sz="2000" spc="-10" dirty="0">
                <a:latin typeface="Arial Narrow"/>
                <a:cs typeface="Arial Narrow"/>
              </a:rPr>
              <a:t>n</a:t>
            </a:r>
            <a:r>
              <a:rPr sz="2000" spc="-5" dirty="0">
                <a:latin typeface="Arial Narrow"/>
                <a:cs typeface="Arial Narrow"/>
              </a:rPr>
              <a:t>g[</a:t>
            </a:r>
            <a:r>
              <a:rPr sz="2000" spc="0" dirty="0">
                <a:latin typeface="Arial Narrow"/>
                <a:cs typeface="Arial Narrow"/>
              </a:rPr>
              <a:t>]</a:t>
            </a:r>
            <a:r>
              <a:rPr sz="2000" spc="-15"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l</a:t>
            </a:r>
            <a:r>
              <a:rPr sz="2000" spc="0" dirty="0">
                <a:latin typeface="Arial Narrow"/>
                <a:cs typeface="Arial Narrow"/>
              </a:rPr>
              <a:t>s = </a:t>
            </a:r>
            <a:r>
              <a:rPr sz="1800" spc="0" dirty="0">
                <a:latin typeface="Arial Narrow"/>
                <a:cs typeface="Arial Narrow"/>
              </a:rPr>
              <a:t>va</a:t>
            </a:r>
            <a:r>
              <a:rPr sz="1800" spc="-10" dirty="0">
                <a:latin typeface="Arial Narrow"/>
                <a:cs typeface="Arial Narrow"/>
              </a:rPr>
              <a:t>l</a:t>
            </a:r>
            <a:r>
              <a:rPr sz="1800" spc="0" dirty="0">
                <a:latin typeface="Arial Narrow"/>
                <a:cs typeface="Arial Narrow"/>
              </a:rPr>
              <a:t>u</a:t>
            </a:r>
            <a:r>
              <a:rPr sz="1800" spc="-10" dirty="0">
                <a:latin typeface="Arial Narrow"/>
                <a:cs typeface="Arial Narrow"/>
              </a:rPr>
              <a:t>e.S</a:t>
            </a:r>
            <a:r>
              <a:rPr sz="1800" spc="-20" dirty="0">
                <a:latin typeface="Arial Narrow"/>
                <a:cs typeface="Arial Narrow"/>
              </a:rPr>
              <a:t>p</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t(‘,</a:t>
            </a:r>
            <a:r>
              <a:rPr sz="1800" spc="-10" dirty="0">
                <a:latin typeface="Arial Narrow"/>
                <a:cs typeface="Arial Narrow"/>
              </a:rPr>
              <a:t>’</a:t>
            </a:r>
            <a:r>
              <a:rPr sz="1800" spc="0" dirty="0">
                <a:latin typeface="Arial Narrow"/>
                <a:cs typeface="Arial Narrow"/>
              </a:rPr>
              <a:t>); </a:t>
            </a:r>
            <a:r>
              <a:rPr sz="1800" spc="40" dirty="0">
                <a:latin typeface="Arial Narrow"/>
                <a:cs typeface="Arial Narrow"/>
              </a:rPr>
              <a:t> </a:t>
            </a:r>
            <a:r>
              <a:rPr sz="1800" spc="0" dirty="0">
                <a:solidFill>
                  <a:srgbClr val="C00000"/>
                </a:solidFill>
                <a:latin typeface="Arial Narrow"/>
                <a:cs typeface="Arial Narrow"/>
              </a:rPr>
              <a:t>//</a:t>
            </a:r>
            <a:r>
              <a:rPr sz="1800" spc="10" dirty="0">
                <a:solidFill>
                  <a:srgbClr val="C00000"/>
                </a:solidFill>
                <a:latin typeface="Arial Narrow"/>
                <a:cs typeface="Arial Narrow"/>
              </a:rPr>
              <a:t> </a:t>
            </a:r>
            <a:r>
              <a:rPr sz="1800" spc="0" dirty="0">
                <a:solidFill>
                  <a:srgbClr val="C00000"/>
                </a:solidFill>
                <a:latin typeface="Arial Narrow"/>
                <a:cs typeface="Arial Narrow"/>
              </a:rPr>
              <a:t>va</a:t>
            </a:r>
            <a:r>
              <a:rPr sz="1800" spc="-10" dirty="0">
                <a:solidFill>
                  <a:srgbClr val="C00000"/>
                </a:solidFill>
                <a:latin typeface="Arial Narrow"/>
                <a:cs typeface="Arial Narrow"/>
              </a:rPr>
              <a:t>l</a:t>
            </a:r>
            <a:r>
              <a:rPr sz="1800" spc="0" dirty="0">
                <a:solidFill>
                  <a:srgbClr val="C00000"/>
                </a:solidFill>
                <a:latin typeface="Arial Narrow"/>
                <a:cs typeface="Arial Narrow"/>
              </a:rPr>
              <a:t>u</a:t>
            </a:r>
            <a:r>
              <a:rPr sz="1800" spc="-5" dirty="0">
                <a:solidFill>
                  <a:srgbClr val="C00000"/>
                </a:solidFill>
                <a:latin typeface="Arial Narrow"/>
                <a:cs typeface="Arial Narrow"/>
              </a:rPr>
              <a:t>e</a:t>
            </a:r>
            <a:r>
              <a:rPr sz="1800" spc="0" dirty="0">
                <a:solidFill>
                  <a:srgbClr val="C00000"/>
                </a:solidFill>
                <a:latin typeface="黑体"/>
                <a:cs typeface="黑体"/>
              </a:rPr>
              <a:t>：读入的一行专利描述数据记录</a:t>
            </a:r>
            <a:endParaRPr sz="1800">
              <a:latin typeface="黑体"/>
              <a:cs typeface="黑体"/>
            </a:endParaRPr>
          </a:p>
          <a:p>
            <a:pPr marL="12700">
              <a:lnSpc>
                <a:spcPct val="100000"/>
              </a:lnSpc>
              <a:spcBef>
                <a:spcPts val="20"/>
              </a:spcBef>
            </a:pPr>
            <a:r>
              <a:rPr sz="1800" spc="-10" dirty="0">
                <a:latin typeface="Arial Narrow"/>
                <a:cs typeface="Arial Narrow"/>
              </a:rPr>
              <a:t>Str</a:t>
            </a:r>
            <a:r>
              <a:rPr sz="1800" spc="-15" dirty="0">
                <a:latin typeface="Arial Narrow"/>
                <a:cs typeface="Arial Narrow"/>
              </a:rPr>
              <a:t>i</a:t>
            </a:r>
            <a:r>
              <a:rPr sz="1800" spc="0" dirty="0">
                <a:latin typeface="Arial Narrow"/>
                <a:cs typeface="Arial Narrow"/>
              </a:rPr>
              <a:t>ng</a:t>
            </a:r>
            <a:r>
              <a:rPr sz="1800" spc="10" dirty="0">
                <a:latin typeface="Arial Narrow"/>
                <a:cs typeface="Arial Narrow"/>
              </a:rPr>
              <a:t> </a:t>
            </a:r>
            <a:r>
              <a:rPr sz="1800" spc="0" dirty="0">
                <a:latin typeface="Arial Narrow"/>
                <a:cs typeface="Arial Narrow"/>
              </a:rPr>
              <a:t>co</a:t>
            </a:r>
            <a:r>
              <a:rPr sz="1800" spc="-10" dirty="0">
                <a:latin typeface="Arial Narrow"/>
                <a:cs typeface="Arial Narrow"/>
              </a:rPr>
              <a:t>l</a:t>
            </a:r>
            <a:r>
              <a:rPr sz="1800" spc="0" dirty="0">
                <a:latin typeface="Arial Narrow"/>
                <a:cs typeface="Arial Narrow"/>
              </a:rPr>
              <a:t>_</a:t>
            </a:r>
            <a:r>
              <a:rPr sz="1800" spc="-10" dirty="0">
                <a:latin typeface="Arial Narrow"/>
                <a:cs typeface="Arial Narrow"/>
              </a:rPr>
              <a:t>d</a:t>
            </a:r>
            <a:r>
              <a:rPr sz="1800" spc="0" dirty="0">
                <a:latin typeface="Arial Narrow"/>
                <a:cs typeface="Arial Narrow"/>
              </a:rPr>
              <a:t>a</a:t>
            </a:r>
            <a:r>
              <a:rPr sz="1800" spc="-10" dirty="0">
                <a:latin typeface="Arial Narrow"/>
                <a:cs typeface="Arial Narrow"/>
              </a:rPr>
              <a:t>t</a:t>
            </a:r>
            <a:r>
              <a:rPr sz="1800" spc="0" dirty="0">
                <a:latin typeface="Arial Narrow"/>
                <a:cs typeface="Arial Narrow"/>
              </a:rPr>
              <a:t>a</a:t>
            </a:r>
            <a:r>
              <a:rPr sz="1800" spc="40" dirty="0">
                <a:latin typeface="Arial Narrow"/>
                <a:cs typeface="Arial Narrow"/>
              </a:rPr>
              <a:t> </a:t>
            </a:r>
            <a:r>
              <a:rPr sz="1800" spc="0" dirty="0">
                <a:latin typeface="Arial Narrow"/>
                <a:cs typeface="Arial Narrow"/>
              </a:rPr>
              <a:t>=</a:t>
            </a:r>
            <a:r>
              <a:rPr sz="1800" spc="5" dirty="0">
                <a:latin typeface="Arial Narrow"/>
                <a:cs typeface="Arial Narrow"/>
              </a:rPr>
              <a:t> </a:t>
            </a:r>
            <a:r>
              <a:rPr sz="1800" spc="0" dirty="0">
                <a:latin typeface="Arial Narrow"/>
                <a:cs typeface="Arial Narrow"/>
              </a:rPr>
              <a:t>co</a:t>
            </a:r>
            <a:r>
              <a:rPr sz="1800" spc="-10" dirty="0">
                <a:latin typeface="Arial Narrow"/>
                <a:cs typeface="Arial Narrow"/>
              </a:rPr>
              <a:t>l</a:t>
            </a:r>
            <a:r>
              <a:rPr sz="1800" spc="0" dirty="0">
                <a:latin typeface="Arial Narrow"/>
                <a:cs typeface="Arial Narrow"/>
              </a:rPr>
              <a:t>s</a:t>
            </a:r>
            <a:r>
              <a:rPr sz="1800" spc="5" dirty="0">
                <a:latin typeface="Arial Narrow"/>
                <a:cs typeface="Arial Narrow"/>
              </a:rPr>
              <a:t>[</a:t>
            </a:r>
            <a:r>
              <a:rPr sz="1800" spc="0" dirty="0">
                <a:latin typeface="Arial Narrow"/>
                <a:cs typeface="Arial Narrow"/>
              </a:rPr>
              <a:t>co</a:t>
            </a:r>
            <a:r>
              <a:rPr sz="1800" spc="-10" dirty="0">
                <a:latin typeface="Arial Narrow"/>
                <a:cs typeface="Arial Narrow"/>
              </a:rPr>
              <a:t>l</a:t>
            </a:r>
            <a:r>
              <a:rPr sz="1800" spc="0" dirty="0">
                <a:latin typeface="Arial Narrow"/>
                <a:cs typeface="Arial Narrow"/>
              </a:rPr>
              <a:t>_</a:t>
            </a:r>
            <a:r>
              <a:rPr sz="1800" spc="-10" dirty="0">
                <a:latin typeface="Arial Narrow"/>
                <a:cs typeface="Arial Narrow"/>
              </a:rPr>
              <a:t>i</a:t>
            </a:r>
            <a:r>
              <a:rPr sz="1800" spc="0" dirty="0">
                <a:latin typeface="Arial Narrow"/>
                <a:cs typeface="Arial Narrow"/>
              </a:rPr>
              <a:t>dx</a:t>
            </a:r>
            <a:r>
              <a:rPr sz="1800" spc="-5" dirty="0">
                <a:latin typeface="Arial Narrow"/>
                <a:cs typeface="Arial Narrow"/>
              </a:rPr>
              <a:t>]</a:t>
            </a:r>
            <a:r>
              <a:rPr sz="1800" spc="0" dirty="0">
                <a:latin typeface="黑体"/>
                <a:cs typeface="黑体"/>
              </a:rPr>
              <a:t>；</a:t>
            </a:r>
            <a:endParaRPr sz="1800">
              <a:latin typeface="黑体"/>
              <a:cs typeface="黑体"/>
            </a:endParaRPr>
          </a:p>
          <a:p>
            <a:pPr marL="12700">
              <a:lnSpc>
                <a:spcPct val="100000"/>
              </a:lnSpc>
              <a:spcBef>
                <a:spcPts val="580"/>
              </a:spcBef>
            </a:pPr>
            <a:r>
              <a:rPr sz="2000" spc="-5" dirty="0">
                <a:latin typeface="Arial Narrow"/>
                <a:cs typeface="Arial Narrow"/>
              </a:rPr>
              <a:t>c</a:t>
            </a:r>
            <a:r>
              <a:rPr sz="2000" spc="-10" dirty="0">
                <a:latin typeface="Arial Narrow"/>
                <a:cs typeface="Arial Narrow"/>
              </a:rPr>
              <a:t>o</a:t>
            </a:r>
            <a:r>
              <a:rPr sz="2000" spc="-5" dirty="0">
                <a:latin typeface="Arial Narrow"/>
                <a:cs typeface="Arial Narrow"/>
              </a:rPr>
              <a:t>nte</a:t>
            </a:r>
            <a:r>
              <a:rPr sz="2000" spc="-15" dirty="0">
                <a:latin typeface="Arial Narrow"/>
                <a:cs typeface="Arial Narrow"/>
              </a:rPr>
              <a:t>x</a:t>
            </a:r>
            <a:r>
              <a:rPr sz="2000" spc="0" dirty="0">
                <a:latin typeface="Arial Narrow"/>
                <a:cs typeface="Arial Narrow"/>
              </a:rPr>
              <a:t>t.write</a:t>
            </a:r>
            <a:r>
              <a:rPr sz="2000" spc="-15" dirty="0">
                <a:latin typeface="Arial Narrow"/>
                <a:cs typeface="Arial Narrow"/>
              </a:rPr>
              <a:t> </a:t>
            </a:r>
            <a:r>
              <a:rPr sz="2000" spc="0" dirty="0">
                <a:latin typeface="Arial Narrow"/>
                <a:cs typeface="Arial Narrow"/>
              </a:rPr>
              <a:t>(new</a:t>
            </a:r>
            <a:r>
              <a:rPr sz="2000" spc="-35"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a:t>
            </a:r>
            <a:r>
              <a:rPr sz="2000" spc="5" dirty="0">
                <a:latin typeface="Arial Narrow"/>
                <a:cs typeface="Arial Narrow"/>
              </a:rPr>
              <a:t>(</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l</a:t>
            </a:r>
            <a:r>
              <a:rPr sz="2000" spc="-10" dirty="0">
                <a:latin typeface="Arial Narrow"/>
                <a:cs typeface="Arial Narrow"/>
              </a:rPr>
              <a:t>_</a:t>
            </a:r>
            <a:r>
              <a:rPr sz="2000" spc="-5" dirty="0">
                <a:latin typeface="Arial Narrow"/>
                <a:cs typeface="Arial Narrow"/>
              </a:rPr>
              <a:t>dat</a:t>
            </a:r>
            <a:r>
              <a:rPr sz="2000" spc="-10" dirty="0">
                <a:latin typeface="Arial Narrow"/>
                <a:cs typeface="Arial Narrow"/>
              </a:rPr>
              <a:t>a</a:t>
            </a:r>
            <a:r>
              <a:rPr sz="2000" spc="0" dirty="0">
                <a:latin typeface="Arial Narrow"/>
                <a:cs typeface="Arial Narrow"/>
              </a:rPr>
              <a:t>),</a:t>
            </a:r>
            <a:r>
              <a:rPr sz="2000" spc="-10" dirty="0">
                <a:latin typeface="Arial Narrow"/>
                <a:cs typeface="Arial Narrow"/>
              </a:rPr>
              <a:t> </a:t>
            </a:r>
            <a:r>
              <a:rPr sz="2000" spc="-5" dirty="0">
                <a:latin typeface="Arial Narrow"/>
                <a:cs typeface="Arial Narrow"/>
              </a:rPr>
              <a:t>one);</a:t>
            </a:r>
            <a:endParaRPr sz="2000">
              <a:latin typeface="Arial Narrow"/>
              <a:cs typeface="Arial Narrow"/>
            </a:endParaRPr>
          </a:p>
        </p:txBody>
      </p:sp>
      <p:sp>
        <p:nvSpPr>
          <p:cNvPr id="6" name="object 6"/>
          <p:cNvSpPr txBox="1"/>
          <p:nvPr/>
        </p:nvSpPr>
        <p:spPr>
          <a:xfrm>
            <a:off x="744727" y="5173853"/>
            <a:ext cx="95250" cy="314325"/>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a:t>
            </a:r>
            <a:endParaRPr sz="2000">
              <a:latin typeface="Arial Narrow"/>
              <a:cs typeface="Arial Narrow"/>
            </a:endParaRPr>
          </a:p>
        </p:txBody>
      </p:sp>
      <p:sp>
        <p:nvSpPr>
          <p:cNvPr id="7" name="object 7"/>
          <p:cNvSpPr txBox="1"/>
          <p:nvPr/>
        </p:nvSpPr>
        <p:spPr>
          <a:xfrm>
            <a:off x="459740" y="5654243"/>
            <a:ext cx="95250" cy="314325"/>
          </a:xfrm>
          <a:prstGeom prst="rect">
            <a:avLst/>
          </a:prstGeom>
        </p:spPr>
        <p:txBody>
          <a:bodyPr vert="horz" wrap="square" lIns="0" tIns="0" rIns="0" bIns="0" rtlCol="0">
            <a:spAutoFit/>
          </a:bodyPr>
          <a:lstStyle/>
          <a:p>
            <a:pPr marL="12700">
              <a:lnSpc>
                <a:spcPct val="100000"/>
              </a:lnSpc>
            </a:pPr>
            <a:r>
              <a:rPr sz="2000" dirty="0">
                <a:latin typeface="Arial Narrow"/>
                <a:cs typeface="Arial Narrow"/>
              </a:rPr>
              <a:t>}</a:t>
            </a:r>
            <a:endParaRPr sz="2000">
              <a:latin typeface="Arial Narrow"/>
              <a:cs typeface="Arial Narrow"/>
            </a:endParaRPr>
          </a:p>
        </p:txBody>
      </p:sp>
      <p:sp>
        <p:nvSpPr>
          <p:cNvPr id="8" name="object 8"/>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
        <p:nvSpPr>
          <p:cNvPr id="9" name="object 9"/>
          <p:cNvSpPr/>
          <p:nvPr/>
        </p:nvSpPr>
        <p:spPr>
          <a:xfrm>
            <a:off x="2590800" y="5062728"/>
            <a:ext cx="1752600" cy="969772"/>
          </a:xfrm>
          <a:custGeom>
            <a:avLst/>
            <a:gdLst/>
            <a:ahLst/>
            <a:cxnLst/>
            <a:rect l="l" t="t" r="r" b="b"/>
            <a:pathLst>
              <a:path w="1752600" h="969772">
                <a:moveTo>
                  <a:pt x="1752600" y="499872"/>
                </a:moveTo>
                <a:lnTo>
                  <a:pt x="0" y="499872"/>
                </a:lnTo>
                <a:lnTo>
                  <a:pt x="0" y="969772"/>
                </a:lnTo>
                <a:lnTo>
                  <a:pt x="1752600" y="969772"/>
                </a:lnTo>
                <a:lnTo>
                  <a:pt x="1752600" y="499872"/>
                </a:lnTo>
                <a:close/>
              </a:path>
              <a:path w="1752600" h="969772">
                <a:moveTo>
                  <a:pt x="1527175" y="0"/>
                </a:moveTo>
                <a:lnTo>
                  <a:pt x="1022350" y="499872"/>
                </a:lnTo>
                <a:lnTo>
                  <a:pt x="1460500" y="499872"/>
                </a:lnTo>
                <a:lnTo>
                  <a:pt x="1527175" y="0"/>
                </a:lnTo>
                <a:close/>
              </a:path>
            </a:pathLst>
          </a:custGeom>
          <a:solidFill>
            <a:srgbClr val="FFC000"/>
          </a:solidFill>
        </p:spPr>
        <p:txBody>
          <a:bodyPr wrap="square" lIns="0" tIns="0" rIns="0" bIns="0" rtlCol="0">
            <a:spAutoFit/>
          </a:bodyPr>
          <a:lstStyle/>
          <a:p>
            <a:endParaRPr/>
          </a:p>
        </p:txBody>
      </p:sp>
      <p:sp>
        <p:nvSpPr>
          <p:cNvPr id="10" name="object 10"/>
          <p:cNvSpPr/>
          <p:nvPr/>
        </p:nvSpPr>
        <p:spPr>
          <a:xfrm>
            <a:off x="2590800" y="5062728"/>
            <a:ext cx="1752600" cy="969772"/>
          </a:xfrm>
          <a:custGeom>
            <a:avLst/>
            <a:gdLst/>
            <a:ahLst/>
            <a:cxnLst/>
            <a:rect l="l" t="t" r="r" b="b"/>
            <a:pathLst>
              <a:path w="1752600" h="969772">
                <a:moveTo>
                  <a:pt x="0" y="499872"/>
                </a:moveTo>
                <a:lnTo>
                  <a:pt x="1022350" y="499872"/>
                </a:lnTo>
                <a:lnTo>
                  <a:pt x="1527175" y="0"/>
                </a:lnTo>
                <a:lnTo>
                  <a:pt x="1460500" y="499872"/>
                </a:lnTo>
                <a:lnTo>
                  <a:pt x="1752600" y="499872"/>
                </a:lnTo>
                <a:lnTo>
                  <a:pt x="1752600" y="578192"/>
                </a:lnTo>
                <a:lnTo>
                  <a:pt x="1752600" y="695667"/>
                </a:lnTo>
                <a:lnTo>
                  <a:pt x="1752600" y="969772"/>
                </a:lnTo>
                <a:lnTo>
                  <a:pt x="1460500" y="969772"/>
                </a:lnTo>
                <a:lnTo>
                  <a:pt x="1022350" y="969772"/>
                </a:lnTo>
                <a:lnTo>
                  <a:pt x="0" y="969772"/>
                </a:lnTo>
                <a:lnTo>
                  <a:pt x="0" y="695667"/>
                </a:lnTo>
                <a:lnTo>
                  <a:pt x="0" y="578192"/>
                </a:lnTo>
                <a:lnTo>
                  <a:pt x="0" y="499872"/>
                </a:lnTo>
                <a:close/>
              </a:path>
            </a:pathLst>
          </a:custGeom>
          <a:ln w="12700">
            <a:solidFill>
              <a:srgbClr val="9B310D"/>
            </a:solidFill>
          </a:ln>
        </p:spPr>
        <p:txBody>
          <a:bodyPr wrap="square" lIns="0" tIns="0" rIns="0" bIns="0" rtlCol="0">
            <a:spAutoFit/>
          </a:bodyPr>
          <a:lstStyle/>
          <a:p>
            <a:endParaRPr/>
          </a:p>
        </p:txBody>
      </p:sp>
      <p:sp>
        <p:nvSpPr>
          <p:cNvPr id="11" name="object 11"/>
          <p:cNvSpPr txBox="1"/>
          <p:nvPr/>
        </p:nvSpPr>
        <p:spPr>
          <a:xfrm>
            <a:off x="2818638" y="5654547"/>
            <a:ext cx="1297940" cy="302895"/>
          </a:xfrm>
          <a:prstGeom prst="rect">
            <a:avLst/>
          </a:prstGeom>
        </p:spPr>
        <p:txBody>
          <a:bodyPr vert="horz" wrap="square" lIns="0" tIns="0" rIns="0" bIns="0" rtlCol="0">
            <a:spAutoFit/>
          </a:bodyPr>
          <a:lstStyle/>
          <a:p>
            <a:pPr marL="12700">
              <a:lnSpc>
                <a:spcPts val="2380"/>
              </a:lnSpc>
            </a:pPr>
            <a:r>
              <a:rPr sz="2000" dirty="0">
                <a:latin typeface="宋体"/>
                <a:cs typeface="宋体"/>
              </a:rPr>
              <a:t>年份或国家</a:t>
            </a:r>
            <a:endParaRPr sz="2000">
              <a:latin typeface="宋体"/>
              <a:cs typeface="宋体"/>
            </a:endParaRPr>
          </a:p>
        </p:txBody>
      </p:sp>
      <p:sp>
        <p:nvSpPr>
          <p:cNvPr id="12" name="object 12"/>
          <p:cNvSpPr/>
          <p:nvPr/>
        </p:nvSpPr>
        <p:spPr>
          <a:xfrm>
            <a:off x="4546600" y="5075428"/>
            <a:ext cx="1752600" cy="957072"/>
          </a:xfrm>
          <a:custGeom>
            <a:avLst/>
            <a:gdLst/>
            <a:ahLst/>
            <a:cxnLst/>
            <a:rect l="l" t="t" r="r" b="b"/>
            <a:pathLst>
              <a:path w="1752600" h="957072">
                <a:moveTo>
                  <a:pt x="1752600" y="487172"/>
                </a:moveTo>
                <a:lnTo>
                  <a:pt x="0" y="487172"/>
                </a:lnTo>
                <a:lnTo>
                  <a:pt x="0" y="957072"/>
                </a:lnTo>
                <a:lnTo>
                  <a:pt x="1752600" y="957072"/>
                </a:lnTo>
                <a:lnTo>
                  <a:pt x="1752600" y="487172"/>
                </a:lnTo>
                <a:close/>
              </a:path>
              <a:path w="1752600" h="957072">
                <a:moveTo>
                  <a:pt x="257175" y="0"/>
                </a:moveTo>
                <a:lnTo>
                  <a:pt x="292100" y="487172"/>
                </a:lnTo>
                <a:lnTo>
                  <a:pt x="730250" y="487172"/>
                </a:lnTo>
                <a:lnTo>
                  <a:pt x="257175" y="0"/>
                </a:lnTo>
                <a:close/>
              </a:path>
            </a:pathLst>
          </a:custGeom>
          <a:solidFill>
            <a:srgbClr val="FFC000"/>
          </a:solidFill>
        </p:spPr>
        <p:txBody>
          <a:bodyPr wrap="square" lIns="0" tIns="0" rIns="0" bIns="0" rtlCol="0">
            <a:spAutoFit/>
          </a:bodyPr>
          <a:lstStyle/>
          <a:p>
            <a:endParaRPr/>
          </a:p>
        </p:txBody>
      </p:sp>
      <p:sp>
        <p:nvSpPr>
          <p:cNvPr id="13" name="object 13"/>
          <p:cNvSpPr/>
          <p:nvPr/>
        </p:nvSpPr>
        <p:spPr>
          <a:xfrm>
            <a:off x="4546600" y="5075428"/>
            <a:ext cx="1752600" cy="957072"/>
          </a:xfrm>
          <a:custGeom>
            <a:avLst/>
            <a:gdLst/>
            <a:ahLst/>
            <a:cxnLst/>
            <a:rect l="l" t="t" r="r" b="b"/>
            <a:pathLst>
              <a:path w="1752600" h="957072">
                <a:moveTo>
                  <a:pt x="0" y="487172"/>
                </a:moveTo>
                <a:lnTo>
                  <a:pt x="292100" y="487172"/>
                </a:lnTo>
                <a:lnTo>
                  <a:pt x="257175" y="0"/>
                </a:lnTo>
                <a:lnTo>
                  <a:pt x="730250" y="487172"/>
                </a:lnTo>
                <a:lnTo>
                  <a:pt x="1752600" y="487172"/>
                </a:lnTo>
                <a:lnTo>
                  <a:pt x="1752600" y="565492"/>
                </a:lnTo>
                <a:lnTo>
                  <a:pt x="1752600" y="682967"/>
                </a:lnTo>
                <a:lnTo>
                  <a:pt x="1752600" y="957072"/>
                </a:lnTo>
                <a:lnTo>
                  <a:pt x="730250" y="957072"/>
                </a:lnTo>
                <a:lnTo>
                  <a:pt x="292100" y="957072"/>
                </a:lnTo>
                <a:lnTo>
                  <a:pt x="0" y="957072"/>
                </a:lnTo>
                <a:lnTo>
                  <a:pt x="0" y="682967"/>
                </a:lnTo>
                <a:lnTo>
                  <a:pt x="0" y="565492"/>
                </a:lnTo>
                <a:lnTo>
                  <a:pt x="0" y="487172"/>
                </a:lnTo>
                <a:close/>
              </a:path>
            </a:pathLst>
          </a:custGeom>
          <a:ln w="12700">
            <a:solidFill>
              <a:srgbClr val="9B310D"/>
            </a:solidFill>
          </a:ln>
        </p:spPr>
        <p:txBody>
          <a:bodyPr wrap="square" lIns="0" tIns="0" rIns="0" bIns="0" rtlCol="0">
            <a:spAutoFit/>
          </a:bodyPr>
          <a:lstStyle/>
          <a:p>
            <a:endParaRPr/>
          </a:p>
        </p:txBody>
      </p:sp>
      <p:sp>
        <p:nvSpPr>
          <p:cNvPr id="14" name="object 14"/>
          <p:cNvSpPr txBox="1"/>
          <p:nvPr/>
        </p:nvSpPr>
        <p:spPr>
          <a:xfrm>
            <a:off x="4964938" y="5654547"/>
            <a:ext cx="917575" cy="302895"/>
          </a:xfrm>
          <a:prstGeom prst="rect">
            <a:avLst/>
          </a:prstGeom>
        </p:spPr>
        <p:txBody>
          <a:bodyPr vert="horz" wrap="square" lIns="0" tIns="0" rIns="0" bIns="0" rtlCol="0">
            <a:spAutoFit/>
          </a:bodyPr>
          <a:lstStyle/>
          <a:p>
            <a:pPr marL="12700">
              <a:lnSpc>
                <a:spcPts val="2380"/>
              </a:lnSpc>
            </a:pPr>
            <a:r>
              <a:rPr sz="2000" dirty="0">
                <a:latin typeface="宋体"/>
                <a:cs typeface="宋体"/>
              </a:rPr>
              <a:t>出现</a:t>
            </a:r>
            <a:r>
              <a:rPr sz="2000" spc="5" dirty="0">
                <a:latin typeface="宋体"/>
                <a:cs typeface="宋体"/>
              </a:rPr>
              <a:t>1</a:t>
            </a:r>
            <a:r>
              <a:rPr sz="2000" spc="0" dirty="0">
                <a:latin typeface="宋体"/>
                <a:cs typeface="宋体"/>
              </a:rPr>
              <a:t>次</a:t>
            </a:r>
            <a:endParaRPr sz="2000">
              <a:latin typeface="宋体"/>
              <a:cs typeface="宋体"/>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76808"/>
            <a:ext cx="3089910" cy="890269"/>
          </a:xfrm>
          <a:prstGeom prst="rect">
            <a:avLst/>
          </a:prstGeom>
        </p:spPr>
        <p:txBody>
          <a:bodyPr vert="horz" wrap="square" lIns="0" tIns="0" rIns="0" bIns="0" rtlCol="0">
            <a:spAutoFit/>
          </a:bodyPr>
          <a:lstStyle/>
          <a:p>
            <a:pPr marL="12700">
              <a:lnSpc>
                <a:spcPct val="100000"/>
              </a:lnSpc>
            </a:pPr>
            <a:r>
              <a:rPr sz="2600" b="1" spc="-10" dirty="0">
                <a:solidFill>
                  <a:srgbClr val="00AF50"/>
                </a:solidFill>
                <a:latin typeface="黑体"/>
                <a:cs typeface="黑体"/>
              </a:rPr>
              <a:t>年</a:t>
            </a:r>
            <a:r>
              <a:rPr sz="2600" b="1" spc="-5" dirty="0">
                <a:solidFill>
                  <a:srgbClr val="00AF50"/>
                </a:solidFill>
                <a:latin typeface="黑体"/>
                <a:cs typeface="黑体"/>
              </a:rPr>
              <a:t>份</a:t>
            </a:r>
            <a:r>
              <a:rPr sz="2600" b="1" spc="-10" dirty="0">
                <a:solidFill>
                  <a:srgbClr val="00AF50"/>
                </a:solidFill>
                <a:latin typeface="Arial Narrow"/>
                <a:cs typeface="Arial Narrow"/>
              </a:rPr>
              <a:t>/</a:t>
            </a:r>
            <a:r>
              <a:rPr sz="2600" b="1" spc="-20" dirty="0">
                <a:solidFill>
                  <a:srgbClr val="00AF50"/>
                </a:solidFill>
                <a:latin typeface="黑体"/>
                <a:cs typeface="黑体"/>
              </a:rPr>
              <a:t>国家专</a:t>
            </a:r>
            <a:r>
              <a:rPr sz="2600" b="1" spc="-30" dirty="0">
                <a:solidFill>
                  <a:srgbClr val="00AF50"/>
                </a:solidFill>
                <a:latin typeface="黑体"/>
                <a:cs typeface="黑体"/>
              </a:rPr>
              <a:t>利</a:t>
            </a:r>
            <a:r>
              <a:rPr sz="2600" b="1" spc="-20" dirty="0">
                <a:solidFill>
                  <a:srgbClr val="00AF50"/>
                </a:solidFill>
                <a:latin typeface="黑体"/>
                <a:cs typeface="黑体"/>
              </a:rPr>
              <a:t>数统</a:t>
            </a:r>
            <a:r>
              <a:rPr sz="2600" b="1" spc="-30" dirty="0">
                <a:solidFill>
                  <a:srgbClr val="00AF50"/>
                </a:solidFill>
                <a:latin typeface="黑体"/>
                <a:cs typeface="黑体"/>
              </a:rPr>
              <a:t>计</a:t>
            </a:r>
            <a:endParaRPr sz="2600">
              <a:latin typeface="黑体"/>
              <a:cs typeface="黑体"/>
            </a:endParaRPr>
          </a:p>
          <a:p>
            <a:pPr marL="287020" indent="-274320">
              <a:lnSpc>
                <a:spcPts val="3315"/>
              </a:lnSpc>
              <a:spcBef>
                <a:spcPts val="570"/>
              </a:spcBef>
              <a:buClr>
                <a:srgbClr val="D24717"/>
              </a:buClr>
              <a:buSzPct val="83928"/>
              <a:buFont typeface="Wingdings 2"/>
              <a:buChar char=""/>
              <a:tabLst>
                <a:tab pos="287020" algn="l"/>
              </a:tabLst>
            </a:pPr>
            <a:r>
              <a:rPr sz="2800" spc="-15" dirty="0">
                <a:solidFill>
                  <a:srgbClr val="C00000"/>
                </a:solidFill>
                <a:latin typeface="Arial Narrow"/>
                <a:cs typeface="Arial Narrow"/>
              </a:rPr>
              <a:t>Re</a:t>
            </a:r>
            <a:r>
              <a:rPr sz="2800" spc="-25" dirty="0">
                <a:solidFill>
                  <a:srgbClr val="C00000"/>
                </a:solidFill>
                <a:latin typeface="Arial Narrow"/>
                <a:cs typeface="Arial Narrow"/>
              </a:rPr>
              <a:t>d</a:t>
            </a:r>
            <a:r>
              <a:rPr sz="2800" spc="-20" dirty="0">
                <a:solidFill>
                  <a:srgbClr val="C00000"/>
                </a:solidFill>
                <a:latin typeface="Arial Narrow"/>
                <a:cs typeface="Arial Narrow"/>
              </a:rPr>
              <a:t>uc</a:t>
            </a:r>
            <a:r>
              <a:rPr sz="2800" spc="-15" dirty="0">
                <a:solidFill>
                  <a:srgbClr val="C00000"/>
                </a:solidFill>
                <a:latin typeface="Arial Narrow"/>
                <a:cs typeface="Arial Narrow"/>
              </a:rPr>
              <a:t>e</a:t>
            </a:r>
            <a:r>
              <a:rPr sz="2800" spc="-5" dirty="0">
                <a:solidFill>
                  <a:srgbClr val="C00000"/>
                </a:solidFill>
                <a:latin typeface="Arial Narrow"/>
                <a:cs typeface="Arial Narrow"/>
              </a:rPr>
              <a:t> </a:t>
            </a:r>
            <a:r>
              <a:rPr sz="2800" spc="-15" dirty="0">
                <a:solidFill>
                  <a:srgbClr val="C00000"/>
                </a:solidFill>
                <a:latin typeface="Arial Narrow"/>
                <a:cs typeface="Arial Narrow"/>
              </a:rPr>
              <a:t>Class</a:t>
            </a:r>
            <a:endParaRPr sz="2800">
              <a:latin typeface="Arial Narrow"/>
              <a:cs typeface="Arial Narrow"/>
            </a:endParaRPr>
          </a:p>
        </p:txBody>
      </p:sp>
      <p:sp>
        <p:nvSpPr>
          <p:cNvPr id="3" name="object 3"/>
          <p:cNvSpPr txBox="1">
            <a:spLocks noGrp="1"/>
          </p:cNvSpPr>
          <p:nvPr>
            <p:ph type="body" idx="1"/>
          </p:nvPr>
        </p:nvSpPr>
        <p:spPr>
          <a:prstGeom prst="rect">
            <a:avLst/>
          </a:prstGeom>
        </p:spPr>
        <p:txBody>
          <a:bodyPr vert="horz" wrap="square" lIns="0" tIns="482091" rIns="0" bIns="0" rtlCol="0">
            <a:spAutoFit/>
          </a:bodyPr>
          <a:lstStyle/>
          <a:p>
            <a:pPr marL="35560">
              <a:lnSpc>
                <a:spcPct val="100000"/>
              </a:lnSpc>
            </a:pPr>
            <a:r>
              <a:rPr sz="2000" spc="-5" dirty="0">
                <a:latin typeface="Arial Narrow"/>
                <a:cs typeface="Arial Narrow"/>
              </a:rPr>
              <a:t>pub</a:t>
            </a:r>
            <a:r>
              <a:rPr sz="2000" spc="-15" dirty="0">
                <a:latin typeface="Arial Narrow"/>
                <a:cs typeface="Arial Narrow"/>
              </a:rPr>
              <a:t>l</a:t>
            </a:r>
            <a:r>
              <a:rPr sz="2000" spc="-5" dirty="0">
                <a:latin typeface="Arial Narrow"/>
                <a:cs typeface="Arial Narrow"/>
              </a:rPr>
              <a:t>i</a:t>
            </a:r>
            <a:r>
              <a:rPr sz="2000" spc="0" dirty="0">
                <a:latin typeface="Arial Narrow"/>
                <a:cs typeface="Arial Narrow"/>
              </a:rPr>
              <a:t>c </a:t>
            </a:r>
            <a:r>
              <a:rPr sz="2000" spc="-5" dirty="0">
                <a:latin typeface="Arial Narrow"/>
                <a:cs typeface="Arial Narrow"/>
              </a:rPr>
              <a:t>s</a:t>
            </a:r>
            <a:r>
              <a:rPr sz="2000" spc="-10" dirty="0">
                <a:latin typeface="Arial Narrow"/>
                <a:cs typeface="Arial Narrow"/>
              </a:rPr>
              <a:t>t</a:t>
            </a:r>
            <a:r>
              <a:rPr sz="2000" spc="-5" dirty="0">
                <a:latin typeface="Arial Narrow"/>
                <a:cs typeface="Arial Narrow"/>
              </a:rPr>
              <a:t>at</a:t>
            </a:r>
            <a:r>
              <a:rPr sz="2000" spc="-10" dirty="0">
                <a:latin typeface="Arial Narrow"/>
                <a:cs typeface="Arial Narrow"/>
              </a:rPr>
              <a:t>i</a:t>
            </a:r>
            <a:r>
              <a:rPr sz="2000" spc="0" dirty="0">
                <a:latin typeface="Arial Narrow"/>
                <a:cs typeface="Arial Narrow"/>
              </a:rPr>
              <a:t>c</a:t>
            </a:r>
            <a:r>
              <a:rPr sz="2000" spc="-10" dirty="0">
                <a:latin typeface="Arial Narrow"/>
                <a:cs typeface="Arial Narrow"/>
              </a:rPr>
              <a:t> </a:t>
            </a:r>
            <a:r>
              <a:rPr sz="2000" spc="-5" dirty="0">
                <a:latin typeface="Arial Narrow"/>
                <a:cs typeface="Arial Narrow"/>
              </a:rPr>
              <a:t>c</a:t>
            </a:r>
            <a:r>
              <a:rPr sz="2000" spc="-15" dirty="0">
                <a:latin typeface="Arial Narrow"/>
                <a:cs typeface="Arial Narrow"/>
              </a:rPr>
              <a:t>l</a:t>
            </a:r>
            <a:r>
              <a:rPr sz="2000" spc="-5" dirty="0">
                <a:latin typeface="Arial Narrow"/>
                <a:cs typeface="Arial Narrow"/>
              </a:rPr>
              <a:t>a</a:t>
            </a:r>
            <a:r>
              <a:rPr sz="2000" spc="-10" dirty="0">
                <a:latin typeface="Arial Narrow"/>
                <a:cs typeface="Arial Narrow"/>
              </a:rPr>
              <a:t>s</a:t>
            </a:r>
            <a:r>
              <a:rPr sz="2000" spc="0" dirty="0">
                <a:latin typeface="Arial Narrow"/>
                <a:cs typeface="Arial Narrow"/>
              </a:rPr>
              <a:t>s</a:t>
            </a:r>
            <a:r>
              <a:rPr sz="2000" spc="20" dirty="0">
                <a:latin typeface="Arial Narrow"/>
                <a:cs typeface="Arial Narrow"/>
              </a:rPr>
              <a:t> </a:t>
            </a:r>
            <a:r>
              <a:rPr sz="2000" spc="0" dirty="0">
                <a:solidFill>
                  <a:srgbClr val="C00000"/>
                </a:solidFill>
                <a:latin typeface="Arial Narrow"/>
                <a:cs typeface="Arial Narrow"/>
              </a:rPr>
              <a:t>Redu</a:t>
            </a:r>
            <a:r>
              <a:rPr sz="2000" spc="-15" dirty="0">
                <a:solidFill>
                  <a:srgbClr val="C00000"/>
                </a:solidFill>
                <a:latin typeface="Arial Narrow"/>
                <a:cs typeface="Arial Narrow"/>
              </a:rPr>
              <a:t>c</a:t>
            </a:r>
            <a:r>
              <a:rPr sz="2000" spc="-5" dirty="0">
                <a:solidFill>
                  <a:srgbClr val="C00000"/>
                </a:solidFill>
                <a:latin typeface="Arial Narrow"/>
                <a:cs typeface="Arial Narrow"/>
              </a:rPr>
              <a:t>eCl</a:t>
            </a:r>
            <a:r>
              <a:rPr sz="2000" spc="-10" dirty="0">
                <a:solidFill>
                  <a:srgbClr val="C00000"/>
                </a:solidFill>
                <a:latin typeface="Arial Narrow"/>
                <a:cs typeface="Arial Narrow"/>
              </a:rPr>
              <a:t>a</a:t>
            </a:r>
            <a:r>
              <a:rPr sz="2000" spc="-5" dirty="0">
                <a:solidFill>
                  <a:srgbClr val="C00000"/>
                </a:solidFill>
                <a:latin typeface="Arial Narrow"/>
                <a:cs typeface="Arial Narrow"/>
              </a:rPr>
              <a:t>s</a:t>
            </a:r>
            <a:r>
              <a:rPr sz="2000" spc="0" dirty="0">
                <a:solidFill>
                  <a:srgbClr val="C00000"/>
                </a:solidFill>
                <a:latin typeface="Arial Narrow"/>
                <a:cs typeface="Arial Narrow"/>
              </a:rPr>
              <a:t>s</a:t>
            </a:r>
            <a:r>
              <a:rPr sz="2000" spc="15" dirty="0">
                <a:solidFill>
                  <a:srgbClr val="C00000"/>
                </a:solidFill>
                <a:latin typeface="Arial Narrow"/>
                <a:cs typeface="Arial Narrow"/>
              </a:rPr>
              <a:t> </a:t>
            </a:r>
            <a:r>
              <a:rPr sz="2000" spc="-5" dirty="0">
                <a:latin typeface="Arial Narrow"/>
                <a:cs typeface="Arial Narrow"/>
              </a:rPr>
              <a:t>e</a:t>
            </a:r>
            <a:r>
              <a:rPr sz="2000" spc="-10" dirty="0">
                <a:latin typeface="Arial Narrow"/>
                <a:cs typeface="Arial Narrow"/>
              </a:rPr>
              <a:t>x</a:t>
            </a:r>
            <a:r>
              <a:rPr sz="2000" spc="0" dirty="0">
                <a:latin typeface="Arial Narrow"/>
                <a:cs typeface="Arial Narrow"/>
              </a:rPr>
              <a:t>ten</a:t>
            </a:r>
            <a:r>
              <a:rPr sz="2000" spc="-10" dirty="0">
                <a:latin typeface="Arial Narrow"/>
                <a:cs typeface="Arial Narrow"/>
              </a:rPr>
              <a:t>d</a:t>
            </a:r>
            <a:r>
              <a:rPr sz="2000" spc="0" dirty="0">
                <a:latin typeface="Arial Narrow"/>
                <a:cs typeface="Arial Narrow"/>
              </a:rPr>
              <a:t>s </a:t>
            </a:r>
            <a:r>
              <a:rPr sz="2000" spc="5" dirty="0">
                <a:latin typeface="Arial Narrow"/>
                <a:cs typeface="Arial Narrow"/>
              </a:rPr>
              <a:t>R</a:t>
            </a:r>
            <a:r>
              <a:rPr sz="2000" spc="-5" dirty="0">
                <a:latin typeface="Arial Narrow"/>
                <a:cs typeface="Arial Narrow"/>
              </a:rPr>
              <a:t>edu</a:t>
            </a:r>
            <a:r>
              <a:rPr sz="2000" spc="-15" dirty="0">
                <a:latin typeface="Arial Narrow"/>
                <a:cs typeface="Arial Narrow"/>
              </a:rPr>
              <a:t>c</a:t>
            </a:r>
            <a:r>
              <a:rPr sz="2000" spc="-5" dirty="0">
                <a:latin typeface="Arial Narrow"/>
                <a:cs typeface="Arial Narrow"/>
              </a:rPr>
              <a:t>er</a:t>
            </a:r>
            <a:endParaRPr sz="2000">
              <a:latin typeface="Arial Narrow"/>
              <a:cs typeface="Arial Narrow"/>
            </a:endParaRPr>
          </a:p>
          <a:p>
            <a:pPr marL="2779395">
              <a:lnSpc>
                <a:spcPct val="100000"/>
              </a:lnSpc>
              <a:spcBef>
                <a:spcPts val="600"/>
              </a:spcBef>
            </a:pPr>
            <a:r>
              <a:rPr sz="2000" dirty="0">
                <a:latin typeface="Arial Narrow"/>
                <a:cs typeface="Arial Narrow"/>
              </a:rPr>
              <a:t>&lt;</a:t>
            </a:r>
            <a:r>
              <a:rPr sz="2000" spc="-40"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a:t>
            </a:r>
            <a:r>
              <a:rPr sz="2000" spc="0" dirty="0">
                <a:latin typeface="Arial Narrow"/>
                <a:cs typeface="Arial Narrow"/>
              </a:rPr>
              <a:t>,</a:t>
            </a:r>
            <a:r>
              <a:rPr sz="2000" spc="-65" dirty="0">
                <a:latin typeface="Arial Narrow"/>
                <a:cs typeface="Arial Narrow"/>
              </a:rPr>
              <a:t> </a:t>
            </a:r>
            <a:r>
              <a:rPr sz="2000" spc="-180" dirty="0">
                <a:latin typeface="Arial Narrow"/>
                <a:cs typeface="Arial Narrow"/>
              </a:rPr>
              <a:t>T</a:t>
            </a:r>
            <a:r>
              <a:rPr sz="2000" spc="-5" dirty="0">
                <a:latin typeface="Arial Narrow"/>
                <a:cs typeface="Arial Narrow"/>
              </a:rPr>
              <a:t>e</a:t>
            </a:r>
            <a:r>
              <a:rPr sz="2000" spc="-10" dirty="0">
                <a:latin typeface="Arial Narrow"/>
                <a:cs typeface="Arial Narrow"/>
              </a:rPr>
              <a:t>x</a:t>
            </a:r>
            <a:r>
              <a:rPr sz="2000" spc="-5" dirty="0">
                <a:latin typeface="Arial Narrow"/>
                <a:cs typeface="Arial Narrow"/>
              </a:rPr>
              <a:t>t</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Int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0" dirty="0">
                <a:latin typeface="Arial Narrow"/>
                <a:cs typeface="Arial Narrow"/>
              </a:rPr>
              <a:t>e</a:t>
            </a:r>
            <a:r>
              <a:rPr sz="2000" spc="-30" dirty="0">
                <a:latin typeface="Arial Narrow"/>
                <a:cs typeface="Arial Narrow"/>
              </a:rPr>
              <a:t> </a:t>
            </a:r>
            <a:r>
              <a:rPr sz="2000" spc="0" dirty="0">
                <a:latin typeface="Arial Narrow"/>
                <a:cs typeface="Arial Narrow"/>
              </a:rPr>
              <a:t>&gt;</a:t>
            </a:r>
            <a:endParaRPr sz="2000">
              <a:latin typeface="Arial Narrow"/>
              <a:cs typeface="Arial Narrow"/>
            </a:endParaRPr>
          </a:p>
          <a:p>
            <a:pPr marL="35560">
              <a:lnSpc>
                <a:spcPct val="100000"/>
              </a:lnSpc>
              <a:spcBef>
                <a:spcPts val="600"/>
              </a:spcBef>
            </a:pPr>
            <a:r>
              <a:rPr sz="2000" dirty="0">
                <a:latin typeface="Arial Narrow"/>
                <a:cs typeface="Arial Narrow"/>
              </a:rPr>
              <a:t>{</a:t>
            </a:r>
            <a:endParaRPr sz="2000">
              <a:latin typeface="Arial Narrow"/>
              <a:cs typeface="Arial Narrow"/>
            </a:endParaRPr>
          </a:p>
          <a:p>
            <a:pPr marL="309245">
              <a:lnSpc>
                <a:spcPct val="100000"/>
              </a:lnSpc>
              <a:spcBef>
                <a:spcPts val="600"/>
              </a:spcBef>
            </a:pPr>
            <a:r>
              <a:rPr sz="2000" spc="-5" dirty="0">
                <a:solidFill>
                  <a:srgbClr val="0066FF"/>
                </a:solidFill>
                <a:latin typeface="Arial Narrow"/>
                <a:cs typeface="Arial Narrow"/>
              </a:rPr>
              <a:t>pub</a:t>
            </a:r>
            <a:r>
              <a:rPr sz="2000" spc="-15" dirty="0">
                <a:solidFill>
                  <a:srgbClr val="0066FF"/>
                </a:solidFill>
                <a:latin typeface="Arial Narrow"/>
                <a:cs typeface="Arial Narrow"/>
              </a:rPr>
              <a:t>l</a:t>
            </a:r>
            <a:r>
              <a:rPr sz="2000" spc="-5" dirty="0">
                <a:solidFill>
                  <a:srgbClr val="0066FF"/>
                </a:solidFill>
                <a:latin typeface="Arial Narrow"/>
                <a:cs typeface="Arial Narrow"/>
              </a:rPr>
              <a:t>i</a:t>
            </a:r>
            <a:r>
              <a:rPr sz="2000" spc="0" dirty="0">
                <a:solidFill>
                  <a:srgbClr val="0066FF"/>
                </a:solidFill>
                <a:latin typeface="Arial Narrow"/>
                <a:cs typeface="Arial Narrow"/>
              </a:rPr>
              <a:t>c </a:t>
            </a:r>
            <a:r>
              <a:rPr sz="2000" spc="-5" dirty="0">
                <a:solidFill>
                  <a:srgbClr val="0066FF"/>
                </a:solidFill>
                <a:latin typeface="Arial Narrow"/>
                <a:cs typeface="Arial Narrow"/>
              </a:rPr>
              <a:t>v</a:t>
            </a:r>
            <a:r>
              <a:rPr sz="2000" spc="-10" dirty="0">
                <a:solidFill>
                  <a:srgbClr val="0066FF"/>
                </a:solidFill>
                <a:latin typeface="Arial Narrow"/>
                <a:cs typeface="Arial Narrow"/>
              </a:rPr>
              <a:t>o</a:t>
            </a:r>
            <a:r>
              <a:rPr sz="2000" spc="-5" dirty="0">
                <a:solidFill>
                  <a:srgbClr val="0066FF"/>
                </a:solidFill>
                <a:latin typeface="Arial Narrow"/>
                <a:cs typeface="Arial Narrow"/>
              </a:rPr>
              <a:t>i</a:t>
            </a:r>
            <a:r>
              <a:rPr sz="2000" spc="0" dirty="0">
                <a:solidFill>
                  <a:srgbClr val="0066FF"/>
                </a:solidFill>
                <a:latin typeface="Arial Narrow"/>
                <a:cs typeface="Arial Narrow"/>
              </a:rPr>
              <a:t>d</a:t>
            </a:r>
            <a:r>
              <a:rPr sz="2000" spc="-10" dirty="0">
                <a:solidFill>
                  <a:srgbClr val="0066FF"/>
                </a:solidFill>
                <a:latin typeface="Arial Narrow"/>
                <a:cs typeface="Arial Narrow"/>
              </a:rPr>
              <a:t> </a:t>
            </a:r>
            <a:r>
              <a:rPr sz="2000" spc="0" dirty="0">
                <a:solidFill>
                  <a:srgbClr val="0066FF"/>
                </a:solidFill>
                <a:latin typeface="Arial Narrow"/>
                <a:cs typeface="Arial Narrow"/>
              </a:rPr>
              <a:t>redu</a:t>
            </a:r>
            <a:r>
              <a:rPr sz="2000" spc="-10" dirty="0">
                <a:solidFill>
                  <a:srgbClr val="0066FF"/>
                </a:solidFill>
                <a:latin typeface="Arial Narrow"/>
                <a:cs typeface="Arial Narrow"/>
              </a:rPr>
              <a:t>c</a:t>
            </a:r>
            <a:r>
              <a:rPr sz="2000" spc="-5" dirty="0">
                <a:solidFill>
                  <a:srgbClr val="0066FF"/>
                </a:solidFill>
                <a:latin typeface="Arial Narrow"/>
                <a:cs typeface="Arial Narrow"/>
              </a:rPr>
              <a:t>e(</a:t>
            </a:r>
            <a:r>
              <a:rPr sz="2000" spc="-175" dirty="0">
                <a:solidFill>
                  <a:srgbClr val="0066FF"/>
                </a:solidFill>
                <a:latin typeface="Arial Narrow"/>
                <a:cs typeface="Arial Narrow"/>
              </a:rPr>
              <a:t>T</a:t>
            </a:r>
            <a:r>
              <a:rPr sz="2000" spc="-5" dirty="0">
                <a:solidFill>
                  <a:srgbClr val="0066FF"/>
                </a:solidFill>
                <a:latin typeface="Arial Narrow"/>
                <a:cs typeface="Arial Narrow"/>
              </a:rPr>
              <a:t>e</a:t>
            </a:r>
            <a:r>
              <a:rPr sz="2000" spc="-10" dirty="0">
                <a:solidFill>
                  <a:srgbClr val="0066FF"/>
                </a:solidFill>
                <a:latin typeface="Arial Narrow"/>
                <a:cs typeface="Arial Narrow"/>
              </a:rPr>
              <a:t>x</a:t>
            </a:r>
            <a:r>
              <a:rPr sz="2000" spc="0" dirty="0">
                <a:solidFill>
                  <a:srgbClr val="0066FF"/>
                </a:solidFill>
                <a:latin typeface="Arial Narrow"/>
                <a:cs typeface="Arial Narrow"/>
              </a:rPr>
              <a:t>t </a:t>
            </a:r>
            <a:r>
              <a:rPr sz="2000" spc="-10" dirty="0">
                <a:solidFill>
                  <a:srgbClr val="0066FF"/>
                </a:solidFill>
                <a:latin typeface="Arial Narrow"/>
                <a:cs typeface="Arial Narrow"/>
              </a:rPr>
              <a:t>k</a:t>
            </a:r>
            <a:r>
              <a:rPr sz="2000" spc="-5" dirty="0">
                <a:solidFill>
                  <a:srgbClr val="0066FF"/>
                </a:solidFill>
                <a:latin typeface="Arial Narrow"/>
                <a:cs typeface="Arial Narrow"/>
              </a:rPr>
              <a:t>e</a:t>
            </a:r>
            <a:r>
              <a:rPr sz="2000" spc="-130" dirty="0">
                <a:solidFill>
                  <a:srgbClr val="0066FF"/>
                </a:solidFill>
                <a:latin typeface="Arial Narrow"/>
                <a:cs typeface="Arial Narrow"/>
              </a:rPr>
              <a:t>y</a:t>
            </a:r>
            <a:r>
              <a:rPr sz="2000" spc="0" dirty="0">
                <a:solidFill>
                  <a:srgbClr val="0066FF"/>
                </a:solidFill>
                <a:latin typeface="Arial Narrow"/>
                <a:cs typeface="Arial Narrow"/>
              </a:rPr>
              <a:t>, Iterab</a:t>
            </a:r>
            <a:r>
              <a:rPr sz="2000" spc="-10" dirty="0">
                <a:solidFill>
                  <a:srgbClr val="0066FF"/>
                </a:solidFill>
                <a:latin typeface="Arial Narrow"/>
                <a:cs typeface="Arial Narrow"/>
              </a:rPr>
              <a:t>l</a:t>
            </a:r>
            <a:r>
              <a:rPr sz="2000" spc="-5" dirty="0">
                <a:solidFill>
                  <a:srgbClr val="0066FF"/>
                </a:solidFill>
                <a:latin typeface="Arial Narrow"/>
                <a:cs typeface="Arial Narrow"/>
              </a:rPr>
              <a:t>e&lt;Int</a:t>
            </a:r>
            <a:r>
              <a:rPr sz="2000" spc="-35" dirty="0">
                <a:solidFill>
                  <a:srgbClr val="0066FF"/>
                </a:solidFill>
                <a:latin typeface="Arial Narrow"/>
                <a:cs typeface="Arial Narrow"/>
              </a:rPr>
              <a:t>W</a:t>
            </a:r>
            <a:r>
              <a:rPr sz="2000" spc="0" dirty="0">
                <a:solidFill>
                  <a:srgbClr val="0066FF"/>
                </a:solidFill>
                <a:latin typeface="Arial Narrow"/>
                <a:cs typeface="Arial Narrow"/>
              </a:rPr>
              <a:t>ritab</a:t>
            </a:r>
            <a:r>
              <a:rPr sz="2000" spc="-15" dirty="0">
                <a:solidFill>
                  <a:srgbClr val="0066FF"/>
                </a:solidFill>
                <a:latin typeface="Arial Narrow"/>
                <a:cs typeface="Arial Narrow"/>
              </a:rPr>
              <a:t>l</a:t>
            </a:r>
            <a:r>
              <a:rPr sz="2000" spc="-5" dirty="0">
                <a:solidFill>
                  <a:srgbClr val="0066FF"/>
                </a:solidFill>
                <a:latin typeface="Arial Narrow"/>
                <a:cs typeface="Arial Narrow"/>
              </a:rPr>
              <a:t>e</a:t>
            </a:r>
            <a:r>
              <a:rPr sz="2000" spc="0" dirty="0">
                <a:solidFill>
                  <a:srgbClr val="0066FF"/>
                </a:solidFill>
                <a:latin typeface="Arial Narrow"/>
                <a:cs typeface="Arial Narrow"/>
              </a:rPr>
              <a:t>&gt;</a:t>
            </a:r>
            <a:r>
              <a:rPr sz="2000" spc="-25" dirty="0">
                <a:solidFill>
                  <a:srgbClr val="0066FF"/>
                </a:solidFill>
                <a:latin typeface="Arial Narrow"/>
                <a:cs typeface="Arial Narrow"/>
              </a:rPr>
              <a:t> </a:t>
            </a:r>
            <a:r>
              <a:rPr sz="2000" spc="-5" dirty="0">
                <a:solidFill>
                  <a:srgbClr val="0066FF"/>
                </a:solidFill>
                <a:latin typeface="Arial Narrow"/>
                <a:cs typeface="Arial Narrow"/>
              </a:rPr>
              <a:t>v</a:t>
            </a:r>
            <a:r>
              <a:rPr sz="2000" spc="-10" dirty="0">
                <a:solidFill>
                  <a:srgbClr val="0066FF"/>
                </a:solidFill>
                <a:latin typeface="Arial Narrow"/>
                <a:cs typeface="Arial Narrow"/>
              </a:rPr>
              <a:t>a</a:t>
            </a:r>
            <a:r>
              <a:rPr sz="2000" spc="-5" dirty="0">
                <a:solidFill>
                  <a:srgbClr val="0066FF"/>
                </a:solidFill>
                <a:latin typeface="Arial Narrow"/>
                <a:cs typeface="Arial Narrow"/>
              </a:rPr>
              <a:t>l</a:t>
            </a:r>
            <a:r>
              <a:rPr sz="2000" spc="-10" dirty="0">
                <a:solidFill>
                  <a:srgbClr val="0066FF"/>
                </a:solidFill>
                <a:latin typeface="Arial Narrow"/>
                <a:cs typeface="Arial Narrow"/>
              </a:rPr>
              <a:t>u</a:t>
            </a:r>
            <a:r>
              <a:rPr sz="2000" spc="-5" dirty="0">
                <a:solidFill>
                  <a:srgbClr val="0066FF"/>
                </a:solidFill>
                <a:latin typeface="Arial Narrow"/>
                <a:cs typeface="Arial Narrow"/>
              </a:rPr>
              <a:t>e</a:t>
            </a:r>
            <a:r>
              <a:rPr sz="2000" spc="-10" dirty="0">
                <a:solidFill>
                  <a:srgbClr val="0066FF"/>
                </a:solidFill>
                <a:latin typeface="Arial Narrow"/>
                <a:cs typeface="Arial Narrow"/>
              </a:rPr>
              <a:t>s</a:t>
            </a:r>
            <a:r>
              <a:rPr sz="2000" spc="0" dirty="0">
                <a:solidFill>
                  <a:srgbClr val="0066FF"/>
                </a:solidFill>
                <a:latin typeface="Arial Narrow"/>
                <a:cs typeface="Arial Narrow"/>
              </a:rPr>
              <a:t>,</a:t>
            </a:r>
            <a:r>
              <a:rPr sz="2000" spc="5" dirty="0">
                <a:solidFill>
                  <a:srgbClr val="0066FF"/>
                </a:solidFill>
                <a:latin typeface="Arial Narrow"/>
                <a:cs typeface="Arial Narrow"/>
              </a:rPr>
              <a:t> </a:t>
            </a:r>
            <a:r>
              <a:rPr sz="2000" spc="0" dirty="0">
                <a:solidFill>
                  <a:srgbClr val="0066FF"/>
                </a:solidFill>
                <a:latin typeface="Arial Narrow"/>
                <a:cs typeface="Arial Narrow"/>
              </a:rPr>
              <a:t>Conte</a:t>
            </a:r>
            <a:r>
              <a:rPr sz="2000" spc="-15" dirty="0">
                <a:solidFill>
                  <a:srgbClr val="0066FF"/>
                </a:solidFill>
                <a:latin typeface="Arial Narrow"/>
                <a:cs typeface="Arial Narrow"/>
              </a:rPr>
              <a:t>x</a:t>
            </a:r>
            <a:r>
              <a:rPr sz="2000" spc="0" dirty="0">
                <a:solidFill>
                  <a:srgbClr val="0066FF"/>
                </a:solidFill>
                <a:latin typeface="Arial Narrow"/>
                <a:cs typeface="Arial Narrow"/>
              </a:rPr>
              <a:t>t </a:t>
            </a:r>
            <a:r>
              <a:rPr sz="2000" spc="-170" dirty="0">
                <a:solidFill>
                  <a:srgbClr val="0066FF"/>
                </a:solidFill>
                <a:latin typeface="Arial Narrow"/>
                <a:cs typeface="Arial Narrow"/>
              </a:rPr>
              <a:t> </a:t>
            </a:r>
            <a:r>
              <a:rPr sz="2000" spc="-5" dirty="0">
                <a:solidFill>
                  <a:srgbClr val="0066FF"/>
                </a:solidFill>
                <a:latin typeface="Arial Narrow"/>
                <a:cs typeface="Arial Narrow"/>
              </a:rPr>
              <a:t>c</a:t>
            </a:r>
            <a:r>
              <a:rPr sz="2000" spc="-10" dirty="0">
                <a:solidFill>
                  <a:srgbClr val="0066FF"/>
                </a:solidFill>
                <a:latin typeface="Arial Narrow"/>
                <a:cs typeface="Arial Narrow"/>
              </a:rPr>
              <a:t>o</a:t>
            </a:r>
            <a:r>
              <a:rPr sz="2000" spc="-5" dirty="0">
                <a:solidFill>
                  <a:srgbClr val="0066FF"/>
                </a:solidFill>
                <a:latin typeface="Arial Narrow"/>
                <a:cs typeface="Arial Narrow"/>
              </a:rPr>
              <a:t>nte</a:t>
            </a:r>
            <a:r>
              <a:rPr sz="2000" spc="-15" dirty="0">
                <a:solidFill>
                  <a:srgbClr val="0066FF"/>
                </a:solidFill>
                <a:latin typeface="Arial Narrow"/>
                <a:cs typeface="Arial Narrow"/>
              </a:rPr>
              <a:t>x</a:t>
            </a:r>
            <a:r>
              <a:rPr sz="2000" spc="-5" dirty="0">
                <a:solidFill>
                  <a:srgbClr val="0066FF"/>
                </a:solidFill>
                <a:latin typeface="Arial Narrow"/>
                <a:cs typeface="Arial Narrow"/>
              </a:rPr>
              <a:t>t)</a:t>
            </a:r>
            <a:endParaRPr sz="2000">
              <a:latin typeface="Arial Narrow"/>
              <a:cs typeface="Arial Narrow"/>
            </a:endParaRPr>
          </a:p>
          <a:p>
            <a:pPr marL="949960">
              <a:lnSpc>
                <a:spcPts val="2370"/>
              </a:lnSpc>
              <a:spcBef>
                <a:spcPts val="600"/>
              </a:spcBef>
            </a:pPr>
            <a:r>
              <a:rPr sz="2000" spc="-5" dirty="0">
                <a:latin typeface="Arial Narrow"/>
                <a:cs typeface="Arial Narrow"/>
              </a:rPr>
              <a:t>throw</a:t>
            </a:r>
            <a:r>
              <a:rPr sz="2000" spc="0" dirty="0">
                <a:latin typeface="Arial Narrow"/>
                <a:cs typeface="Arial Narrow"/>
              </a:rPr>
              <a:t>s IOE</a:t>
            </a:r>
            <a:r>
              <a:rPr sz="2000" spc="-15" dirty="0">
                <a:latin typeface="Arial Narrow"/>
                <a:cs typeface="Arial Narrow"/>
              </a:rPr>
              <a:t>x</a:t>
            </a:r>
            <a:r>
              <a:rPr sz="2000" spc="-5" dirty="0">
                <a:latin typeface="Arial Narrow"/>
                <a:cs typeface="Arial Narrow"/>
              </a:rPr>
              <a:t>c</a:t>
            </a:r>
            <a:r>
              <a:rPr sz="2000" spc="-10" dirty="0">
                <a:latin typeface="Arial Narrow"/>
                <a:cs typeface="Arial Narrow"/>
              </a:rPr>
              <a:t>e</a:t>
            </a:r>
            <a:r>
              <a:rPr sz="2000" spc="-5" dirty="0">
                <a:latin typeface="Arial Narrow"/>
                <a:cs typeface="Arial Narrow"/>
              </a:rPr>
              <a:t>pt</a:t>
            </a:r>
            <a:r>
              <a:rPr sz="2000" spc="-10" dirty="0">
                <a:latin typeface="Arial Narrow"/>
                <a:cs typeface="Arial Narrow"/>
              </a:rPr>
              <a:t>i</a:t>
            </a:r>
            <a:r>
              <a:rPr sz="2000" spc="-5" dirty="0">
                <a:latin typeface="Arial Narrow"/>
                <a:cs typeface="Arial Narrow"/>
              </a:rPr>
              <a:t>on</a:t>
            </a:r>
            <a:r>
              <a:rPr sz="2000" spc="0" dirty="0">
                <a:latin typeface="Arial Narrow"/>
                <a:cs typeface="Arial Narrow"/>
              </a:rPr>
              <a:t>,</a:t>
            </a:r>
            <a:r>
              <a:rPr sz="2000" spc="-20" dirty="0">
                <a:latin typeface="Arial Narrow"/>
                <a:cs typeface="Arial Narrow"/>
              </a:rPr>
              <a:t> </a:t>
            </a:r>
            <a:r>
              <a:rPr sz="2000" spc="0" dirty="0">
                <a:latin typeface="Arial Narrow"/>
                <a:cs typeface="Arial Narrow"/>
              </a:rPr>
              <a:t>Interrupted</a:t>
            </a:r>
            <a:r>
              <a:rPr sz="2000" spc="-10" dirty="0">
                <a:latin typeface="Arial Narrow"/>
                <a:cs typeface="Arial Narrow"/>
              </a:rPr>
              <a:t>E</a:t>
            </a:r>
            <a:r>
              <a:rPr sz="2000" spc="-5" dirty="0">
                <a:latin typeface="Arial Narrow"/>
                <a:cs typeface="Arial Narrow"/>
              </a:rPr>
              <a:t>x</a:t>
            </a:r>
            <a:r>
              <a:rPr sz="2000" spc="-15" dirty="0">
                <a:latin typeface="Arial Narrow"/>
                <a:cs typeface="Arial Narrow"/>
              </a:rPr>
              <a:t>c</a:t>
            </a:r>
            <a:r>
              <a:rPr sz="2000" spc="-5" dirty="0">
                <a:latin typeface="Arial Narrow"/>
                <a:cs typeface="Arial Narrow"/>
              </a:rPr>
              <a:t>ept</a:t>
            </a:r>
            <a:r>
              <a:rPr sz="2000" spc="-15" dirty="0">
                <a:latin typeface="Arial Narrow"/>
                <a:cs typeface="Arial Narrow"/>
              </a:rPr>
              <a:t>i</a:t>
            </a:r>
            <a:r>
              <a:rPr sz="2000" spc="-5" dirty="0">
                <a:latin typeface="Arial Narrow"/>
                <a:cs typeface="Arial Narrow"/>
              </a:rPr>
              <a:t>on</a:t>
            </a:r>
            <a:endParaRPr sz="2000">
              <a:latin typeface="Arial Narrow"/>
              <a:cs typeface="Arial Narrow"/>
            </a:endParaRPr>
          </a:p>
        </p:txBody>
      </p:sp>
      <p:sp>
        <p:nvSpPr>
          <p:cNvPr id="4" name="object 4"/>
          <p:cNvSpPr txBox="1"/>
          <p:nvPr/>
        </p:nvSpPr>
        <p:spPr>
          <a:xfrm>
            <a:off x="734059" y="3754246"/>
            <a:ext cx="109220" cy="374015"/>
          </a:xfrm>
          <a:prstGeom prst="rect">
            <a:avLst/>
          </a:prstGeom>
        </p:spPr>
        <p:txBody>
          <a:bodyPr vert="horz" wrap="square" lIns="0" tIns="0" rIns="0" bIns="0" rtlCol="0">
            <a:spAutoFit/>
          </a:bodyPr>
          <a:lstStyle/>
          <a:p>
            <a:pPr marL="12700">
              <a:lnSpc>
                <a:spcPct val="100000"/>
              </a:lnSpc>
            </a:pPr>
            <a:r>
              <a:rPr sz="2400" spc="-10" dirty="0">
                <a:latin typeface="Arial Narrow"/>
                <a:cs typeface="Arial Narrow"/>
              </a:rPr>
              <a:t>{</a:t>
            </a:r>
            <a:endParaRPr sz="2400">
              <a:latin typeface="Arial Narrow"/>
              <a:cs typeface="Arial Narrow"/>
            </a:endParaRPr>
          </a:p>
        </p:txBody>
      </p:sp>
      <p:sp>
        <p:nvSpPr>
          <p:cNvPr id="5" name="object 5"/>
          <p:cNvSpPr txBox="1"/>
          <p:nvPr/>
        </p:nvSpPr>
        <p:spPr>
          <a:xfrm>
            <a:off x="1374394" y="3805046"/>
            <a:ext cx="5349875" cy="707390"/>
          </a:xfrm>
          <a:prstGeom prst="rect">
            <a:avLst/>
          </a:prstGeom>
        </p:spPr>
        <p:txBody>
          <a:bodyPr vert="horz" wrap="square" lIns="0" tIns="0" rIns="0" bIns="0" rtlCol="0">
            <a:spAutoFit/>
          </a:bodyPr>
          <a:lstStyle/>
          <a:p>
            <a:pPr marL="12700">
              <a:lnSpc>
                <a:spcPct val="100000"/>
              </a:lnSpc>
            </a:pPr>
            <a:r>
              <a:rPr sz="2000" spc="-5" dirty="0">
                <a:latin typeface="Arial Narrow"/>
                <a:cs typeface="Arial Narrow"/>
              </a:rPr>
              <a:t>i</a:t>
            </a:r>
            <a:r>
              <a:rPr sz="2000" spc="-10" dirty="0">
                <a:latin typeface="Arial Narrow"/>
                <a:cs typeface="Arial Narrow"/>
              </a:rPr>
              <a:t>n</a:t>
            </a:r>
            <a:r>
              <a:rPr sz="2000" spc="0" dirty="0">
                <a:latin typeface="Arial Narrow"/>
                <a:cs typeface="Arial Narrow"/>
              </a:rPr>
              <a:t>t</a:t>
            </a:r>
            <a:r>
              <a:rPr sz="2000" spc="-15" dirty="0">
                <a:latin typeface="Arial Narrow"/>
                <a:cs typeface="Arial Narrow"/>
              </a:rPr>
              <a:t> </a:t>
            </a:r>
            <a:r>
              <a:rPr sz="2000" spc="-5" dirty="0">
                <a:latin typeface="Arial Narrow"/>
                <a:cs typeface="Arial Narrow"/>
              </a:rPr>
              <a:t>c</a:t>
            </a:r>
            <a:r>
              <a:rPr sz="2000" spc="-10" dirty="0">
                <a:latin typeface="Arial Narrow"/>
                <a:cs typeface="Arial Narrow"/>
              </a:rPr>
              <a:t>o</a:t>
            </a:r>
            <a:r>
              <a:rPr sz="2000" spc="-5" dirty="0">
                <a:latin typeface="Arial Narrow"/>
                <a:cs typeface="Arial Narrow"/>
              </a:rPr>
              <a:t>un</a:t>
            </a:r>
            <a:r>
              <a:rPr sz="2000" spc="0" dirty="0">
                <a:latin typeface="Arial Narrow"/>
                <a:cs typeface="Arial Narrow"/>
              </a:rPr>
              <a:t>t =</a:t>
            </a:r>
            <a:r>
              <a:rPr sz="2000" spc="-10" dirty="0">
                <a:latin typeface="Arial Narrow"/>
                <a:cs typeface="Arial Narrow"/>
              </a:rPr>
              <a:t> </a:t>
            </a:r>
            <a:r>
              <a:rPr sz="2000" spc="-5" dirty="0">
                <a:latin typeface="Arial Narrow"/>
                <a:cs typeface="Arial Narrow"/>
              </a:rPr>
              <a:t>0;</a:t>
            </a:r>
            <a:endParaRPr sz="2000">
              <a:latin typeface="Arial Narrow"/>
              <a:cs typeface="Arial Narrow"/>
            </a:endParaRPr>
          </a:p>
          <a:p>
            <a:pPr marL="12700">
              <a:lnSpc>
                <a:spcPct val="100000"/>
              </a:lnSpc>
              <a:spcBef>
                <a:spcPts val="695"/>
              </a:spcBef>
              <a:tabLst>
                <a:tab pos="2604135" algn="l"/>
              </a:tabLst>
            </a:pPr>
            <a:r>
              <a:rPr sz="2000" dirty="0">
                <a:latin typeface="Arial Narrow"/>
                <a:cs typeface="Arial Narrow"/>
              </a:rPr>
              <a:t>wh</a:t>
            </a:r>
            <a:r>
              <a:rPr sz="2000" spc="-10" dirty="0">
                <a:latin typeface="Arial Narrow"/>
                <a:cs typeface="Arial Narrow"/>
              </a:rPr>
              <a:t>i</a:t>
            </a:r>
            <a:r>
              <a:rPr sz="2000" spc="-5" dirty="0">
                <a:latin typeface="Arial Narrow"/>
                <a:cs typeface="Arial Narrow"/>
              </a:rPr>
              <a:t>l</a:t>
            </a:r>
            <a:r>
              <a:rPr sz="2000" spc="0" dirty="0">
                <a:latin typeface="Arial Narrow"/>
                <a:cs typeface="Arial Narrow"/>
              </a:rPr>
              <a:t>e</a:t>
            </a:r>
            <a:r>
              <a:rPr sz="2000" spc="-10" dirty="0">
                <a:latin typeface="Arial Narrow"/>
                <a:cs typeface="Arial Narrow"/>
              </a:rPr>
              <a:t> </a:t>
            </a:r>
            <a:r>
              <a:rPr sz="2000" spc="0" dirty="0">
                <a:latin typeface="Arial Narrow"/>
                <a:cs typeface="Arial Narrow"/>
              </a:rPr>
              <a:t>(v</a:t>
            </a:r>
            <a:r>
              <a:rPr sz="2000" spc="-10" dirty="0">
                <a:latin typeface="Arial Narrow"/>
                <a:cs typeface="Arial Narrow"/>
              </a:rPr>
              <a:t>a</a:t>
            </a:r>
            <a:r>
              <a:rPr sz="2000" spc="-5" dirty="0">
                <a:latin typeface="Arial Narrow"/>
                <a:cs typeface="Arial Narrow"/>
              </a:rPr>
              <a:t>l</a:t>
            </a:r>
            <a:r>
              <a:rPr sz="2000" spc="-10" dirty="0">
                <a:latin typeface="Arial Narrow"/>
                <a:cs typeface="Arial Narrow"/>
              </a:rPr>
              <a:t>u</a:t>
            </a:r>
            <a:r>
              <a:rPr sz="2000" spc="-5" dirty="0">
                <a:latin typeface="Arial Narrow"/>
                <a:cs typeface="Arial Narrow"/>
              </a:rPr>
              <a:t>e</a:t>
            </a:r>
            <a:r>
              <a:rPr sz="2000" spc="-15" dirty="0">
                <a:latin typeface="Arial Narrow"/>
                <a:cs typeface="Arial Narrow"/>
              </a:rPr>
              <a:t>s</a:t>
            </a:r>
            <a:r>
              <a:rPr sz="2000" spc="0" dirty="0">
                <a:latin typeface="Arial Narrow"/>
                <a:cs typeface="Arial Narrow"/>
              </a:rPr>
              <a:t>.h</a:t>
            </a:r>
            <a:r>
              <a:rPr sz="2000" spc="-10" dirty="0">
                <a:latin typeface="Arial Narrow"/>
                <a:cs typeface="Arial Narrow"/>
              </a:rPr>
              <a:t>as</a:t>
            </a:r>
            <a:r>
              <a:rPr sz="2000" spc="0" dirty="0">
                <a:latin typeface="Arial Narrow"/>
                <a:cs typeface="Arial Narrow"/>
              </a:rPr>
              <a:t>Ne</a:t>
            </a:r>
            <a:r>
              <a:rPr sz="2000" spc="-15" dirty="0">
                <a:latin typeface="Arial Narrow"/>
                <a:cs typeface="Arial Narrow"/>
              </a:rPr>
              <a:t>x</a:t>
            </a:r>
            <a:r>
              <a:rPr sz="2000" spc="0" dirty="0">
                <a:latin typeface="Arial Narrow"/>
                <a:cs typeface="Arial Narrow"/>
              </a:rPr>
              <a:t>t(</a:t>
            </a:r>
            <a:r>
              <a:rPr sz="2000" spc="5" dirty="0">
                <a:latin typeface="Arial Narrow"/>
                <a:cs typeface="Arial Narrow"/>
              </a:rPr>
              <a:t>)</a:t>
            </a:r>
            <a:r>
              <a:rPr sz="2000" spc="0" dirty="0">
                <a:latin typeface="Arial Narrow"/>
                <a:cs typeface="Arial Narrow"/>
              </a:rPr>
              <a:t>)</a:t>
            </a:r>
            <a:r>
              <a:rPr sz="2000" spc="10" dirty="0">
                <a:latin typeface="Arial Narrow"/>
                <a:cs typeface="Arial Narrow"/>
              </a:rPr>
              <a:t> </a:t>
            </a:r>
            <a:r>
              <a:rPr sz="2000" spc="0" dirty="0">
                <a:latin typeface="Arial Narrow"/>
                <a:cs typeface="Arial Narrow"/>
              </a:rPr>
              <a:t>{	</a:t>
            </a:r>
            <a:r>
              <a:rPr sz="2000" spc="-10" dirty="0">
                <a:latin typeface="Arial Narrow"/>
                <a:cs typeface="Arial Narrow"/>
              </a:rPr>
              <a:t>c</a:t>
            </a:r>
            <a:r>
              <a:rPr sz="2000" spc="-5" dirty="0">
                <a:latin typeface="Arial Narrow"/>
                <a:cs typeface="Arial Narrow"/>
              </a:rPr>
              <a:t>ou</a:t>
            </a:r>
            <a:r>
              <a:rPr sz="2000" spc="-10" dirty="0">
                <a:latin typeface="Arial Narrow"/>
                <a:cs typeface="Arial Narrow"/>
              </a:rPr>
              <a:t>n</a:t>
            </a:r>
            <a:r>
              <a:rPr sz="2000" spc="0" dirty="0">
                <a:latin typeface="Arial Narrow"/>
                <a:cs typeface="Arial Narrow"/>
              </a:rPr>
              <a:t>t +=</a:t>
            </a:r>
            <a:r>
              <a:rPr sz="2000" spc="-5" dirty="0">
                <a:latin typeface="Arial Narrow"/>
                <a:cs typeface="Arial Narrow"/>
              </a:rPr>
              <a:t> </a:t>
            </a:r>
            <a:r>
              <a:rPr sz="2000" spc="-10" dirty="0">
                <a:latin typeface="Arial Narrow"/>
                <a:cs typeface="Arial Narrow"/>
              </a:rPr>
              <a:t>v</a:t>
            </a:r>
            <a:r>
              <a:rPr sz="2000" spc="-5" dirty="0">
                <a:latin typeface="Arial Narrow"/>
                <a:cs typeface="Arial Narrow"/>
              </a:rPr>
              <a:t>a</a:t>
            </a:r>
            <a:r>
              <a:rPr sz="2000" spc="-10" dirty="0">
                <a:latin typeface="Arial Narrow"/>
                <a:cs typeface="Arial Narrow"/>
              </a:rPr>
              <a:t>l</a:t>
            </a:r>
            <a:r>
              <a:rPr sz="2000" spc="-5" dirty="0">
                <a:latin typeface="Arial Narrow"/>
                <a:cs typeface="Arial Narrow"/>
              </a:rPr>
              <a:t>ue</a:t>
            </a:r>
            <a:r>
              <a:rPr sz="2000" spc="-15" dirty="0">
                <a:latin typeface="Arial Narrow"/>
                <a:cs typeface="Arial Narrow"/>
              </a:rPr>
              <a:t>s</a:t>
            </a:r>
            <a:r>
              <a:rPr sz="2000" spc="0" dirty="0">
                <a:latin typeface="Arial Narrow"/>
                <a:cs typeface="Arial Narrow"/>
              </a:rPr>
              <a:t>.n</a:t>
            </a:r>
            <a:r>
              <a:rPr sz="2000" spc="-10" dirty="0">
                <a:latin typeface="Arial Narrow"/>
                <a:cs typeface="Arial Narrow"/>
              </a:rPr>
              <a:t>ex</a:t>
            </a:r>
            <a:r>
              <a:rPr sz="2000" spc="0" dirty="0">
                <a:latin typeface="Arial Narrow"/>
                <a:cs typeface="Arial Narrow"/>
              </a:rPr>
              <a:t>t(</a:t>
            </a:r>
            <a:r>
              <a:rPr sz="2000" spc="5" dirty="0">
                <a:latin typeface="Arial Narrow"/>
                <a:cs typeface="Arial Narrow"/>
              </a:rPr>
              <a:t>)</a:t>
            </a:r>
            <a:r>
              <a:rPr sz="2000" spc="0" dirty="0">
                <a:latin typeface="Arial Narrow"/>
                <a:cs typeface="Arial Narrow"/>
              </a:rPr>
              <a:t>.g</a:t>
            </a:r>
            <a:r>
              <a:rPr sz="2000" spc="-10" dirty="0">
                <a:latin typeface="Arial Narrow"/>
                <a:cs typeface="Arial Narrow"/>
              </a:rPr>
              <a:t>e</a:t>
            </a:r>
            <a:r>
              <a:rPr sz="2000" spc="0" dirty="0">
                <a:latin typeface="Arial Narrow"/>
                <a:cs typeface="Arial Narrow"/>
              </a:rPr>
              <a:t>t(</a:t>
            </a:r>
            <a:r>
              <a:rPr sz="2000" spc="5" dirty="0">
                <a:latin typeface="Arial Narrow"/>
                <a:cs typeface="Arial Narrow"/>
              </a:rPr>
              <a:t>)</a:t>
            </a:r>
            <a:r>
              <a:rPr sz="2000" spc="0" dirty="0">
                <a:latin typeface="Arial Narrow"/>
                <a:cs typeface="Arial Narrow"/>
              </a:rPr>
              <a:t>;</a:t>
            </a:r>
            <a:r>
              <a:rPr sz="2000" spc="-15" dirty="0">
                <a:latin typeface="Arial Narrow"/>
                <a:cs typeface="Arial Narrow"/>
              </a:rPr>
              <a:t> </a:t>
            </a:r>
            <a:r>
              <a:rPr sz="2000" spc="0" dirty="0">
                <a:latin typeface="Arial Narrow"/>
                <a:cs typeface="Arial Narrow"/>
              </a:rPr>
              <a:t>}</a:t>
            </a:r>
            <a:endParaRPr sz="2000">
              <a:latin typeface="Arial Narrow"/>
              <a:cs typeface="Arial Narrow"/>
            </a:endParaRPr>
          </a:p>
        </p:txBody>
      </p:sp>
      <p:sp>
        <p:nvSpPr>
          <p:cNvPr id="6" name="object 6"/>
          <p:cNvSpPr txBox="1"/>
          <p:nvPr/>
        </p:nvSpPr>
        <p:spPr>
          <a:xfrm>
            <a:off x="459740" y="4628260"/>
            <a:ext cx="5015230" cy="1088390"/>
          </a:xfrm>
          <a:prstGeom prst="rect">
            <a:avLst/>
          </a:prstGeom>
        </p:spPr>
        <p:txBody>
          <a:bodyPr vert="horz" wrap="square" lIns="0" tIns="0" rIns="0" bIns="0" rtlCol="0">
            <a:spAutoFit/>
          </a:bodyPr>
          <a:lstStyle/>
          <a:p>
            <a:pPr marL="927100">
              <a:lnSpc>
                <a:spcPct val="100000"/>
              </a:lnSpc>
            </a:pPr>
            <a:r>
              <a:rPr sz="2000" spc="-5" dirty="0">
                <a:latin typeface="Arial Narrow"/>
                <a:cs typeface="Arial Narrow"/>
              </a:rPr>
              <a:t>c</a:t>
            </a:r>
            <a:r>
              <a:rPr sz="2000" spc="-10" dirty="0">
                <a:latin typeface="Arial Narrow"/>
                <a:cs typeface="Arial Narrow"/>
              </a:rPr>
              <a:t>o</a:t>
            </a:r>
            <a:r>
              <a:rPr sz="2000" spc="-5" dirty="0">
                <a:latin typeface="Arial Narrow"/>
                <a:cs typeface="Arial Narrow"/>
              </a:rPr>
              <a:t>nte</a:t>
            </a:r>
            <a:r>
              <a:rPr sz="2000" spc="-15" dirty="0">
                <a:latin typeface="Arial Narrow"/>
                <a:cs typeface="Arial Narrow"/>
              </a:rPr>
              <a:t>x</a:t>
            </a:r>
            <a:r>
              <a:rPr sz="2000" spc="0" dirty="0">
                <a:latin typeface="Arial Narrow"/>
                <a:cs typeface="Arial Narrow"/>
              </a:rPr>
              <a:t>t.write(k</a:t>
            </a:r>
            <a:r>
              <a:rPr sz="2000" spc="-5" dirty="0">
                <a:latin typeface="Arial Narrow"/>
                <a:cs typeface="Arial Narrow"/>
              </a:rPr>
              <a:t>e</a:t>
            </a:r>
            <a:r>
              <a:rPr sz="2000" spc="-130" dirty="0">
                <a:latin typeface="Arial Narrow"/>
                <a:cs typeface="Arial Narrow"/>
              </a:rPr>
              <a:t>y</a:t>
            </a:r>
            <a:r>
              <a:rPr sz="2000" spc="0" dirty="0">
                <a:latin typeface="Arial Narrow"/>
                <a:cs typeface="Arial Narrow"/>
              </a:rPr>
              <a:t>, </a:t>
            </a:r>
            <a:r>
              <a:rPr sz="2000" spc="-5" dirty="0">
                <a:latin typeface="Arial Narrow"/>
                <a:cs typeface="Arial Narrow"/>
              </a:rPr>
              <a:t>ne</a:t>
            </a:r>
            <a:r>
              <a:rPr sz="2000" spc="0" dirty="0">
                <a:latin typeface="Arial Narrow"/>
                <a:cs typeface="Arial Narrow"/>
              </a:rPr>
              <a:t>w I</a:t>
            </a:r>
            <a:r>
              <a:rPr sz="2000" spc="-10" dirty="0">
                <a:latin typeface="Arial Narrow"/>
                <a:cs typeface="Arial Narrow"/>
              </a:rPr>
              <a:t>n</a:t>
            </a:r>
            <a:r>
              <a:rPr sz="2000" spc="0" dirty="0">
                <a:latin typeface="Arial Narrow"/>
                <a:cs typeface="Arial Narrow"/>
              </a:rPr>
              <a:t>t</a:t>
            </a:r>
            <a:r>
              <a:rPr sz="2000" spc="-30" dirty="0">
                <a:latin typeface="Arial Narrow"/>
                <a:cs typeface="Arial Narrow"/>
              </a:rPr>
              <a:t>W</a:t>
            </a:r>
            <a:r>
              <a:rPr sz="2000" spc="0" dirty="0">
                <a:latin typeface="Arial Narrow"/>
                <a:cs typeface="Arial Narrow"/>
              </a:rPr>
              <a:t>ritab</a:t>
            </a:r>
            <a:r>
              <a:rPr sz="2000" spc="-15" dirty="0">
                <a:latin typeface="Arial Narrow"/>
                <a:cs typeface="Arial Narrow"/>
              </a:rPr>
              <a:t>l</a:t>
            </a:r>
            <a:r>
              <a:rPr sz="2000" spc="-5" dirty="0">
                <a:latin typeface="Arial Narrow"/>
                <a:cs typeface="Arial Narrow"/>
              </a:rPr>
              <a:t>e(co</a:t>
            </a:r>
            <a:r>
              <a:rPr sz="2000" spc="-10" dirty="0">
                <a:latin typeface="Arial Narrow"/>
                <a:cs typeface="Arial Narrow"/>
              </a:rPr>
              <a:t>u</a:t>
            </a:r>
            <a:r>
              <a:rPr sz="2000" spc="-5" dirty="0">
                <a:latin typeface="Arial Narrow"/>
                <a:cs typeface="Arial Narrow"/>
              </a:rPr>
              <a:t>nt)</a:t>
            </a:r>
            <a:r>
              <a:rPr sz="2000" spc="5" dirty="0">
                <a:latin typeface="Arial Narrow"/>
                <a:cs typeface="Arial Narrow"/>
              </a:rPr>
              <a:t>)</a:t>
            </a:r>
            <a:r>
              <a:rPr sz="2000" spc="0" dirty="0">
                <a:latin typeface="Arial Narrow"/>
                <a:cs typeface="Arial Narrow"/>
              </a:rPr>
              <a:t>;</a:t>
            </a:r>
            <a:endParaRPr sz="2000">
              <a:latin typeface="Arial Narrow"/>
              <a:cs typeface="Arial Narrow"/>
            </a:endParaRPr>
          </a:p>
          <a:p>
            <a:pPr marL="342900">
              <a:lnSpc>
                <a:spcPct val="100000"/>
              </a:lnSpc>
              <a:spcBef>
                <a:spcPts val="705"/>
              </a:spcBef>
            </a:pPr>
            <a:r>
              <a:rPr sz="2000" dirty="0">
                <a:latin typeface="Arial Narrow"/>
                <a:cs typeface="Arial Narrow"/>
              </a:rPr>
              <a:t>} </a:t>
            </a:r>
            <a:r>
              <a:rPr sz="2000" spc="-5" dirty="0">
                <a:solidFill>
                  <a:srgbClr val="C00000"/>
                </a:solidFill>
                <a:latin typeface="Arial Narrow"/>
                <a:cs typeface="Arial Narrow"/>
              </a:rPr>
              <a:t>/</a:t>
            </a:r>
            <a:r>
              <a:rPr sz="2000" spc="0" dirty="0">
                <a:solidFill>
                  <a:srgbClr val="C00000"/>
                </a:solidFill>
                <a:latin typeface="Arial Narrow"/>
                <a:cs typeface="Arial Narrow"/>
              </a:rPr>
              <a:t>/</a:t>
            </a:r>
            <a:r>
              <a:rPr sz="2000" spc="-25" dirty="0">
                <a:solidFill>
                  <a:srgbClr val="C00000"/>
                </a:solidFill>
                <a:latin typeface="Arial Narrow"/>
                <a:cs typeface="Arial Narrow"/>
              </a:rPr>
              <a:t> </a:t>
            </a:r>
            <a:r>
              <a:rPr sz="2000" spc="10" dirty="0">
                <a:solidFill>
                  <a:srgbClr val="C00000"/>
                </a:solidFill>
                <a:latin typeface="黑体"/>
                <a:cs typeface="黑体"/>
              </a:rPr>
              <a:t>输出</a:t>
            </a:r>
            <a:r>
              <a:rPr sz="2000" spc="-5" dirty="0">
                <a:solidFill>
                  <a:srgbClr val="C00000"/>
                </a:solidFill>
                <a:latin typeface="Arial Narrow"/>
                <a:cs typeface="Arial Narrow"/>
              </a:rPr>
              <a:t>k</a:t>
            </a:r>
            <a:r>
              <a:rPr sz="2000" spc="-10" dirty="0">
                <a:solidFill>
                  <a:srgbClr val="C00000"/>
                </a:solidFill>
                <a:latin typeface="Arial Narrow"/>
                <a:cs typeface="Arial Narrow"/>
              </a:rPr>
              <a:t>e</a:t>
            </a:r>
            <a:r>
              <a:rPr sz="2000" spc="-5" dirty="0">
                <a:solidFill>
                  <a:srgbClr val="C00000"/>
                </a:solidFill>
                <a:latin typeface="Arial Narrow"/>
                <a:cs typeface="Arial Narrow"/>
              </a:rPr>
              <a:t>y</a:t>
            </a:r>
            <a:r>
              <a:rPr sz="2000" spc="0" dirty="0">
                <a:solidFill>
                  <a:srgbClr val="C00000"/>
                </a:solidFill>
                <a:latin typeface="Arial Narrow"/>
                <a:cs typeface="Arial Narrow"/>
              </a:rPr>
              <a:t>:</a:t>
            </a:r>
            <a:r>
              <a:rPr sz="2000" spc="-30" dirty="0">
                <a:solidFill>
                  <a:srgbClr val="C00000"/>
                </a:solidFill>
                <a:latin typeface="Arial Narrow"/>
                <a:cs typeface="Arial Narrow"/>
              </a:rPr>
              <a:t> </a:t>
            </a:r>
            <a:r>
              <a:rPr sz="2000" spc="10" dirty="0">
                <a:solidFill>
                  <a:srgbClr val="C00000"/>
                </a:solidFill>
                <a:latin typeface="黑体"/>
                <a:cs typeface="黑体"/>
              </a:rPr>
              <a:t>年份</a:t>
            </a:r>
            <a:r>
              <a:rPr sz="2000" spc="0" dirty="0">
                <a:solidFill>
                  <a:srgbClr val="C00000"/>
                </a:solidFill>
                <a:latin typeface="黑体"/>
                <a:cs typeface="黑体"/>
              </a:rPr>
              <a:t>或国家</a:t>
            </a:r>
            <a:r>
              <a:rPr sz="2000" spc="-5" dirty="0">
                <a:solidFill>
                  <a:srgbClr val="C00000"/>
                </a:solidFill>
                <a:latin typeface="黑体"/>
                <a:cs typeface="黑体"/>
              </a:rPr>
              <a:t>；</a:t>
            </a:r>
            <a:r>
              <a:rPr sz="2000" spc="-5" dirty="0">
                <a:solidFill>
                  <a:srgbClr val="C00000"/>
                </a:solidFill>
                <a:latin typeface="Arial Narrow"/>
                <a:cs typeface="Arial Narrow"/>
              </a:rPr>
              <a:t>v</a:t>
            </a:r>
            <a:r>
              <a:rPr sz="2000" spc="-10" dirty="0">
                <a:solidFill>
                  <a:srgbClr val="C00000"/>
                </a:solidFill>
                <a:latin typeface="Arial Narrow"/>
                <a:cs typeface="Arial Narrow"/>
              </a:rPr>
              <a:t>a</a:t>
            </a:r>
            <a:r>
              <a:rPr sz="2000" spc="-5" dirty="0">
                <a:solidFill>
                  <a:srgbClr val="C00000"/>
                </a:solidFill>
                <a:latin typeface="Arial Narrow"/>
                <a:cs typeface="Arial Narrow"/>
              </a:rPr>
              <a:t>l</a:t>
            </a:r>
            <a:r>
              <a:rPr sz="2000" spc="-10" dirty="0">
                <a:solidFill>
                  <a:srgbClr val="C00000"/>
                </a:solidFill>
                <a:latin typeface="Arial Narrow"/>
                <a:cs typeface="Arial Narrow"/>
              </a:rPr>
              <a:t>u</a:t>
            </a:r>
            <a:r>
              <a:rPr sz="2000" spc="-5" dirty="0">
                <a:solidFill>
                  <a:srgbClr val="C00000"/>
                </a:solidFill>
                <a:latin typeface="Arial Narrow"/>
                <a:cs typeface="Arial Narrow"/>
              </a:rPr>
              <a:t>e</a:t>
            </a:r>
            <a:r>
              <a:rPr sz="2000" spc="0" dirty="0">
                <a:solidFill>
                  <a:srgbClr val="C00000"/>
                </a:solidFill>
                <a:latin typeface="Arial Narrow"/>
                <a:cs typeface="Arial Narrow"/>
              </a:rPr>
              <a:t>:</a:t>
            </a:r>
            <a:r>
              <a:rPr sz="2000" spc="-40" dirty="0">
                <a:solidFill>
                  <a:srgbClr val="C00000"/>
                </a:solidFill>
                <a:latin typeface="Arial Narrow"/>
                <a:cs typeface="Arial Narrow"/>
              </a:rPr>
              <a:t> </a:t>
            </a:r>
            <a:r>
              <a:rPr sz="2000" spc="10" dirty="0">
                <a:solidFill>
                  <a:srgbClr val="C00000"/>
                </a:solidFill>
                <a:latin typeface="黑体"/>
                <a:cs typeface="黑体"/>
              </a:rPr>
              <a:t>总的</a:t>
            </a:r>
            <a:r>
              <a:rPr sz="2000" spc="0" dirty="0">
                <a:solidFill>
                  <a:srgbClr val="C00000"/>
                </a:solidFill>
                <a:latin typeface="黑体"/>
                <a:cs typeface="黑体"/>
              </a:rPr>
              <a:t>专利数</a:t>
            </a:r>
            <a:endParaRPr sz="2000">
              <a:latin typeface="黑体"/>
              <a:cs typeface="黑体"/>
            </a:endParaRPr>
          </a:p>
          <a:p>
            <a:pPr marL="12700">
              <a:lnSpc>
                <a:spcPct val="100000"/>
              </a:lnSpc>
              <a:spcBef>
                <a:spcPts val="585"/>
              </a:spcBef>
            </a:pPr>
            <a:r>
              <a:rPr sz="2000" dirty="0">
                <a:latin typeface="Arial Narrow"/>
                <a:cs typeface="Arial Narrow"/>
              </a:rPr>
              <a:t>}</a:t>
            </a:r>
            <a:endParaRPr sz="2000">
              <a:latin typeface="Arial Narrow"/>
              <a:cs typeface="Arial Narrow"/>
            </a:endParaRPr>
          </a:p>
        </p:txBody>
      </p:sp>
      <p:sp>
        <p:nvSpPr>
          <p:cNvPr id="7" name="object 7"/>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90523"/>
            <a:ext cx="3176905" cy="871855"/>
          </a:xfrm>
          <a:prstGeom prst="rect">
            <a:avLst/>
          </a:prstGeom>
        </p:spPr>
        <p:txBody>
          <a:bodyPr vert="horz" wrap="square" lIns="0" tIns="0" rIns="0" bIns="0" rtlCol="0">
            <a:spAutoFit/>
          </a:bodyPr>
          <a:lstStyle/>
          <a:p>
            <a:pPr marL="12700">
              <a:lnSpc>
                <a:spcPct val="100000"/>
              </a:lnSpc>
            </a:pPr>
            <a:r>
              <a:rPr sz="2600" b="1" spc="-20" dirty="0">
                <a:solidFill>
                  <a:srgbClr val="00AF50"/>
                </a:solidFill>
                <a:latin typeface="黑体"/>
                <a:cs typeface="黑体"/>
              </a:rPr>
              <a:t>年份</a:t>
            </a:r>
            <a:r>
              <a:rPr sz="2600" b="1" spc="-10" dirty="0">
                <a:solidFill>
                  <a:srgbClr val="00AF50"/>
                </a:solidFill>
                <a:latin typeface="黑体"/>
                <a:cs typeface="黑体"/>
              </a:rPr>
              <a:t>/</a:t>
            </a:r>
            <a:r>
              <a:rPr sz="2600" b="1" spc="-20" dirty="0">
                <a:solidFill>
                  <a:srgbClr val="00AF50"/>
                </a:solidFill>
                <a:latin typeface="黑体"/>
                <a:cs typeface="黑体"/>
              </a:rPr>
              <a:t>国</a:t>
            </a:r>
            <a:r>
              <a:rPr sz="2600" b="1" spc="-30" dirty="0">
                <a:solidFill>
                  <a:srgbClr val="00AF50"/>
                </a:solidFill>
                <a:latin typeface="黑体"/>
                <a:cs typeface="黑体"/>
              </a:rPr>
              <a:t>家</a:t>
            </a:r>
            <a:r>
              <a:rPr sz="2600" b="1" spc="-20" dirty="0">
                <a:solidFill>
                  <a:srgbClr val="00AF50"/>
                </a:solidFill>
                <a:latin typeface="黑体"/>
                <a:cs typeface="黑体"/>
              </a:rPr>
              <a:t>专利数</a:t>
            </a:r>
            <a:r>
              <a:rPr sz="2600" b="1" spc="-30" dirty="0">
                <a:solidFill>
                  <a:srgbClr val="00AF50"/>
                </a:solidFill>
                <a:latin typeface="黑体"/>
                <a:cs typeface="黑体"/>
              </a:rPr>
              <a:t>统计</a:t>
            </a:r>
            <a:endParaRPr sz="2600">
              <a:latin typeface="黑体"/>
              <a:cs typeface="黑体"/>
            </a:endParaRPr>
          </a:p>
          <a:p>
            <a:pPr marL="12700">
              <a:lnSpc>
                <a:spcPct val="100000"/>
              </a:lnSpc>
              <a:spcBef>
                <a:spcPts val="600"/>
              </a:spcBef>
            </a:pPr>
            <a:r>
              <a:rPr sz="2200" dirty="0">
                <a:solidFill>
                  <a:srgbClr val="D24717"/>
                </a:solidFill>
                <a:latin typeface="Wingdings 2"/>
                <a:cs typeface="Wingdings 2"/>
              </a:rPr>
              <a:t></a:t>
            </a:r>
            <a:r>
              <a:rPr sz="2200" dirty="0">
                <a:solidFill>
                  <a:srgbClr val="D24717"/>
                </a:solidFill>
                <a:latin typeface="Times New Roman"/>
                <a:cs typeface="Times New Roman"/>
              </a:rPr>
              <a:t> </a:t>
            </a:r>
            <a:r>
              <a:rPr sz="2200" spc="-180" dirty="0">
                <a:solidFill>
                  <a:srgbClr val="D24717"/>
                </a:solidFill>
                <a:latin typeface="Times New Roman"/>
                <a:cs typeface="Times New Roman"/>
              </a:rPr>
              <a:t> </a:t>
            </a:r>
            <a:r>
              <a:rPr sz="2600" spc="0" dirty="0">
                <a:solidFill>
                  <a:srgbClr val="C00000"/>
                </a:solidFill>
                <a:latin typeface="黑体"/>
                <a:cs typeface="黑体"/>
              </a:rPr>
              <a:t>年份专</a:t>
            </a:r>
            <a:r>
              <a:rPr sz="2600" spc="-25" dirty="0">
                <a:solidFill>
                  <a:srgbClr val="C00000"/>
                </a:solidFill>
                <a:latin typeface="黑体"/>
                <a:cs typeface="黑体"/>
              </a:rPr>
              <a:t>利</a:t>
            </a:r>
            <a:r>
              <a:rPr sz="2600" spc="0" dirty="0">
                <a:solidFill>
                  <a:srgbClr val="C00000"/>
                </a:solidFill>
                <a:latin typeface="黑体"/>
                <a:cs typeface="黑体"/>
              </a:rPr>
              <a:t>统计输出</a:t>
            </a:r>
            <a:endParaRPr sz="2600">
              <a:latin typeface="黑体"/>
              <a:cs typeface="黑体"/>
            </a:endParaRPr>
          </a:p>
        </p:txBody>
      </p:sp>
      <p:sp>
        <p:nvSpPr>
          <p:cNvPr id="3" name="object 3"/>
          <p:cNvSpPr/>
          <p:nvPr/>
        </p:nvSpPr>
        <p:spPr>
          <a:xfrm>
            <a:off x="6216396" y="169163"/>
            <a:ext cx="2820924" cy="720852"/>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2209800" y="2595626"/>
            <a:ext cx="6595999" cy="2992374"/>
          </a:xfrm>
          <a:prstGeom prst="rect">
            <a:avLst/>
          </a:prstGeom>
          <a:blipFill>
            <a:blip r:embed="rId3" cstate="print"/>
            <a:stretch>
              <a:fillRect/>
            </a:stretch>
          </a:blipFill>
        </p:spPr>
        <p:txBody>
          <a:bodyPr wrap="square" lIns="0" tIns="0" rIns="0" bIns="0" rtlCol="0">
            <a:spAutoFit/>
          </a:bodyPr>
          <a:lstStyle/>
          <a:p>
            <a:endParaRPr/>
          </a:p>
        </p:txBody>
      </p:sp>
      <p:graphicFrame>
        <p:nvGraphicFramePr>
          <p:cNvPr id="5" name="object 5"/>
          <p:cNvGraphicFramePr>
            <a:graphicFrameLocks noGrp="1"/>
          </p:cNvGraphicFramePr>
          <p:nvPr/>
        </p:nvGraphicFramePr>
        <p:xfrm>
          <a:off x="399415" y="2279491"/>
          <a:ext cx="1542284" cy="3256276"/>
        </p:xfrm>
        <a:graphic>
          <a:graphicData uri="http://schemas.openxmlformats.org/drawingml/2006/table">
            <a:tbl>
              <a:tblPr firstRow="1" bandRow="1">
                <a:tableStyleId>{2D5ABB26-0587-4C30-8999-92F81FD0307C}</a:tableStyleId>
              </a:tblPr>
              <a:tblGrid>
                <a:gridCol w="838855">
                  <a:extLst>
                    <a:ext uri="{9D8B030D-6E8A-4147-A177-3AD203B41FA5}">
                      <a16:colId xmlns:a16="http://schemas.microsoft.com/office/drawing/2014/main" val="20000"/>
                    </a:ext>
                  </a:extLst>
                </a:gridCol>
                <a:gridCol w="703429">
                  <a:extLst>
                    <a:ext uri="{9D8B030D-6E8A-4147-A177-3AD203B41FA5}">
                      <a16:colId xmlns:a16="http://schemas.microsoft.com/office/drawing/2014/main" val="20001"/>
                    </a:ext>
                  </a:extLst>
                </a:gridCol>
              </a:tblGrid>
              <a:tr h="347725">
                <a:tc>
                  <a:txBody>
                    <a:bodyPr/>
                    <a:lstStyle/>
                    <a:p>
                      <a:pPr marL="34925">
                        <a:lnSpc>
                          <a:spcPct val="100000"/>
                        </a:lnSpc>
                      </a:pPr>
                      <a:r>
                        <a:rPr sz="1600" dirty="0">
                          <a:latin typeface="Arial Narrow"/>
                          <a:cs typeface="Arial Narrow"/>
                        </a:rPr>
                        <a:t>“GYEAR”</a:t>
                      </a:r>
                      <a:endParaRPr sz="1600">
                        <a:latin typeface="Arial Narrow"/>
                        <a:cs typeface="Arial Narrow"/>
                      </a:endParaRPr>
                    </a:p>
                  </a:txBody>
                  <a:tcPr marL="0" marR="0" marT="0" marB="0"/>
                </a:tc>
                <a:tc>
                  <a:txBody>
                    <a:bodyPr/>
                    <a:lstStyle/>
                    <a:p>
                      <a:endParaRPr sz="1600">
                        <a:latin typeface="Arial Narrow"/>
                        <a:cs typeface="Arial Narrow"/>
                      </a:endParaRPr>
                    </a:p>
                  </a:txBody>
                  <a:tcPr marL="0" marR="0" marT="0" marB="0"/>
                </a:tc>
                <a:extLst>
                  <a:ext uri="{0D108BD9-81ED-4DB2-BD59-A6C34878D82A}">
                    <a16:rowId xmlns:a16="http://schemas.microsoft.com/office/drawing/2014/main" val="10000"/>
                  </a:ext>
                </a:extLst>
              </a:tr>
              <a:tr h="365760">
                <a:tc>
                  <a:txBody>
                    <a:bodyPr/>
                    <a:lstStyle/>
                    <a:p>
                      <a:pPr marL="34925">
                        <a:lnSpc>
                          <a:spcPct val="100000"/>
                        </a:lnSpc>
                      </a:pPr>
                      <a:r>
                        <a:rPr sz="1600" dirty="0">
                          <a:latin typeface="Arial Narrow"/>
                          <a:cs typeface="Arial Narrow"/>
                        </a:rPr>
                        <a:t>1963</a:t>
                      </a:r>
                      <a:endParaRPr sz="1600">
                        <a:latin typeface="Arial Narrow"/>
                        <a:cs typeface="Arial Narrow"/>
                      </a:endParaRPr>
                    </a:p>
                  </a:txBody>
                  <a:tcPr marL="0" marR="0" marT="0" marB="0"/>
                </a:tc>
                <a:tc>
                  <a:txBody>
                    <a:bodyPr/>
                    <a:lstStyle/>
                    <a:p>
                      <a:pPr marL="110489">
                        <a:lnSpc>
                          <a:spcPct val="100000"/>
                        </a:lnSpc>
                      </a:pPr>
                      <a:r>
                        <a:rPr sz="1600" dirty="0">
                          <a:latin typeface="Arial Narrow"/>
                          <a:cs typeface="Arial Narrow"/>
                        </a:rPr>
                        <a:t>45679</a:t>
                      </a:r>
                      <a:endParaRPr sz="1600">
                        <a:latin typeface="Arial Narrow"/>
                        <a:cs typeface="Arial Narrow"/>
                      </a:endParaRPr>
                    </a:p>
                  </a:txBody>
                  <a:tcPr marL="0" marR="0" marT="0" marB="0"/>
                </a:tc>
                <a:extLst>
                  <a:ext uri="{0D108BD9-81ED-4DB2-BD59-A6C34878D82A}">
                    <a16:rowId xmlns:a16="http://schemas.microsoft.com/office/drawing/2014/main" val="10001"/>
                  </a:ext>
                </a:extLst>
              </a:tr>
              <a:tr h="365760">
                <a:tc>
                  <a:txBody>
                    <a:bodyPr/>
                    <a:lstStyle/>
                    <a:p>
                      <a:pPr marL="34925">
                        <a:lnSpc>
                          <a:spcPct val="100000"/>
                        </a:lnSpc>
                      </a:pPr>
                      <a:r>
                        <a:rPr sz="1600" dirty="0">
                          <a:latin typeface="Arial Narrow"/>
                          <a:cs typeface="Arial Narrow"/>
                        </a:rPr>
                        <a:t>1964</a:t>
                      </a:r>
                      <a:endParaRPr sz="1600">
                        <a:latin typeface="Arial Narrow"/>
                        <a:cs typeface="Arial Narrow"/>
                      </a:endParaRPr>
                    </a:p>
                  </a:txBody>
                  <a:tcPr marL="0" marR="0" marT="0" marB="0"/>
                </a:tc>
                <a:tc>
                  <a:txBody>
                    <a:bodyPr/>
                    <a:lstStyle/>
                    <a:p>
                      <a:pPr marL="110489">
                        <a:lnSpc>
                          <a:spcPct val="100000"/>
                        </a:lnSpc>
                      </a:pPr>
                      <a:r>
                        <a:rPr sz="1600" dirty="0">
                          <a:latin typeface="Arial Narrow"/>
                          <a:cs typeface="Arial Narrow"/>
                        </a:rPr>
                        <a:t>47375</a:t>
                      </a:r>
                      <a:endParaRPr sz="1600">
                        <a:latin typeface="Arial Narrow"/>
                        <a:cs typeface="Arial Narrow"/>
                      </a:endParaRPr>
                    </a:p>
                  </a:txBody>
                  <a:tcPr marL="0" marR="0" marT="0" marB="0"/>
                </a:tc>
                <a:extLst>
                  <a:ext uri="{0D108BD9-81ED-4DB2-BD59-A6C34878D82A}">
                    <a16:rowId xmlns:a16="http://schemas.microsoft.com/office/drawing/2014/main" val="10002"/>
                  </a:ext>
                </a:extLst>
              </a:tr>
              <a:tr h="365886">
                <a:tc>
                  <a:txBody>
                    <a:bodyPr/>
                    <a:lstStyle/>
                    <a:p>
                      <a:pPr marL="34925">
                        <a:lnSpc>
                          <a:spcPct val="100000"/>
                        </a:lnSpc>
                      </a:pPr>
                      <a:r>
                        <a:rPr sz="1600" dirty="0">
                          <a:latin typeface="Arial Narrow"/>
                          <a:cs typeface="Arial Narrow"/>
                        </a:rPr>
                        <a:t>1965</a:t>
                      </a:r>
                      <a:endParaRPr sz="1600">
                        <a:latin typeface="Arial Narrow"/>
                        <a:cs typeface="Arial Narrow"/>
                      </a:endParaRPr>
                    </a:p>
                  </a:txBody>
                  <a:tcPr marL="0" marR="0" marT="0" marB="0"/>
                </a:tc>
                <a:tc>
                  <a:txBody>
                    <a:bodyPr/>
                    <a:lstStyle/>
                    <a:p>
                      <a:pPr marL="110489">
                        <a:lnSpc>
                          <a:spcPct val="100000"/>
                        </a:lnSpc>
                      </a:pPr>
                      <a:r>
                        <a:rPr sz="1600" dirty="0">
                          <a:latin typeface="Arial Narrow"/>
                          <a:cs typeface="Arial Narrow"/>
                        </a:rPr>
                        <a:t>62857</a:t>
                      </a:r>
                      <a:endParaRPr sz="1600">
                        <a:latin typeface="Arial Narrow"/>
                        <a:cs typeface="Arial Narrow"/>
                      </a:endParaRPr>
                    </a:p>
                  </a:txBody>
                  <a:tcPr marL="0" marR="0" marT="0" marB="0"/>
                </a:tc>
                <a:extLst>
                  <a:ext uri="{0D108BD9-81ED-4DB2-BD59-A6C34878D82A}">
                    <a16:rowId xmlns:a16="http://schemas.microsoft.com/office/drawing/2014/main" val="10003"/>
                  </a:ext>
                </a:extLst>
              </a:tr>
              <a:tr h="365887">
                <a:tc>
                  <a:txBody>
                    <a:bodyPr/>
                    <a:lstStyle/>
                    <a:p>
                      <a:pPr marL="34925">
                        <a:lnSpc>
                          <a:spcPct val="100000"/>
                        </a:lnSpc>
                      </a:pPr>
                      <a:r>
                        <a:rPr sz="1600" spc="-5" dirty="0">
                          <a:latin typeface="Arial Narrow"/>
                          <a:cs typeface="Arial Narrow"/>
                        </a:rPr>
                        <a:t>...</a:t>
                      </a:r>
                      <a:endParaRPr sz="1600">
                        <a:latin typeface="Arial Narrow"/>
                        <a:cs typeface="Arial Narrow"/>
                      </a:endParaRPr>
                    </a:p>
                  </a:txBody>
                  <a:tcPr marL="0" marR="0" marT="0" marB="0"/>
                </a:tc>
                <a:tc>
                  <a:txBody>
                    <a:bodyPr/>
                    <a:lstStyle/>
                    <a:p>
                      <a:endParaRPr sz="1600">
                        <a:latin typeface="Arial Narrow"/>
                        <a:cs typeface="Arial Narrow"/>
                      </a:endParaRPr>
                    </a:p>
                  </a:txBody>
                  <a:tcPr marL="0" marR="0" marT="0" marB="0"/>
                </a:tc>
                <a:extLst>
                  <a:ext uri="{0D108BD9-81ED-4DB2-BD59-A6C34878D82A}">
                    <a16:rowId xmlns:a16="http://schemas.microsoft.com/office/drawing/2014/main" val="10004"/>
                  </a:ext>
                </a:extLst>
              </a:tr>
              <a:tr h="365759">
                <a:tc>
                  <a:txBody>
                    <a:bodyPr/>
                    <a:lstStyle/>
                    <a:p>
                      <a:pPr marL="34925">
                        <a:lnSpc>
                          <a:spcPct val="100000"/>
                        </a:lnSpc>
                      </a:pPr>
                      <a:r>
                        <a:rPr sz="1600" dirty="0">
                          <a:latin typeface="Arial Narrow"/>
                          <a:cs typeface="Arial Narrow"/>
                        </a:rPr>
                        <a:t>1996</a:t>
                      </a:r>
                      <a:endParaRPr sz="1600">
                        <a:latin typeface="Arial Narrow"/>
                        <a:cs typeface="Arial Narrow"/>
                      </a:endParaRPr>
                    </a:p>
                  </a:txBody>
                  <a:tcPr marL="0" marR="0" marT="0" marB="0"/>
                </a:tc>
                <a:tc>
                  <a:txBody>
                    <a:bodyPr/>
                    <a:lstStyle/>
                    <a:p>
                      <a:pPr marL="110489">
                        <a:lnSpc>
                          <a:spcPct val="100000"/>
                        </a:lnSpc>
                      </a:pPr>
                      <a:r>
                        <a:rPr sz="1600" dirty="0">
                          <a:latin typeface="Arial Narrow"/>
                          <a:cs typeface="Arial Narrow"/>
                        </a:rPr>
                        <a:t>109645</a:t>
                      </a:r>
                      <a:endParaRPr sz="1600">
                        <a:latin typeface="Arial Narrow"/>
                        <a:cs typeface="Arial Narrow"/>
                      </a:endParaRPr>
                    </a:p>
                  </a:txBody>
                  <a:tcPr marL="0" marR="0" marT="0" marB="0"/>
                </a:tc>
                <a:extLst>
                  <a:ext uri="{0D108BD9-81ED-4DB2-BD59-A6C34878D82A}">
                    <a16:rowId xmlns:a16="http://schemas.microsoft.com/office/drawing/2014/main" val="10005"/>
                  </a:ext>
                </a:extLst>
              </a:tr>
              <a:tr h="365759">
                <a:tc>
                  <a:txBody>
                    <a:bodyPr/>
                    <a:lstStyle/>
                    <a:p>
                      <a:pPr marL="34925">
                        <a:lnSpc>
                          <a:spcPct val="100000"/>
                        </a:lnSpc>
                      </a:pPr>
                      <a:r>
                        <a:rPr sz="1600" dirty="0">
                          <a:latin typeface="Arial Narrow"/>
                          <a:cs typeface="Arial Narrow"/>
                        </a:rPr>
                        <a:t>1997</a:t>
                      </a:r>
                      <a:endParaRPr sz="1600">
                        <a:latin typeface="Arial Narrow"/>
                        <a:cs typeface="Arial Narrow"/>
                      </a:endParaRPr>
                    </a:p>
                  </a:txBody>
                  <a:tcPr marL="0" marR="0" marT="0" marB="0"/>
                </a:tc>
                <a:tc>
                  <a:txBody>
                    <a:bodyPr/>
                    <a:lstStyle/>
                    <a:p>
                      <a:pPr marL="110489">
                        <a:lnSpc>
                          <a:spcPct val="100000"/>
                        </a:lnSpc>
                      </a:pPr>
                      <a:r>
                        <a:rPr sz="1600" spc="-95" dirty="0">
                          <a:latin typeface="Arial Narrow"/>
                          <a:cs typeface="Arial Narrow"/>
                        </a:rPr>
                        <a:t>11</a:t>
                      </a:r>
                      <a:r>
                        <a:rPr sz="1600" spc="0" dirty="0">
                          <a:latin typeface="Arial Narrow"/>
                          <a:cs typeface="Arial Narrow"/>
                        </a:rPr>
                        <a:t>1</a:t>
                      </a:r>
                      <a:r>
                        <a:rPr sz="1600" spc="5" dirty="0">
                          <a:latin typeface="Arial Narrow"/>
                          <a:cs typeface="Arial Narrow"/>
                        </a:rPr>
                        <a:t>9</a:t>
                      </a:r>
                      <a:r>
                        <a:rPr sz="1600" spc="0" dirty="0">
                          <a:latin typeface="Arial Narrow"/>
                          <a:cs typeface="Arial Narrow"/>
                        </a:rPr>
                        <a:t>83</a:t>
                      </a:r>
                      <a:endParaRPr sz="1600">
                        <a:latin typeface="Arial Narrow"/>
                        <a:cs typeface="Arial Narrow"/>
                      </a:endParaRPr>
                    </a:p>
                  </a:txBody>
                  <a:tcPr marL="0" marR="0" marT="0" marB="0"/>
                </a:tc>
                <a:extLst>
                  <a:ext uri="{0D108BD9-81ED-4DB2-BD59-A6C34878D82A}">
                    <a16:rowId xmlns:a16="http://schemas.microsoft.com/office/drawing/2014/main" val="10006"/>
                  </a:ext>
                </a:extLst>
              </a:tr>
              <a:tr h="365887">
                <a:tc>
                  <a:txBody>
                    <a:bodyPr/>
                    <a:lstStyle/>
                    <a:p>
                      <a:pPr marL="34925">
                        <a:lnSpc>
                          <a:spcPct val="100000"/>
                        </a:lnSpc>
                      </a:pPr>
                      <a:r>
                        <a:rPr sz="1600" dirty="0">
                          <a:latin typeface="Arial Narrow"/>
                          <a:cs typeface="Arial Narrow"/>
                        </a:rPr>
                        <a:t>1998</a:t>
                      </a:r>
                      <a:endParaRPr sz="1600">
                        <a:latin typeface="Arial Narrow"/>
                        <a:cs typeface="Arial Narrow"/>
                      </a:endParaRPr>
                    </a:p>
                  </a:txBody>
                  <a:tcPr marL="0" marR="0" marT="0" marB="0"/>
                </a:tc>
                <a:tc>
                  <a:txBody>
                    <a:bodyPr/>
                    <a:lstStyle/>
                    <a:p>
                      <a:pPr marL="110489">
                        <a:lnSpc>
                          <a:spcPct val="100000"/>
                        </a:lnSpc>
                      </a:pPr>
                      <a:r>
                        <a:rPr sz="1600" dirty="0">
                          <a:latin typeface="Arial Narrow"/>
                          <a:cs typeface="Arial Narrow"/>
                        </a:rPr>
                        <a:t>147519</a:t>
                      </a:r>
                      <a:endParaRPr sz="1600">
                        <a:latin typeface="Arial Narrow"/>
                        <a:cs typeface="Arial Narrow"/>
                      </a:endParaRPr>
                    </a:p>
                  </a:txBody>
                  <a:tcPr marL="0" marR="0" marT="0" marB="0"/>
                </a:tc>
                <a:extLst>
                  <a:ext uri="{0D108BD9-81ED-4DB2-BD59-A6C34878D82A}">
                    <a16:rowId xmlns:a16="http://schemas.microsoft.com/office/drawing/2014/main" val="10007"/>
                  </a:ext>
                </a:extLst>
              </a:tr>
              <a:tr h="347853">
                <a:tc>
                  <a:txBody>
                    <a:bodyPr/>
                    <a:lstStyle/>
                    <a:p>
                      <a:pPr marL="34925">
                        <a:lnSpc>
                          <a:spcPct val="100000"/>
                        </a:lnSpc>
                      </a:pPr>
                      <a:r>
                        <a:rPr sz="1600" dirty="0">
                          <a:latin typeface="Arial Narrow"/>
                          <a:cs typeface="Arial Narrow"/>
                        </a:rPr>
                        <a:t>1999</a:t>
                      </a:r>
                      <a:endParaRPr sz="1600">
                        <a:latin typeface="Arial Narrow"/>
                        <a:cs typeface="Arial Narrow"/>
                      </a:endParaRPr>
                    </a:p>
                  </a:txBody>
                  <a:tcPr marL="0" marR="0" marT="0" marB="0"/>
                </a:tc>
                <a:tc>
                  <a:txBody>
                    <a:bodyPr/>
                    <a:lstStyle/>
                    <a:p>
                      <a:pPr marL="110489">
                        <a:lnSpc>
                          <a:spcPct val="100000"/>
                        </a:lnSpc>
                      </a:pPr>
                      <a:r>
                        <a:rPr sz="1600" dirty="0">
                          <a:latin typeface="Arial Narrow"/>
                          <a:cs typeface="Arial Narrow"/>
                        </a:rPr>
                        <a:t>153486</a:t>
                      </a:r>
                      <a:endParaRPr sz="1600">
                        <a:latin typeface="Arial Narrow"/>
                        <a:cs typeface="Arial Narrow"/>
                      </a:endParaRPr>
                    </a:p>
                  </a:txBody>
                  <a:tcPr marL="0" marR="0"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22976" rIns="0" bIns="0" rtlCol="0">
            <a:spAutoFit/>
          </a:bodyPr>
          <a:lstStyle/>
          <a:p>
            <a:pPr marL="115570">
              <a:lnSpc>
                <a:spcPts val="2965"/>
              </a:lnSpc>
            </a:pPr>
            <a:r>
              <a:rPr sz="2600" b="1" spc="-20" dirty="0">
                <a:solidFill>
                  <a:srgbClr val="33CC33"/>
                </a:solidFill>
                <a:latin typeface="黑体"/>
                <a:cs typeface="黑体"/>
              </a:rPr>
              <a:t>文档倒</a:t>
            </a:r>
            <a:r>
              <a:rPr sz="2600" b="1" spc="-30" dirty="0">
                <a:solidFill>
                  <a:srgbClr val="33CC33"/>
                </a:solidFill>
                <a:latin typeface="黑体"/>
                <a:cs typeface="黑体"/>
              </a:rPr>
              <a:t>排</a:t>
            </a:r>
            <a:r>
              <a:rPr sz="2600" b="1" spc="-20" dirty="0">
                <a:solidFill>
                  <a:srgbClr val="33CC33"/>
                </a:solidFill>
                <a:latin typeface="黑体"/>
                <a:cs typeface="黑体"/>
              </a:rPr>
              <a:t>算法简</a:t>
            </a:r>
            <a:r>
              <a:rPr sz="2600" b="1" spc="-30" dirty="0">
                <a:solidFill>
                  <a:srgbClr val="33CC33"/>
                </a:solidFill>
                <a:latin typeface="黑体"/>
                <a:cs typeface="黑体"/>
              </a:rPr>
              <a:t>介</a:t>
            </a:r>
            <a:endParaRPr sz="2600">
              <a:latin typeface="黑体"/>
              <a:cs typeface="黑体"/>
            </a:endParaRPr>
          </a:p>
        </p:txBody>
      </p:sp>
      <p:sp>
        <p:nvSpPr>
          <p:cNvPr id="3" name="object 3"/>
          <p:cNvSpPr txBox="1"/>
          <p:nvPr/>
        </p:nvSpPr>
        <p:spPr>
          <a:xfrm>
            <a:off x="779780" y="1537035"/>
            <a:ext cx="7801609" cy="4010660"/>
          </a:xfrm>
          <a:prstGeom prst="rect">
            <a:avLst/>
          </a:prstGeom>
        </p:spPr>
        <p:txBody>
          <a:bodyPr vert="horz" wrap="square" lIns="0" tIns="0" rIns="0" bIns="0" rtlCol="0">
            <a:spAutoFit/>
          </a:bodyPr>
          <a:lstStyle/>
          <a:p>
            <a:pPr marL="241300" marR="6350" indent="-229235">
              <a:lnSpc>
                <a:spcPct val="99700"/>
              </a:lnSpc>
            </a:pPr>
            <a:r>
              <a:rPr sz="2050" spc="-15" dirty="0">
                <a:solidFill>
                  <a:srgbClr val="9B2C1F"/>
                </a:solidFill>
                <a:latin typeface="Wingdings 2"/>
                <a:cs typeface="Wingdings 2"/>
              </a:rPr>
              <a:t></a:t>
            </a:r>
            <a:r>
              <a:rPr sz="2050" spc="155" dirty="0">
                <a:solidFill>
                  <a:srgbClr val="9B2C1F"/>
                </a:solidFill>
                <a:latin typeface="Times New Roman"/>
                <a:cs typeface="Times New Roman"/>
              </a:rPr>
              <a:t> </a:t>
            </a:r>
            <a:r>
              <a:rPr sz="2400" spc="-5" dirty="0">
                <a:latin typeface="Arial Narrow"/>
                <a:cs typeface="Arial Narrow"/>
              </a:rPr>
              <a:t>Inverte</a:t>
            </a:r>
            <a:r>
              <a:rPr sz="2400" spc="0" dirty="0">
                <a:latin typeface="Arial Narrow"/>
                <a:cs typeface="Arial Narrow"/>
              </a:rPr>
              <a:t>d</a:t>
            </a:r>
            <a:r>
              <a:rPr sz="2400" spc="20" dirty="0">
                <a:latin typeface="Arial Narrow"/>
                <a:cs typeface="Arial Narrow"/>
              </a:rPr>
              <a:t> </a:t>
            </a:r>
            <a:r>
              <a:rPr sz="2400" spc="0" dirty="0">
                <a:latin typeface="Arial Narrow"/>
                <a:cs typeface="Arial Narrow"/>
              </a:rPr>
              <a:t>Inde</a:t>
            </a:r>
            <a:r>
              <a:rPr sz="2400" spc="-10" dirty="0">
                <a:latin typeface="Arial Narrow"/>
                <a:cs typeface="Arial Narrow"/>
              </a:rPr>
              <a:t>x</a:t>
            </a:r>
            <a:r>
              <a:rPr sz="2400" spc="5" dirty="0">
                <a:latin typeface="Arial Narrow"/>
                <a:cs typeface="Arial Narrow"/>
              </a:rPr>
              <a:t>(</a:t>
            </a:r>
            <a:r>
              <a:rPr sz="2400" spc="-5" dirty="0">
                <a:latin typeface="黑体"/>
                <a:cs typeface="黑体"/>
              </a:rPr>
              <a:t>倒排索</a:t>
            </a:r>
            <a:r>
              <a:rPr sz="2400" spc="0" dirty="0">
                <a:latin typeface="黑体"/>
                <a:cs typeface="黑体"/>
              </a:rPr>
              <a:t>引</a:t>
            </a:r>
            <a:r>
              <a:rPr sz="2400" spc="0" dirty="0">
                <a:latin typeface="Arial Narrow"/>
                <a:cs typeface="Arial Narrow"/>
              </a:rPr>
              <a:t>)</a:t>
            </a:r>
            <a:r>
              <a:rPr sz="2400" spc="-5" dirty="0">
                <a:latin typeface="黑体"/>
                <a:cs typeface="黑体"/>
              </a:rPr>
              <a:t>是目前几乎所有支持全文检索的搜 </a:t>
            </a:r>
            <a:r>
              <a:rPr sz="2400" spc="0" dirty="0">
                <a:latin typeface="黑体"/>
                <a:cs typeface="黑体"/>
              </a:rPr>
              <a:t>索引擎都要依赖的一个数据结构。基于索引结构，给出 一个</a:t>
            </a:r>
            <a:r>
              <a:rPr sz="2400" spc="-5" dirty="0">
                <a:latin typeface="黑体"/>
                <a:cs typeface="黑体"/>
              </a:rPr>
              <a:t>词</a:t>
            </a:r>
            <a:r>
              <a:rPr sz="2400" spc="-5" dirty="0">
                <a:latin typeface="Arial Narrow"/>
                <a:cs typeface="Arial Narrow"/>
              </a:rPr>
              <a:t>(</a:t>
            </a:r>
            <a:r>
              <a:rPr sz="2400" b="1" spc="-10" dirty="0">
                <a:latin typeface="Arial Narrow"/>
                <a:cs typeface="Arial Narrow"/>
              </a:rPr>
              <a:t>ter</a:t>
            </a:r>
            <a:r>
              <a:rPr sz="2400" b="1" spc="-15" dirty="0">
                <a:latin typeface="Arial Narrow"/>
                <a:cs typeface="Arial Narrow"/>
              </a:rPr>
              <a:t>m</a:t>
            </a:r>
            <a:r>
              <a:rPr sz="2400" spc="-5" dirty="0">
                <a:latin typeface="Arial Narrow"/>
                <a:cs typeface="Arial Narrow"/>
              </a:rPr>
              <a:t>)</a:t>
            </a:r>
            <a:r>
              <a:rPr sz="2400" spc="0" dirty="0">
                <a:latin typeface="黑体"/>
                <a:cs typeface="黑体"/>
              </a:rPr>
              <a:t>，能取得含有这</a:t>
            </a:r>
            <a:r>
              <a:rPr sz="2400" spc="5" dirty="0">
                <a:latin typeface="黑体"/>
                <a:cs typeface="黑体"/>
              </a:rPr>
              <a:t>个</a:t>
            </a:r>
            <a:r>
              <a:rPr sz="2400" spc="0" dirty="0">
                <a:latin typeface="Arial Narrow"/>
                <a:cs typeface="Arial Narrow"/>
              </a:rPr>
              <a:t>ter</a:t>
            </a:r>
            <a:r>
              <a:rPr sz="2400" spc="10" dirty="0">
                <a:latin typeface="Arial Narrow"/>
                <a:cs typeface="Arial Narrow"/>
              </a:rPr>
              <a:t>m</a:t>
            </a:r>
            <a:r>
              <a:rPr sz="2400" spc="0" dirty="0">
                <a:latin typeface="黑体"/>
                <a:cs typeface="黑体"/>
              </a:rPr>
              <a:t>的文档列表</a:t>
            </a:r>
            <a:r>
              <a:rPr sz="2400" spc="0" dirty="0">
                <a:latin typeface="Arial Narrow"/>
                <a:cs typeface="Arial Narrow"/>
              </a:rPr>
              <a:t>(the</a:t>
            </a:r>
            <a:r>
              <a:rPr sz="2400" spc="-30" dirty="0">
                <a:latin typeface="Arial Narrow"/>
                <a:cs typeface="Arial Narrow"/>
              </a:rPr>
              <a:t> </a:t>
            </a:r>
            <a:r>
              <a:rPr sz="2400" spc="-5" dirty="0">
                <a:latin typeface="Arial Narrow"/>
                <a:cs typeface="Arial Narrow"/>
              </a:rPr>
              <a:t>l</a:t>
            </a:r>
            <a:r>
              <a:rPr sz="2400" spc="-10" dirty="0">
                <a:latin typeface="Arial Narrow"/>
                <a:cs typeface="Arial Narrow"/>
              </a:rPr>
              <a:t>i</a:t>
            </a:r>
            <a:r>
              <a:rPr sz="2400" spc="-5" dirty="0">
                <a:latin typeface="Arial Narrow"/>
                <a:cs typeface="Arial Narrow"/>
              </a:rPr>
              <a:t>s</a:t>
            </a:r>
            <a:r>
              <a:rPr sz="2400" spc="0" dirty="0">
                <a:latin typeface="Arial Narrow"/>
                <a:cs typeface="Arial Narrow"/>
              </a:rPr>
              <a:t>t</a:t>
            </a:r>
            <a:r>
              <a:rPr sz="2400" spc="15" dirty="0">
                <a:latin typeface="Arial Narrow"/>
                <a:cs typeface="Arial Narrow"/>
              </a:rPr>
              <a:t> </a:t>
            </a:r>
            <a:r>
              <a:rPr sz="2400" spc="-5" dirty="0">
                <a:latin typeface="Arial Narrow"/>
                <a:cs typeface="Arial Narrow"/>
              </a:rPr>
              <a:t>of </a:t>
            </a:r>
            <a:r>
              <a:rPr sz="2400" b="1" spc="-15" dirty="0">
                <a:latin typeface="Arial Narrow"/>
                <a:cs typeface="Arial Narrow"/>
              </a:rPr>
              <a:t>doc</a:t>
            </a:r>
            <a:r>
              <a:rPr sz="2400" b="1" spc="-25" dirty="0">
                <a:latin typeface="Arial Narrow"/>
                <a:cs typeface="Arial Narrow"/>
              </a:rPr>
              <a:t>u</a:t>
            </a:r>
            <a:r>
              <a:rPr sz="2400" b="1" spc="0" dirty="0">
                <a:latin typeface="Arial Narrow"/>
                <a:cs typeface="Arial Narrow"/>
              </a:rPr>
              <a:t>ment</a:t>
            </a:r>
            <a:r>
              <a:rPr sz="2400" b="1" spc="-5" dirty="0">
                <a:latin typeface="Arial Narrow"/>
                <a:cs typeface="Arial Narrow"/>
              </a:rPr>
              <a:t>s</a:t>
            </a:r>
            <a:r>
              <a:rPr sz="2400" spc="-10" dirty="0">
                <a:latin typeface="Arial Narrow"/>
                <a:cs typeface="Arial Narrow"/>
              </a:rPr>
              <a:t>)</a:t>
            </a:r>
            <a:endParaRPr sz="2400">
              <a:latin typeface="Arial Narrow"/>
              <a:cs typeface="Arial Narrow"/>
            </a:endParaRPr>
          </a:p>
          <a:p>
            <a:pPr marL="12700">
              <a:lnSpc>
                <a:spcPct val="100000"/>
              </a:lnSpc>
              <a:spcBef>
                <a:spcPts val="420"/>
              </a:spcBef>
            </a:pPr>
            <a:r>
              <a:rPr sz="2000" spc="10" dirty="0">
                <a:solidFill>
                  <a:srgbClr val="9B2C1F"/>
                </a:solidFill>
                <a:latin typeface="Wingdings 2"/>
                <a:cs typeface="Wingdings 2"/>
              </a:rPr>
              <a:t></a:t>
            </a:r>
            <a:r>
              <a:rPr sz="2000" spc="170" dirty="0">
                <a:solidFill>
                  <a:srgbClr val="9B2C1F"/>
                </a:solidFill>
                <a:latin typeface="Times New Roman"/>
                <a:cs typeface="Times New Roman"/>
              </a:rPr>
              <a:t> </a:t>
            </a:r>
            <a:r>
              <a:rPr sz="2400" spc="-40" dirty="0">
                <a:latin typeface="Arial Narrow"/>
                <a:cs typeface="Arial Narrow"/>
              </a:rPr>
              <a:t>W</a:t>
            </a:r>
            <a:r>
              <a:rPr sz="2400" spc="-5" dirty="0">
                <a:latin typeface="Arial Narrow"/>
                <a:cs typeface="Arial Narrow"/>
              </a:rPr>
              <a:t>e</a:t>
            </a:r>
            <a:r>
              <a:rPr sz="2400" spc="0" dirty="0">
                <a:latin typeface="Arial Narrow"/>
                <a:cs typeface="Arial Narrow"/>
              </a:rPr>
              <a:t>b</a:t>
            </a:r>
            <a:r>
              <a:rPr sz="2400" spc="15" dirty="0">
                <a:latin typeface="Arial Narrow"/>
                <a:cs typeface="Arial Narrow"/>
              </a:rPr>
              <a:t> </a:t>
            </a:r>
            <a:r>
              <a:rPr sz="2400" spc="0" dirty="0">
                <a:latin typeface="Arial Narrow"/>
                <a:cs typeface="Arial Narrow"/>
              </a:rPr>
              <a:t>S</a:t>
            </a:r>
            <a:r>
              <a:rPr sz="2400" spc="-10" dirty="0">
                <a:latin typeface="Arial Narrow"/>
                <a:cs typeface="Arial Narrow"/>
              </a:rPr>
              <a:t>e</a:t>
            </a:r>
            <a:r>
              <a:rPr sz="2400" spc="-5" dirty="0">
                <a:latin typeface="Arial Narrow"/>
                <a:cs typeface="Arial Narrow"/>
              </a:rPr>
              <a:t>arch</a:t>
            </a:r>
            <a:r>
              <a:rPr sz="2400" spc="-5" dirty="0">
                <a:latin typeface="黑体"/>
                <a:cs typeface="黑体"/>
              </a:rPr>
              <a:t>中的问题主要分为三部分：</a:t>
            </a:r>
            <a:endParaRPr sz="2400">
              <a:latin typeface="黑体"/>
              <a:cs typeface="黑体"/>
            </a:endParaRPr>
          </a:p>
          <a:p>
            <a:pPr marL="515620" indent="-228600">
              <a:lnSpc>
                <a:spcPct val="100000"/>
              </a:lnSpc>
              <a:spcBef>
                <a:spcPts val="370"/>
              </a:spcBef>
              <a:buClr>
                <a:srgbClr val="E6B0AB"/>
              </a:buClr>
              <a:buSzPct val="83333"/>
              <a:buFont typeface="Wingdings 2"/>
              <a:buChar char=""/>
              <a:tabLst>
                <a:tab pos="515620" algn="l"/>
              </a:tabLst>
            </a:pPr>
            <a:r>
              <a:rPr sz="2400" spc="-5" dirty="0">
                <a:latin typeface="Arial Narrow"/>
                <a:cs typeface="Arial Narrow"/>
              </a:rPr>
              <a:t>crawl</a:t>
            </a:r>
            <a:r>
              <a:rPr sz="2400" spc="-15" dirty="0">
                <a:latin typeface="Arial Narrow"/>
                <a:cs typeface="Arial Narrow"/>
              </a:rPr>
              <a:t>i</a:t>
            </a:r>
            <a:r>
              <a:rPr sz="2400" spc="-5" dirty="0">
                <a:latin typeface="Arial Narrow"/>
                <a:cs typeface="Arial Narrow"/>
              </a:rPr>
              <a:t>ng(gatherin</a:t>
            </a:r>
            <a:r>
              <a:rPr sz="2400" spc="0" dirty="0">
                <a:latin typeface="Arial Narrow"/>
                <a:cs typeface="Arial Narrow"/>
              </a:rPr>
              <a:t>g</a:t>
            </a:r>
            <a:r>
              <a:rPr sz="2400" spc="65" dirty="0">
                <a:latin typeface="Arial Narrow"/>
                <a:cs typeface="Arial Narrow"/>
              </a:rPr>
              <a:t> </a:t>
            </a:r>
            <a:r>
              <a:rPr sz="2400" spc="-15" dirty="0">
                <a:latin typeface="Arial Narrow"/>
                <a:cs typeface="Arial Narrow"/>
              </a:rPr>
              <a:t>w</a:t>
            </a:r>
            <a:r>
              <a:rPr sz="2400" spc="-25" dirty="0">
                <a:latin typeface="Arial Narrow"/>
                <a:cs typeface="Arial Narrow"/>
              </a:rPr>
              <a:t>e</a:t>
            </a:r>
            <a:r>
              <a:rPr sz="2400" spc="0" dirty="0">
                <a:latin typeface="Arial Narrow"/>
                <a:cs typeface="Arial Narrow"/>
              </a:rPr>
              <a:t>b</a:t>
            </a:r>
            <a:r>
              <a:rPr sz="2400" spc="20" dirty="0">
                <a:latin typeface="Arial Narrow"/>
                <a:cs typeface="Arial Narrow"/>
              </a:rPr>
              <a:t> </a:t>
            </a:r>
            <a:r>
              <a:rPr sz="2400" spc="-5" dirty="0">
                <a:latin typeface="Arial Narrow"/>
                <a:cs typeface="Arial Narrow"/>
              </a:rPr>
              <a:t>content)</a:t>
            </a:r>
            <a:endParaRPr sz="2400">
              <a:latin typeface="Arial Narrow"/>
              <a:cs typeface="Arial Narrow"/>
            </a:endParaRPr>
          </a:p>
          <a:p>
            <a:pPr marL="515620" indent="-228600">
              <a:lnSpc>
                <a:spcPct val="100000"/>
              </a:lnSpc>
              <a:spcBef>
                <a:spcPts val="405"/>
              </a:spcBef>
              <a:buClr>
                <a:srgbClr val="E6B0AB"/>
              </a:buClr>
              <a:buSzPct val="83333"/>
              <a:buFont typeface="Wingdings 2"/>
              <a:buChar char=""/>
              <a:tabLst>
                <a:tab pos="515620" algn="l"/>
              </a:tabLst>
            </a:pPr>
            <a:r>
              <a:rPr sz="2400" spc="-5" dirty="0">
                <a:latin typeface="Arial Narrow"/>
                <a:cs typeface="Arial Narrow"/>
              </a:rPr>
              <a:t>i</a:t>
            </a:r>
            <a:r>
              <a:rPr sz="2400" spc="-10" dirty="0">
                <a:latin typeface="Arial Narrow"/>
                <a:cs typeface="Arial Narrow"/>
              </a:rPr>
              <a:t>n</a:t>
            </a:r>
            <a:r>
              <a:rPr sz="2400" spc="-5" dirty="0">
                <a:latin typeface="Arial Narrow"/>
                <a:cs typeface="Arial Narrow"/>
              </a:rPr>
              <a:t>dex</a:t>
            </a:r>
            <a:r>
              <a:rPr sz="2400" spc="-15" dirty="0">
                <a:latin typeface="Arial Narrow"/>
                <a:cs typeface="Arial Narrow"/>
              </a:rPr>
              <a:t>i</a:t>
            </a:r>
            <a:r>
              <a:rPr sz="2400" spc="-5" dirty="0">
                <a:latin typeface="Arial Narrow"/>
                <a:cs typeface="Arial Narrow"/>
              </a:rPr>
              <a:t>ng(co</a:t>
            </a:r>
            <a:r>
              <a:rPr sz="2400" spc="0" dirty="0">
                <a:latin typeface="Arial Narrow"/>
                <a:cs typeface="Arial Narrow"/>
              </a:rPr>
              <a:t>n</a:t>
            </a:r>
            <a:r>
              <a:rPr sz="2400" spc="-5" dirty="0">
                <a:latin typeface="Arial Narrow"/>
                <a:cs typeface="Arial Narrow"/>
              </a:rPr>
              <a:t>st</a:t>
            </a:r>
            <a:r>
              <a:rPr sz="2400" spc="5" dirty="0">
                <a:latin typeface="Arial Narrow"/>
                <a:cs typeface="Arial Narrow"/>
              </a:rPr>
              <a:t>r</a:t>
            </a:r>
            <a:r>
              <a:rPr sz="2400" spc="-5" dirty="0">
                <a:latin typeface="Arial Narrow"/>
                <a:cs typeface="Arial Narrow"/>
              </a:rPr>
              <a:t>uct</a:t>
            </a:r>
            <a:r>
              <a:rPr sz="2400" spc="5" dirty="0">
                <a:latin typeface="Arial Narrow"/>
                <a:cs typeface="Arial Narrow"/>
              </a:rPr>
              <a:t>i</a:t>
            </a:r>
            <a:r>
              <a:rPr sz="2400" spc="-5" dirty="0">
                <a:latin typeface="Arial Narrow"/>
                <a:cs typeface="Arial Narrow"/>
              </a:rPr>
              <a:t>o</a:t>
            </a:r>
            <a:r>
              <a:rPr sz="2400" spc="0" dirty="0">
                <a:latin typeface="Arial Narrow"/>
                <a:cs typeface="Arial Narrow"/>
              </a:rPr>
              <a:t>n</a:t>
            </a:r>
            <a:r>
              <a:rPr sz="2400" spc="55" dirty="0">
                <a:latin typeface="Arial Narrow"/>
                <a:cs typeface="Arial Narrow"/>
              </a:rPr>
              <a:t> </a:t>
            </a:r>
            <a:r>
              <a:rPr sz="2400" spc="-5" dirty="0">
                <a:latin typeface="Arial Narrow"/>
                <a:cs typeface="Arial Narrow"/>
              </a:rPr>
              <a:t>o</a:t>
            </a:r>
            <a:r>
              <a:rPr sz="2400" spc="0" dirty="0">
                <a:latin typeface="Arial Narrow"/>
                <a:cs typeface="Arial Narrow"/>
              </a:rPr>
              <a:t>f </a:t>
            </a:r>
            <a:r>
              <a:rPr sz="2400" spc="-5" dirty="0">
                <a:latin typeface="Arial Narrow"/>
                <a:cs typeface="Arial Narrow"/>
              </a:rPr>
              <a:t>th</a:t>
            </a:r>
            <a:r>
              <a:rPr sz="2400" spc="0" dirty="0">
                <a:latin typeface="Arial Narrow"/>
                <a:cs typeface="Arial Narrow"/>
              </a:rPr>
              <a:t>e</a:t>
            </a:r>
            <a:r>
              <a:rPr sz="2400" spc="10" dirty="0">
                <a:latin typeface="Arial Narrow"/>
                <a:cs typeface="Arial Narrow"/>
              </a:rPr>
              <a:t> </a:t>
            </a:r>
            <a:r>
              <a:rPr sz="2400" spc="-5" dirty="0">
                <a:latin typeface="Arial Narrow"/>
                <a:cs typeface="Arial Narrow"/>
              </a:rPr>
              <a:t>i</a:t>
            </a:r>
            <a:r>
              <a:rPr sz="2400" spc="-10" dirty="0">
                <a:latin typeface="Arial Narrow"/>
                <a:cs typeface="Arial Narrow"/>
              </a:rPr>
              <a:t>n</a:t>
            </a:r>
            <a:r>
              <a:rPr sz="2400" spc="-5" dirty="0">
                <a:latin typeface="Arial Narrow"/>
                <a:cs typeface="Arial Narrow"/>
              </a:rPr>
              <a:t>ver</a:t>
            </a:r>
            <a:r>
              <a:rPr sz="2400" spc="5" dirty="0">
                <a:latin typeface="Arial Narrow"/>
                <a:cs typeface="Arial Narrow"/>
              </a:rPr>
              <a:t>t</a:t>
            </a:r>
            <a:r>
              <a:rPr sz="2400" spc="-5" dirty="0">
                <a:latin typeface="Arial Narrow"/>
                <a:cs typeface="Arial Narrow"/>
              </a:rPr>
              <a:t>e</a:t>
            </a:r>
            <a:r>
              <a:rPr sz="2400" spc="0" dirty="0">
                <a:latin typeface="Arial Narrow"/>
                <a:cs typeface="Arial Narrow"/>
              </a:rPr>
              <a:t>d</a:t>
            </a:r>
            <a:r>
              <a:rPr sz="2400" spc="30" dirty="0">
                <a:latin typeface="Arial Narrow"/>
                <a:cs typeface="Arial Narrow"/>
              </a:rPr>
              <a:t> </a:t>
            </a:r>
            <a:r>
              <a:rPr sz="2400" spc="-5" dirty="0">
                <a:latin typeface="Arial Narrow"/>
                <a:cs typeface="Arial Narrow"/>
              </a:rPr>
              <a:t>i</a:t>
            </a:r>
            <a:r>
              <a:rPr sz="2400" spc="-10" dirty="0">
                <a:latin typeface="Arial Narrow"/>
                <a:cs typeface="Arial Narrow"/>
              </a:rPr>
              <a:t>n</a:t>
            </a:r>
            <a:r>
              <a:rPr sz="2400" spc="-5" dirty="0">
                <a:latin typeface="Arial Narrow"/>
                <a:cs typeface="Arial Narrow"/>
              </a:rPr>
              <a:t>dex)</a:t>
            </a:r>
            <a:endParaRPr sz="2400">
              <a:latin typeface="Arial Narrow"/>
              <a:cs typeface="Arial Narrow"/>
            </a:endParaRPr>
          </a:p>
          <a:p>
            <a:pPr marL="515620" indent="-228600">
              <a:lnSpc>
                <a:spcPct val="100000"/>
              </a:lnSpc>
              <a:spcBef>
                <a:spcPts val="395"/>
              </a:spcBef>
              <a:buClr>
                <a:srgbClr val="E6B0AB"/>
              </a:buClr>
              <a:buSzPct val="83333"/>
              <a:buFont typeface="Wingdings 2"/>
              <a:buChar char=""/>
              <a:tabLst>
                <a:tab pos="515620" algn="l"/>
              </a:tabLst>
            </a:pPr>
            <a:r>
              <a:rPr sz="2400" spc="0" dirty="0">
                <a:latin typeface="Arial Narrow"/>
                <a:cs typeface="Arial Narrow"/>
              </a:rPr>
              <a:t>retrieva</a:t>
            </a:r>
            <a:r>
              <a:rPr sz="2400" spc="-15" dirty="0">
                <a:latin typeface="Arial Narrow"/>
                <a:cs typeface="Arial Narrow"/>
              </a:rPr>
              <a:t>l</a:t>
            </a:r>
            <a:r>
              <a:rPr sz="2400" spc="-10" dirty="0">
                <a:latin typeface="Arial Narrow"/>
                <a:cs typeface="Arial Narrow"/>
              </a:rPr>
              <a:t>(</a:t>
            </a:r>
            <a:r>
              <a:rPr sz="2400" spc="-5" dirty="0">
                <a:latin typeface="Arial Narrow"/>
                <a:cs typeface="Arial Narrow"/>
              </a:rPr>
              <a:t>rank</a:t>
            </a:r>
            <a:r>
              <a:rPr sz="2400" spc="-15" dirty="0">
                <a:latin typeface="Arial Narrow"/>
                <a:cs typeface="Arial Narrow"/>
              </a:rPr>
              <a:t>i</a:t>
            </a:r>
            <a:r>
              <a:rPr sz="2400" spc="-5" dirty="0">
                <a:latin typeface="Arial Narrow"/>
                <a:cs typeface="Arial Narrow"/>
              </a:rPr>
              <a:t>n</a:t>
            </a:r>
            <a:r>
              <a:rPr sz="2400" spc="0" dirty="0">
                <a:latin typeface="Arial Narrow"/>
                <a:cs typeface="Arial Narrow"/>
              </a:rPr>
              <a:t>g</a:t>
            </a:r>
            <a:r>
              <a:rPr sz="2400" spc="30" dirty="0">
                <a:latin typeface="Arial Narrow"/>
                <a:cs typeface="Arial Narrow"/>
              </a:rPr>
              <a:t> </a:t>
            </a:r>
            <a:r>
              <a:rPr sz="2400" spc="-5" dirty="0">
                <a:latin typeface="Arial Narrow"/>
                <a:cs typeface="Arial Narrow"/>
              </a:rPr>
              <a:t>docume</a:t>
            </a:r>
            <a:r>
              <a:rPr sz="2400" spc="-10" dirty="0">
                <a:latin typeface="Arial Narrow"/>
                <a:cs typeface="Arial Narrow"/>
              </a:rPr>
              <a:t>n</a:t>
            </a:r>
            <a:r>
              <a:rPr sz="2400" spc="-5" dirty="0">
                <a:latin typeface="Arial Narrow"/>
                <a:cs typeface="Arial Narrow"/>
              </a:rPr>
              <a:t>t</a:t>
            </a:r>
            <a:r>
              <a:rPr sz="2400" spc="0" dirty="0">
                <a:latin typeface="Arial Narrow"/>
                <a:cs typeface="Arial Narrow"/>
              </a:rPr>
              <a:t>s</a:t>
            </a:r>
            <a:r>
              <a:rPr sz="2400" spc="40" dirty="0">
                <a:latin typeface="Arial Narrow"/>
                <a:cs typeface="Arial Narrow"/>
              </a:rPr>
              <a:t> </a:t>
            </a:r>
            <a:r>
              <a:rPr sz="2400" spc="-5" dirty="0">
                <a:latin typeface="Arial Narrow"/>
                <a:cs typeface="Arial Narrow"/>
              </a:rPr>
              <a:t>g</a:t>
            </a:r>
            <a:r>
              <a:rPr sz="2400" spc="-10" dirty="0">
                <a:latin typeface="Arial Narrow"/>
                <a:cs typeface="Arial Narrow"/>
              </a:rPr>
              <a:t>i</a:t>
            </a:r>
            <a:r>
              <a:rPr sz="2400" spc="-5" dirty="0">
                <a:latin typeface="Arial Narrow"/>
                <a:cs typeface="Arial Narrow"/>
              </a:rPr>
              <a:t>ve</a:t>
            </a:r>
            <a:r>
              <a:rPr sz="2400" spc="0" dirty="0">
                <a:latin typeface="Arial Narrow"/>
                <a:cs typeface="Arial Narrow"/>
              </a:rPr>
              <a:t>n</a:t>
            </a:r>
            <a:r>
              <a:rPr sz="2400" spc="30" dirty="0">
                <a:latin typeface="Arial Narrow"/>
                <a:cs typeface="Arial Narrow"/>
              </a:rPr>
              <a:t> </a:t>
            </a:r>
            <a:r>
              <a:rPr sz="2400" spc="0" dirty="0">
                <a:latin typeface="Arial Narrow"/>
                <a:cs typeface="Arial Narrow"/>
              </a:rPr>
              <a:t>a</a:t>
            </a:r>
            <a:r>
              <a:rPr sz="2400" spc="-5" dirty="0">
                <a:latin typeface="Arial Narrow"/>
                <a:cs typeface="Arial Narrow"/>
              </a:rPr>
              <a:t> query)</a:t>
            </a:r>
            <a:endParaRPr sz="2400">
              <a:latin typeface="Arial Narrow"/>
              <a:cs typeface="Arial Narrow"/>
            </a:endParaRPr>
          </a:p>
          <a:p>
            <a:pPr marL="241300" indent="-229235">
              <a:lnSpc>
                <a:spcPct val="100000"/>
              </a:lnSpc>
              <a:spcBef>
                <a:spcPts val="415"/>
              </a:spcBef>
              <a:buClr>
                <a:srgbClr val="9B2C1F"/>
              </a:buClr>
              <a:buSzPct val="83928"/>
              <a:buFont typeface="Wingdings 2"/>
              <a:buChar char=""/>
              <a:tabLst>
                <a:tab pos="241300" algn="l"/>
              </a:tabLst>
            </a:pPr>
            <a:r>
              <a:rPr sz="2800" spc="-20" dirty="0">
                <a:latin typeface="Arial Narrow"/>
                <a:cs typeface="Arial Narrow"/>
              </a:rPr>
              <a:t>c</a:t>
            </a:r>
            <a:r>
              <a:rPr sz="2800" spc="-5" dirty="0">
                <a:latin typeface="Arial Narrow"/>
                <a:cs typeface="Arial Narrow"/>
              </a:rPr>
              <a:t>r</a:t>
            </a:r>
            <a:r>
              <a:rPr sz="2800" spc="-20" dirty="0">
                <a:latin typeface="Arial Narrow"/>
                <a:cs typeface="Arial Narrow"/>
              </a:rPr>
              <a:t>awl</a:t>
            </a:r>
            <a:r>
              <a:rPr sz="2800" spc="-10" dirty="0">
                <a:latin typeface="Arial Narrow"/>
                <a:cs typeface="Arial Narrow"/>
              </a:rPr>
              <a:t>i</a:t>
            </a:r>
            <a:r>
              <a:rPr sz="2800" spc="-25" dirty="0">
                <a:latin typeface="Arial Narrow"/>
                <a:cs typeface="Arial Narrow"/>
              </a:rPr>
              <a:t>n</a:t>
            </a:r>
            <a:r>
              <a:rPr sz="2800" spc="-20" dirty="0">
                <a:latin typeface="Arial Narrow"/>
                <a:cs typeface="Arial Narrow"/>
              </a:rPr>
              <a:t>g</a:t>
            </a:r>
            <a:r>
              <a:rPr sz="2800" spc="-25" dirty="0">
                <a:latin typeface="黑体"/>
                <a:cs typeface="黑体"/>
              </a:rPr>
              <a:t>和</a:t>
            </a:r>
            <a:r>
              <a:rPr sz="2800" spc="-10" dirty="0">
                <a:latin typeface="Arial Narrow"/>
                <a:cs typeface="Arial Narrow"/>
              </a:rPr>
              <a:t>i</a:t>
            </a:r>
            <a:r>
              <a:rPr sz="2800" spc="-25" dirty="0">
                <a:latin typeface="Arial Narrow"/>
                <a:cs typeface="Arial Narrow"/>
              </a:rPr>
              <a:t>n</a:t>
            </a:r>
            <a:r>
              <a:rPr sz="2800" spc="-20" dirty="0">
                <a:latin typeface="Arial Narrow"/>
                <a:cs typeface="Arial Narrow"/>
              </a:rPr>
              <a:t>dex</a:t>
            </a:r>
            <a:r>
              <a:rPr sz="2800" spc="-15" dirty="0">
                <a:latin typeface="Arial Narrow"/>
                <a:cs typeface="Arial Narrow"/>
              </a:rPr>
              <a:t>i</a:t>
            </a:r>
            <a:r>
              <a:rPr sz="2800" spc="-20" dirty="0">
                <a:latin typeface="Arial Narrow"/>
                <a:cs typeface="Arial Narrow"/>
              </a:rPr>
              <a:t>n</a:t>
            </a:r>
            <a:r>
              <a:rPr sz="2800" spc="-25" dirty="0">
                <a:latin typeface="Arial Narrow"/>
                <a:cs typeface="Arial Narrow"/>
              </a:rPr>
              <a:t>g</a:t>
            </a:r>
            <a:r>
              <a:rPr sz="2800" spc="-25" dirty="0">
                <a:latin typeface="黑体"/>
                <a:cs typeface="黑体"/>
              </a:rPr>
              <a:t>都是离线的</a:t>
            </a:r>
            <a:r>
              <a:rPr sz="2800" spc="-20" dirty="0">
                <a:latin typeface="黑体"/>
                <a:cs typeface="黑体"/>
              </a:rPr>
              <a:t>，</a:t>
            </a:r>
            <a:r>
              <a:rPr sz="2800" spc="-10" dirty="0">
                <a:latin typeface="Arial Narrow"/>
                <a:cs typeface="Arial Narrow"/>
              </a:rPr>
              <a:t>retrieva</a:t>
            </a:r>
            <a:r>
              <a:rPr sz="2800" spc="-20" dirty="0">
                <a:latin typeface="Arial Narrow"/>
                <a:cs typeface="Arial Narrow"/>
              </a:rPr>
              <a:t>l</a:t>
            </a:r>
            <a:r>
              <a:rPr sz="2800" spc="-25" dirty="0">
                <a:latin typeface="黑体"/>
                <a:cs typeface="黑体"/>
              </a:rPr>
              <a:t>是在线、实</a:t>
            </a:r>
            <a:endParaRPr sz="2800">
              <a:latin typeface="黑体"/>
              <a:cs typeface="黑体"/>
            </a:endParaRPr>
          </a:p>
          <a:p>
            <a:pPr marL="241300">
              <a:lnSpc>
                <a:spcPts val="3195"/>
              </a:lnSpc>
            </a:pPr>
            <a:r>
              <a:rPr sz="2800" spc="-20" dirty="0">
                <a:latin typeface="黑体"/>
                <a:cs typeface="黑体"/>
              </a:rPr>
              <a:t>时的</a:t>
            </a:r>
            <a:endParaRPr sz="2800">
              <a:latin typeface="黑体"/>
              <a:cs typeface="黑体"/>
            </a:endParaRPr>
          </a:p>
        </p:txBody>
      </p:sp>
      <p:sp>
        <p:nvSpPr>
          <p:cNvPr id="4" name="object 4"/>
          <p:cNvSpPr/>
          <p:nvPr/>
        </p:nvSpPr>
        <p:spPr>
          <a:xfrm>
            <a:off x="239268" y="152400"/>
            <a:ext cx="4111752" cy="949451"/>
          </a:xfrm>
          <a:prstGeom prst="rect">
            <a:avLst/>
          </a:prstGeom>
          <a:blipFill>
            <a:blip r:embed="rId2" cstate="print"/>
            <a:stretch>
              <a:fillRect/>
            </a:stretch>
          </a:blipFill>
        </p:spPr>
        <p:txBody>
          <a:bodyPr wrap="square" lIns="0" tIns="0" rIns="0" bIns="0" rtlCol="0">
            <a:spAutoFit/>
          </a:bodyPr>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8092" rIns="0" bIns="0" rtlCol="0">
            <a:spAutoFit/>
          </a:bodyPr>
          <a:lstStyle/>
          <a:p>
            <a:pPr marL="90170">
              <a:lnSpc>
                <a:spcPts val="3065"/>
              </a:lnSpc>
            </a:pPr>
            <a:r>
              <a:rPr sz="2600" b="1" spc="-20" dirty="0">
                <a:solidFill>
                  <a:srgbClr val="33CC33"/>
                </a:solidFill>
                <a:latin typeface="黑体"/>
                <a:cs typeface="黑体"/>
              </a:rPr>
              <a:t>简单的</a:t>
            </a:r>
            <a:r>
              <a:rPr sz="2600" b="1" spc="-30" dirty="0">
                <a:solidFill>
                  <a:srgbClr val="33CC33"/>
                </a:solidFill>
                <a:latin typeface="黑体"/>
                <a:cs typeface="黑体"/>
              </a:rPr>
              <a:t>文</a:t>
            </a:r>
            <a:r>
              <a:rPr sz="2600" b="1" spc="-20" dirty="0">
                <a:solidFill>
                  <a:srgbClr val="33CC33"/>
                </a:solidFill>
                <a:latin typeface="黑体"/>
                <a:cs typeface="黑体"/>
              </a:rPr>
              <a:t>档倒排</a:t>
            </a:r>
            <a:r>
              <a:rPr sz="2600" b="1" spc="-30" dirty="0">
                <a:solidFill>
                  <a:srgbClr val="33CC33"/>
                </a:solidFill>
                <a:latin typeface="黑体"/>
                <a:cs typeface="黑体"/>
              </a:rPr>
              <a:t>算法</a:t>
            </a:r>
            <a:endParaRPr sz="2600">
              <a:latin typeface="黑体"/>
              <a:cs typeface="黑体"/>
            </a:endParaRPr>
          </a:p>
        </p:txBody>
      </p:sp>
      <p:sp>
        <p:nvSpPr>
          <p:cNvPr id="3" name="object 3"/>
          <p:cNvSpPr/>
          <p:nvPr/>
        </p:nvSpPr>
        <p:spPr>
          <a:xfrm>
            <a:off x="5800344" y="242315"/>
            <a:ext cx="3107436" cy="719327"/>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p:nvPr/>
        </p:nvSpPr>
        <p:spPr>
          <a:xfrm>
            <a:off x="914400" y="1841500"/>
            <a:ext cx="2641600" cy="1200150"/>
          </a:xfrm>
          <a:custGeom>
            <a:avLst/>
            <a:gdLst/>
            <a:ahLst/>
            <a:cxnLst/>
            <a:rect l="l" t="t" r="r" b="b"/>
            <a:pathLst>
              <a:path w="2641600" h="1200150">
                <a:moveTo>
                  <a:pt x="0" y="1200150"/>
                </a:moveTo>
                <a:lnTo>
                  <a:pt x="2641600" y="1200150"/>
                </a:lnTo>
                <a:lnTo>
                  <a:pt x="2641600" y="0"/>
                </a:lnTo>
                <a:lnTo>
                  <a:pt x="0" y="0"/>
                </a:lnTo>
                <a:lnTo>
                  <a:pt x="0" y="1200150"/>
                </a:lnTo>
                <a:close/>
              </a:path>
            </a:pathLst>
          </a:custGeom>
          <a:ln w="9525">
            <a:solidFill>
              <a:srgbClr val="000000"/>
            </a:solidFill>
          </a:ln>
        </p:spPr>
        <p:txBody>
          <a:bodyPr wrap="square" lIns="0" tIns="0" rIns="0" bIns="0" rtlCol="0">
            <a:spAutoFit/>
          </a:bodyPr>
          <a:lstStyle/>
          <a:p>
            <a:endParaRPr/>
          </a:p>
        </p:txBody>
      </p:sp>
      <p:sp>
        <p:nvSpPr>
          <p:cNvPr id="5" name="object 5"/>
          <p:cNvSpPr/>
          <p:nvPr/>
        </p:nvSpPr>
        <p:spPr>
          <a:xfrm>
            <a:off x="914400" y="3302000"/>
            <a:ext cx="2641600" cy="1200150"/>
          </a:xfrm>
          <a:custGeom>
            <a:avLst/>
            <a:gdLst/>
            <a:ahLst/>
            <a:cxnLst/>
            <a:rect l="l" t="t" r="r" b="b"/>
            <a:pathLst>
              <a:path w="2641600" h="1200150">
                <a:moveTo>
                  <a:pt x="0" y="1200150"/>
                </a:moveTo>
                <a:lnTo>
                  <a:pt x="2641600" y="1200150"/>
                </a:lnTo>
                <a:lnTo>
                  <a:pt x="2641600" y="0"/>
                </a:lnTo>
                <a:lnTo>
                  <a:pt x="0" y="0"/>
                </a:lnTo>
                <a:lnTo>
                  <a:pt x="0" y="1200150"/>
                </a:lnTo>
                <a:close/>
              </a:path>
            </a:pathLst>
          </a:custGeom>
          <a:ln w="9525">
            <a:solidFill>
              <a:srgbClr val="000000"/>
            </a:solidFill>
          </a:ln>
        </p:spPr>
        <p:txBody>
          <a:bodyPr wrap="square" lIns="0" tIns="0" rIns="0" bIns="0" rtlCol="0">
            <a:spAutoFit/>
          </a:bodyPr>
          <a:lstStyle/>
          <a:p>
            <a:endParaRPr/>
          </a:p>
        </p:txBody>
      </p:sp>
      <p:sp>
        <p:nvSpPr>
          <p:cNvPr id="6" name="object 6"/>
          <p:cNvSpPr/>
          <p:nvPr/>
        </p:nvSpPr>
        <p:spPr>
          <a:xfrm>
            <a:off x="927100" y="4749863"/>
            <a:ext cx="2641600" cy="830262"/>
          </a:xfrm>
          <a:custGeom>
            <a:avLst/>
            <a:gdLst/>
            <a:ahLst/>
            <a:cxnLst/>
            <a:rect l="l" t="t" r="r" b="b"/>
            <a:pathLst>
              <a:path w="2641600" h="830262">
                <a:moveTo>
                  <a:pt x="0" y="830262"/>
                </a:moveTo>
                <a:lnTo>
                  <a:pt x="2641600" y="830262"/>
                </a:lnTo>
                <a:lnTo>
                  <a:pt x="2641600" y="0"/>
                </a:lnTo>
                <a:lnTo>
                  <a:pt x="0" y="0"/>
                </a:lnTo>
                <a:lnTo>
                  <a:pt x="0" y="830262"/>
                </a:lnTo>
                <a:close/>
              </a:path>
            </a:pathLst>
          </a:custGeom>
          <a:ln w="9525">
            <a:solidFill>
              <a:srgbClr val="000000"/>
            </a:solidFill>
          </a:ln>
        </p:spPr>
        <p:txBody>
          <a:bodyPr wrap="square" lIns="0" tIns="0" rIns="0" bIns="0" rtlCol="0">
            <a:spAutoFit/>
          </a:bodyPr>
          <a:lstStyle/>
          <a:p>
            <a:endParaRPr/>
          </a:p>
        </p:txBody>
      </p:sp>
      <p:sp>
        <p:nvSpPr>
          <p:cNvPr id="7" name="object 7"/>
          <p:cNvSpPr/>
          <p:nvPr/>
        </p:nvSpPr>
        <p:spPr>
          <a:xfrm>
            <a:off x="5067300" y="1841500"/>
            <a:ext cx="2641600" cy="2678176"/>
          </a:xfrm>
          <a:custGeom>
            <a:avLst/>
            <a:gdLst/>
            <a:ahLst/>
            <a:cxnLst/>
            <a:rect l="l" t="t" r="r" b="b"/>
            <a:pathLst>
              <a:path w="2641600" h="2678176">
                <a:moveTo>
                  <a:pt x="0" y="2678176"/>
                </a:moveTo>
                <a:lnTo>
                  <a:pt x="2641600" y="2678176"/>
                </a:lnTo>
                <a:lnTo>
                  <a:pt x="2641600" y="0"/>
                </a:lnTo>
                <a:lnTo>
                  <a:pt x="0" y="0"/>
                </a:lnTo>
                <a:lnTo>
                  <a:pt x="0" y="2678176"/>
                </a:lnTo>
                <a:close/>
              </a:path>
            </a:pathLst>
          </a:custGeom>
          <a:ln w="9525">
            <a:solidFill>
              <a:srgbClr val="000000"/>
            </a:solidFill>
          </a:ln>
        </p:spPr>
        <p:txBody>
          <a:bodyPr wrap="square" lIns="0" tIns="0" rIns="0" bIns="0" rtlCol="0">
            <a:spAutoFit/>
          </a:bodyPr>
          <a:lstStyle/>
          <a:p>
            <a:endParaRPr/>
          </a:p>
        </p:txBody>
      </p:sp>
      <p:sp>
        <p:nvSpPr>
          <p:cNvPr id="8" name="object 8"/>
          <p:cNvSpPr txBox="1"/>
          <p:nvPr/>
        </p:nvSpPr>
        <p:spPr>
          <a:xfrm>
            <a:off x="4549902" y="1883760"/>
            <a:ext cx="3683000" cy="4581525"/>
          </a:xfrm>
          <a:prstGeom prst="rect">
            <a:avLst/>
          </a:prstGeom>
        </p:spPr>
        <p:txBody>
          <a:bodyPr vert="horz" wrap="square" lIns="0" tIns="0" rIns="0" bIns="0" rtlCol="0">
            <a:spAutoFit/>
          </a:bodyPr>
          <a:lstStyle/>
          <a:p>
            <a:pPr marL="609600" marR="1212850">
              <a:lnSpc>
                <a:spcPct val="99800"/>
              </a:lnSpc>
              <a:tabLst>
                <a:tab pos="1236980" algn="l"/>
              </a:tabLst>
            </a:pPr>
            <a:r>
              <a:rPr sz="2400" dirty="0">
                <a:latin typeface="黑体"/>
                <a:cs typeface="黑体"/>
              </a:rPr>
              <a:t>倒排索引</a:t>
            </a:r>
            <a:r>
              <a:rPr sz="2400" dirty="0">
                <a:latin typeface="宋体"/>
                <a:cs typeface="宋体"/>
              </a:rPr>
              <a:t>： </a:t>
            </a:r>
            <a:r>
              <a:rPr sz="2400" spc="-5" dirty="0">
                <a:solidFill>
                  <a:srgbClr val="C00000"/>
                </a:solidFill>
                <a:latin typeface="Arial Narrow"/>
                <a:cs typeface="Arial Narrow"/>
              </a:rPr>
              <a:t>on</a:t>
            </a:r>
            <a:r>
              <a:rPr sz="2400" spc="-10" dirty="0">
                <a:solidFill>
                  <a:srgbClr val="C00000"/>
                </a:solidFill>
                <a:latin typeface="Arial Narrow"/>
                <a:cs typeface="Arial Narrow"/>
              </a:rPr>
              <a:t>e</a:t>
            </a:r>
            <a:r>
              <a:rPr sz="2400" spc="0" dirty="0">
                <a:solidFill>
                  <a:srgbClr val="C00000"/>
                </a:solidFill>
                <a:latin typeface="Arial Narrow"/>
                <a:cs typeface="Arial Narrow"/>
              </a:rPr>
              <a:t>:	</a:t>
            </a:r>
            <a:r>
              <a:rPr sz="2400" spc="-5" dirty="0">
                <a:solidFill>
                  <a:srgbClr val="0066FF"/>
                </a:solidFill>
                <a:latin typeface="Arial Narrow"/>
                <a:cs typeface="Arial Narrow"/>
              </a:rPr>
              <a:t>doc1</a:t>
            </a:r>
            <a:r>
              <a:rPr sz="2400" spc="0" dirty="0">
                <a:solidFill>
                  <a:srgbClr val="0066FF"/>
                </a:solidFill>
                <a:latin typeface="Arial Narrow"/>
                <a:cs typeface="Arial Narrow"/>
              </a:rPr>
              <a:t>,</a:t>
            </a:r>
            <a:r>
              <a:rPr sz="2400" spc="20" dirty="0">
                <a:solidFill>
                  <a:srgbClr val="0066FF"/>
                </a:solidFill>
                <a:latin typeface="Arial Narrow"/>
                <a:cs typeface="Arial Narrow"/>
              </a:rPr>
              <a:t> </a:t>
            </a:r>
            <a:r>
              <a:rPr sz="2400" spc="-5" dirty="0">
                <a:solidFill>
                  <a:srgbClr val="0066FF"/>
                </a:solidFill>
                <a:latin typeface="Arial Narrow"/>
                <a:cs typeface="Arial Narrow"/>
              </a:rPr>
              <a:t>doc3 </a:t>
            </a:r>
            <a:r>
              <a:rPr sz="2400" spc="-5" dirty="0">
                <a:solidFill>
                  <a:srgbClr val="C00000"/>
                </a:solidFill>
                <a:latin typeface="Arial Narrow"/>
                <a:cs typeface="Arial Narrow"/>
              </a:rPr>
              <a:t>fish</a:t>
            </a:r>
            <a:r>
              <a:rPr sz="2400" spc="0" dirty="0">
                <a:solidFill>
                  <a:srgbClr val="C00000"/>
                </a:solidFill>
                <a:latin typeface="Arial Narrow"/>
                <a:cs typeface="Arial Narrow"/>
              </a:rPr>
              <a:t>:</a:t>
            </a:r>
            <a:r>
              <a:rPr sz="2400" spc="15" dirty="0">
                <a:solidFill>
                  <a:srgbClr val="C00000"/>
                </a:solidFill>
                <a:latin typeface="Arial Narrow"/>
                <a:cs typeface="Arial Narrow"/>
              </a:rPr>
              <a:t> </a:t>
            </a:r>
            <a:r>
              <a:rPr sz="2400" spc="-5" dirty="0">
                <a:solidFill>
                  <a:srgbClr val="0066FF"/>
                </a:solidFill>
                <a:latin typeface="Arial Narrow"/>
                <a:cs typeface="Arial Narrow"/>
              </a:rPr>
              <a:t>do</a:t>
            </a:r>
            <a:r>
              <a:rPr sz="2400" spc="-10" dirty="0">
                <a:solidFill>
                  <a:srgbClr val="0066FF"/>
                </a:solidFill>
                <a:latin typeface="Arial Narrow"/>
                <a:cs typeface="Arial Narrow"/>
              </a:rPr>
              <a:t>c</a:t>
            </a:r>
            <a:r>
              <a:rPr sz="2400" spc="-5" dirty="0">
                <a:solidFill>
                  <a:srgbClr val="0066FF"/>
                </a:solidFill>
                <a:latin typeface="Arial Narrow"/>
                <a:cs typeface="Arial Narrow"/>
              </a:rPr>
              <a:t>1</a:t>
            </a:r>
            <a:r>
              <a:rPr sz="2400" spc="0" dirty="0">
                <a:solidFill>
                  <a:srgbClr val="0066FF"/>
                </a:solidFill>
                <a:latin typeface="Arial Narrow"/>
                <a:cs typeface="Arial Narrow"/>
              </a:rPr>
              <a:t>,</a:t>
            </a:r>
            <a:r>
              <a:rPr sz="2400" spc="25" dirty="0">
                <a:solidFill>
                  <a:srgbClr val="0066FF"/>
                </a:solidFill>
                <a:latin typeface="Arial Narrow"/>
                <a:cs typeface="Arial Narrow"/>
              </a:rPr>
              <a:t> </a:t>
            </a:r>
            <a:r>
              <a:rPr sz="2400" spc="-5" dirty="0">
                <a:solidFill>
                  <a:srgbClr val="0066FF"/>
                </a:solidFill>
                <a:latin typeface="Arial Narrow"/>
                <a:cs typeface="Arial Narrow"/>
              </a:rPr>
              <a:t>do</a:t>
            </a:r>
            <a:r>
              <a:rPr sz="2400" spc="-10" dirty="0">
                <a:solidFill>
                  <a:srgbClr val="0066FF"/>
                </a:solidFill>
                <a:latin typeface="Arial Narrow"/>
                <a:cs typeface="Arial Narrow"/>
              </a:rPr>
              <a:t>c</a:t>
            </a:r>
            <a:r>
              <a:rPr sz="2400" spc="0" dirty="0">
                <a:solidFill>
                  <a:srgbClr val="0066FF"/>
                </a:solidFill>
                <a:latin typeface="Arial Narrow"/>
                <a:cs typeface="Arial Narrow"/>
              </a:rPr>
              <a:t>2 </a:t>
            </a:r>
            <a:r>
              <a:rPr sz="2400" spc="-20" dirty="0">
                <a:solidFill>
                  <a:srgbClr val="C00000"/>
                </a:solidFill>
                <a:latin typeface="Arial Narrow"/>
                <a:cs typeface="Arial Narrow"/>
              </a:rPr>
              <a:t>two</a:t>
            </a:r>
            <a:r>
              <a:rPr sz="2400" spc="-10" dirty="0">
                <a:solidFill>
                  <a:srgbClr val="C00000"/>
                </a:solidFill>
                <a:latin typeface="Arial Narrow"/>
                <a:cs typeface="Arial Narrow"/>
              </a:rPr>
              <a:t>:</a:t>
            </a:r>
            <a:r>
              <a:rPr sz="2400" spc="15" dirty="0">
                <a:solidFill>
                  <a:srgbClr val="C00000"/>
                </a:solidFill>
                <a:latin typeface="Arial Narrow"/>
                <a:cs typeface="Arial Narrow"/>
              </a:rPr>
              <a:t> </a:t>
            </a:r>
            <a:r>
              <a:rPr sz="2400" spc="-5" dirty="0">
                <a:solidFill>
                  <a:srgbClr val="0066FF"/>
                </a:solidFill>
                <a:latin typeface="Arial Narrow"/>
                <a:cs typeface="Arial Narrow"/>
              </a:rPr>
              <a:t>doc1</a:t>
            </a:r>
            <a:endParaRPr sz="2400">
              <a:latin typeface="Arial Narrow"/>
              <a:cs typeface="Arial Narrow"/>
            </a:endParaRPr>
          </a:p>
          <a:p>
            <a:pPr marL="609600">
              <a:lnSpc>
                <a:spcPct val="100000"/>
              </a:lnSpc>
            </a:pPr>
            <a:r>
              <a:rPr sz="2400" dirty="0">
                <a:solidFill>
                  <a:srgbClr val="C00000"/>
                </a:solidFill>
                <a:latin typeface="Arial Narrow"/>
                <a:cs typeface="Arial Narrow"/>
              </a:rPr>
              <a:t>red:</a:t>
            </a:r>
            <a:r>
              <a:rPr sz="2400" spc="5" dirty="0">
                <a:solidFill>
                  <a:srgbClr val="C00000"/>
                </a:solidFill>
                <a:latin typeface="Arial Narrow"/>
                <a:cs typeface="Arial Narrow"/>
              </a:rPr>
              <a:t> </a:t>
            </a:r>
            <a:r>
              <a:rPr sz="2400" spc="-5" dirty="0">
                <a:solidFill>
                  <a:srgbClr val="0066FF"/>
                </a:solidFill>
                <a:latin typeface="Arial Narrow"/>
                <a:cs typeface="Arial Narrow"/>
              </a:rPr>
              <a:t>doc2</a:t>
            </a:r>
            <a:r>
              <a:rPr sz="2400" spc="0" dirty="0">
                <a:solidFill>
                  <a:srgbClr val="0066FF"/>
                </a:solidFill>
                <a:latin typeface="Arial Narrow"/>
                <a:cs typeface="Arial Narrow"/>
              </a:rPr>
              <a:t>,</a:t>
            </a:r>
            <a:r>
              <a:rPr sz="2400" spc="20" dirty="0">
                <a:solidFill>
                  <a:srgbClr val="0066FF"/>
                </a:solidFill>
                <a:latin typeface="Arial Narrow"/>
                <a:cs typeface="Arial Narrow"/>
              </a:rPr>
              <a:t> </a:t>
            </a:r>
            <a:r>
              <a:rPr sz="2400" spc="-5" dirty="0">
                <a:solidFill>
                  <a:srgbClr val="0066FF"/>
                </a:solidFill>
                <a:latin typeface="Arial Narrow"/>
                <a:cs typeface="Arial Narrow"/>
              </a:rPr>
              <a:t>doc3</a:t>
            </a:r>
            <a:endParaRPr sz="2400">
              <a:latin typeface="Arial Narrow"/>
              <a:cs typeface="Arial Narrow"/>
            </a:endParaRPr>
          </a:p>
          <a:p>
            <a:pPr marL="609600">
              <a:lnSpc>
                <a:spcPct val="100000"/>
              </a:lnSpc>
            </a:pPr>
            <a:r>
              <a:rPr sz="2400" spc="-5" dirty="0">
                <a:solidFill>
                  <a:srgbClr val="C00000"/>
                </a:solidFill>
                <a:latin typeface="Arial Narrow"/>
                <a:cs typeface="Arial Narrow"/>
              </a:rPr>
              <a:t>b</a:t>
            </a:r>
            <a:r>
              <a:rPr sz="2400" spc="-10" dirty="0">
                <a:solidFill>
                  <a:srgbClr val="C00000"/>
                </a:solidFill>
                <a:latin typeface="Arial Narrow"/>
                <a:cs typeface="Arial Narrow"/>
              </a:rPr>
              <a:t>l</a:t>
            </a:r>
            <a:r>
              <a:rPr sz="2400" spc="-5" dirty="0">
                <a:solidFill>
                  <a:srgbClr val="C00000"/>
                </a:solidFill>
                <a:latin typeface="Arial Narrow"/>
                <a:cs typeface="Arial Narrow"/>
              </a:rPr>
              <a:t>ue</a:t>
            </a:r>
            <a:r>
              <a:rPr sz="2400" spc="0" dirty="0">
                <a:solidFill>
                  <a:srgbClr val="C00000"/>
                </a:solidFill>
                <a:latin typeface="Arial Narrow"/>
                <a:cs typeface="Arial Narrow"/>
              </a:rPr>
              <a:t>:</a:t>
            </a:r>
            <a:r>
              <a:rPr sz="2400" spc="25" dirty="0">
                <a:solidFill>
                  <a:srgbClr val="C00000"/>
                </a:solidFill>
                <a:latin typeface="Arial Narrow"/>
                <a:cs typeface="Arial Narrow"/>
              </a:rPr>
              <a:t> </a:t>
            </a:r>
            <a:r>
              <a:rPr sz="2400" spc="-5" dirty="0">
                <a:solidFill>
                  <a:srgbClr val="0066FF"/>
                </a:solidFill>
                <a:latin typeface="Arial Narrow"/>
                <a:cs typeface="Arial Narrow"/>
              </a:rPr>
              <a:t>doc2</a:t>
            </a:r>
            <a:endParaRPr sz="2400">
              <a:latin typeface="Arial Narrow"/>
              <a:cs typeface="Arial Narrow"/>
            </a:endParaRPr>
          </a:p>
          <a:p>
            <a:pPr marL="609600">
              <a:lnSpc>
                <a:spcPct val="100000"/>
              </a:lnSpc>
            </a:pPr>
            <a:r>
              <a:rPr sz="2400" spc="-5" dirty="0">
                <a:solidFill>
                  <a:srgbClr val="C00000"/>
                </a:solidFill>
                <a:latin typeface="Arial Narrow"/>
                <a:cs typeface="Arial Narrow"/>
              </a:rPr>
              <a:t>b</a:t>
            </a:r>
            <a:r>
              <a:rPr sz="2400" spc="-10" dirty="0">
                <a:solidFill>
                  <a:srgbClr val="C00000"/>
                </a:solidFill>
                <a:latin typeface="Arial Narrow"/>
                <a:cs typeface="Arial Narrow"/>
              </a:rPr>
              <a:t>i</a:t>
            </a:r>
            <a:r>
              <a:rPr sz="2400" spc="0" dirty="0">
                <a:solidFill>
                  <a:srgbClr val="C00000"/>
                </a:solidFill>
                <a:latin typeface="Arial Narrow"/>
                <a:cs typeface="Arial Narrow"/>
              </a:rPr>
              <a:t>rd:</a:t>
            </a:r>
            <a:r>
              <a:rPr sz="2400" spc="20" dirty="0">
                <a:solidFill>
                  <a:srgbClr val="C00000"/>
                </a:solidFill>
                <a:latin typeface="Arial Narrow"/>
                <a:cs typeface="Arial Narrow"/>
              </a:rPr>
              <a:t> </a:t>
            </a:r>
            <a:r>
              <a:rPr sz="2400" spc="-5" dirty="0">
                <a:solidFill>
                  <a:srgbClr val="0066FF"/>
                </a:solidFill>
                <a:latin typeface="Arial Narrow"/>
                <a:cs typeface="Arial Narrow"/>
              </a:rPr>
              <a:t>do</a:t>
            </a:r>
            <a:r>
              <a:rPr sz="2400" spc="-10" dirty="0">
                <a:solidFill>
                  <a:srgbClr val="0066FF"/>
                </a:solidFill>
                <a:latin typeface="Arial Narrow"/>
                <a:cs typeface="Arial Narrow"/>
              </a:rPr>
              <a:t>c</a:t>
            </a:r>
            <a:r>
              <a:rPr sz="2400" spc="0" dirty="0">
                <a:solidFill>
                  <a:srgbClr val="0066FF"/>
                </a:solidFill>
                <a:latin typeface="Arial Narrow"/>
                <a:cs typeface="Arial Narrow"/>
              </a:rPr>
              <a:t>3</a:t>
            </a:r>
            <a:endParaRPr sz="2400">
              <a:latin typeface="Arial Narrow"/>
              <a:cs typeface="Arial Narrow"/>
            </a:endParaRPr>
          </a:p>
          <a:p>
            <a:pPr>
              <a:lnSpc>
                <a:spcPts val="1950"/>
              </a:lnSpc>
              <a:spcBef>
                <a:spcPts val="15"/>
              </a:spcBef>
            </a:pPr>
            <a:endParaRPr sz="1950"/>
          </a:p>
          <a:p>
            <a:pPr>
              <a:lnSpc>
                <a:spcPts val="2400"/>
              </a:lnSpc>
            </a:pPr>
            <a:endParaRPr sz="2400"/>
          </a:p>
          <a:p>
            <a:pPr marL="12700" marR="6350" algn="just">
              <a:lnSpc>
                <a:spcPts val="2870"/>
              </a:lnSpc>
            </a:pPr>
            <a:r>
              <a:rPr sz="2400" spc="-5" dirty="0">
                <a:latin typeface="黑体"/>
                <a:cs typeface="黑体"/>
              </a:rPr>
              <a:t>基于以上索引的搜索结果：</a:t>
            </a:r>
            <a:endParaRPr sz="2400">
              <a:latin typeface="黑体"/>
              <a:cs typeface="黑体"/>
            </a:endParaRPr>
          </a:p>
          <a:p>
            <a:pPr marL="12700" marR="1608455" algn="just">
              <a:lnSpc>
                <a:spcPts val="2880"/>
              </a:lnSpc>
              <a:spcBef>
                <a:spcPts val="80"/>
              </a:spcBef>
            </a:pPr>
            <a:r>
              <a:rPr sz="2400" dirty="0">
                <a:solidFill>
                  <a:srgbClr val="C00000"/>
                </a:solidFill>
                <a:latin typeface="Arial Narrow"/>
                <a:cs typeface="Arial Narrow"/>
              </a:rPr>
              <a:t>fish</a:t>
            </a:r>
            <a:r>
              <a:rPr sz="2400" spc="10" dirty="0">
                <a:solidFill>
                  <a:srgbClr val="C00000"/>
                </a:solidFill>
                <a:latin typeface="Arial Narrow"/>
                <a:cs typeface="Arial Narrow"/>
              </a:rPr>
              <a:t> </a:t>
            </a:r>
            <a:r>
              <a:rPr sz="2400" spc="0" dirty="0">
                <a:latin typeface="Wingdings"/>
                <a:cs typeface="Wingdings"/>
              </a:rPr>
              <a:t></a:t>
            </a:r>
            <a:r>
              <a:rPr sz="2400" spc="-45" dirty="0">
                <a:latin typeface="Times New Roman"/>
                <a:cs typeface="Times New Roman"/>
              </a:rPr>
              <a:t> </a:t>
            </a:r>
            <a:r>
              <a:rPr sz="2400" spc="-5" dirty="0">
                <a:solidFill>
                  <a:srgbClr val="0066FF"/>
                </a:solidFill>
                <a:latin typeface="Arial Narrow"/>
                <a:cs typeface="Arial Narrow"/>
              </a:rPr>
              <a:t>doc1</a:t>
            </a:r>
            <a:r>
              <a:rPr sz="2400" spc="0" dirty="0">
                <a:solidFill>
                  <a:srgbClr val="0066FF"/>
                </a:solidFill>
                <a:latin typeface="Arial Narrow"/>
                <a:cs typeface="Arial Narrow"/>
              </a:rPr>
              <a:t>,</a:t>
            </a:r>
            <a:r>
              <a:rPr sz="2400" spc="20" dirty="0">
                <a:solidFill>
                  <a:srgbClr val="0066FF"/>
                </a:solidFill>
                <a:latin typeface="Arial Narrow"/>
                <a:cs typeface="Arial Narrow"/>
              </a:rPr>
              <a:t> </a:t>
            </a:r>
            <a:r>
              <a:rPr sz="2400" spc="-5" dirty="0">
                <a:solidFill>
                  <a:srgbClr val="0066FF"/>
                </a:solidFill>
                <a:latin typeface="Arial Narrow"/>
                <a:cs typeface="Arial Narrow"/>
              </a:rPr>
              <a:t>doc2 </a:t>
            </a:r>
            <a:r>
              <a:rPr sz="2400" spc="0" dirty="0">
                <a:solidFill>
                  <a:srgbClr val="C00000"/>
                </a:solidFill>
                <a:latin typeface="Arial Narrow"/>
                <a:cs typeface="Arial Narrow"/>
              </a:rPr>
              <a:t>red </a:t>
            </a:r>
            <a:r>
              <a:rPr sz="2400" spc="0" dirty="0">
                <a:latin typeface="Wingdings"/>
                <a:cs typeface="Wingdings"/>
              </a:rPr>
              <a:t></a:t>
            </a:r>
            <a:r>
              <a:rPr sz="2400" spc="-45" dirty="0">
                <a:latin typeface="Times New Roman"/>
                <a:cs typeface="Times New Roman"/>
              </a:rPr>
              <a:t> </a:t>
            </a:r>
            <a:r>
              <a:rPr sz="2400" spc="-5" dirty="0">
                <a:solidFill>
                  <a:srgbClr val="0066FF"/>
                </a:solidFill>
                <a:latin typeface="Arial Narrow"/>
                <a:cs typeface="Arial Narrow"/>
              </a:rPr>
              <a:t>doc2</a:t>
            </a:r>
            <a:r>
              <a:rPr sz="2400" spc="0" dirty="0">
                <a:solidFill>
                  <a:srgbClr val="0066FF"/>
                </a:solidFill>
                <a:latin typeface="Arial Narrow"/>
                <a:cs typeface="Arial Narrow"/>
              </a:rPr>
              <a:t>,</a:t>
            </a:r>
            <a:r>
              <a:rPr sz="2400" spc="20" dirty="0">
                <a:solidFill>
                  <a:srgbClr val="0066FF"/>
                </a:solidFill>
                <a:latin typeface="Arial Narrow"/>
                <a:cs typeface="Arial Narrow"/>
              </a:rPr>
              <a:t> </a:t>
            </a:r>
            <a:r>
              <a:rPr sz="2400" spc="-5" dirty="0">
                <a:solidFill>
                  <a:srgbClr val="0066FF"/>
                </a:solidFill>
                <a:latin typeface="Arial Narrow"/>
                <a:cs typeface="Arial Narrow"/>
              </a:rPr>
              <a:t>doc3 </a:t>
            </a:r>
            <a:r>
              <a:rPr sz="2400" spc="0" dirty="0">
                <a:solidFill>
                  <a:srgbClr val="C00000"/>
                </a:solidFill>
                <a:latin typeface="Arial Narrow"/>
                <a:cs typeface="Arial Narrow"/>
              </a:rPr>
              <a:t>red</a:t>
            </a:r>
            <a:r>
              <a:rPr sz="2400" spc="-5" dirty="0">
                <a:solidFill>
                  <a:srgbClr val="C00000"/>
                </a:solidFill>
                <a:latin typeface="Arial Narrow"/>
                <a:cs typeface="Arial Narrow"/>
              </a:rPr>
              <a:t> </a:t>
            </a:r>
            <a:r>
              <a:rPr sz="2400" spc="5" dirty="0">
                <a:solidFill>
                  <a:srgbClr val="C00000"/>
                </a:solidFill>
                <a:latin typeface="Arial Narrow"/>
                <a:cs typeface="Arial Narrow"/>
              </a:rPr>
              <a:t>f</a:t>
            </a:r>
            <a:r>
              <a:rPr sz="2400" spc="-5" dirty="0">
                <a:solidFill>
                  <a:srgbClr val="C00000"/>
                </a:solidFill>
                <a:latin typeface="Arial Narrow"/>
                <a:cs typeface="Arial Narrow"/>
              </a:rPr>
              <a:t>is</a:t>
            </a:r>
            <a:r>
              <a:rPr sz="2400" spc="0" dirty="0">
                <a:solidFill>
                  <a:srgbClr val="C00000"/>
                </a:solidFill>
                <a:latin typeface="Arial Narrow"/>
                <a:cs typeface="Arial Narrow"/>
              </a:rPr>
              <a:t>h</a:t>
            </a:r>
            <a:r>
              <a:rPr sz="2400" spc="10" dirty="0">
                <a:solidFill>
                  <a:srgbClr val="C00000"/>
                </a:solidFill>
                <a:latin typeface="Arial Narrow"/>
                <a:cs typeface="Arial Narrow"/>
              </a:rPr>
              <a:t> </a:t>
            </a:r>
            <a:r>
              <a:rPr sz="2400" spc="0" dirty="0">
                <a:latin typeface="Wingdings"/>
                <a:cs typeface="Wingdings"/>
              </a:rPr>
              <a:t></a:t>
            </a:r>
            <a:r>
              <a:rPr sz="2400" spc="-50" dirty="0">
                <a:latin typeface="Times New Roman"/>
                <a:cs typeface="Times New Roman"/>
              </a:rPr>
              <a:t> </a:t>
            </a:r>
            <a:r>
              <a:rPr sz="2400" spc="-5" dirty="0">
                <a:solidFill>
                  <a:srgbClr val="0066FF"/>
                </a:solidFill>
                <a:latin typeface="Arial Narrow"/>
                <a:cs typeface="Arial Narrow"/>
              </a:rPr>
              <a:t>doc2</a:t>
            </a:r>
            <a:endParaRPr sz="2400">
              <a:latin typeface="Arial Narrow"/>
              <a:cs typeface="Arial Narrow"/>
            </a:endParaRPr>
          </a:p>
        </p:txBody>
      </p:sp>
      <p:sp>
        <p:nvSpPr>
          <p:cNvPr id="9" name="object 9"/>
          <p:cNvSpPr txBox="1"/>
          <p:nvPr/>
        </p:nvSpPr>
        <p:spPr>
          <a:xfrm>
            <a:off x="993444" y="1884491"/>
            <a:ext cx="1374140" cy="3644265"/>
          </a:xfrm>
          <a:prstGeom prst="rect">
            <a:avLst/>
          </a:prstGeom>
        </p:spPr>
        <p:txBody>
          <a:bodyPr vert="horz" wrap="square" lIns="0" tIns="0" rIns="0" bIns="0" rtlCol="0">
            <a:spAutoFit/>
          </a:bodyPr>
          <a:lstStyle/>
          <a:p>
            <a:pPr marL="12700" marR="476884" algn="just">
              <a:lnSpc>
                <a:spcPct val="99600"/>
              </a:lnSpc>
            </a:pPr>
            <a:r>
              <a:rPr sz="2400" spc="-5" dirty="0">
                <a:latin typeface="Arial Narrow"/>
                <a:cs typeface="Arial Narrow"/>
              </a:rPr>
              <a:t>doc</a:t>
            </a:r>
            <a:r>
              <a:rPr sz="2400" spc="-10" dirty="0">
                <a:latin typeface="Arial Narrow"/>
                <a:cs typeface="Arial Narrow"/>
              </a:rPr>
              <a:t>1</a:t>
            </a:r>
            <a:r>
              <a:rPr sz="2400" spc="0" dirty="0">
                <a:latin typeface="宋体"/>
                <a:cs typeface="宋体"/>
              </a:rPr>
              <a:t>： </a:t>
            </a:r>
            <a:r>
              <a:rPr sz="2400" spc="-5" dirty="0">
                <a:solidFill>
                  <a:srgbClr val="C00000"/>
                </a:solidFill>
                <a:latin typeface="Arial Narrow"/>
                <a:cs typeface="Arial Narrow"/>
              </a:rPr>
              <a:t>on</a:t>
            </a:r>
            <a:r>
              <a:rPr sz="2400" spc="0" dirty="0">
                <a:solidFill>
                  <a:srgbClr val="C00000"/>
                </a:solidFill>
                <a:latin typeface="Arial Narrow"/>
                <a:cs typeface="Arial Narrow"/>
              </a:rPr>
              <a:t>e</a:t>
            </a:r>
            <a:r>
              <a:rPr sz="2400" spc="15" dirty="0">
                <a:solidFill>
                  <a:srgbClr val="C00000"/>
                </a:solidFill>
                <a:latin typeface="Arial Narrow"/>
                <a:cs typeface="Arial Narrow"/>
              </a:rPr>
              <a:t> </a:t>
            </a:r>
            <a:r>
              <a:rPr sz="2400" spc="-5" dirty="0">
                <a:solidFill>
                  <a:srgbClr val="C00000"/>
                </a:solidFill>
                <a:latin typeface="Arial Narrow"/>
                <a:cs typeface="Arial Narrow"/>
              </a:rPr>
              <a:t>fish tw</a:t>
            </a:r>
            <a:r>
              <a:rPr sz="2400" spc="0" dirty="0">
                <a:solidFill>
                  <a:srgbClr val="C00000"/>
                </a:solidFill>
                <a:latin typeface="Arial Narrow"/>
                <a:cs typeface="Arial Narrow"/>
              </a:rPr>
              <a:t>o</a:t>
            </a:r>
            <a:r>
              <a:rPr sz="2400" spc="5" dirty="0">
                <a:solidFill>
                  <a:srgbClr val="C00000"/>
                </a:solidFill>
                <a:latin typeface="Arial Narrow"/>
                <a:cs typeface="Arial Narrow"/>
              </a:rPr>
              <a:t> </a:t>
            </a:r>
            <a:r>
              <a:rPr sz="2400" spc="0" dirty="0">
                <a:solidFill>
                  <a:srgbClr val="C00000"/>
                </a:solidFill>
                <a:latin typeface="Arial Narrow"/>
                <a:cs typeface="Arial Narrow"/>
              </a:rPr>
              <a:t>fish</a:t>
            </a:r>
            <a:endParaRPr sz="2400">
              <a:latin typeface="Arial Narrow"/>
              <a:cs typeface="Arial Narrow"/>
            </a:endParaRPr>
          </a:p>
          <a:p>
            <a:pPr>
              <a:lnSpc>
                <a:spcPts val="2800"/>
              </a:lnSpc>
              <a:spcBef>
                <a:spcPts val="95"/>
              </a:spcBef>
            </a:pPr>
            <a:endParaRPr sz="2800"/>
          </a:p>
          <a:p>
            <a:pPr marL="12700" marR="422275" algn="just">
              <a:lnSpc>
                <a:spcPct val="99600"/>
              </a:lnSpc>
            </a:pPr>
            <a:r>
              <a:rPr sz="2400" spc="-5" dirty="0">
                <a:latin typeface="Arial Narrow"/>
                <a:cs typeface="Arial Narrow"/>
              </a:rPr>
              <a:t>doc</a:t>
            </a:r>
            <a:r>
              <a:rPr sz="2400" spc="-10" dirty="0">
                <a:latin typeface="Arial Narrow"/>
                <a:cs typeface="Arial Narrow"/>
              </a:rPr>
              <a:t>2</a:t>
            </a:r>
            <a:r>
              <a:rPr sz="2400" spc="0" dirty="0">
                <a:latin typeface="宋体"/>
                <a:cs typeface="宋体"/>
              </a:rPr>
              <a:t>： </a:t>
            </a:r>
            <a:r>
              <a:rPr sz="2400" spc="0" dirty="0">
                <a:solidFill>
                  <a:srgbClr val="C00000"/>
                </a:solidFill>
                <a:latin typeface="Arial Narrow"/>
                <a:cs typeface="Arial Narrow"/>
              </a:rPr>
              <a:t>red</a:t>
            </a:r>
            <a:r>
              <a:rPr sz="2400" spc="-5" dirty="0">
                <a:solidFill>
                  <a:srgbClr val="C00000"/>
                </a:solidFill>
                <a:latin typeface="Arial Narrow"/>
                <a:cs typeface="Arial Narrow"/>
              </a:rPr>
              <a:t> </a:t>
            </a:r>
            <a:r>
              <a:rPr sz="2400" spc="5" dirty="0">
                <a:solidFill>
                  <a:srgbClr val="C00000"/>
                </a:solidFill>
                <a:latin typeface="Arial Narrow"/>
                <a:cs typeface="Arial Narrow"/>
              </a:rPr>
              <a:t>f</a:t>
            </a:r>
            <a:r>
              <a:rPr sz="2400" spc="-5" dirty="0">
                <a:solidFill>
                  <a:srgbClr val="C00000"/>
                </a:solidFill>
                <a:latin typeface="Arial Narrow"/>
                <a:cs typeface="Arial Narrow"/>
              </a:rPr>
              <a:t>ish b</a:t>
            </a:r>
            <a:r>
              <a:rPr sz="2400" spc="-10" dirty="0">
                <a:solidFill>
                  <a:srgbClr val="C00000"/>
                </a:solidFill>
                <a:latin typeface="Arial Narrow"/>
                <a:cs typeface="Arial Narrow"/>
              </a:rPr>
              <a:t>l</a:t>
            </a:r>
            <a:r>
              <a:rPr sz="2400" spc="-5" dirty="0">
                <a:solidFill>
                  <a:srgbClr val="C00000"/>
                </a:solidFill>
                <a:latin typeface="Arial Narrow"/>
                <a:cs typeface="Arial Narrow"/>
              </a:rPr>
              <a:t>u</a:t>
            </a:r>
            <a:r>
              <a:rPr sz="2400" spc="0" dirty="0">
                <a:solidFill>
                  <a:srgbClr val="C00000"/>
                </a:solidFill>
                <a:latin typeface="Arial Narrow"/>
                <a:cs typeface="Arial Narrow"/>
              </a:rPr>
              <a:t>e</a:t>
            </a:r>
            <a:r>
              <a:rPr sz="2400" spc="20" dirty="0">
                <a:solidFill>
                  <a:srgbClr val="C00000"/>
                </a:solidFill>
                <a:latin typeface="Arial Narrow"/>
                <a:cs typeface="Arial Narrow"/>
              </a:rPr>
              <a:t> </a:t>
            </a:r>
            <a:r>
              <a:rPr sz="2400" spc="0" dirty="0">
                <a:solidFill>
                  <a:srgbClr val="C00000"/>
                </a:solidFill>
                <a:latin typeface="Arial Narrow"/>
                <a:cs typeface="Arial Narrow"/>
              </a:rPr>
              <a:t>fish</a:t>
            </a:r>
            <a:endParaRPr sz="2400">
              <a:latin typeface="Arial Narrow"/>
              <a:cs typeface="Arial Narrow"/>
            </a:endParaRPr>
          </a:p>
          <a:p>
            <a:pPr>
              <a:lnSpc>
                <a:spcPts val="2700"/>
              </a:lnSpc>
              <a:spcBef>
                <a:spcPts val="86"/>
              </a:spcBef>
            </a:pPr>
            <a:endParaRPr sz="2700"/>
          </a:p>
          <a:p>
            <a:pPr marL="24765" marR="496570" algn="just">
              <a:lnSpc>
                <a:spcPts val="2870"/>
              </a:lnSpc>
            </a:pPr>
            <a:r>
              <a:rPr sz="2400" spc="-5" dirty="0">
                <a:latin typeface="Arial Narrow"/>
                <a:cs typeface="Arial Narrow"/>
              </a:rPr>
              <a:t>doc</a:t>
            </a:r>
            <a:r>
              <a:rPr sz="2400" spc="-10" dirty="0">
                <a:latin typeface="Arial Narrow"/>
                <a:cs typeface="Arial Narrow"/>
              </a:rPr>
              <a:t>3</a:t>
            </a:r>
            <a:r>
              <a:rPr sz="2400" spc="0" dirty="0">
                <a:latin typeface="宋体"/>
                <a:cs typeface="宋体"/>
              </a:rPr>
              <a:t>：</a:t>
            </a:r>
            <a:endParaRPr sz="2400">
              <a:latin typeface="宋体"/>
              <a:cs typeface="宋体"/>
            </a:endParaRPr>
          </a:p>
          <a:p>
            <a:pPr marL="24765" marR="6350" algn="just">
              <a:lnSpc>
                <a:spcPts val="2870"/>
              </a:lnSpc>
            </a:pPr>
            <a:r>
              <a:rPr sz="2400" spc="-5" dirty="0">
                <a:solidFill>
                  <a:srgbClr val="C00000"/>
                </a:solidFill>
                <a:latin typeface="Arial Narrow"/>
                <a:cs typeface="Arial Narrow"/>
              </a:rPr>
              <a:t>on</a:t>
            </a:r>
            <a:r>
              <a:rPr sz="2400" spc="0" dirty="0">
                <a:solidFill>
                  <a:srgbClr val="C00000"/>
                </a:solidFill>
                <a:latin typeface="Arial Narrow"/>
                <a:cs typeface="Arial Narrow"/>
              </a:rPr>
              <a:t>e</a:t>
            </a:r>
            <a:r>
              <a:rPr sz="2400" spc="15" dirty="0">
                <a:solidFill>
                  <a:srgbClr val="C00000"/>
                </a:solidFill>
                <a:latin typeface="Arial Narrow"/>
                <a:cs typeface="Arial Narrow"/>
              </a:rPr>
              <a:t> </a:t>
            </a:r>
            <a:r>
              <a:rPr sz="2400" spc="0" dirty="0">
                <a:solidFill>
                  <a:srgbClr val="C00000"/>
                </a:solidFill>
                <a:latin typeface="Arial Narrow"/>
                <a:cs typeface="Arial Narrow"/>
              </a:rPr>
              <a:t>red</a:t>
            </a:r>
            <a:r>
              <a:rPr sz="2400" spc="-5" dirty="0">
                <a:solidFill>
                  <a:srgbClr val="C00000"/>
                </a:solidFill>
                <a:latin typeface="Arial Narrow"/>
                <a:cs typeface="Arial Narrow"/>
              </a:rPr>
              <a:t> bird</a:t>
            </a:r>
            <a:endParaRPr sz="2400">
              <a:latin typeface="Arial Narrow"/>
              <a:cs typeface="Arial Narrow"/>
            </a:endParaRPr>
          </a:p>
        </p:txBody>
      </p:sp>
      <p:sp>
        <p:nvSpPr>
          <p:cNvPr id="10" name="object 10"/>
          <p:cNvSpPr/>
          <p:nvPr/>
        </p:nvSpPr>
        <p:spPr>
          <a:xfrm>
            <a:off x="3987800" y="2882900"/>
            <a:ext cx="838200" cy="660400"/>
          </a:xfrm>
          <a:custGeom>
            <a:avLst/>
            <a:gdLst/>
            <a:ahLst/>
            <a:cxnLst/>
            <a:rect l="l" t="t" r="r" b="b"/>
            <a:pathLst>
              <a:path w="838200" h="660400">
                <a:moveTo>
                  <a:pt x="508000" y="0"/>
                </a:moveTo>
                <a:lnTo>
                  <a:pt x="508000" y="165100"/>
                </a:lnTo>
                <a:lnTo>
                  <a:pt x="0" y="165100"/>
                </a:lnTo>
                <a:lnTo>
                  <a:pt x="0" y="495300"/>
                </a:lnTo>
                <a:lnTo>
                  <a:pt x="508000" y="495300"/>
                </a:lnTo>
                <a:lnTo>
                  <a:pt x="508000" y="660400"/>
                </a:lnTo>
                <a:lnTo>
                  <a:pt x="838200" y="330200"/>
                </a:lnTo>
                <a:lnTo>
                  <a:pt x="508000" y="0"/>
                </a:lnTo>
                <a:close/>
              </a:path>
            </a:pathLst>
          </a:custGeom>
          <a:solidFill>
            <a:srgbClr val="D24717"/>
          </a:solidFill>
        </p:spPr>
        <p:txBody>
          <a:bodyPr wrap="square" lIns="0" tIns="0" rIns="0" bIns="0" rtlCol="0">
            <a:spAutoFit/>
          </a:bodyPr>
          <a:lstStyle/>
          <a:p>
            <a:endParaRPr/>
          </a:p>
        </p:txBody>
      </p:sp>
      <p:sp>
        <p:nvSpPr>
          <p:cNvPr id="11" name="object 11"/>
          <p:cNvSpPr/>
          <p:nvPr/>
        </p:nvSpPr>
        <p:spPr>
          <a:xfrm>
            <a:off x="3987800" y="2882900"/>
            <a:ext cx="838200" cy="660400"/>
          </a:xfrm>
          <a:custGeom>
            <a:avLst/>
            <a:gdLst/>
            <a:ahLst/>
            <a:cxnLst/>
            <a:rect l="l" t="t" r="r" b="b"/>
            <a:pathLst>
              <a:path w="838200" h="660400">
                <a:moveTo>
                  <a:pt x="0" y="165100"/>
                </a:moveTo>
                <a:lnTo>
                  <a:pt x="508000" y="165100"/>
                </a:lnTo>
                <a:lnTo>
                  <a:pt x="508000" y="0"/>
                </a:lnTo>
                <a:lnTo>
                  <a:pt x="838200" y="330200"/>
                </a:lnTo>
                <a:lnTo>
                  <a:pt x="508000" y="660400"/>
                </a:lnTo>
                <a:lnTo>
                  <a:pt x="508000" y="495300"/>
                </a:lnTo>
                <a:lnTo>
                  <a:pt x="0" y="495300"/>
                </a:lnTo>
                <a:lnTo>
                  <a:pt x="0" y="165100"/>
                </a:lnTo>
                <a:close/>
              </a:path>
            </a:pathLst>
          </a:custGeom>
          <a:ln w="12700">
            <a:solidFill>
              <a:srgbClr val="9B310D"/>
            </a:solidFill>
          </a:ln>
        </p:spPr>
        <p:txBody>
          <a:bodyPr wrap="square" lIns="0" tIns="0" rIns="0" bIns="0" rtlCol="0">
            <a:spAutoFit/>
          </a:bodyPr>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77470">
              <a:lnSpc>
                <a:spcPts val="2965"/>
              </a:lnSpc>
            </a:pPr>
            <a:r>
              <a:rPr sz="2600" b="1" spc="-25" dirty="0">
                <a:solidFill>
                  <a:srgbClr val="33CC33"/>
                </a:solidFill>
                <a:latin typeface="黑体"/>
                <a:cs typeface="黑体"/>
              </a:rPr>
              <a:t>简单的</a:t>
            </a:r>
            <a:r>
              <a:rPr sz="2600" b="1" spc="-30" dirty="0">
                <a:solidFill>
                  <a:srgbClr val="33CC33"/>
                </a:solidFill>
                <a:latin typeface="黑体"/>
                <a:cs typeface="黑体"/>
              </a:rPr>
              <a:t>文档</a:t>
            </a:r>
            <a:r>
              <a:rPr sz="2600" b="1" spc="-20" dirty="0">
                <a:solidFill>
                  <a:srgbClr val="33CC33"/>
                </a:solidFill>
                <a:latin typeface="黑体"/>
                <a:cs typeface="黑体"/>
              </a:rPr>
              <a:t>倒</a:t>
            </a:r>
            <a:r>
              <a:rPr sz="2600" b="1" spc="-25" dirty="0">
                <a:solidFill>
                  <a:srgbClr val="33CC33"/>
                </a:solidFill>
                <a:latin typeface="黑体"/>
                <a:cs typeface="黑体"/>
              </a:rPr>
              <a:t>排</a:t>
            </a:r>
            <a:r>
              <a:rPr sz="2600" b="1" spc="-30" dirty="0">
                <a:solidFill>
                  <a:srgbClr val="33CC33"/>
                </a:solidFill>
                <a:latin typeface="黑体"/>
                <a:cs typeface="黑体"/>
              </a:rPr>
              <a:t>算法</a:t>
            </a:r>
            <a:endParaRPr sz="2600">
              <a:latin typeface="黑体"/>
              <a:cs typeface="黑体"/>
            </a:endParaRPr>
          </a:p>
        </p:txBody>
      </p:sp>
      <p:sp>
        <p:nvSpPr>
          <p:cNvPr id="3" name="object 3"/>
          <p:cNvSpPr/>
          <p:nvPr/>
        </p:nvSpPr>
        <p:spPr>
          <a:xfrm>
            <a:off x="5800344" y="152400"/>
            <a:ext cx="3107436"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434441" y="1171702"/>
            <a:ext cx="3947795" cy="1094105"/>
          </a:xfrm>
          <a:prstGeom prst="rect">
            <a:avLst/>
          </a:prstGeom>
        </p:spPr>
        <p:txBody>
          <a:bodyPr vert="horz" wrap="square" lIns="0" tIns="0" rIns="0" bIns="0" rtlCol="0">
            <a:spAutoFit/>
          </a:bodyPr>
          <a:lstStyle/>
          <a:p>
            <a:pPr marL="12700" marR="1327785">
              <a:lnSpc>
                <a:spcPct val="100000"/>
              </a:lnSpc>
            </a:pP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5" dirty="0">
                <a:latin typeface="Arial Narrow"/>
                <a:cs typeface="Arial Narrow"/>
              </a:rPr>
              <a:t>j</a:t>
            </a:r>
            <a:r>
              <a:rPr sz="1800" spc="-10" dirty="0">
                <a:latin typeface="Arial Narrow"/>
                <a:cs typeface="Arial Narrow"/>
              </a:rPr>
              <a:t>a</a:t>
            </a:r>
            <a:r>
              <a:rPr sz="1800" spc="0" dirty="0">
                <a:latin typeface="Arial Narrow"/>
                <a:cs typeface="Arial Narrow"/>
              </a:rPr>
              <a:t>va</a:t>
            </a:r>
            <a:r>
              <a:rPr sz="1800" spc="-10" dirty="0">
                <a:latin typeface="Arial Narrow"/>
                <a:cs typeface="Arial Narrow"/>
              </a:rPr>
              <a:t>.</a:t>
            </a:r>
            <a:r>
              <a:rPr sz="1800" spc="-5" dirty="0">
                <a:latin typeface="Arial Narrow"/>
                <a:cs typeface="Arial Narrow"/>
              </a:rPr>
              <a:t>i</a:t>
            </a:r>
            <a:r>
              <a:rPr sz="1800" spc="-10" dirty="0">
                <a:latin typeface="Arial Narrow"/>
                <a:cs typeface="Arial Narrow"/>
              </a:rPr>
              <a:t>o</a:t>
            </a:r>
            <a:r>
              <a:rPr sz="1800" spc="0" dirty="0">
                <a:latin typeface="Arial Narrow"/>
                <a:cs typeface="Arial Narrow"/>
              </a:rPr>
              <a:t>.IOEx</a:t>
            </a:r>
            <a:r>
              <a:rPr sz="1800" spc="5" dirty="0">
                <a:latin typeface="Arial Narrow"/>
                <a:cs typeface="Arial Narrow"/>
              </a:rPr>
              <a:t>c</a:t>
            </a:r>
            <a:r>
              <a:rPr sz="1800" spc="0" dirty="0">
                <a:latin typeface="Arial Narrow"/>
                <a:cs typeface="Arial Narrow"/>
              </a:rPr>
              <a:t>e</a:t>
            </a:r>
            <a:r>
              <a:rPr sz="1800" spc="-10" dirty="0">
                <a:latin typeface="Arial Narrow"/>
                <a:cs typeface="Arial Narrow"/>
              </a:rPr>
              <a:t>p</a:t>
            </a:r>
            <a:r>
              <a:rPr sz="1800" spc="0" dirty="0">
                <a:latin typeface="Arial Narrow"/>
                <a:cs typeface="Arial Narrow"/>
              </a:rPr>
              <a:t>t</a:t>
            </a:r>
            <a:r>
              <a:rPr sz="1800" spc="-10" dirty="0">
                <a:latin typeface="Arial Narrow"/>
                <a:cs typeface="Arial Narrow"/>
              </a:rPr>
              <a:t>i</a:t>
            </a:r>
            <a:r>
              <a:rPr sz="1800" spc="5" dirty="0">
                <a:latin typeface="Arial Narrow"/>
                <a:cs typeface="Arial Narrow"/>
              </a:rPr>
              <a:t>o</a:t>
            </a:r>
            <a:r>
              <a:rPr sz="1800" spc="0" dirty="0">
                <a:latin typeface="Arial Narrow"/>
                <a:cs typeface="Arial Narrow"/>
              </a:rPr>
              <a:t>n; </a:t>
            </a: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5" dirty="0">
                <a:latin typeface="Arial Narrow"/>
                <a:cs typeface="Arial Narrow"/>
              </a:rPr>
              <a:t>j</a:t>
            </a:r>
            <a:r>
              <a:rPr sz="1800" spc="-10" dirty="0">
                <a:latin typeface="Arial Narrow"/>
                <a:cs typeface="Arial Narrow"/>
              </a:rPr>
              <a:t>a</a:t>
            </a:r>
            <a:r>
              <a:rPr sz="1800" spc="0" dirty="0">
                <a:latin typeface="Arial Narrow"/>
                <a:cs typeface="Arial Narrow"/>
              </a:rPr>
              <a:t>va</a:t>
            </a:r>
            <a:r>
              <a:rPr sz="1800" spc="-10" dirty="0">
                <a:latin typeface="Arial Narrow"/>
                <a:cs typeface="Arial Narrow"/>
              </a:rPr>
              <a:t>.</a:t>
            </a:r>
            <a:r>
              <a:rPr sz="1800" spc="0" dirty="0">
                <a:latin typeface="Arial Narrow"/>
                <a:cs typeface="Arial Narrow"/>
              </a:rPr>
              <a:t>u</a:t>
            </a:r>
            <a:r>
              <a:rPr sz="1800" spc="-10" dirty="0">
                <a:latin typeface="Arial Narrow"/>
                <a:cs typeface="Arial Narrow"/>
              </a:rPr>
              <a:t>t</a:t>
            </a:r>
            <a:r>
              <a:rPr sz="1800" spc="-5" dirty="0">
                <a:latin typeface="Arial Narrow"/>
                <a:cs typeface="Arial Narrow"/>
              </a:rPr>
              <a:t>i</a:t>
            </a:r>
            <a:r>
              <a:rPr sz="1800" spc="-10" dirty="0">
                <a:latin typeface="Arial Narrow"/>
                <a:cs typeface="Arial Narrow"/>
              </a:rPr>
              <a:t>l.S</a:t>
            </a:r>
            <a:r>
              <a:rPr sz="1800" spc="-15" dirty="0">
                <a:latin typeface="Arial Narrow"/>
                <a:cs typeface="Arial Narrow"/>
              </a:rPr>
              <a:t>t</a:t>
            </a:r>
            <a:r>
              <a:rPr sz="1800" spc="0" dirty="0">
                <a:latin typeface="Arial Narrow"/>
                <a:cs typeface="Arial Narrow"/>
              </a:rPr>
              <a:t>ri</a:t>
            </a:r>
            <a:r>
              <a:rPr sz="1800" spc="-10" dirty="0">
                <a:latin typeface="Arial Narrow"/>
                <a:cs typeface="Arial Narrow"/>
              </a:rPr>
              <a:t>n</a:t>
            </a:r>
            <a:r>
              <a:rPr sz="1800" spc="-5" dirty="0">
                <a:latin typeface="Arial Narrow"/>
                <a:cs typeface="Arial Narrow"/>
              </a:rPr>
              <a:t>g</a:t>
            </a:r>
            <a:r>
              <a:rPr sz="1800" spc="-175" dirty="0">
                <a:latin typeface="Arial Narrow"/>
                <a:cs typeface="Arial Narrow"/>
              </a:rPr>
              <a:t>T</a:t>
            </a:r>
            <a:r>
              <a:rPr sz="1800" spc="0" dirty="0">
                <a:latin typeface="Arial Narrow"/>
                <a:cs typeface="Arial Narrow"/>
              </a:rPr>
              <a:t>ok</a:t>
            </a:r>
            <a:r>
              <a:rPr sz="1800" spc="5" dirty="0">
                <a:latin typeface="Arial Narrow"/>
                <a:cs typeface="Arial Narrow"/>
              </a:rPr>
              <a:t>e</a:t>
            </a:r>
            <a:r>
              <a:rPr sz="1800" spc="0" dirty="0">
                <a:latin typeface="Arial Narrow"/>
                <a:cs typeface="Arial Narrow"/>
              </a:rPr>
              <a:t>n</a:t>
            </a:r>
            <a:r>
              <a:rPr sz="1800" spc="-10" dirty="0">
                <a:latin typeface="Arial Narrow"/>
                <a:cs typeface="Arial Narrow"/>
              </a:rPr>
              <a:t>i</a:t>
            </a:r>
            <a:r>
              <a:rPr sz="1800" spc="0" dirty="0">
                <a:latin typeface="Arial Narrow"/>
                <a:cs typeface="Arial Narrow"/>
              </a:rPr>
              <a:t>zer;</a:t>
            </a:r>
            <a:endParaRPr sz="1800">
              <a:latin typeface="Arial Narrow"/>
              <a:cs typeface="Arial Narrow"/>
            </a:endParaRPr>
          </a:p>
          <a:p>
            <a:pPr marL="12700">
              <a:lnSpc>
                <a:spcPct val="100000"/>
              </a:lnSpc>
            </a:pP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0" dirty="0">
                <a:latin typeface="Arial Narrow"/>
                <a:cs typeface="Arial Narrow"/>
              </a:rPr>
              <a:t>or</a:t>
            </a:r>
            <a:r>
              <a:rPr sz="1800" spc="-10" dirty="0">
                <a:latin typeface="Arial Narrow"/>
                <a:cs typeface="Arial Narrow"/>
              </a:rPr>
              <a:t>g</a:t>
            </a:r>
            <a:r>
              <a:rPr sz="1800" spc="0" dirty="0">
                <a:latin typeface="Arial Narrow"/>
                <a:cs typeface="Arial Narrow"/>
              </a:rPr>
              <a:t>.</a:t>
            </a:r>
            <a:r>
              <a:rPr sz="1800" spc="-10" dirty="0">
                <a:latin typeface="Arial Narrow"/>
                <a:cs typeface="Arial Narrow"/>
              </a:rPr>
              <a:t>a</a:t>
            </a:r>
            <a:r>
              <a:rPr sz="1800" spc="0" dirty="0">
                <a:latin typeface="Arial Narrow"/>
                <a:cs typeface="Arial Narrow"/>
              </a:rPr>
              <a:t>p</a:t>
            </a:r>
            <a:r>
              <a:rPr sz="1800" spc="-10" dirty="0">
                <a:latin typeface="Arial Narrow"/>
                <a:cs typeface="Arial Narrow"/>
              </a:rPr>
              <a:t>a</a:t>
            </a:r>
            <a:r>
              <a:rPr sz="1800" spc="0" dirty="0">
                <a:latin typeface="Arial Narrow"/>
                <a:cs typeface="Arial Narrow"/>
              </a:rPr>
              <a:t>ch</a:t>
            </a:r>
            <a:r>
              <a:rPr sz="1800" spc="-10" dirty="0">
                <a:latin typeface="Arial Narrow"/>
                <a:cs typeface="Arial Narrow"/>
              </a:rPr>
              <a:t>e</a:t>
            </a:r>
            <a:r>
              <a:rPr sz="1800" spc="5" dirty="0">
                <a:latin typeface="Arial Narrow"/>
                <a:cs typeface="Arial Narrow"/>
              </a:rPr>
              <a:t>.h</a:t>
            </a:r>
            <a:r>
              <a:rPr sz="1800" spc="0" dirty="0">
                <a:latin typeface="Arial Narrow"/>
                <a:cs typeface="Arial Narrow"/>
              </a:rPr>
              <a:t>ad</a:t>
            </a:r>
            <a:r>
              <a:rPr sz="1800" spc="5" dirty="0">
                <a:latin typeface="Arial Narrow"/>
                <a:cs typeface="Arial Narrow"/>
              </a:rPr>
              <a:t>oo</a:t>
            </a:r>
            <a:r>
              <a:rPr sz="1800" spc="0" dirty="0">
                <a:latin typeface="Arial Narrow"/>
                <a:cs typeface="Arial Narrow"/>
              </a:rPr>
              <a:t>p</a:t>
            </a:r>
            <a:r>
              <a:rPr sz="1800" spc="-10" dirty="0">
                <a:latin typeface="Arial Narrow"/>
                <a:cs typeface="Arial Narrow"/>
              </a:rPr>
              <a:t>.</a:t>
            </a:r>
            <a:r>
              <a:rPr sz="1800" spc="5" dirty="0">
                <a:latin typeface="Arial Narrow"/>
                <a:cs typeface="Arial Narrow"/>
              </a:rPr>
              <a:t>i</a:t>
            </a:r>
            <a:r>
              <a:rPr sz="1800" spc="0" dirty="0">
                <a:latin typeface="Arial Narrow"/>
                <a:cs typeface="Arial Narrow"/>
              </a:rPr>
              <a:t>o</a:t>
            </a:r>
            <a:r>
              <a:rPr sz="1800" spc="-5" dirty="0">
                <a:latin typeface="Arial Narrow"/>
                <a:cs typeface="Arial Narrow"/>
              </a:rPr>
              <a:t>.</a:t>
            </a:r>
            <a:r>
              <a:rPr sz="1800" spc="-180" dirty="0">
                <a:latin typeface="Arial Narrow"/>
                <a:cs typeface="Arial Narrow"/>
              </a:rPr>
              <a:t>T</a:t>
            </a:r>
            <a:r>
              <a:rPr sz="1800" spc="0" dirty="0">
                <a:latin typeface="Arial Narrow"/>
                <a:cs typeface="Arial Narrow"/>
              </a:rPr>
              <a:t>ex</a:t>
            </a:r>
            <a:r>
              <a:rPr sz="1800" spc="20" dirty="0">
                <a:latin typeface="Arial Narrow"/>
                <a:cs typeface="Arial Narrow"/>
              </a:rPr>
              <a:t>t</a:t>
            </a:r>
            <a:r>
              <a:rPr sz="1800" spc="0" dirty="0">
                <a:latin typeface="Arial Narrow"/>
                <a:cs typeface="Arial Narrow"/>
              </a:rPr>
              <a:t>;</a:t>
            </a:r>
            <a:endParaRPr sz="1800">
              <a:latin typeface="Arial Narrow"/>
              <a:cs typeface="Arial Narrow"/>
            </a:endParaRPr>
          </a:p>
          <a:p>
            <a:pPr marL="12700">
              <a:lnSpc>
                <a:spcPts val="2130"/>
              </a:lnSpc>
            </a:pP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0" dirty="0">
                <a:latin typeface="Arial Narrow"/>
                <a:cs typeface="Arial Narrow"/>
              </a:rPr>
              <a:t>or</a:t>
            </a:r>
            <a:r>
              <a:rPr sz="1800" spc="-10" dirty="0">
                <a:latin typeface="Arial Narrow"/>
                <a:cs typeface="Arial Narrow"/>
              </a:rPr>
              <a:t>g</a:t>
            </a:r>
            <a:r>
              <a:rPr sz="1800" spc="0" dirty="0">
                <a:latin typeface="Arial Narrow"/>
                <a:cs typeface="Arial Narrow"/>
              </a:rPr>
              <a:t>.</a:t>
            </a:r>
            <a:r>
              <a:rPr sz="1800" spc="-10" dirty="0">
                <a:latin typeface="Arial Narrow"/>
                <a:cs typeface="Arial Narrow"/>
              </a:rPr>
              <a:t>a</a:t>
            </a:r>
            <a:r>
              <a:rPr sz="1800" spc="0" dirty="0">
                <a:latin typeface="Arial Narrow"/>
                <a:cs typeface="Arial Narrow"/>
              </a:rPr>
              <a:t>p</a:t>
            </a:r>
            <a:r>
              <a:rPr sz="1800" spc="-10" dirty="0">
                <a:latin typeface="Arial Narrow"/>
                <a:cs typeface="Arial Narrow"/>
              </a:rPr>
              <a:t>a</a:t>
            </a:r>
            <a:r>
              <a:rPr sz="1800" spc="0" dirty="0">
                <a:latin typeface="Arial Narrow"/>
                <a:cs typeface="Arial Narrow"/>
              </a:rPr>
              <a:t>ch</a:t>
            </a:r>
            <a:r>
              <a:rPr sz="1800" spc="-10" dirty="0">
                <a:latin typeface="Arial Narrow"/>
                <a:cs typeface="Arial Narrow"/>
              </a:rPr>
              <a:t>e</a:t>
            </a:r>
            <a:r>
              <a:rPr sz="1800" spc="5" dirty="0">
                <a:latin typeface="Arial Narrow"/>
                <a:cs typeface="Arial Narrow"/>
              </a:rPr>
              <a:t>.h</a:t>
            </a:r>
            <a:r>
              <a:rPr sz="1800" spc="0" dirty="0">
                <a:latin typeface="Arial Narrow"/>
                <a:cs typeface="Arial Narrow"/>
              </a:rPr>
              <a:t>ad</a:t>
            </a:r>
            <a:r>
              <a:rPr sz="1800" spc="5" dirty="0">
                <a:latin typeface="Arial Narrow"/>
                <a:cs typeface="Arial Narrow"/>
              </a:rPr>
              <a:t>oo</a:t>
            </a:r>
            <a:r>
              <a:rPr sz="1800" spc="0" dirty="0">
                <a:latin typeface="Arial Narrow"/>
                <a:cs typeface="Arial Narrow"/>
              </a:rPr>
              <a:t>p</a:t>
            </a:r>
            <a:r>
              <a:rPr sz="1800" spc="-10" dirty="0">
                <a:latin typeface="Arial Narrow"/>
                <a:cs typeface="Arial Narrow"/>
              </a:rPr>
              <a:t>.</a:t>
            </a:r>
            <a:r>
              <a:rPr sz="1800" spc="5" dirty="0">
                <a:latin typeface="Arial Narrow"/>
                <a:cs typeface="Arial Narrow"/>
              </a:rPr>
              <a:t>ma</a:t>
            </a:r>
            <a:r>
              <a:rPr sz="1800" spc="0" dirty="0">
                <a:latin typeface="Arial Narrow"/>
                <a:cs typeface="Arial Narrow"/>
              </a:rPr>
              <a:t>pred</a:t>
            </a:r>
            <a:r>
              <a:rPr sz="1800" spc="-10" dirty="0">
                <a:latin typeface="Arial Narrow"/>
                <a:cs typeface="Arial Narrow"/>
              </a:rPr>
              <a:t>u</a:t>
            </a:r>
            <a:r>
              <a:rPr sz="1800" spc="15" dirty="0">
                <a:latin typeface="Arial Narrow"/>
                <a:cs typeface="Arial Narrow"/>
              </a:rPr>
              <a:t>c</a:t>
            </a:r>
            <a:r>
              <a:rPr sz="1800" spc="0" dirty="0">
                <a:latin typeface="Arial Narrow"/>
                <a:cs typeface="Arial Narrow"/>
              </a:rPr>
              <a:t>e</a:t>
            </a:r>
            <a:r>
              <a:rPr sz="1800" spc="-10" dirty="0">
                <a:latin typeface="Arial Narrow"/>
                <a:cs typeface="Arial Narrow"/>
              </a:rPr>
              <a:t>.</a:t>
            </a:r>
            <a:r>
              <a:rPr sz="1800" spc="5" dirty="0">
                <a:latin typeface="Arial Narrow"/>
                <a:cs typeface="Arial Narrow"/>
              </a:rPr>
              <a:t>Ma</a:t>
            </a:r>
            <a:r>
              <a:rPr sz="1800" spc="0" dirty="0">
                <a:latin typeface="Arial Narrow"/>
                <a:cs typeface="Arial Narrow"/>
              </a:rPr>
              <a:t>ppe</a:t>
            </a:r>
            <a:r>
              <a:rPr sz="1800" spc="20" dirty="0">
                <a:latin typeface="Arial Narrow"/>
                <a:cs typeface="Arial Narrow"/>
              </a:rPr>
              <a:t>r</a:t>
            </a:r>
            <a:r>
              <a:rPr sz="1800" spc="0" dirty="0">
                <a:latin typeface="Arial Narrow"/>
                <a:cs typeface="Arial Narrow"/>
              </a:rPr>
              <a:t>;</a:t>
            </a:r>
            <a:endParaRPr sz="1800">
              <a:latin typeface="Arial Narrow"/>
              <a:cs typeface="Arial Narrow"/>
            </a:endParaRPr>
          </a:p>
        </p:txBody>
      </p:sp>
      <p:sp>
        <p:nvSpPr>
          <p:cNvPr id="5" name="object 5"/>
          <p:cNvSpPr txBox="1"/>
          <p:nvPr/>
        </p:nvSpPr>
        <p:spPr>
          <a:xfrm>
            <a:off x="434441" y="2269235"/>
            <a:ext cx="6236970" cy="283845"/>
          </a:xfrm>
          <a:prstGeom prst="rect">
            <a:avLst/>
          </a:prstGeom>
        </p:spPr>
        <p:txBody>
          <a:bodyPr vert="horz" wrap="square" lIns="0" tIns="0" rIns="0" bIns="0" rtlCol="0">
            <a:spAutoFit/>
          </a:bodyPr>
          <a:lstStyle/>
          <a:p>
            <a:pPr marL="12700">
              <a:lnSpc>
                <a:spcPct val="100000"/>
              </a:lnSpc>
            </a:pPr>
            <a:r>
              <a:rPr sz="1800" dirty="0">
                <a:latin typeface="Arial Narrow"/>
                <a:cs typeface="Arial Narrow"/>
              </a:rPr>
              <a:t>p</a:t>
            </a:r>
            <a:r>
              <a:rPr sz="1800" spc="-10" dirty="0">
                <a:latin typeface="Arial Narrow"/>
                <a:cs typeface="Arial Narrow"/>
              </a:rPr>
              <a:t>u</a:t>
            </a:r>
            <a:r>
              <a:rPr sz="1800" spc="0" dirty="0">
                <a:latin typeface="Arial Narrow"/>
                <a:cs typeface="Arial Narrow"/>
              </a:rPr>
              <a:t>b</a:t>
            </a:r>
            <a:r>
              <a:rPr sz="1800" spc="-10" dirty="0">
                <a:latin typeface="Arial Narrow"/>
                <a:cs typeface="Arial Narrow"/>
              </a:rPr>
              <a:t>l</a:t>
            </a:r>
            <a:r>
              <a:rPr sz="1800" spc="-5" dirty="0">
                <a:latin typeface="Arial Narrow"/>
                <a:cs typeface="Arial Narrow"/>
              </a:rPr>
              <a:t>i</a:t>
            </a:r>
            <a:r>
              <a:rPr sz="1800" spc="0" dirty="0">
                <a:latin typeface="Arial Narrow"/>
                <a:cs typeface="Arial Narrow"/>
              </a:rPr>
              <a:t>c</a:t>
            </a:r>
            <a:r>
              <a:rPr sz="1800" spc="20" dirty="0">
                <a:latin typeface="Arial Narrow"/>
                <a:cs typeface="Arial Narrow"/>
              </a:rPr>
              <a:t> </a:t>
            </a:r>
            <a:r>
              <a:rPr sz="1800" spc="0" dirty="0">
                <a:latin typeface="Arial Narrow"/>
                <a:cs typeface="Arial Narrow"/>
              </a:rPr>
              <a:t>c</a:t>
            </a:r>
            <a:r>
              <a:rPr sz="1800" spc="-5" dirty="0">
                <a:latin typeface="Arial Narrow"/>
                <a:cs typeface="Arial Narrow"/>
              </a:rPr>
              <a:t>l</a:t>
            </a:r>
            <a:r>
              <a:rPr sz="1800" spc="-10" dirty="0">
                <a:latin typeface="Arial Narrow"/>
                <a:cs typeface="Arial Narrow"/>
              </a:rPr>
              <a:t>a</a:t>
            </a:r>
            <a:r>
              <a:rPr sz="1800" spc="0" dirty="0">
                <a:latin typeface="Arial Narrow"/>
                <a:cs typeface="Arial Narrow"/>
              </a:rPr>
              <a:t>ss</a:t>
            </a:r>
            <a:r>
              <a:rPr sz="1800" spc="10" dirty="0">
                <a:latin typeface="Arial Narrow"/>
                <a:cs typeface="Arial Narrow"/>
              </a:rPr>
              <a:t> </a:t>
            </a:r>
            <a:r>
              <a:rPr sz="1800" b="1" spc="0" dirty="0">
                <a:solidFill>
                  <a:srgbClr val="C00000"/>
                </a:solidFill>
                <a:latin typeface="Arial Narrow"/>
                <a:cs typeface="Arial Narrow"/>
              </a:rPr>
              <a:t>In</a:t>
            </a:r>
            <a:r>
              <a:rPr sz="1800" b="1" spc="-10" dirty="0">
                <a:solidFill>
                  <a:srgbClr val="C00000"/>
                </a:solidFill>
                <a:latin typeface="Arial Narrow"/>
                <a:cs typeface="Arial Narrow"/>
              </a:rPr>
              <a:t>vert</a:t>
            </a:r>
            <a:r>
              <a:rPr sz="1800" b="1" spc="-20" dirty="0">
                <a:solidFill>
                  <a:srgbClr val="C00000"/>
                </a:solidFill>
                <a:latin typeface="Arial Narrow"/>
                <a:cs typeface="Arial Narrow"/>
              </a:rPr>
              <a:t>e</a:t>
            </a:r>
            <a:r>
              <a:rPr sz="1800" b="1" spc="-10" dirty="0">
                <a:solidFill>
                  <a:srgbClr val="C00000"/>
                </a:solidFill>
                <a:latin typeface="Arial Narrow"/>
                <a:cs typeface="Arial Narrow"/>
              </a:rPr>
              <a:t>dI</a:t>
            </a:r>
            <a:r>
              <a:rPr sz="1800" b="1" spc="-20" dirty="0">
                <a:solidFill>
                  <a:srgbClr val="C00000"/>
                </a:solidFill>
                <a:latin typeface="Arial Narrow"/>
                <a:cs typeface="Arial Narrow"/>
              </a:rPr>
              <a:t>n</a:t>
            </a:r>
            <a:r>
              <a:rPr sz="1800" b="1" spc="0" dirty="0">
                <a:solidFill>
                  <a:srgbClr val="C00000"/>
                </a:solidFill>
                <a:latin typeface="Arial Narrow"/>
                <a:cs typeface="Arial Narrow"/>
              </a:rPr>
              <a:t>d</a:t>
            </a:r>
            <a:r>
              <a:rPr sz="1800" b="1" spc="-10" dirty="0">
                <a:solidFill>
                  <a:srgbClr val="C00000"/>
                </a:solidFill>
                <a:latin typeface="Arial Narrow"/>
                <a:cs typeface="Arial Narrow"/>
              </a:rPr>
              <a:t>e</a:t>
            </a:r>
            <a:r>
              <a:rPr sz="1800" b="1" spc="0" dirty="0">
                <a:solidFill>
                  <a:srgbClr val="C00000"/>
                </a:solidFill>
                <a:latin typeface="Arial Narrow"/>
                <a:cs typeface="Arial Narrow"/>
              </a:rPr>
              <a:t>x</a:t>
            </a:r>
            <a:r>
              <a:rPr sz="1800" b="1" spc="-15" dirty="0">
                <a:solidFill>
                  <a:srgbClr val="C00000"/>
                </a:solidFill>
                <a:latin typeface="Arial Narrow"/>
                <a:cs typeface="Arial Narrow"/>
              </a:rPr>
              <a:t>M</a:t>
            </a:r>
            <a:r>
              <a:rPr sz="1800" b="1" spc="0" dirty="0">
                <a:solidFill>
                  <a:srgbClr val="C00000"/>
                </a:solidFill>
                <a:latin typeface="Arial Narrow"/>
                <a:cs typeface="Arial Narrow"/>
              </a:rPr>
              <a:t>a</a:t>
            </a:r>
            <a:r>
              <a:rPr sz="1800" b="1" spc="-10" dirty="0">
                <a:solidFill>
                  <a:srgbClr val="C00000"/>
                </a:solidFill>
                <a:latin typeface="Arial Narrow"/>
                <a:cs typeface="Arial Narrow"/>
              </a:rPr>
              <a:t>p</a:t>
            </a:r>
            <a:r>
              <a:rPr sz="1800" b="1" spc="0" dirty="0">
                <a:solidFill>
                  <a:srgbClr val="C00000"/>
                </a:solidFill>
                <a:latin typeface="Arial Narrow"/>
                <a:cs typeface="Arial Narrow"/>
              </a:rPr>
              <a:t>p</a:t>
            </a:r>
            <a:r>
              <a:rPr sz="1800" b="1" spc="-10" dirty="0">
                <a:solidFill>
                  <a:srgbClr val="C00000"/>
                </a:solidFill>
                <a:latin typeface="Arial Narrow"/>
                <a:cs typeface="Arial Narrow"/>
              </a:rPr>
              <a:t>er</a:t>
            </a:r>
            <a:r>
              <a:rPr sz="1800" b="1" spc="75" dirty="0">
                <a:solidFill>
                  <a:srgbClr val="C00000"/>
                </a:solidFill>
                <a:latin typeface="Arial Narrow"/>
                <a:cs typeface="Arial Narrow"/>
              </a:rPr>
              <a:t> </a:t>
            </a:r>
            <a:r>
              <a:rPr sz="1800" spc="0" dirty="0">
                <a:latin typeface="Arial Narrow"/>
                <a:cs typeface="Arial Narrow"/>
              </a:rPr>
              <a:t>ext</a:t>
            </a:r>
            <a:r>
              <a:rPr sz="1800" spc="-10" dirty="0">
                <a:latin typeface="Arial Narrow"/>
                <a:cs typeface="Arial Narrow"/>
              </a:rPr>
              <a:t>e</a:t>
            </a:r>
            <a:r>
              <a:rPr sz="1800" spc="0" dirty="0">
                <a:latin typeface="Arial Narrow"/>
                <a:cs typeface="Arial Narrow"/>
              </a:rPr>
              <a:t>n</a:t>
            </a:r>
            <a:r>
              <a:rPr sz="1800" spc="-10" dirty="0">
                <a:latin typeface="Arial Narrow"/>
                <a:cs typeface="Arial Narrow"/>
              </a:rPr>
              <a:t>d</a:t>
            </a:r>
            <a:r>
              <a:rPr sz="1800" spc="0" dirty="0">
                <a:latin typeface="Arial Narrow"/>
                <a:cs typeface="Arial Narrow"/>
              </a:rPr>
              <a:t>s</a:t>
            </a:r>
            <a:r>
              <a:rPr sz="1800" spc="25" dirty="0">
                <a:latin typeface="Arial Narrow"/>
                <a:cs typeface="Arial Narrow"/>
              </a:rPr>
              <a:t> </a:t>
            </a:r>
            <a:r>
              <a:rPr sz="1800" spc="-10" dirty="0">
                <a:latin typeface="Arial Narrow"/>
                <a:cs typeface="Arial Narrow"/>
              </a:rPr>
              <a:t>Mappe</a:t>
            </a:r>
            <a:r>
              <a:rPr sz="1800" spc="0" dirty="0">
                <a:latin typeface="Arial Narrow"/>
                <a:cs typeface="Arial Narrow"/>
              </a:rPr>
              <a:t>r&lt;</a:t>
            </a:r>
            <a:r>
              <a:rPr sz="1800" spc="-180" dirty="0">
                <a:latin typeface="Arial Narrow"/>
                <a:cs typeface="Arial Narrow"/>
              </a:rPr>
              <a:t>T</a:t>
            </a:r>
            <a:r>
              <a:rPr sz="1800" spc="-5" dirty="0">
                <a:latin typeface="Arial Narrow"/>
                <a:cs typeface="Arial Narrow"/>
              </a:rPr>
              <a:t>ext</a:t>
            </a:r>
            <a:r>
              <a:rPr sz="1800" spc="0" dirty="0">
                <a:latin typeface="Arial Narrow"/>
                <a:cs typeface="Arial Narrow"/>
              </a:rPr>
              <a:t>,</a:t>
            </a:r>
            <a:r>
              <a:rPr sz="1800" spc="25" dirty="0">
                <a:latin typeface="Arial Narrow"/>
                <a:cs typeface="Arial Narrow"/>
              </a:rPr>
              <a:t> </a:t>
            </a:r>
            <a:r>
              <a:rPr sz="1800" spc="-180" dirty="0">
                <a:latin typeface="Arial Narrow"/>
                <a:cs typeface="Arial Narrow"/>
              </a:rPr>
              <a:t>T</a:t>
            </a:r>
            <a:r>
              <a:rPr sz="1800" spc="-5" dirty="0">
                <a:latin typeface="Arial Narrow"/>
                <a:cs typeface="Arial Narrow"/>
              </a:rPr>
              <a:t>ext</a:t>
            </a:r>
            <a:r>
              <a:rPr sz="1800" spc="0" dirty="0">
                <a:latin typeface="Arial Narrow"/>
                <a:cs typeface="Arial Narrow"/>
              </a:rPr>
              <a:t>,</a:t>
            </a:r>
            <a:r>
              <a:rPr sz="1800" spc="-20" dirty="0">
                <a:latin typeface="Arial Narrow"/>
                <a:cs typeface="Arial Narrow"/>
              </a:rPr>
              <a:t> </a:t>
            </a:r>
            <a:r>
              <a:rPr sz="1800" spc="-180" dirty="0">
                <a:latin typeface="Arial Narrow"/>
                <a:cs typeface="Arial Narrow"/>
              </a:rPr>
              <a:t>T</a:t>
            </a:r>
            <a:r>
              <a:rPr sz="1800" spc="-5" dirty="0">
                <a:latin typeface="Arial Narrow"/>
                <a:cs typeface="Arial Narrow"/>
              </a:rPr>
              <a:t>ext</a:t>
            </a:r>
            <a:r>
              <a:rPr sz="1800" spc="0" dirty="0">
                <a:latin typeface="Arial Narrow"/>
                <a:cs typeface="Arial Narrow"/>
              </a:rPr>
              <a:t>,</a:t>
            </a:r>
            <a:r>
              <a:rPr sz="1800" spc="-10" dirty="0">
                <a:latin typeface="Arial Narrow"/>
                <a:cs typeface="Arial Narrow"/>
              </a:rPr>
              <a:t> </a:t>
            </a:r>
            <a:r>
              <a:rPr sz="1800" spc="-180" dirty="0">
                <a:latin typeface="Arial Narrow"/>
                <a:cs typeface="Arial Narrow"/>
              </a:rPr>
              <a:t>T</a:t>
            </a:r>
            <a:r>
              <a:rPr sz="1800" spc="-5" dirty="0">
                <a:latin typeface="Arial Narrow"/>
                <a:cs typeface="Arial Narrow"/>
              </a:rPr>
              <a:t>ext&gt;</a:t>
            </a:r>
            <a:endParaRPr sz="1800">
              <a:latin typeface="Arial Narrow"/>
              <a:cs typeface="Arial Narrow"/>
            </a:endParaRPr>
          </a:p>
        </p:txBody>
      </p:sp>
      <p:sp>
        <p:nvSpPr>
          <p:cNvPr id="6" name="object 6"/>
          <p:cNvSpPr txBox="1"/>
          <p:nvPr/>
        </p:nvSpPr>
        <p:spPr>
          <a:xfrm>
            <a:off x="434441" y="2543555"/>
            <a:ext cx="88265" cy="283845"/>
          </a:xfrm>
          <a:prstGeom prst="rect">
            <a:avLst/>
          </a:prstGeom>
        </p:spPr>
        <p:txBody>
          <a:bodyPr vert="horz" wrap="square" lIns="0" tIns="0" rIns="0" bIns="0" rtlCol="0">
            <a:spAutoFit/>
          </a:bodyPr>
          <a:lstStyle/>
          <a:p>
            <a:pPr marL="12700">
              <a:lnSpc>
                <a:spcPct val="100000"/>
              </a:lnSpc>
            </a:pPr>
            <a:r>
              <a:rPr sz="1800" spc="-5" dirty="0">
                <a:latin typeface="Arial Narrow"/>
                <a:cs typeface="Arial Narrow"/>
              </a:rPr>
              <a:t>{</a:t>
            </a:r>
            <a:endParaRPr sz="1800">
              <a:latin typeface="Arial Narrow"/>
              <a:cs typeface="Arial Narrow"/>
            </a:endParaRPr>
          </a:p>
        </p:txBody>
      </p:sp>
      <p:sp>
        <p:nvSpPr>
          <p:cNvPr id="7" name="object 7"/>
          <p:cNvSpPr txBox="1"/>
          <p:nvPr/>
        </p:nvSpPr>
        <p:spPr>
          <a:xfrm>
            <a:off x="1348866" y="2543555"/>
            <a:ext cx="6465570" cy="1106805"/>
          </a:xfrm>
          <a:prstGeom prst="rect">
            <a:avLst/>
          </a:prstGeom>
        </p:spPr>
        <p:txBody>
          <a:bodyPr vert="horz" wrap="square" lIns="0" tIns="0" rIns="0" bIns="0" rtlCol="0">
            <a:spAutoFit/>
          </a:bodyPr>
          <a:lstStyle/>
          <a:p>
            <a:pPr marL="12700">
              <a:lnSpc>
                <a:spcPct val="100000"/>
              </a:lnSpc>
            </a:pPr>
            <a:r>
              <a:rPr sz="1800" dirty="0">
                <a:latin typeface="Arial Narrow"/>
                <a:cs typeface="Arial Narrow"/>
              </a:rPr>
              <a:t>@Overr</a:t>
            </a:r>
            <a:r>
              <a:rPr sz="1800" spc="-10" dirty="0">
                <a:latin typeface="Arial Narrow"/>
                <a:cs typeface="Arial Narrow"/>
              </a:rPr>
              <a:t>i</a:t>
            </a:r>
            <a:r>
              <a:rPr sz="1800" spc="0" dirty="0">
                <a:latin typeface="Arial Narrow"/>
                <a:cs typeface="Arial Narrow"/>
              </a:rPr>
              <a:t>de</a:t>
            </a:r>
            <a:endParaRPr sz="1800" dirty="0">
              <a:latin typeface="Arial Narrow"/>
              <a:cs typeface="Arial Narrow"/>
            </a:endParaRPr>
          </a:p>
          <a:p>
            <a:pPr marL="12700">
              <a:lnSpc>
                <a:spcPct val="100000"/>
              </a:lnSpc>
            </a:pPr>
            <a:r>
              <a:rPr sz="1800" b="1" spc="-10" dirty="0">
                <a:solidFill>
                  <a:srgbClr val="0066FF"/>
                </a:solidFill>
                <a:latin typeface="Arial Narrow"/>
                <a:cs typeface="Arial Narrow"/>
              </a:rPr>
              <a:t>prot</a:t>
            </a:r>
            <a:r>
              <a:rPr sz="1800" b="1" spc="-20" dirty="0">
                <a:solidFill>
                  <a:srgbClr val="0066FF"/>
                </a:solidFill>
                <a:latin typeface="Arial Narrow"/>
                <a:cs typeface="Arial Narrow"/>
              </a:rPr>
              <a:t>e</a:t>
            </a:r>
            <a:r>
              <a:rPr sz="1800" b="1" spc="0" dirty="0">
                <a:solidFill>
                  <a:srgbClr val="0066FF"/>
                </a:solidFill>
                <a:latin typeface="Arial Narrow"/>
                <a:cs typeface="Arial Narrow"/>
              </a:rPr>
              <a:t>ct</a:t>
            </a:r>
            <a:r>
              <a:rPr sz="1800" b="1" spc="-10" dirty="0">
                <a:solidFill>
                  <a:srgbClr val="0066FF"/>
                </a:solidFill>
                <a:latin typeface="Arial Narrow"/>
                <a:cs typeface="Arial Narrow"/>
              </a:rPr>
              <a:t>ed</a:t>
            </a:r>
            <a:r>
              <a:rPr sz="1800" b="1" spc="15" dirty="0">
                <a:solidFill>
                  <a:srgbClr val="0066FF"/>
                </a:solidFill>
                <a:latin typeface="Arial Narrow"/>
                <a:cs typeface="Arial Narrow"/>
              </a:rPr>
              <a:t> </a:t>
            </a:r>
            <a:r>
              <a:rPr sz="1800" b="1" spc="0" dirty="0">
                <a:solidFill>
                  <a:srgbClr val="0066FF"/>
                </a:solidFill>
                <a:latin typeface="Arial Narrow"/>
                <a:cs typeface="Arial Narrow"/>
              </a:rPr>
              <a:t>v</a:t>
            </a:r>
            <a:r>
              <a:rPr sz="1800" b="1" spc="-10" dirty="0">
                <a:solidFill>
                  <a:srgbClr val="0066FF"/>
                </a:solidFill>
                <a:latin typeface="Arial Narrow"/>
                <a:cs typeface="Arial Narrow"/>
              </a:rPr>
              <a:t>o</a:t>
            </a:r>
            <a:r>
              <a:rPr sz="1800" b="1" spc="0" dirty="0">
                <a:solidFill>
                  <a:srgbClr val="0066FF"/>
                </a:solidFill>
                <a:latin typeface="Arial Narrow"/>
                <a:cs typeface="Arial Narrow"/>
              </a:rPr>
              <a:t>id m</a:t>
            </a:r>
            <a:r>
              <a:rPr sz="1800" b="1" spc="-10" dirty="0">
                <a:solidFill>
                  <a:srgbClr val="0066FF"/>
                </a:solidFill>
                <a:latin typeface="Arial Narrow"/>
                <a:cs typeface="Arial Narrow"/>
              </a:rPr>
              <a:t>ap(</a:t>
            </a:r>
            <a:r>
              <a:rPr sz="1800" b="1" spc="-125" dirty="0">
                <a:solidFill>
                  <a:srgbClr val="0066FF"/>
                </a:solidFill>
                <a:latin typeface="Arial Narrow"/>
                <a:cs typeface="Arial Narrow"/>
              </a:rPr>
              <a:t>T</a:t>
            </a:r>
            <a:r>
              <a:rPr sz="1800" b="1" spc="0" dirty="0">
                <a:solidFill>
                  <a:srgbClr val="0066FF"/>
                </a:solidFill>
                <a:latin typeface="Arial Narrow"/>
                <a:cs typeface="Arial Narrow"/>
              </a:rPr>
              <a:t>e</a:t>
            </a:r>
            <a:r>
              <a:rPr sz="1800" b="1" spc="-10" dirty="0">
                <a:solidFill>
                  <a:srgbClr val="0066FF"/>
                </a:solidFill>
                <a:latin typeface="Arial Narrow"/>
                <a:cs typeface="Arial Narrow"/>
              </a:rPr>
              <a:t>x</a:t>
            </a:r>
            <a:r>
              <a:rPr sz="1800" b="1" spc="-5" dirty="0">
                <a:solidFill>
                  <a:srgbClr val="0066FF"/>
                </a:solidFill>
                <a:latin typeface="Arial Narrow"/>
                <a:cs typeface="Arial Narrow"/>
              </a:rPr>
              <a:t>t</a:t>
            </a:r>
            <a:r>
              <a:rPr sz="1800" b="1" spc="30" dirty="0">
                <a:solidFill>
                  <a:srgbClr val="0066FF"/>
                </a:solidFill>
                <a:latin typeface="Arial Narrow"/>
                <a:cs typeface="Arial Narrow"/>
              </a:rPr>
              <a:t> </a:t>
            </a:r>
            <a:r>
              <a:rPr sz="1800" b="1" spc="0" dirty="0">
                <a:solidFill>
                  <a:srgbClr val="0066FF"/>
                </a:solidFill>
                <a:latin typeface="Arial Narrow"/>
                <a:cs typeface="Arial Narrow"/>
              </a:rPr>
              <a:t>k</a:t>
            </a:r>
            <a:r>
              <a:rPr sz="1800" b="1" spc="-10" dirty="0">
                <a:solidFill>
                  <a:srgbClr val="0066FF"/>
                </a:solidFill>
                <a:latin typeface="Arial Narrow"/>
                <a:cs typeface="Arial Narrow"/>
              </a:rPr>
              <a:t>e</a:t>
            </a:r>
            <a:r>
              <a:rPr sz="1800" b="1" spc="-114" dirty="0">
                <a:solidFill>
                  <a:srgbClr val="0066FF"/>
                </a:solidFill>
                <a:latin typeface="Arial Narrow"/>
                <a:cs typeface="Arial Narrow"/>
              </a:rPr>
              <a:t>y</a:t>
            </a:r>
            <a:r>
              <a:rPr sz="1800" b="1" spc="0" dirty="0">
                <a:solidFill>
                  <a:srgbClr val="0066FF"/>
                </a:solidFill>
                <a:latin typeface="Arial Narrow"/>
                <a:cs typeface="Arial Narrow"/>
              </a:rPr>
              <a:t>,</a:t>
            </a:r>
            <a:r>
              <a:rPr sz="1800" b="1" spc="25" dirty="0">
                <a:solidFill>
                  <a:srgbClr val="0066FF"/>
                </a:solidFill>
                <a:latin typeface="Arial Narrow"/>
                <a:cs typeface="Arial Narrow"/>
              </a:rPr>
              <a:t> </a:t>
            </a:r>
            <a:r>
              <a:rPr sz="1800" b="1" spc="-120" dirty="0">
                <a:solidFill>
                  <a:srgbClr val="0066FF"/>
                </a:solidFill>
                <a:latin typeface="Arial Narrow"/>
                <a:cs typeface="Arial Narrow"/>
              </a:rPr>
              <a:t>T</a:t>
            </a:r>
            <a:r>
              <a:rPr sz="1800" b="1" spc="0" dirty="0">
                <a:solidFill>
                  <a:srgbClr val="0066FF"/>
                </a:solidFill>
                <a:latin typeface="Arial Narrow"/>
                <a:cs typeface="Arial Narrow"/>
              </a:rPr>
              <a:t>e</a:t>
            </a:r>
            <a:r>
              <a:rPr sz="1800" b="1" spc="-10" dirty="0">
                <a:solidFill>
                  <a:srgbClr val="0066FF"/>
                </a:solidFill>
                <a:latin typeface="Arial Narrow"/>
                <a:cs typeface="Arial Narrow"/>
              </a:rPr>
              <a:t>x</a:t>
            </a:r>
            <a:r>
              <a:rPr sz="1800" b="1" spc="-5" dirty="0">
                <a:solidFill>
                  <a:srgbClr val="0066FF"/>
                </a:solidFill>
                <a:latin typeface="Arial Narrow"/>
                <a:cs typeface="Arial Narrow"/>
              </a:rPr>
              <a:t>t</a:t>
            </a:r>
            <a:r>
              <a:rPr sz="1800" b="1" spc="5" dirty="0">
                <a:solidFill>
                  <a:srgbClr val="0066FF"/>
                </a:solidFill>
                <a:latin typeface="Arial Narrow"/>
                <a:cs typeface="Arial Narrow"/>
              </a:rPr>
              <a:t> </a:t>
            </a:r>
            <a:r>
              <a:rPr sz="1800" b="1" spc="0" dirty="0">
                <a:solidFill>
                  <a:srgbClr val="0066FF"/>
                </a:solidFill>
                <a:latin typeface="Arial Narrow"/>
                <a:cs typeface="Arial Narrow"/>
              </a:rPr>
              <a:t>v</a:t>
            </a:r>
            <a:r>
              <a:rPr sz="1800" b="1" spc="-10" dirty="0">
                <a:solidFill>
                  <a:srgbClr val="0066FF"/>
                </a:solidFill>
                <a:latin typeface="Arial Narrow"/>
                <a:cs typeface="Arial Narrow"/>
              </a:rPr>
              <a:t>a</a:t>
            </a:r>
            <a:r>
              <a:rPr sz="1800" b="1" spc="0" dirty="0">
                <a:solidFill>
                  <a:srgbClr val="0066FF"/>
                </a:solidFill>
                <a:latin typeface="Arial Narrow"/>
                <a:cs typeface="Arial Narrow"/>
              </a:rPr>
              <a:t>lu</a:t>
            </a:r>
            <a:r>
              <a:rPr sz="1800" b="1" spc="-10" dirty="0">
                <a:solidFill>
                  <a:srgbClr val="0066FF"/>
                </a:solidFill>
                <a:latin typeface="Arial Narrow"/>
                <a:cs typeface="Arial Narrow"/>
              </a:rPr>
              <a:t>e</a:t>
            </a:r>
            <a:r>
              <a:rPr sz="1800" b="1" spc="0" dirty="0">
                <a:solidFill>
                  <a:srgbClr val="0066FF"/>
                </a:solidFill>
                <a:latin typeface="Arial Narrow"/>
                <a:cs typeface="Arial Narrow"/>
              </a:rPr>
              <a:t>,</a:t>
            </a:r>
            <a:r>
              <a:rPr sz="1800" b="1" spc="25" dirty="0">
                <a:solidFill>
                  <a:srgbClr val="0066FF"/>
                </a:solidFill>
                <a:latin typeface="Arial Narrow"/>
                <a:cs typeface="Arial Narrow"/>
              </a:rPr>
              <a:t> </a:t>
            </a:r>
            <a:r>
              <a:rPr sz="1800" b="1" spc="-10" dirty="0">
                <a:solidFill>
                  <a:srgbClr val="0066FF"/>
                </a:solidFill>
                <a:latin typeface="Arial Narrow"/>
                <a:cs typeface="Arial Narrow"/>
              </a:rPr>
              <a:t>Cont</a:t>
            </a:r>
            <a:r>
              <a:rPr sz="1800" b="1" spc="-20" dirty="0">
                <a:solidFill>
                  <a:srgbClr val="0066FF"/>
                </a:solidFill>
                <a:latin typeface="Arial Narrow"/>
                <a:cs typeface="Arial Narrow"/>
              </a:rPr>
              <a:t>e</a:t>
            </a:r>
            <a:r>
              <a:rPr sz="1800" b="1" spc="-5" dirty="0">
                <a:solidFill>
                  <a:srgbClr val="0066FF"/>
                </a:solidFill>
                <a:latin typeface="Arial Narrow"/>
                <a:cs typeface="Arial Narrow"/>
              </a:rPr>
              <a:t>x</a:t>
            </a:r>
            <a:r>
              <a:rPr sz="1800" b="1" spc="0" dirty="0">
                <a:solidFill>
                  <a:srgbClr val="0066FF"/>
                </a:solidFill>
                <a:latin typeface="Arial Narrow"/>
                <a:cs typeface="Arial Narrow"/>
              </a:rPr>
              <a:t>t</a:t>
            </a:r>
            <a:r>
              <a:rPr sz="1800" b="1" spc="20" dirty="0">
                <a:solidFill>
                  <a:srgbClr val="0066FF"/>
                </a:solidFill>
                <a:latin typeface="Arial Narrow"/>
                <a:cs typeface="Arial Narrow"/>
              </a:rPr>
              <a:t> </a:t>
            </a:r>
            <a:r>
              <a:rPr sz="1800" b="1" spc="0" dirty="0">
                <a:solidFill>
                  <a:srgbClr val="0066FF"/>
                </a:solidFill>
                <a:latin typeface="Arial Narrow"/>
                <a:cs typeface="Arial Narrow"/>
              </a:rPr>
              <a:t>c</a:t>
            </a:r>
            <a:r>
              <a:rPr sz="1800" b="1" spc="-10" dirty="0">
                <a:solidFill>
                  <a:srgbClr val="0066FF"/>
                </a:solidFill>
                <a:latin typeface="Arial Narrow"/>
                <a:cs typeface="Arial Narrow"/>
              </a:rPr>
              <a:t>ont</a:t>
            </a:r>
            <a:r>
              <a:rPr sz="1800" b="1" spc="-20" dirty="0">
                <a:solidFill>
                  <a:srgbClr val="0066FF"/>
                </a:solidFill>
                <a:latin typeface="Arial Narrow"/>
                <a:cs typeface="Arial Narrow"/>
              </a:rPr>
              <a:t>e</a:t>
            </a:r>
            <a:r>
              <a:rPr sz="1800" b="1" spc="0" dirty="0">
                <a:solidFill>
                  <a:srgbClr val="0066FF"/>
                </a:solidFill>
                <a:latin typeface="Arial Narrow"/>
                <a:cs typeface="Arial Narrow"/>
              </a:rPr>
              <a:t>x</a:t>
            </a:r>
            <a:r>
              <a:rPr sz="1800" b="1" spc="-5" dirty="0">
                <a:solidFill>
                  <a:srgbClr val="0066FF"/>
                </a:solidFill>
                <a:latin typeface="Arial Narrow"/>
                <a:cs typeface="Arial Narrow"/>
              </a:rPr>
              <a:t>t)</a:t>
            </a:r>
            <a:endParaRPr sz="1800" dirty="0">
              <a:latin typeface="Arial Narrow"/>
              <a:cs typeface="Arial Narrow"/>
            </a:endParaRPr>
          </a:p>
          <a:p>
            <a:pPr marL="1841500">
              <a:lnSpc>
                <a:spcPct val="100000"/>
              </a:lnSpc>
            </a:pPr>
            <a:r>
              <a:rPr sz="1800" dirty="0">
                <a:latin typeface="Arial Narrow"/>
                <a:cs typeface="Arial Narrow"/>
              </a:rPr>
              <a:t>t</a:t>
            </a:r>
            <a:r>
              <a:rPr sz="1800" spc="-10" dirty="0">
                <a:latin typeface="Arial Narrow"/>
                <a:cs typeface="Arial Narrow"/>
              </a:rPr>
              <a:t>h</a:t>
            </a:r>
            <a:r>
              <a:rPr sz="1800" spc="0" dirty="0">
                <a:latin typeface="Arial Narrow"/>
                <a:cs typeface="Arial Narrow"/>
              </a:rPr>
              <a:t>r</a:t>
            </a:r>
            <a:r>
              <a:rPr sz="1800" spc="-10" dirty="0">
                <a:latin typeface="Arial Narrow"/>
                <a:cs typeface="Arial Narrow"/>
              </a:rPr>
              <a:t>o</a:t>
            </a:r>
            <a:r>
              <a:rPr sz="1800" spc="0" dirty="0">
                <a:latin typeface="Arial Narrow"/>
                <a:cs typeface="Arial Narrow"/>
              </a:rPr>
              <a:t>ws</a:t>
            </a:r>
            <a:r>
              <a:rPr sz="1800" spc="15" dirty="0">
                <a:latin typeface="Arial Narrow"/>
                <a:cs typeface="Arial Narrow"/>
              </a:rPr>
              <a:t> </a:t>
            </a:r>
            <a:r>
              <a:rPr sz="1800" spc="0" dirty="0">
                <a:latin typeface="Arial Narrow"/>
                <a:cs typeface="Arial Narrow"/>
              </a:rPr>
              <a:t>IOExc</a:t>
            </a:r>
            <a:r>
              <a:rPr sz="1800" spc="-10" dirty="0">
                <a:latin typeface="Arial Narrow"/>
                <a:cs typeface="Arial Narrow"/>
              </a:rPr>
              <a:t>ep</a:t>
            </a:r>
            <a:r>
              <a:rPr sz="1800" spc="0" dirty="0">
                <a:latin typeface="Arial Narrow"/>
                <a:cs typeface="Arial Narrow"/>
              </a:rPr>
              <a:t>t</a:t>
            </a:r>
            <a:r>
              <a:rPr sz="1800" spc="-10" dirty="0">
                <a:latin typeface="Arial Narrow"/>
                <a:cs typeface="Arial Narrow"/>
              </a:rPr>
              <a:t>ion</a:t>
            </a:r>
            <a:r>
              <a:rPr sz="1800" spc="0" dirty="0">
                <a:latin typeface="Arial Narrow"/>
                <a:cs typeface="Arial Narrow"/>
              </a:rPr>
              <a:t>,</a:t>
            </a:r>
            <a:r>
              <a:rPr sz="1800" spc="40" dirty="0">
                <a:latin typeface="Arial Narrow"/>
                <a:cs typeface="Arial Narrow"/>
              </a:rPr>
              <a:t> </a:t>
            </a:r>
            <a:r>
              <a:rPr sz="1800" spc="0" dirty="0">
                <a:latin typeface="Arial Narrow"/>
                <a:cs typeface="Arial Narrow"/>
              </a:rPr>
              <a:t>I</a:t>
            </a:r>
            <a:r>
              <a:rPr sz="1800" spc="-10" dirty="0">
                <a:latin typeface="Arial Narrow"/>
                <a:cs typeface="Arial Narrow"/>
              </a:rPr>
              <a:t>n</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rr</a:t>
            </a:r>
            <a:r>
              <a:rPr sz="1800" spc="-10" dirty="0">
                <a:latin typeface="Arial Narrow"/>
                <a:cs typeface="Arial Narrow"/>
              </a:rPr>
              <a:t>up</a:t>
            </a:r>
            <a:r>
              <a:rPr sz="1800" spc="0" dirty="0">
                <a:latin typeface="Arial Narrow"/>
                <a:cs typeface="Arial Narrow"/>
              </a:rPr>
              <a:t>t</a:t>
            </a:r>
            <a:r>
              <a:rPr sz="1800" spc="-10" dirty="0">
                <a:latin typeface="Arial Narrow"/>
                <a:cs typeface="Arial Narrow"/>
              </a:rPr>
              <a:t>ed</a:t>
            </a:r>
            <a:r>
              <a:rPr sz="1800" spc="0" dirty="0">
                <a:latin typeface="Arial Narrow"/>
                <a:cs typeface="Arial Narrow"/>
              </a:rPr>
              <a:t>Ex</a:t>
            </a:r>
            <a:r>
              <a:rPr sz="1800" spc="5" dirty="0">
                <a:latin typeface="Arial Narrow"/>
                <a:cs typeface="Arial Narrow"/>
              </a:rPr>
              <a:t>c</a:t>
            </a:r>
            <a:r>
              <a:rPr sz="1800" spc="-10" dirty="0">
                <a:latin typeface="Arial Narrow"/>
                <a:cs typeface="Arial Narrow"/>
              </a:rPr>
              <a:t>ep</a:t>
            </a:r>
            <a:r>
              <a:rPr sz="1800" spc="5" dirty="0">
                <a:latin typeface="Arial Narrow"/>
                <a:cs typeface="Arial Narrow"/>
              </a:rPr>
              <a:t>t</a:t>
            </a:r>
            <a:r>
              <a:rPr sz="1800" spc="-5" dirty="0">
                <a:latin typeface="Arial Narrow"/>
                <a:cs typeface="Arial Narrow"/>
              </a:rPr>
              <a:t>ion</a:t>
            </a:r>
            <a:endParaRPr sz="1800" dirty="0">
              <a:latin typeface="Arial Narrow"/>
              <a:cs typeface="Arial Narrow"/>
            </a:endParaRPr>
          </a:p>
          <a:p>
            <a:pPr marL="12700">
              <a:lnSpc>
                <a:spcPct val="100000"/>
              </a:lnSpc>
            </a:pPr>
            <a:r>
              <a:rPr sz="1800" dirty="0">
                <a:solidFill>
                  <a:srgbClr val="C00000"/>
                </a:solidFill>
                <a:latin typeface="Arial Narrow"/>
                <a:cs typeface="Arial Narrow"/>
              </a:rPr>
              <a:t>// de</a:t>
            </a:r>
            <a:r>
              <a:rPr sz="1800" spc="-10" dirty="0">
                <a:solidFill>
                  <a:srgbClr val="C00000"/>
                </a:solidFill>
                <a:latin typeface="Arial Narrow"/>
                <a:cs typeface="Arial Narrow"/>
              </a:rPr>
              <a:t>f</a:t>
            </a:r>
            <a:r>
              <a:rPr sz="1800" spc="0" dirty="0">
                <a:solidFill>
                  <a:srgbClr val="C00000"/>
                </a:solidFill>
                <a:latin typeface="Arial Narrow"/>
                <a:cs typeface="Arial Narrow"/>
              </a:rPr>
              <a:t>a</a:t>
            </a:r>
            <a:r>
              <a:rPr sz="1800" spc="-10" dirty="0">
                <a:solidFill>
                  <a:srgbClr val="C00000"/>
                </a:solidFill>
                <a:latin typeface="Arial Narrow"/>
                <a:cs typeface="Arial Narrow"/>
              </a:rPr>
              <a:t>u</a:t>
            </a:r>
            <a:r>
              <a:rPr sz="1800" spc="-5" dirty="0">
                <a:solidFill>
                  <a:srgbClr val="C00000"/>
                </a:solidFill>
                <a:latin typeface="Arial Narrow"/>
                <a:cs typeface="Arial Narrow"/>
              </a:rPr>
              <a:t>l</a:t>
            </a:r>
            <a:r>
              <a:rPr sz="1800" spc="0" dirty="0">
                <a:solidFill>
                  <a:srgbClr val="C00000"/>
                </a:solidFill>
                <a:latin typeface="Arial Narrow"/>
                <a:cs typeface="Arial Narrow"/>
              </a:rPr>
              <a:t>t</a:t>
            </a:r>
            <a:r>
              <a:rPr sz="1800" spc="40" dirty="0">
                <a:solidFill>
                  <a:srgbClr val="C00000"/>
                </a:solidFill>
                <a:latin typeface="Arial Narrow"/>
                <a:cs typeface="Arial Narrow"/>
              </a:rPr>
              <a:t> </a:t>
            </a:r>
            <a:r>
              <a:rPr sz="1800" spc="-10" dirty="0">
                <a:solidFill>
                  <a:srgbClr val="C00000"/>
                </a:solidFill>
                <a:latin typeface="Arial Narrow"/>
                <a:cs typeface="Arial Narrow"/>
              </a:rPr>
              <a:t>RecordR</a:t>
            </a:r>
            <a:r>
              <a:rPr sz="1800" spc="-20" dirty="0">
                <a:solidFill>
                  <a:srgbClr val="C00000"/>
                </a:solidFill>
                <a:latin typeface="Arial Narrow"/>
                <a:cs typeface="Arial Narrow"/>
              </a:rPr>
              <a:t>e</a:t>
            </a:r>
            <a:r>
              <a:rPr sz="1800" spc="0" dirty="0">
                <a:solidFill>
                  <a:srgbClr val="C00000"/>
                </a:solidFill>
                <a:latin typeface="Arial Narrow"/>
                <a:cs typeface="Arial Narrow"/>
              </a:rPr>
              <a:t>a</a:t>
            </a:r>
            <a:r>
              <a:rPr sz="1800" spc="-10" dirty="0">
                <a:solidFill>
                  <a:srgbClr val="C00000"/>
                </a:solidFill>
                <a:latin typeface="Arial Narrow"/>
                <a:cs typeface="Arial Narrow"/>
              </a:rPr>
              <a:t>d</a:t>
            </a:r>
            <a:r>
              <a:rPr sz="1800" spc="0" dirty="0">
                <a:solidFill>
                  <a:srgbClr val="C00000"/>
                </a:solidFill>
                <a:latin typeface="Arial Narrow"/>
                <a:cs typeface="Arial Narrow"/>
              </a:rPr>
              <a:t>e</a:t>
            </a:r>
            <a:r>
              <a:rPr sz="1800" spc="-5" dirty="0">
                <a:solidFill>
                  <a:srgbClr val="C00000"/>
                </a:solidFill>
                <a:latin typeface="Arial Narrow"/>
                <a:cs typeface="Arial Narrow"/>
              </a:rPr>
              <a:t>r</a:t>
            </a:r>
            <a:r>
              <a:rPr sz="1800" spc="0" dirty="0">
                <a:solidFill>
                  <a:srgbClr val="C00000"/>
                </a:solidFill>
                <a:latin typeface="Arial Narrow"/>
                <a:cs typeface="Arial Narrow"/>
              </a:rPr>
              <a:t>:</a:t>
            </a:r>
            <a:r>
              <a:rPr sz="1800" spc="40" dirty="0">
                <a:solidFill>
                  <a:srgbClr val="C00000"/>
                </a:solidFill>
                <a:latin typeface="Arial Narrow"/>
                <a:cs typeface="Arial Narrow"/>
              </a:rPr>
              <a:t> </a:t>
            </a:r>
            <a:r>
              <a:rPr sz="1800" spc="0" dirty="0">
                <a:solidFill>
                  <a:srgbClr val="C00000"/>
                </a:solidFill>
                <a:latin typeface="Arial Narrow"/>
                <a:cs typeface="Arial Narrow"/>
              </a:rPr>
              <a:t>L</a:t>
            </a:r>
            <a:r>
              <a:rPr sz="1800" spc="-10" dirty="0">
                <a:solidFill>
                  <a:srgbClr val="C00000"/>
                </a:solidFill>
                <a:latin typeface="Arial Narrow"/>
                <a:cs typeface="Arial Narrow"/>
              </a:rPr>
              <a:t>i</a:t>
            </a:r>
            <a:r>
              <a:rPr sz="1800" spc="0" dirty="0">
                <a:solidFill>
                  <a:srgbClr val="C00000"/>
                </a:solidFill>
                <a:latin typeface="Arial Narrow"/>
                <a:cs typeface="Arial Narrow"/>
              </a:rPr>
              <a:t>n</a:t>
            </a:r>
            <a:r>
              <a:rPr sz="1800" spc="-10" dirty="0">
                <a:solidFill>
                  <a:srgbClr val="C00000"/>
                </a:solidFill>
                <a:latin typeface="Arial Narrow"/>
                <a:cs typeface="Arial Narrow"/>
              </a:rPr>
              <a:t>eRecordR</a:t>
            </a:r>
            <a:r>
              <a:rPr sz="1800" spc="-20" dirty="0">
                <a:solidFill>
                  <a:srgbClr val="C00000"/>
                </a:solidFill>
                <a:latin typeface="Arial Narrow"/>
                <a:cs typeface="Arial Narrow"/>
              </a:rPr>
              <a:t>e</a:t>
            </a:r>
            <a:r>
              <a:rPr sz="1800" spc="0" dirty="0">
                <a:solidFill>
                  <a:srgbClr val="C00000"/>
                </a:solidFill>
                <a:latin typeface="Arial Narrow"/>
                <a:cs typeface="Arial Narrow"/>
              </a:rPr>
              <a:t>ade</a:t>
            </a:r>
            <a:r>
              <a:rPr sz="1800" spc="-5" dirty="0">
                <a:solidFill>
                  <a:srgbClr val="C00000"/>
                </a:solidFill>
                <a:latin typeface="Arial Narrow"/>
                <a:cs typeface="Arial Narrow"/>
              </a:rPr>
              <a:t>r</a:t>
            </a:r>
            <a:r>
              <a:rPr sz="1800" spc="0" dirty="0">
                <a:solidFill>
                  <a:srgbClr val="C00000"/>
                </a:solidFill>
                <a:latin typeface="Arial Narrow"/>
                <a:cs typeface="Arial Narrow"/>
              </a:rPr>
              <a:t>;</a:t>
            </a:r>
            <a:r>
              <a:rPr sz="1800" spc="50" dirty="0">
                <a:solidFill>
                  <a:srgbClr val="C00000"/>
                </a:solidFill>
                <a:latin typeface="Arial Narrow"/>
                <a:cs typeface="Arial Narrow"/>
              </a:rPr>
              <a:t> </a:t>
            </a:r>
            <a:r>
              <a:rPr sz="1800" spc="0" dirty="0">
                <a:solidFill>
                  <a:srgbClr val="C00000"/>
                </a:solidFill>
                <a:latin typeface="Arial Narrow"/>
                <a:cs typeface="Arial Narrow"/>
              </a:rPr>
              <a:t>k</a:t>
            </a:r>
            <a:r>
              <a:rPr sz="1800" spc="-5" dirty="0">
                <a:solidFill>
                  <a:srgbClr val="C00000"/>
                </a:solidFill>
                <a:latin typeface="Arial Narrow"/>
                <a:cs typeface="Arial Narrow"/>
              </a:rPr>
              <a:t>ey</a:t>
            </a:r>
            <a:r>
              <a:rPr sz="1800" spc="0" dirty="0">
                <a:solidFill>
                  <a:srgbClr val="C00000"/>
                </a:solidFill>
                <a:latin typeface="Arial Narrow"/>
                <a:cs typeface="Arial Narrow"/>
              </a:rPr>
              <a:t>:</a:t>
            </a:r>
            <a:r>
              <a:rPr sz="1800" spc="5" dirty="0">
                <a:solidFill>
                  <a:srgbClr val="C00000"/>
                </a:solidFill>
                <a:latin typeface="Arial Narrow"/>
                <a:cs typeface="Arial Narrow"/>
              </a:rPr>
              <a:t> </a:t>
            </a:r>
            <a:r>
              <a:rPr sz="1800" spc="-5" dirty="0">
                <a:solidFill>
                  <a:srgbClr val="C00000"/>
                </a:solidFill>
                <a:latin typeface="Arial Narrow"/>
                <a:cs typeface="Arial Narrow"/>
              </a:rPr>
              <a:t>l</a:t>
            </a:r>
            <a:r>
              <a:rPr sz="1800" spc="-10" dirty="0">
                <a:solidFill>
                  <a:srgbClr val="C00000"/>
                </a:solidFill>
                <a:latin typeface="Arial Narrow"/>
                <a:cs typeface="Arial Narrow"/>
              </a:rPr>
              <a:t>i</a:t>
            </a:r>
            <a:r>
              <a:rPr sz="1800" spc="0" dirty="0">
                <a:solidFill>
                  <a:srgbClr val="C00000"/>
                </a:solidFill>
                <a:latin typeface="Arial Narrow"/>
                <a:cs typeface="Arial Narrow"/>
              </a:rPr>
              <a:t>ne</a:t>
            </a:r>
            <a:r>
              <a:rPr sz="1800" spc="10" dirty="0">
                <a:solidFill>
                  <a:srgbClr val="C00000"/>
                </a:solidFill>
                <a:latin typeface="Arial Narrow"/>
                <a:cs typeface="Arial Narrow"/>
              </a:rPr>
              <a:t> </a:t>
            </a:r>
            <a:r>
              <a:rPr sz="1800" spc="0" dirty="0">
                <a:solidFill>
                  <a:srgbClr val="C00000"/>
                </a:solidFill>
                <a:latin typeface="Arial Narrow"/>
                <a:cs typeface="Arial Narrow"/>
              </a:rPr>
              <a:t>o</a:t>
            </a:r>
            <a:r>
              <a:rPr sz="1800" spc="-35" dirty="0">
                <a:solidFill>
                  <a:srgbClr val="C00000"/>
                </a:solidFill>
                <a:latin typeface="Arial Narrow"/>
                <a:cs typeface="Arial Narrow"/>
              </a:rPr>
              <a:t>f</a:t>
            </a:r>
            <a:r>
              <a:rPr sz="1800" spc="0" dirty="0">
                <a:solidFill>
                  <a:srgbClr val="C00000"/>
                </a:solidFill>
                <a:latin typeface="Arial Narrow"/>
                <a:cs typeface="Arial Narrow"/>
              </a:rPr>
              <a:t>fset;</a:t>
            </a:r>
            <a:r>
              <a:rPr sz="1800" spc="10" dirty="0">
                <a:solidFill>
                  <a:srgbClr val="C00000"/>
                </a:solidFill>
                <a:latin typeface="Arial Narrow"/>
                <a:cs typeface="Arial Narrow"/>
              </a:rPr>
              <a:t> </a:t>
            </a:r>
            <a:r>
              <a:rPr sz="1800" spc="0" dirty="0">
                <a:solidFill>
                  <a:srgbClr val="C00000"/>
                </a:solidFill>
                <a:latin typeface="Arial Narrow"/>
                <a:cs typeface="Arial Narrow"/>
              </a:rPr>
              <a:t>va</a:t>
            </a:r>
            <a:r>
              <a:rPr sz="1800" spc="-10" dirty="0">
                <a:solidFill>
                  <a:srgbClr val="C00000"/>
                </a:solidFill>
                <a:latin typeface="Arial Narrow"/>
                <a:cs typeface="Arial Narrow"/>
              </a:rPr>
              <a:t>l</a:t>
            </a:r>
            <a:r>
              <a:rPr sz="1800" spc="0" dirty="0">
                <a:solidFill>
                  <a:srgbClr val="C00000"/>
                </a:solidFill>
                <a:latin typeface="Arial Narrow"/>
                <a:cs typeface="Arial Narrow"/>
              </a:rPr>
              <a:t>u</a:t>
            </a:r>
            <a:r>
              <a:rPr sz="1800" spc="-10" dirty="0">
                <a:solidFill>
                  <a:srgbClr val="C00000"/>
                </a:solidFill>
                <a:latin typeface="Arial Narrow"/>
                <a:cs typeface="Arial Narrow"/>
              </a:rPr>
              <a:t>e</a:t>
            </a:r>
            <a:r>
              <a:rPr sz="1800" spc="0" dirty="0">
                <a:solidFill>
                  <a:srgbClr val="C00000"/>
                </a:solidFill>
                <a:latin typeface="Arial Narrow"/>
                <a:cs typeface="Arial Narrow"/>
              </a:rPr>
              <a:t>:</a:t>
            </a:r>
            <a:r>
              <a:rPr sz="1800" spc="25" dirty="0">
                <a:solidFill>
                  <a:srgbClr val="C00000"/>
                </a:solidFill>
                <a:latin typeface="Arial Narrow"/>
                <a:cs typeface="Arial Narrow"/>
              </a:rPr>
              <a:t> </a:t>
            </a:r>
            <a:r>
              <a:rPr sz="1800" spc="-5" dirty="0">
                <a:solidFill>
                  <a:srgbClr val="C00000"/>
                </a:solidFill>
                <a:latin typeface="Arial Narrow"/>
                <a:cs typeface="Arial Narrow"/>
              </a:rPr>
              <a:t>l</a:t>
            </a:r>
            <a:r>
              <a:rPr sz="1800" spc="-10" dirty="0">
                <a:solidFill>
                  <a:srgbClr val="C00000"/>
                </a:solidFill>
                <a:latin typeface="Arial Narrow"/>
                <a:cs typeface="Arial Narrow"/>
              </a:rPr>
              <a:t>i</a:t>
            </a:r>
            <a:r>
              <a:rPr sz="1800" spc="0" dirty="0">
                <a:solidFill>
                  <a:srgbClr val="C00000"/>
                </a:solidFill>
                <a:latin typeface="Arial Narrow"/>
                <a:cs typeface="Arial Narrow"/>
              </a:rPr>
              <a:t>ne</a:t>
            </a:r>
            <a:r>
              <a:rPr sz="1800" spc="10" dirty="0">
                <a:solidFill>
                  <a:srgbClr val="C00000"/>
                </a:solidFill>
                <a:latin typeface="Arial Narrow"/>
                <a:cs typeface="Arial Narrow"/>
              </a:rPr>
              <a:t> </a:t>
            </a:r>
            <a:r>
              <a:rPr sz="1800" spc="0" dirty="0">
                <a:solidFill>
                  <a:srgbClr val="C00000"/>
                </a:solidFill>
                <a:latin typeface="Arial Narrow"/>
                <a:cs typeface="Arial Narrow"/>
              </a:rPr>
              <a:t>stri</a:t>
            </a:r>
            <a:r>
              <a:rPr sz="1800" spc="-15" dirty="0">
                <a:solidFill>
                  <a:srgbClr val="C00000"/>
                </a:solidFill>
                <a:latin typeface="Arial Narrow"/>
                <a:cs typeface="Arial Narrow"/>
              </a:rPr>
              <a:t>n</a:t>
            </a:r>
            <a:r>
              <a:rPr sz="1800" spc="0" dirty="0">
                <a:solidFill>
                  <a:srgbClr val="C00000"/>
                </a:solidFill>
                <a:latin typeface="Arial Narrow"/>
                <a:cs typeface="Arial Narrow"/>
              </a:rPr>
              <a:t>g</a:t>
            </a:r>
            <a:endParaRPr sz="1800" dirty="0">
              <a:latin typeface="Arial Narrow"/>
              <a:cs typeface="Arial Narrow"/>
            </a:endParaRPr>
          </a:p>
        </p:txBody>
      </p:sp>
      <p:sp>
        <p:nvSpPr>
          <p:cNvPr id="8" name="object 8"/>
          <p:cNvSpPr txBox="1"/>
          <p:nvPr/>
        </p:nvSpPr>
        <p:spPr>
          <a:xfrm>
            <a:off x="1348866" y="3641090"/>
            <a:ext cx="88265" cy="283845"/>
          </a:xfrm>
          <a:prstGeom prst="rect">
            <a:avLst/>
          </a:prstGeom>
        </p:spPr>
        <p:txBody>
          <a:bodyPr vert="horz" wrap="square" lIns="0" tIns="0" rIns="0" bIns="0" rtlCol="0">
            <a:spAutoFit/>
          </a:bodyPr>
          <a:lstStyle/>
          <a:p>
            <a:pPr marL="12700">
              <a:lnSpc>
                <a:spcPct val="100000"/>
              </a:lnSpc>
            </a:pPr>
            <a:r>
              <a:rPr sz="1800" spc="-5" dirty="0">
                <a:latin typeface="Arial Narrow"/>
                <a:cs typeface="Arial Narrow"/>
              </a:rPr>
              <a:t>{</a:t>
            </a:r>
            <a:endParaRPr sz="1800">
              <a:latin typeface="Arial Narrow"/>
              <a:cs typeface="Arial Narrow"/>
            </a:endParaRPr>
          </a:p>
        </p:txBody>
      </p:sp>
      <p:sp>
        <p:nvSpPr>
          <p:cNvPr id="9" name="object 9"/>
          <p:cNvSpPr txBox="1"/>
          <p:nvPr/>
        </p:nvSpPr>
        <p:spPr>
          <a:xfrm>
            <a:off x="2263520" y="3641090"/>
            <a:ext cx="5473700" cy="1656080"/>
          </a:xfrm>
          <a:prstGeom prst="rect">
            <a:avLst/>
          </a:prstGeom>
        </p:spPr>
        <p:txBody>
          <a:bodyPr vert="horz" wrap="square" lIns="0" tIns="0" rIns="0" bIns="0" rtlCol="0">
            <a:spAutoFit/>
          </a:bodyPr>
          <a:lstStyle/>
          <a:p>
            <a:pPr marL="12700" marR="1249680">
              <a:lnSpc>
                <a:spcPct val="100000"/>
              </a:lnSpc>
            </a:pPr>
            <a:r>
              <a:rPr sz="1800" dirty="0">
                <a:latin typeface="Arial Narrow"/>
                <a:cs typeface="Arial Narrow"/>
              </a:rPr>
              <a:t>Fi</a:t>
            </a:r>
            <a:r>
              <a:rPr sz="1800" spc="-10" dirty="0">
                <a:latin typeface="Arial Narrow"/>
                <a:cs typeface="Arial Narrow"/>
              </a:rPr>
              <a:t>le</a:t>
            </a:r>
            <a:r>
              <a:rPr sz="1800" spc="-20" dirty="0">
                <a:latin typeface="Arial Narrow"/>
                <a:cs typeface="Arial Narrow"/>
              </a:rPr>
              <a:t>S</a:t>
            </a:r>
            <a:r>
              <a:rPr sz="1800" spc="0" dirty="0">
                <a:latin typeface="Arial Narrow"/>
                <a:cs typeface="Arial Narrow"/>
              </a:rPr>
              <a:t>p</a:t>
            </a:r>
            <a:r>
              <a:rPr sz="1800" spc="-10" dirty="0">
                <a:latin typeface="Arial Narrow"/>
                <a:cs typeface="Arial Narrow"/>
              </a:rPr>
              <a:t>l</a:t>
            </a:r>
            <a:r>
              <a:rPr sz="1800" spc="-5" dirty="0">
                <a:latin typeface="Arial Narrow"/>
                <a:cs typeface="Arial Narrow"/>
              </a:rPr>
              <a:t>i</a:t>
            </a:r>
            <a:r>
              <a:rPr sz="1800" spc="0" dirty="0">
                <a:latin typeface="Arial Narrow"/>
                <a:cs typeface="Arial Narrow"/>
              </a:rPr>
              <a:t>t</a:t>
            </a:r>
            <a:r>
              <a:rPr sz="1800" spc="25" dirty="0">
                <a:latin typeface="Arial Narrow"/>
                <a:cs typeface="Arial Narrow"/>
              </a:rPr>
              <a:t> </a:t>
            </a:r>
            <a:r>
              <a:rPr sz="1800" spc="0" dirty="0">
                <a:latin typeface="Arial Narrow"/>
                <a:cs typeface="Arial Narrow"/>
              </a:rPr>
              <a: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eS</a:t>
            </a:r>
            <a:r>
              <a:rPr sz="1800" spc="-20" dirty="0">
                <a:latin typeface="Arial Narrow"/>
                <a:cs typeface="Arial Narrow"/>
              </a:rPr>
              <a:t>p</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t</a:t>
            </a:r>
            <a:r>
              <a:rPr sz="1800" spc="30" dirty="0">
                <a:latin typeface="Arial Narrow"/>
                <a:cs typeface="Arial Narrow"/>
              </a:rPr>
              <a:t> </a:t>
            </a:r>
            <a:r>
              <a:rPr sz="1800" spc="0" dirty="0">
                <a:latin typeface="Arial Narrow"/>
                <a:cs typeface="Arial Narrow"/>
              </a:rPr>
              <a:t>= </a:t>
            </a:r>
            <a:r>
              <a:rPr sz="1800" spc="-5" dirty="0">
                <a:latin typeface="Arial Narrow"/>
                <a:cs typeface="Arial Narrow"/>
              </a:rPr>
              <a:t>(</a:t>
            </a:r>
            <a:r>
              <a:rPr sz="1800" spc="0" dirty="0">
                <a:latin typeface="Arial Narrow"/>
                <a:cs typeface="Arial Narrow"/>
              </a:rPr>
              <a:t>Fi</a:t>
            </a:r>
            <a:r>
              <a:rPr sz="1800" spc="-10" dirty="0">
                <a:latin typeface="Arial Narrow"/>
                <a:cs typeface="Arial Narrow"/>
              </a:rPr>
              <a:t>le</a:t>
            </a:r>
            <a:r>
              <a:rPr sz="1800" spc="-20" dirty="0">
                <a:latin typeface="Arial Narrow"/>
                <a:cs typeface="Arial Narrow"/>
              </a:rPr>
              <a:t>S</a:t>
            </a:r>
            <a:r>
              <a:rPr sz="1800" spc="0" dirty="0">
                <a:latin typeface="Arial Narrow"/>
                <a:cs typeface="Arial Narrow"/>
              </a:rPr>
              <a:t>p</a:t>
            </a:r>
            <a:r>
              <a:rPr sz="1800" spc="-10" dirty="0">
                <a:latin typeface="Arial Narrow"/>
                <a:cs typeface="Arial Narrow"/>
              </a:rPr>
              <a:t>l</a:t>
            </a:r>
            <a:r>
              <a:rPr sz="1800" spc="-5" dirty="0">
                <a:latin typeface="Arial Narrow"/>
                <a:cs typeface="Arial Narrow"/>
              </a:rPr>
              <a:t>i</a:t>
            </a:r>
            <a:r>
              <a:rPr sz="1800" spc="-10" dirty="0">
                <a:latin typeface="Arial Narrow"/>
                <a:cs typeface="Arial Narrow"/>
              </a:rPr>
              <a:t>t</a:t>
            </a:r>
            <a:r>
              <a:rPr sz="1800" spc="-5" dirty="0">
                <a:latin typeface="Arial Narrow"/>
                <a:cs typeface="Arial Narrow"/>
              </a:rPr>
              <a:t>)</a:t>
            </a:r>
            <a:r>
              <a:rPr sz="1800" spc="0" dirty="0">
                <a:latin typeface="Arial Narrow"/>
                <a:cs typeface="Arial Narrow"/>
              </a:rPr>
              <a:t>co</a:t>
            </a:r>
            <a:r>
              <a:rPr sz="1800" spc="-10" dirty="0">
                <a:latin typeface="Arial Narrow"/>
                <a:cs typeface="Arial Narrow"/>
              </a:rPr>
              <a:t>n</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xt.ge</a:t>
            </a:r>
            <a:r>
              <a:rPr sz="1800" spc="5" dirty="0">
                <a:latin typeface="Arial Narrow"/>
                <a:cs typeface="Arial Narrow"/>
              </a:rPr>
              <a:t>t</a:t>
            </a:r>
            <a:r>
              <a:rPr sz="1800" spc="0" dirty="0">
                <a:latin typeface="Arial Narrow"/>
                <a:cs typeface="Arial Narrow"/>
              </a:rPr>
              <a:t>In</a:t>
            </a:r>
            <a:r>
              <a:rPr sz="1800" spc="10" dirty="0">
                <a:latin typeface="Arial Narrow"/>
                <a:cs typeface="Arial Narrow"/>
              </a:rPr>
              <a:t>p</a:t>
            </a:r>
            <a:r>
              <a:rPr sz="1800" spc="0" dirty="0">
                <a:latin typeface="Arial Narrow"/>
                <a:cs typeface="Arial Narrow"/>
              </a:rPr>
              <a:t>utSp</a:t>
            </a:r>
            <a:r>
              <a:rPr sz="1800" spc="5" dirty="0">
                <a:latin typeface="Arial Narrow"/>
                <a:cs typeface="Arial Narrow"/>
              </a:rPr>
              <a:t>l</a:t>
            </a:r>
            <a:r>
              <a:rPr sz="1800" spc="-5" dirty="0">
                <a:latin typeface="Arial Narrow"/>
                <a:cs typeface="Arial Narrow"/>
              </a:rPr>
              <a:t>i</a:t>
            </a:r>
            <a:r>
              <a:rPr sz="1800" spc="5" dirty="0">
                <a:latin typeface="Arial Narrow"/>
                <a:cs typeface="Arial Narrow"/>
              </a:rPr>
              <a:t>t</a:t>
            </a:r>
            <a:r>
              <a:rPr sz="1800" spc="-5" dirty="0">
                <a:latin typeface="Arial Narrow"/>
                <a:cs typeface="Arial Narrow"/>
              </a:rPr>
              <a:t>();</a:t>
            </a:r>
            <a:r>
              <a:rPr sz="1800" spc="-10" dirty="0">
                <a:latin typeface="Arial Narrow"/>
                <a:cs typeface="Arial Narrow"/>
              </a:rPr>
              <a:t> Str</a:t>
            </a:r>
            <a:r>
              <a:rPr sz="1800" spc="-15" dirty="0">
                <a:latin typeface="Arial Narrow"/>
                <a:cs typeface="Arial Narrow"/>
              </a:rPr>
              <a:t>i</a:t>
            </a:r>
            <a:r>
              <a:rPr sz="1800" spc="0" dirty="0">
                <a:latin typeface="Arial Narrow"/>
                <a:cs typeface="Arial Narrow"/>
              </a:rPr>
              <a:t>ng</a:t>
            </a:r>
            <a:r>
              <a:rPr sz="1800" spc="10" dirty="0">
                <a:latin typeface="Arial Narrow"/>
                <a:cs typeface="Arial Narrow"/>
              </a:rPr>
              <a:t> </a:t>
            </a:r>
            <a:r>
              <a:rPr sz="1800" spc="0" dirty="0">
                <a:latin typeface="Arial Narrow"/>
                <a:cs typeface="Arial Narrow"/>
              </a:rPr>
              <a: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eNa</a:t>
            </a:r>
            <a:r>
              <a:rPr sz="1800" spc="-25" dirty="0">
                <a:latin typeface="Arial Narrow"/>
                <a:cs typeface="Arial Narrow"/>
              </a:rPr>
              <a:t>m</a:t>
            </a:r>
            <a:r>
              <a:rPr sz="1800" spc="0" dirty="0">
                <a:latin typeface="Arial Narrow"/>
                <a:cs typeface="Arial Narrow"/>
              </a:rPr>
              <a:t>e</a:t>
            </a:r>
            <a:r>
              <a:rPr sz="1800" spc="30" dirty="0">
                <a:latin typeface="Arial Narrow"/>
                <a:cs typeface="Arial Narrow"/>
              </a:rPr>
              <a:t> </a:t>
            </a:r>
            <a:r>
              <a:rPr sz="1800" spc="0" dirty="0">
                <a:latin typeface="Arial Narrow"/>
                <a:cs typeface="Arial Narrow"/>
              </a:rPr>
              <a:t>=</a:t>
            </a:r>
            <a:r>
              <a:rPr sz="1800" spc="-5" dirty="0">
                <a:latin typeface="Arial Narrow"/>
                <a:cs typeface="Arial Narrow"/>
              </a:rPr>
              <a:t> </a:t>
            </a:r>
            <a:r>
              <a:rPr sz="1800" spc="0" dirty="0">
                <a:latin typeface="Arial Narrow"/>
                <a:cs typeface="Arial Narrow"/>
              </a:rPr>
              <a: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eS</a:t>
            </a:r>
            <a:r>
              <a:rPr sz="1800" spc="-20" dirty="0">
                <a:latin typeface="Arial Narrow"/>
                <a:cs typeface="Arial Narrow"/>
              </a:rPr>
              <a:t>p</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t.</a:t>
            </a:r>
            <a:r>
              <a:rPr sz="1800" spc="-10" dirty="0">
                <a:latin typeface="Arial Narrow"/>
                <a:cs typeface="Arial Narrow"/>
              </a:rPr>
              <a:t>g</a:t>
            </a:r>
            <a:r>
              <a:rPr sz="1800" spc="0" dirty="0">
                <a:latin typeface="Arial Narrow"/>
                <a:cs typeface="Arial Narrow"/>
              </a:rPr>
              <a:t>etP</a:t>
            </a:r>
            <a:r>
              <a:rPr sz="1800" spc="5" dirty="0">
                <a:latin typeface="Arial Narrow"/>
                <a:cs typeface="Arial Narrow"/>
              </a:rPr>
              <a:t>at</a:t>
            </a:r>
            <a:r>
              <a:rPr sz="1800" spc="-5" dirty="0">
                <a:latin typeface="Arial Narrow"/>
                <a:cs typeface="Arial Narrow"/>
              </a:rPr>
              <a:t>h()</a:t>
            </a:r>
            <a:r>
              <a:rPr sz="1800" spc="-10" dirty="0">
                <a:latin typeface="Arial Narrow"/>
                <a:cs typeface="Arial Narrow"/>
              </a:rPr>
              <a:t>.</a:t>
            </a:r>
            <a:r>
              <a:rPr sz="1800" spc="5" dirty="0">
                <a:latin typeface="Arial Narrow"/>
                <a:cs typeface="Arial Narrow"/>
              </a:rPr>
              <a:t>g</a:t>
            </a:r>
            <a:r>
              <a:rPr sz="1800" spc="0" dirty="0">
                <a:latin typeface="Arial Narrow"/>
                <a:cs typeface="Arial Narrow"/>
              </a:rPr>
              <a:t>e</a:t>
            </a:r>
            <a:r>
              <a:rPr sz="1800" spc="-10" dirty="0">
                <a:latin typeface="Arial Narrow"/>
                <a:cs typeface="Arial Narrow"/>
              </a:rPr>
              <a:t>t</a:t>
            </a:r>
            <a:r>
              <a:rPr sz="1800" spc="0" dirty="0">
                <a:latin typeface="Arial Narrow"/>
                <a:cs typeface="Arial Narrow"/>
              </a:rPr>
              <a:t>Name</a:t>
            </a:r>
            <a:r>
              <a:rPr sz="1800" spc="-5" dirty="0">
                <a:latin typeface="Arial Narrow"/>
                <a:cs typeface="Arial Narrow"/>
              </a:rPr>
              <a:t>(); </a:t>
            </a:r>
            <a:r>
              <a:rPr sz="1800" spc="-180" dirty="0">
                <a:latin typeface="Arial Narrow"/>
                <a:cs typeface="Arial Narrow"/>
              </a:rPr>
              <a:t>T</a:t>
            </a:r>
            <a:r>
              <a:rPr sz="1800" spc="-5" dirty="0">
                <a:latin typeface="Arial Narrow"/>
                <a:cs typeface="Arial Narrow"/>
              </a:rPr>
              <a:t>ex</a:t>
            </a:r>
            <a:r>
              <a:rPr sz="1800" spc="0" dirty="0">
                <a:latin typeface="Arial Narrow"/>
                <a:cs typeface="Arial Narrow"/>
              </a:rPr>
              <a:t>t</a:t>
            </a:r>
            <a:r>
              <a:rPr sz="1800" spc="5" dirty="0">
                <a:latin typeface="Arial Narrow"/>
                <a:cs typeface="Arial Narrow"/>
              </a:rPr>
              <a:t> </a:t>
            </a:r>
            <a:r>
              <a:rPr sz="1800" spc="-10" dirty="0">
                <a:latin typeface="Arial Narrow"/>
                <a:cs typeface="Arial Narrow"/>
              </a:rPr>
              <a:t>word</a:t>
            </a:r>
            <a:r>
              <a:rPr sz="1800" spc="-5" dirty="0">
                <a:latin typeface="Arial Narrow"/>
                <a:cs typeface="Arial Narrow"/>
              </a:rPr>
              <a:t> </a:t>
            </a:r>
            <a:r>
              <a:rPr sz="1800" spc="0" dirty="0">
                <a:latin typeface="Arial Narrow"/>
                <a:cs typeface="Arial Narrow"/>
              </a:rPr>
              <a:t>=</a:t>
            </a:r>
            <a:r>
              <a:rPr sz="1800" spc="5" dirty="0">
                <a:latin typeface="Arial Narrow"/>
                <a:cs typeface="Arial Narrow"/>
              </a:rPr>
              <a:t> </a:t>
            </a:r>
            <a:r>
              <a:rPr sz="1800" spc="0" dirty="0">
                <a:latin typeface="Arial Narrow"/>
                <a:cs typeface="Arial Narrow"/>
              </a:rPr>
              <a:t>n</a:t>
            </a:r>
            <a:r>
              <a:rPr sz="1800" spc="-10" dirty="0">
                <a:latin typeface="Arial Narrow"/>
                <a:cs typeface="Arial Narrow"/>
              </a:rPr>
              <a:t>e</a:t>
            </a:r>
            <a:r>
              <a:rPr sz="1800" spc="-15" dirty="0">
                <a:latin typeface="Arial Narrow"/>
                <a:cs typeface="Arial Narrow"/>
              </a:rPr>
              <a:t>w </a:t>
            </a:r>
            <a:r>
              <a:rPr sz="1800" spc="-180" dirty="0">
                <a:latin typeface="Arial Narrow"/>
                <a:cs typeface="Arial Narrow"/>
              </a:rPr>
              <a:t>T</a:t>
            </a:r>
            <a:r>
              <a:rPr sz="1800" spc="0" dirty="0">
                <a:latin typeface="Arial Narrow"/>
                <a:cs typeface="Arial Narrow"/>
              </a:rPr>
              <a:t>ext();</a:t>
            </a:r>
            <a:endParaRPr sz="1800" dirty="0">
              <a:latin typeface="Arial Narrow"/>
              <a:cs typeface="Arial Narrow"/>
            </a:endParaRPr>
          </a:p>
          <a:p>
            <a:pPr marL="12700" marR="6350">
              <a:lnSpc>
                <a:spcPts val="2160"/>
              </a:lnSpc>
              <a:spcBef>
                <a:spcPts val="70"/>
              </a:spcBef>
            </a:pPr>
            <a:r>
              <a:rPr sz="1800" spc="-180" dirty="0">
                <a:latin typeface="Arial Narrow"/>
                <a:cs typeface="Arial Narrow"/>
              </a:rPr>
              <a:t>T</a:t>
            </a:r>
            <a:r>
              <a:rPr sz="1800" spc="-5" dirty="0">
                <a:latin typeface="Arial Narrow"/>
                <a:cs typeface="Arial Narrow"/>
              </a:rPr>
              <a:t>ex</a:t>
            </a:r>
            <a:r>
              <a:rPr sz="1800" spc="0" dirty="0">
                <a:latin typeface="Arial Narrow"/>
                <a:cs typeface="Arial Narrow"/>
              </a:rPr>
              <a:t>t</a:t>
            </a:r>
            <a:r>
              <a:rPr sz="1800" spc="5" dirty="0">
                <a:latin typeface="Arial Narrow"/>
                <a:cs typeface="Arial Narrow"/>
              </a:rPr>
              <a:t> </a:t>
            </a:r>
            <a:r>
              <a:rPr sz="1800" spc="0" dirty="0">
                <a:latin typeface="Arial Narrow"/>
                <a:cs typeface="Arial Narrow"/>
              </a:rPr>
              <a: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eNa</a:t>
            </a:r>
            <a:r>
              <a:rPr sz="1800" spc="-25" dirty="0">
                <a:latin typeface="Arial Narrow"/>
                <a:cs typeface="Arial Narrow"/>
              </a:rPr>
              <a:t>m</a:t>
            </a:r>
            <a:r>
              <a:rPr sz="1800" spc="0" dirty="0">
                <a:latin typeface="Arial Narrow"/>
                <a:cs typeface="Arial Narrow"/>
              </a:rPr>
              <a:t>e</a:t>
            </a:r>
            <a:r>
              <a:rPr sz="1800" spc="-10" dirty="0">
                <a:latin typeface="Arial Narrow"/>
                <a:cs typeface="Arial Narrow"/>
              </a:rPr>
              <a:t>_</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a:t>
            </a:r>
            <a:r>
              <a:rPr sz="1800" spc="-10" dirty="0">
                <a:latin typeface="Arial Narrow"/>
                <a:cs typeface="Arial Narrow"/>
              </a:rPr>
              <a:t>e</a:t>
            </a:r>
            <a:r>
              <a:rPr sz="1800" spc="-5" dirty="0">
                <a:latin typeface="Arial Narrow"/>
                <a:cs typeface="Arial Narrow"/>
              </a:rPr>
              <a:t>O</a:t>
            </a:r>
            <a:r>
              <a:rPr sz="1800" spc="-15" dirty="0">
                <a:latin typeface="Arial Narrow"/>
                <a:cs typeface="Arial Narrow"/>
              </a:rPr>
              <a:t>f</a:t>
            </a:r>
            <a:r>
              <a:rPr sz="1800" spc="0" dirty="0">
                <a:latin typeface="Arial Narrow"/>
                <a:cs typeface="Arial Narrow"/>
              </a:rPr>
              <a:t>fset</a:t>
            </a:r>
            <a:r>
              <a:rPr sz="1800" spc="65" dirty="0">
                <a:latin typeface="Arial Narrow"/>
                <a:cs typeface="Arial Narrow"/>
              </a:rPr>
              <a:t> </a:t>
            </a:r>
            <a:r>
              <a:rPr sz="1800" spc="0" dirty="0">
                <a:latin typeface="Arial Narrow"/>
                <a:cs typeface="Arial Narrow"/>
              </a:rPr>
              <a:t>= n</a:t>
            </a:r>
            <a:r>
              <a:rPr sz="1800" spc="-15" dirty="0">
                <a:latin typeface="Arial Narrow"/>
                <a:cs typeface="Arial Narrow"/>
              </a:rPr>
              <a:t>ew </a:t>
            </a:r>
            <a:r>
              <a:rPr sz="1800" spc="-180" dirty="0">
                <a:latin typeface="Arial Narrow"/>
                <a:cs typeface="Arial Narrow"/>
              </a:rPr>
              <a:t>T</a:t>
            </a:r>
            <a:r>
              <a:rPr sz="1800" spc="0" dirty="0">
                <a:latin typeface="Arial Narrow"/>
                <a:cs typeface="Arial Narrow"/>
              </a:rPr>
              <a:t>ext(f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eNa</a:t>
            </a:r>
            <a:r>
              <a:rPr sz="1800" spc="-25" dirty="0">
                <a:latin typeface="Arial Narrow"/>
                <a:cs typeface="Arial Narrow"/>
              </a:rPr>
              <a:t>m</a:t>
            </a:r>
            <a:r>
              <a:rPr sz="1800" spc="-10" dirty="0">
                <a:latin typeface="Arial Narrow"/>
                <a:cs typeface="Arial Narrow"/>
              </a:rPr>
              <a:t>e</a:t>
            </a:r>
            <a:r>
              <a:rPr sz="1800" spc="0" dirty="0">
                <a:latin typeface="Arial Narrow"/>
                <a:cs typeface="Arial Narrow"/>
              </a:rPr>
              <a:t>+</a:t>
            </a:r>
            <a:r>
              <a:rPr sz="1800" spc="10" dirty="0">
                <a:latin typeface="Arial Narrow"/>
                <a:cs typeface="Arial Narrow"/>
              </a:rPr>
              <a:t>”</a:t>
            </a:r>
            <a:r>
              <a:rPr sz="1800" spc="5" dirty="0">
                <a:latin typeface="Arial Narrow"/>
                <a:cs typeface="Arial Narrow"/>
              </a:rPr>
              <a:t>#</a:t>
            </a:r>
            <a:r>
              <a:rPr sz="1800" spc="10" dirty="0">
                <a:latin typeface="Arial Narrow"/>
                <a:cs typeface="Arial Narrow"/>
              </a:rPr>
              <a:t>”</a:t>
            </a:r>
            <a:r>
              <a:rPr sz="1800" spc="5" dirty="0">
                <a:latin typeface="Arial Narrow"/>
                <a:cs typeface="Arial Narrow"/>
              </a:rPr>
              <a:t>+</a:t>
            </a:r>
            <a:r>
              <a:rPr sz="1800" spc="0" dirty="0">
                <a:latin typeface="Arial Narrow"/>
                <a:cs typeface="Arial Narrow"/>
              </a:rPr>
              <a:t>k</a:t>
            </a:r>
            <a:r>
              <a:rPr sz="1800" spc="-5" dirty="0">
                <a:latin typeface="Arial Narrow"/>
                <a:cs typeface="Arial Narrow"/>
              </a:rPr>
              <a:t>e</a:t>
            </a:r>
            <a:r>
              <a:rPr sz="1800" spc="-110" dirty="0">
                <a:latin typeface="Arial Narrow"/>
                <a:cs typeface="Arial Narrow"/>
              </a:rPr>
              <a:t>y</a:t>
            </a:r>
            <a:r>
              <a:rPr sz="1800" spc="0" dirty="0">
                <a:latin typeface="Arial Narrow"/>
                <a:cs typeface="Arial Narrow"/>
              </a:rPr>
              <a:t>.t</a:t>
            </a:r>
            <a:r>
              <a:rPr sz="1800" spc="-10" dirty="0">
                <a:latin typeface="Arial Narrow"/>
                <a:cs typeface="Arial Narrow"/>
              </a:rPr>
              <a:t>oStr</a:t>
            </a:r>
            <a:r>
              <a:rPr sz="1800" spc="-15" dirty="0">
                <a:latin typeface="Arial Narrow"/>
                <a:cs typeface="Arial Narrow"/>
              </a:rPr>
              <a:t>i</a:t>
            </a:r>
            <a:r>
              <a:rPr sz="1800" spc="0" dirty="0">
                <a:latin typeface="Arial Narrow"/>
                <a:cs typeface="Arial Narrow"/>
              </a:rPr>
              <a:t>n</a:t>
            </a:r>
            <a:r>
              <a:rPr sz="1800" spc="-10" dirty="0">
                <a:latin typeface="Arial Narrow"/>
                <a:cs typeface="Arial Narrow"/>
              </a:rPr>
              <a:t>g</a:t>
            </a:r>
            <a:r>
              <a:rPr sz="1800" spc="-5" dirty="0">
                <a:latin typeface="Arial Narrow"/>
                <a:cs typeface="Arial Narrow"/>
              </a:rPr>
              <a:t>());</a:t>
            </a:r>
            <a:r>
              <a:rPr sz="1800" spc="-10" dirty="0">
                <a:latin typeface="Arial Narrow"/>
                <a:cs typeface="Arial Narrow"/>
              </a:rPr>
              <a:t> Str</a:t>
            </a:r>
            <a:r>
              <a:rPr sz="1800" spc="-15" dirty="0">
                <a:latin typeface="Arial Narrow"/>
                <a:cs typeface="Arial Narrow"/>
              </a:rPr>
              <a:t>i</a:t>
            </a:r>
            <a:r>
              <a:rPr sz="1800" spc="0" dirty="0">
                <a:latin typeface="Arial Narrow"/>
                <a:cs typeface="Arial Narrow"/>
              </a:rPr>
              <a:t>n</a:t>
            </a:r>
            <a:r>
              <a:rPr sz="1800" spc="-10" dirty="0">
                <a:latin typeface="Arial Narrow"/>
                <a:cs typeface="Arial Narrow"/>
              </a:rPr>
              <a:t>g</a:t>
            </a:r>
            <a:r>
              <a:rPr sz="1800" spc="-180" dirty="0">
                <a:latin typeface="Arial Narrow"/>
                <a:cs typeface="Arial Narrow"/>
              </a:rPr>
              <a:t>T</a:t>
            </a:r>
            <a:r>
              <a:rPr sz="1800" spc="0" dirty="0">
                <a:latin typeface="Arial Narrow"/>
                <a:cs typeface="Arial Narrow"/>
              </a:rPr>
              <a:t>oke</a:t>
            </a:r>
            <a:r>
              <a:rPr sz="1800" spc="-10" dirty="0">
                <a:latin typeface="Arial Narrow"/>
                <a:cs typeface="Arial Narrow"/>
              </a:rPr>
              <a:t>n</a:t>
            </a:r>
            <a:r>
              <a:rPr sz="1800" spc="-5" dirty="0">
                <a:latin typeface="Arial Narrow"/>
                <a:cs typeface="Arial Narrow"/>
              </a:rPr>
              <a:t>ize</a:t>
            </a:r>
            <a:r>
              <a:rPr sz="1800" spc="0" dirty="0">
                <a:latin typeface="Arial Narrow"/>
                <a:cs typeface="Arial Narrow"/>
              </a:rPr>
              <a:t>r</a:t>
            </a:r>
            <a:r>
              <a:rPr sz="1800" spc="45" dirty="0">
                <a:latin typeface="Arial Narrow"/>
                <a:cs typeface="Arial Narrow"/>
              </a:rPr>
              <a:t> </a:t>
            </a:r>
            <a:r>
              <a:rPr sz="1800" spc="-5" dirty="0">
                <a:latin typeface="Arial Narrow"/>
                <a:cs typeface="Arial Narrow"/>
              </a:rPr>
              <a:t>i</a:t>
            </a:r>
            <a:r>
              <a:rPr sz="1800" spc="-10" dirty="0">
                <a:latin typeface="Arial Narrow"/>
                <a:cs typeface="Arial Narrow"/>
              </a:rPr>
              <a:t>t</a:t>
            </a:r>
            <a:r>
              <a:rPr sz="1800" spc="-5" dirty="0">
                <a:latin typeface="Arial Narrow"/>
                <a:cs typeface="Arial Narrow"/>
              </a:rPr>
              <a:t>r</a:t>
            </a:r>
            <a:r>
              <a:rPr sz="1800" spc="5" dirty="0">
                <a:latin typeface="Arial Narrow"/>
                <a:cs typeface="Arial Narrow"/>
              </a:rPr>
              <a:t> </a:t>
            </a:r>
            <a:r>
              <a:rPr sz="1800" spc="0" dirty="0">
                <a:latin typeface="Arial Narrow"/>
                <a:cs typeface="Arial Narrow"/>
              </a:rPr>
              <a:t>= n</a:t>
            </a:r>
            <a:r>
              <a:rPr sz="1800" spc="-15" dirty="0">
                <a:latin typeface="Arial Narrow"/>
                <a:cs typeface="Arial Narrow"/>
              </a:rPr>
              <a:t>ew</a:t>
            </a:r>
            <a:r>
              <a:rPr sz="1800" spc="10" dirty="0">
                <a:latin typeface="Arial Narrow"/>
                <a:cs typeface="Arial Narrow"/>
              </a:rPr>
              <a:t> </a:t>
            </a:r>
            <a:r>
              <a:rPr sz="1800" spc="-10" dirty="0">
                <a:latin typeface="Arial Narrow"/>
                <a:cs typeface="Arial Narrow"/>
              </a:rPr>
              <a:t>Str</a:t>
            </a:r>
            <a:r>
              <a:rPr sz="1800" spc="-15" dirty="0">
                <a:latin typeface="Arial Narrow"/>
                <a:cs typeface="Arial Narrow"/>
              </a:rPr>
              <a:t>i</a:t>
            </a:r>
            <a:r>
              <a:rPr sz="1800" spc="0" dirty="0">
                <a:latin typeface="Arial Narrow"/>
                <a:cs typeface="Arial Narrow"/>
              </a:rPr>
              <a:t>n</a:t>
            </a:r>
            <a:r>
              <a:rPr sz="1800" spc="-10" dirty="0">
                <a:latin typeface="Arial Narrow"/>
                <a:cs typeface="Arial Narrow"/>
              </a:rPr>
              <a:t>g</a:t>
            </a:r>
            <a:r>
              <a:rPr sz="1800" spc="-180" dirty="0">
                <a:latin typeface="Arial Narrow"/>
                <a:cs typeface="Arial Narrow"/>
              </a:rPr>
              <a:t>T</a:t>
            </a:r>
            <a:r>
              <a:rPr sz="1800" spc="0" dirty="0">
                <a:latin typeface="Arial Narrow"/>
                <a:cs typeface="Arial Narrow"/>
              </a:rPr>
              <a:t>oke</a:t>
            </a:r>
            <a:r>
              <a:rPr sz="1800" spc="-10" dirty="0">
                <a:latin typeface="Arial Narrow"/>
                <a:cs typeface="Arial Narrow"/>
              </a:rPr>
              <a:t>n</a:t>
            </a:r>
            <a:r>
              <a:rPr sz="1800" spc="-5" dirty="0">
                <a:latin typeface="Arial Narrow"/>
                <a:cs typeface="Arial Narrow"/>
              </a:rPr>
              <a:t>izer(</a:t>
            </a:r>
            <a:r>
              <a:rPr sz="1800" spc="0" dirty="0">
                <a:latin typeface="Arial Narrow"/>
                <a:cs typeface="Arial Narrow"/>
              </a:rPr>
              <a:t>va</a:t>
            </a:r>
            <a:r>
              <a:rPr sz="1800" spc="-10" dirty="0">
                <a:latin typeface="Arial Narrow"/>
                <a:cs typeface="Arial Narrow"/>
              </a:rPr>
              <a:t>l</a:t>
            </a:r>
            <a:r>
              <a:rPr sz="1800" spc="5" dirty="0">
                <a:latin typeface="Arial Narrow"/>
                <a:cs typeface="Arial Narrow"/>
              </a:rPr>
              <a:t>u</a:t>
            </a:r>
            <a:r>
              <a:rPr sz="1800" spc="0" dirty="0">
                <a:latin typeface="Arial Narrow"/>
                <a:cs typeface="Arial Narrow"/>
              </a:rPr>
              <a:t>e</a:t>
            </a:r>
            <a:r>
              <a:rPr sz="1800" spc="-10" dirty="0">
                <a:latin typeface="Arial Narrow"/>
                <a:cs typeface="Arial Narrow"/>
              </a:rPr>
              <a:t>.</a:t>
            </a:r>
            <a:r>
              <a:rPr sz="1800" spc="5" dirty="0">
                <a:latin typeface="Arial Narrow"/>
                <a:cs typeface="Arial Narrow"/>
              </a:rPr>
              <a:t>t</a:t>
            </a:r>
            <a:r>
              <a:rPr sz="1800" spc="-10" dirty="0">
                <a:latin typeface="Arial Narrow"/>
                <a:cs typeface="Arial Narrow"/>
              </a:rPr>
              <a:t>o</a:t>
            </a:r>
            <a:r>
              <a:rPr sz="1800" spc="-5" dirty="0">
                <a:latin typeface="Arial Narrow"/>
                <a:cs typeface="Arial Narrow"/>
              </a:rPr>
              <a:t>S</a:t>
            </a:r>
            <a:r>
              <a:rPr sz="1800" spc="0" dirty="0">
                <a:latin typeface="Arial Narrow"/>
                <a:cs typeface="Arial Narrow"/>
              </a:rPr>
              <a:t>trin</a:t>
            </a:r>
            <a:r>
              <a:rPr sz="1800" spc="5" dirty="0">
                <a:latin typeface="Arial Narrow"/>
                <a:cs typeface="Arial Narrow"/>
              </a:rPr>
              <a:t>g</a:t>
            </a:r>
            <a:r>
              <a:rPr sz="1800" spc="-5" dirty="0">
                <a:latin typeface="Arial Narrow"/>
                <a:cs typeface="Arial Narrow"/>
              </a:rPr>
              <a:t>());</a:t>
            </a:r>
            <a:endParaRPr sz="1800" dirty="0">
              <a:latin typeface="Arial Narrow"/>
              <a:cs typeface="Arial Narrow"/>
            </a:endParaRPr>
          </a:p>
          <a:p>
            <a:pPr marL="12700">
              <a:lnSpc>
                <a:spcPts val="2090"/>
              </a:lnSpc>
            </a:pPr>
            <a:r>
              <a:rPr sz="1800" dirty="0">
                <a:latin typeface="Arial Narrow"/>
                <a:cs typeface="Arial Narrow"/>
              </a:rPr>
              <a:t>f</a:t>
            </a:r>
            <a:r>
              <a:rPr sz="1800" spc="-10" dirty="0">
                <a:latin typeface="Arial Narrow"/>
                <a:cs typeface="Arial Narrow"/>
              </a:rPr>
              <a:t>o</a:t>
            </a:r>
            <a:r>
              <a:rPr sz="1800" spc="-5" dirty="0">
                <a:latin typeface="Arial Narrow"/>
                <a:cs typeface="Arial Narrow"/>
              </a:rPr>
              <a:t>r(;</a:t>
            </a:r>
            <a:r>
              <a:rPr sz="1800" spc="5" dirty="0">
                <a:latin typeface="Arial Narrow"/>
                <a:cs typeface="Arial Narrow"/>
              </a:rPr>
              <a:t> </a:t>
            </a:r>
            <a:r>
              <a:rPr sz="1800" spc="-5" dirty="0">
                <a:latin typeface="Arial Narrow"/>
                <a:cs typeface="Arial Narrow"/>
              </a:rPr>
              <a:t>i</a:t>
            </a:r>
            <a:r>
              <a:rPr sz="1800" spc="-10" dirty="0">
                <a:latin typeface="Arial Narrow"/>
                <a:cs typeface="Arial Narrow"/>
              </a:rPr>
              <a:t>t</a:t>
            </a:r>
            <a:r>
              <a:rPr sz="1800" spc="-90" dirty="0">
                <a:latin typeface="Arial Narrow"/>
                <a:cs typeface="Arial Narrow"/>
              </a:rPr>
              <a:t>r</a:t>
            </a:r>
            <a:r>
              <a:rPr sz="1800" spc="0" dirty="0">
                <a:latin typeface="Arial Narrow"/>
                <a:cs typeface="Arial Narrow"/>
              </a:rPr>
              <a:t>.</a:t>
            </a:r>
            <a:r>
              <a:rPr sz="1800" spc="-10" dirty="0">
                <a:latin typeface="Arial Narrow"/>
                <a:cs typeface="Arial Narrow"/>
              </a:rPr>
              <a:t>h</a:t>
            </a:r>
            <a:r>
              <a:rPr sz="1800" spc="0" dirty="0">
                <a:latin typeface="Arial Narrow"/>
                <a:cs typeface="Arial Narrow"/>
              </a:rPr>
              <a:t>asM</a:t>
            </a:r>
            <a:r>
              <a:rPr sz="1800" spc="-10" dirty="0">
                <a:latin typeface="Arial Narrow"/>
                <a:cs typeface="Arial Narrow"/>
              </a:rPr>
              <a:t>o</a:t>
            </a:r>
            <a:r>
              <a:rPr sz="1800" spc="0" dirty="0">
                <a:latin typeface="Arial Narrow"/>
                <a:cs typeface="Arial Narrow"/>
              </a:rPr>
              <a:t>re</a:t>
            </a:r>
            <a:r>
              <a:rPr sz="1800" spc="-185" dirty="0">
                <a:latin typeface="Arial Narrow"/>
                <a:cs typeface="Arial Narrow"/>
              </a:rPr>
              <a:t>T</a:t>
            </a:r>
            <a:r>
              <a:rPr sz="1800" spc="0" dirty="0">
                <a:latin typeface="Arial Narrow"/>
                <a:cs typeface="Arial Narrow"/>
              </a:rPr>
              <a:t>oke</a:t>
            </a:r>
            <a:r>
              <a:rPr sz="1800" spc="-10" dirty="0">
                <a:latin typeface="Arial Narrow"/>
                <a:cs typeface="Arial Narrow"/>
              </a:rPr>
              <a:t>n</a:t>
            </a:r>
            <a:r>
              <a:rPr sz="1800" spc="5" dirty="0">
                <a:latin typeface="Arial Narrow"/>
                <a:cs typeface="Arial Narrow"/>
              </a:rPr>
              <a:t>s</a:t>
            </a:r>
            <a:r>
              <a:rPr sz="1800" spc="-5" dirty="0">
                <a:latin typeface="Arial Narrow"/>
                <a:cs typeface="Arial Narrow"/>
              </a:rPr>
              <a:t>();</a:t>
            </a:r>
            <a:r>
              <a:rPr sz="1800" spc="50" dirty="0">
                <a:latin typeface="Arial Narrow"/>
                <a:cs typeface="Arial Narrow"/>
              </a:rPr>
              <a:t> </a:t>
            </a:r>
            <a:r>
              <a:rPr sz="1800" spc="-5" dirty="0">
                <a:latin typeface="Arial Narrow"/>
                <a:cs typeface="Arial Narrow"/>
              </a:rPr>
              <a:t>)</a:t>
            </a:r>
            <a:endParaRPr sz="1800" dirty="0">
              <a:latin typeface="Arial Narrow"/>
              <a:cs typeface="Arial Narrow"/>
            </a:endParaRPr>
          </a:p>
        </p:txBody>
      </p:sp>
      <p:sp>
        <p:nvSpPr>
          <p:cNvPr id="10" name="object 10"/>
          <p:cNvSpPr txBox="1"/>
          <p:nvPr/>
        </p:nvSpPr>
        <p:spPr>
          <a:xfrm>
            <a:off x="434441" y="5287391"/>
            <a:ext cx="5644515" cy="1381125"/>
          </a:xfrm>
          <a:prstGeom prst="rect">
            <a:avLst/>
          </a:prstGeom>
        </p:spPr>
        <p:txBody>
          <a:bodyPr vert="horz" wrap="square" lIns="0" tIns="0" rIns="0" bIns="0" rtlCol="0">
            <a:spAutoFit/>
          </a:bodyPr>
          <a:lstStyle/>
          <a:p>
            <a:pPr marL="2260600" marR="6350" indent="-419100">
              <a:lnSpc>
                <a:spcPct val="100000"/>
              </a:lnSpc>
              <a:tabLst>
                <a:tab pos="2218055" algn="l"/>
              </a:tabLst>
            </a:pPr>
            <a:r>
              <a:rPr sz="1800" spc="-5" dirty="0">
                <a:latin typeface="Arial Narrow"/>
                <a:cs typeface="Arial Narrow"/>
              </a:rPr>
              <a:t>{	</a:t>
            </a:r>
            <a:r>
              <a:rPr sz="1800" spc="-10" dirty="0">
                <a:latin typeface="Arial Narrow"/>
                <a:cs typeface="Arial Narrow"/>
              </a:rPr>
              <a:t>wor</a:t>
            </a:r>
            <a:r>
              <a:rPr sz="1800" spc="-20" dirty="0">
                <a:latin typeface="Arial Narrow"/>
                <a:cs typeface="Arial Narrow"/>
              </a:rPr>
              <a:t>d</a:t>
            </a:r>
            <a:r>
              <a:rPr sz="1800" spc="0" dirty="0">
                <a:latin typeface="Arial Narrow"/>
                <a:cs typeface="Arial Narrow"/>
              </a:rPr>
              <a:t>.se</a:t>
            </a:r>
            <a:r>
              <a:rPr sz="1800" spc="-5" dirty="0">
                <a:latin typeface="Arial Narrow"/>
                <a:cs typeface="Arial Narrow"/>
              </a:rPr>
              <a:t>t(i</a:t>
            </a:r>
            <a:r>
              <a:rPr sz="1800" spc="-10" dirty="0">
                <a:latin typeface="Arial Narrow"/>
                <a:cs typeface="Arial Narrow"/>
              </a:rPr>
              <a:t>t</a:t>
            </a:r>
            <a:r>
              <a:rPr sz="1800" spc="-90" dirty="0">
                <a:latin typeface="Arial Narrow"/>
                <a:cs typeface="Arial Narrow"/>
              </a:rPr>
              <a:t>r</a:t>
            </a:r>
            <a:r>
              <a:rPr sz="1800" spc="0" dirty="0">
                <a:latin typeface="Arial Narrow"/>
                <a:cs typeface="Arial Narrow"/>
              </a:rPr>
              <a:t>.</a:t>
            </a:r>
            <a:r>
              <a:rPr sz="1800" spc="-10" dirty="0">
                <a:latin typeface="Arial Narrow"/>
                <a:cs typeface="Arial Narrow"/>
              </a:rPr>
              <a:t>n</a:t>
            </a:r>
            <a:r>
              <a:rPr sz="1800" spc="0" dirty="0">
                <a:latin typeface="Arial Narrow"/>
                <a:cs typeface="Arial Narrow"/>
              </a:rPr>
              <a:t>ex</a:t>
            </a:r>
            <a:r>
              <a:rPr sz="1800" spc="-5" dirty="0">
                <a:latin typeface="Arial Narrow"/>
                <a:cs typeface="Arial Narrow"/>
              </a:rPr>
              <a:t>t</a:t>
            </a:r>
            <a:r>
              <a:rPr sz="1800" spc="-185" dirty="0">
                <a:latin typeface="Arial Narrow"/>
                <a:cs typeface="Arial Narrow"/>
              </a:rPr>
              <a:t>T</a:t>
            </a:r>
            <a:r>
              <a:rPr sz="1800" spc="0" dirty="0">
                <a:latin typeface="Arial Narrow"/>
                <a:cs typeface="Arial Narrow"/>
              </a:rPr>
              <a:t>oke</a:t>
            </a:r>
            <a:r>
              <a:rPr sz="1800" spc="-10" dirty="0">
                <a:latin typeface="Arial Narrow"/>
                <a:cs typeface="Arial Narrow"/>
              </a:rPr>
              <a:t>n</a:t>
            </a:r>
            <a:r>
              <a:rPr sz="1800" spc="-5" dirty="0">
                <a:latin typeface="Arial Narrow"/>
                <a:cs typeface="Arial Narrow"/>
              </a:rPr>
              <a:t>()); </a:t>
            </a:r>
            <a:r>
              <a:rPr sz="1800" spc="0" dirty="0">
                <a:latin typeface="Arial Narrow"/>
                <a:cs typeface="Arial Narrow"/>
              </a:rPr>
              <a:t>co</a:t>
            </a:r>
            <a:r>
              <a:rPr sz="1800" spc="-10" dirty="0">
                <a:latin typeface="Arial Narrow"/>
                <a:cs typeface="Arial Narrow"/>
              </a:rPr>
              <a:t>n</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x</a:t>
            </a:r>
            <a:r>
              <a:rPr sz="1800" spc="-10" dirty="0">
                <a:latin typeface="Arial Narrow"/>
                <a:cs typeface="Arial Narrow"/>
              </a:rPr>
              <a:t>t.wri</a:t>
            </a:r>
            <a:r>
              <a:rPr sz="1800" spc="0" dirty="0">
                <a:latin typeface="Arial Narrow"/>
                <a:cs typeface="Arial Narrow"/>
              </a:rPr>
              <a:t>te</a:t>
            </a:r>
            <a:r>
              <a:rPr sz="1800" spc="-10" dirty="0">
                <a:latin typeface="Arial Narrow"/>
                <a:cs typeface="Arial Narrow"/>
              </a:rPr>
              <a:t>(wor</a:t>
            </a:r>
            <a:r>
              <a:rPr sz="1800" spc="-20" dirty="0">
                <a:latin typeface="Arial Narrow"/>
                <a:cs typeface="Arial Narrow"/>
              </a:rPr>
              <a:t>d</a:t>
            </a:r>
            <a:r>
              <a:rPr sz="1800" spc="0" dirty="0">
                <a:latin typeface="Arial Narrow"/>
                <a:cs typeface="Arial Narrow"/>
              </a:rPr>
              <a:t>,</a:t>
            </a:r>
            <a:r>
              <a:rPr sz="1800" spc="40" dirty="0">
                <a:latin typeface="Arial Narrow"/>
                <a:cs typeface="Arial Narrow"/>
              </a:rPr>
              <a:t> </a:t>
            </a:r>
            <a:r>
              <a:rPr sz="1800" spc="0" dirty="0">
                <a:latin typeface="Arial Narrow"/>
                <a:cs typeface="Arial Narrow"/>
              </a:rPr>
              <a:t>f</a:t>
            </a:r>
            <a:r>
              <a:rPr sz="1800" spc="-10" dirty="0">
                <a:latin typeface="Arial Narrow"/>
                <a:cs typeface="Arial Narrow"/>
              </a:rPr>
              <a:t>i</a:t>
            </a:r>
            <a:r>
              <a:rPr sz="1800" spc="-5" dirty="0">
                <a:latin typeface="Arial Narrow"/>
                <a:cs typeface="Arial Narrow"/>
              </a:rPr>
              <a:t>l</a:t>
            </a:r>
            <a:r>
              <a:rPr sz="1800" spc="-10" dirty="0">
                <a:latin typeface="Arial Narrow"/>
                <a:cs typeface="Arial Narrow"/>
              </a:rPr>
              <a:t>eNa</a:t>
            </a:r>
            <a:r>
              <a:rPr sz="1800" spc="-25" dirty="0">
                <a:latin typeface="Arial Narrow"/>
                <a:cs typeface="Arial Narrow"/>
              </a:rPr>
              <a:t>m</a:t>
            </a:r>
            <a:r>
              <a:rPr sz="1800" spc="0" dirty="0">
                <a:latin typeface="Arial Narrow"/>
                <a:cs typeface="Arial Narrow"/>
              </a:rPr>
              <a:t>e</a:t>
            </a:r>
            <a:r>
              <a:rPr sz="1800" spc="-10" dirty="0">
                <a:latin typeface="Arial Narrow"/>
                <a:cs typeface="Arial Narrow"/>
              </a:rPr>
              <a:t>_</a:t>
            </a:r>
            <a:r>
              <a:rPr sz="1800" spc="-5" dirty="0">
                <a:latin typeface="Arial Narrow"/>
                <a:cs typeface="Arial Narrow"/>
              </a:rPr>
              <a:t>l</a:t>
            </a:r>
            <a:r>
              <a:rPr sz="1800" spc="-10" dirty="0">
                <a:latin typeface="Arial Narrow"/>
                <a:cs typeface="Arial Narrow"/>
              </a:rPr>
              <a:t>i</a:t>
            </a:r>
            <a:r>
              <a:rPr sz="1800" spc="0" dirty="0">
                <a:latin typeface="Arial Narrow"/>
                <a:cs typeface="Arial Narrow"/>
              </a:rPr>
              <a:t>n</a:t>
            </a:r>
            <a:r>
              <a:rPr sz="1800" spc="-10" dirty="0">
                <a:latin typeface="Arial Narrow"/>
                <a:cs typeface="Arial Narrow"/>
              </a:rPr>
              <a:t>e</a:t>
            </a:r>
            <a:r>
              <a:rPr sz="1800" spc="-5" dirty="0">
                <a:latin typeface="Arial Narrow"/>
                <a:cs typeface="Arial Narrow"/>
              </a:rPr>
              <a:t>O</a:t>
            </a:r>
            <a:r>
              <a:rPr sz="1800" spc="-25" dirty="0">
                <a:latin typeface="Arial Narrow"/>
                <a:cs typeface="Arial Narrow"/>
              </a:rPr>
              <a:t>f</a:t>
            </a:r>
            <a:r>
              <a:rPr sz="1800" spc="0" dirty="0">
                <a:latin typeface="Arial Narrow"/>
                <a:cs typeface="Arial Narrow"/>
              </a:rPr>
              <a:t>fs</a:t>
            </a:r>
            <a:r>
              <a:rPr sz="1800" spc="5" dirty="0">
                <a:latin typeface="Arial Narrow"/>
                <a:cs typeface="Arial Narrow"/>
              </a:rPr>
              <a:t>e</a:t>
            </a:r>
            <a:r>
              <a:rPr sz="1800" spc="0" dirty="0">
                <a:latin typeface="Arial Narrow"/>
                <a:cs typeface="Arial Narrow"/>
              </a:rPr>
              <a:t>t</a:t>
            </a:r>
            <a:r>
              <a:rPr sz="1800" spc="-5" dirty="0">
                <a:latin typeface="Arial Narrow"/>
                <a:cs typeface="Arial Narrow"/>
              </a:rPr>
              <a:t>);</a:t>
            </a:r>
            <a:endParaRPr sz="1800">
              <a:latin typeface="Arial Narrow"/>
              <a:cs typeface="Arial Narrow"/>
            </a:endParaRPr>
          </a:p>
          <a:p>
            <a:pPr marL="1841500">
              <a:lnSpc>
                <a:spcPct val="100000"/>
              </a:lnSpc>
            </a:pPr>
            <a:r>
              <a:rPr sz="1800" spc="-5" dirty="0">
                <a:latin typeface="Arial Narrow"/>
                <a:cs typeface="Arial Narrow"/>
              </a:rPr>
              <a:t>}</a:t>
            </a:r>
            <a:endParaRPr sz="1800">
              <a:latin typeface="Arial Narrow"/>
              <a:cs typeface="Arial Narrow"/>
            </a:endParaRPr>
          </a:p>
          <a:p>
            <a:pPr marL="927100">
              <a:lnSpc>
                <a:spcPct val="100000"/>
              </a:lnSpc>
            </a:pPr>
            <a:r>
              <a:rPr sz="1800" dirty="0">
                <a:latin typeface="Arial Narrow"/>
                <a:cs typeface="Arial Narrow"/>
              </a:rPr>
              <a:t>}</a:t>
            </a:r>
            <a:endParaRPr sz="1800">
              <a:latin typeface="Arial Narrow"/>
              <a:cs typeface="Arial Narrow"/>
            </a:endParaRPr>
          </a:p>
          <a:p>
            <a:pPr marL="12700">
              <a:lnSpc>
                <a:spcPct val="100000"/>
              </a:lnSpc>
            </a:pPr>
            <a:r>
              <a:rPr sz="1800" spc="-5" dirty="0">
                <a:latin typeface="Arial Narrow"/>
                <a:cs typeface="Arial Narrow"/>
              </a:rPr>
              <a:t>}</a:t>
            </a:r>
            <a:endParaRPr sz="1800">
              <a:latin typeface="Arial Narrow"/>
              <a:cs typeface="Arial Narrow"/>
            </a:endParaRPr>
          </a:p>
        </p:txBody>
      </p:sp>
      <p:sp>
        <p:nvSpPr>
          <p:cNvPr id="11" name="object 11"/>
          <p:cNvSpPr/>
          <p:nvPr/>
        </p:nvSpPr>
        <p:spPr>
          <a:xfrm>
            <a:off x="4610100" y="981075"/>
            <a:ext cx="4279900" cy="1016000"/>
          </a:xfrm>
          <a:custGeom>
            <a:avLst/>
            <a:gdLst/>
            <a:ahLst/>
            <a:cxnLst/>
            <a:rect l="l" t="t" r="r" b="b"/>
            <a:pathLst>
              <a:path w="4279900" h="1016000">
                <a:moveTo>
                  <a:pt x="0" y="1016000"/>
                </a:moveTo>
                <a:lnTo>
                  <a:pt x="4279900" y="1016000"/>
                </a:lnTo>
                <a:lnTo>
                  <a:pt x="4279900" y="0"/>
                </a:lnTo>
                <a:lnTo>
                  <a:pt x="0" y="0"/>
                </a:lnTo>
                <a:lnTo>
                  <a:pt x="0" y="1016000"/>
                </a:lnTo>
                <a:close/>
              </a:path>
            </a:pathLst>
          </a:custGeom>
          <a:solidFill>
            <a:srgbClr val="FFFF00"/>
          </a:solidFill>
        </p:spPr>
        <p:txBody>
          <a:bodyPr wrap="square" lIns="0" tIns="0" rIns="0" bIns="0" rtlCol="0">
            <a:spAutoFit/>
          </a:bodyPr>
          <a:lstStyle/>
          <a:p>
            <a:endParaRPr/>
          </a:p>
        </p:txBody>
      </p:sp>
      <p:sp>
        <p:nvSpPr>
          <p:cNvPr id="12" name="object 12"/>
          <p:cNvSpPr txBox="1"/>
          <p:nvPr/>
        </p:nvSpPr>
        <p:spPr>
          <a:xfrm>
            <a:off x="4689728" y="1035303"/>
            <a:ext cx="4095115" cy="912494"/>
          </a:xfrm>
          <a:prstGeom prst="rect">
            <a:avLst/>
          </a:prstGeom>
        </p:spPr>
        <p:txBody>
          <a:bodyPr vert="horz" wrap="square" lIns="0" tIns="0" rIns="0" bIns="0" rtlCol="0">
            <a:spAutoFit/>
          </a:bodyPr>
          <a:lstStyle/>
          <a:p>
            <a:pPr marL="12700" marR="6350">
              <a:lnSpc>
                <a:spcPct val="100000"/>
              </a:lnSpc>
            </a:pPr>
            <a:r>
              <a:rPr sz="2000" spc="5" dirty="0">
                <a:latin typeface="黑体"/>
                <a:cs typeface="黑体"/>
              </a:rPr>
              <a:t>改进</a:t>
            </a:r>
            <a:r>
              <a:rPr sz="2000" spc="0" dirty="0">
                <a:latin typeface="宋体"/>
                <a:cs typeface="宋体"/>
              </a:rPr>
              <a:t>:m</a:t>
            </a:r>
            <a:r>
              <a:rPr sz="2000" spc="-10" dirty="0">
                <a:latin typeface="宋体"/>
                <a:cs typeface="宋体"/>
              </a:rPr>
              <a:t>ap</a:t>
            </a:r>
            <a:r>
              <a:rPr sz="2000" spc="-5" dirty="0">
                <a:latin typeface="黑体"/>
                <a:cs typeface="黑体"/>
              </a:rPr>
              <a:t>输出</a:t>
            </a:r>
            <a:r>
              <a:rPr sz="2000" spc="0" dirty="0">
                <a:latin typeface="黑体"/>
                <a:cs typeface="黑体"/>
              </a:rPr>
              <a:t>的</a:t>
            </a:r>
            <a:r>
              <a:rPr sz="2000" spc="-10" dirty="0">
                <a:latin typeface="宋体"/>
                <a:cs typeface="宋体"/>
              </a:rPr>
              <a:t>key</a:t>
            </a:r>
            <a:r>
              <a:rPr sz="2000" spc="0" dirty="0">
                <a:latin typeface="黑体"/>
                <a:cs typeface="黑体"/>
              </a:rPr>
              <a:t>除了</a:t>
            </a:r>
            <a:r>
              <a:rPr sz="2000" spc="-10" dirty="0">
                <a:latin typeface="黑体"/>
                <a:cs typeface="黑体"/>
              </a:rPr>
              <a:t>文</a:t>
            </a:r>
            <a:r>
              <a:rPr sz="2000" spc="-15" dirty="0">
                <a:latin typeface="黑体"/>
                <a:cs typeface="黑体"/>
              </a:rPr>
              <a:t>件</a:t>
            </a:r>
            <a:r>
              <a:rPr sz="2000" spc="-5" dirty="0">
                <a:latin typeface="黑体"/>
                <a:cs typeface="黑体"/>
              </a:rPr>
              <a:t>名</a:t>
            </a:r>
            <a:r>
              <a:rPr sz="2000" spc="-10" dirty="0">
                <a:latin typeface="宋体"/>
                <a:cs typeface="宋体"/>
              </a:rPr>
              <a:t>,</a:t>
            </a:r>
            <a:r>
              <a:rPr sz="2000" spc="-5" dirty="0">
                <a:latin typeface="黑体"/>
                <a:cs typeface="黑体"/>
              </a:rPr>
              <a:t>还给 </a:t>
            </a:r>
            <a:r>
              <a:rPr sz="2000" spc="10" dirty="0">
                <a:latin typeface="黑体"/>
                <a:cs typeface="黑体"/>
              </a:rPr>
              <a:t>出了</a:t>
            </a:r>
            <a:r>
              <a:rPr sz="2000" spc="0" dirty="0">
                <a:latin typeface="黑体"/>
                <a:cs typeface="黑体"/>
              </a:rPr>
              <a:t>该词</a:t>
            </a:r>
            <a:r>
              <a:rPr sz="2000" spc="-15" dirty="0">
                <a:latin typeface="黑体"/>
                <a:cs typeface="黑体"/>
              </a:rPr>
              <a:t>所</a:t>
            </a:r>
            <a:r>
              <a:rPr sz="2000" spc="0" dirty="0">
                <a:latin typeface="黑体"/>
                <a:cs typeface="黑体"/>
              </a:rPr>
              <a:t>在行</a:t>
            </a:r>
            <a:r>
              <a:rPr sz="2000" spc="-15" dirty="0">
                <a:latin typeface="黑体"/>
                <a:cs typeface="黑体"/>
              </a:rPr>
              <a:t>的</a:t>
            </a:r>
            <a:r>
              <a:rPr sz="2000" spc="0" dirty="0">
                <a:latin typeface="黑体"/>
                <a:cs typeface="黑体"/>
              </a:rPr>
              <a:t>偏移</a:t>
            </a:r>
            <a:r>
              <a:rPr sz="2000" spc="-5" dirty="0">
                <a:latin typeface="黑体"/>
                <a:cs typeface="黑体"/>
              </a:rPr>
              <a:t>值</a:t>
            </a:r>
            <a:r>
              <a:rPr sz="2000" spc="0" dirty="0">
                <a:latin typeface="宋体"/>
                <a:cs typeface="宋体"/>
              </a:rPr>
              <a:t>: </a:t>
            </a:r>
            <a:r>
              <a:rPr sz="2000" spc="10" dirty="0">
                <a:latin typeface="黑体"/>
                <a:cs typeface="黑体"/>
              </a:rPr>
              <a:t>格式</a:t>
            </a:r>
            <a:r>
              <a:rPr sz="2000" spc="0" dirty="0">
                <a:latin typeface="黑体"/>
                <a:cs typeface="黑体"/>
              </a:rPr>
              <a:t>：</a:t>
            </a:r>
            <a:r>
              <a:rPr sz="2000" spc="0" dirty="0">
                <a:latin typeface="宋体"/>
                <a:cs typeface="宋体"/>
              </a:rPr>
              <a:t>fil</a:t>
            </a:r>
            <a:r>
              <a:rPr sz="2000" spc="-15" dirty="0">
                <a:latin typeface="宋体"/>
                <a:cs typeface="宋体"/>
              </a:rPr>
              <a:t>e</a:t>
            </a:r>
            <a:r>
              <a:rPr sz="2000" spc="0" dirty="0">
                <a:latin typeface="宋体"/>
                <a:cs typeface="宋体"/>
              </a:rPr>
              <a:t>name#</a:t>
            </a:r>
            <a:r>
              <a:rPr sz="2000" spc="-15" dirty="0">
                <a:latin typeface="宋体"/>
                <a:cs typeface="宋体"/>
              </a:rPr>
              <a:t>o</a:t>
            </a:r>
            <a:r>
              <a:rPr sz="2000" spc="0" dirty="0">
                <a:latin typeface="宋体"/>
                <a:cs typeface="宋体"/>
              </a:rPr>
              <a:t>ffset</a:t>
            </a:r>
            <a:endParaRPr sz="2000">
              <a:latin typeface="宋体"/>
              <a:cs typeface="宋体"/>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65405">
              <a:lnSpc>
                <a:spcPts val="2965"/>
              </a:lnSpc>
            </a:pPr>
            <a:r>
              <a:rPr sz="2600" b="1" spc="-20" dirty="0">
                <a:solidFill>
                  <a:srgbClr val="33CC33"/>
                </a:solidFill>
                <a:latin typeface="黑体"/>
                <a:cs typeface="黑体"/>
              </a:rPr>
              <a:t>简单的</a:t>
            </a:r>
            <a:r>
              <a:rPr sz="2600" b="1" spc="-30" dirty="0">
                <a:solidFill>
                  <a:srgbClr val="33CC33"/>
                </a:solidFill>
                <a:latin typeface="黑体"/>
                <a:cs typeface="黑体"/>
              </a:rPr>
              <a:t>文</a:t>
            </a:r>
            <a:r>
              <a:rPr sz="2600" b="1" spc="-20" dirty="0">
                <a:solidFill>
                  <a:srgbClr val="33CC33"/>
                </a:solidFill>
                <a:latin typeface="黑体"/>
                <a:cs typeface="黑体"/>
              </a:rPr>
              <a:t>档倒排</a:t>
            </a:r>
            <a:r>
              <a:rPr sz="2600" b="1" spc="-30" dirty="0">
                <a:solidFill>
                  <a:srgbClr val="33CC33"/>
                </a:solidFill>
                <a:latin typeface="黑体"/>
                <a:cs typeface="黑体"/>
              </a:rPr>
              <a:t>算法</a:t>
            </a:r>
            <a:endParaRPr sz="2600">
              <a:latin typeface="黑体"/>
              <a:cs typeface="黑体"/>
            </a:endParaRPr>
          </a:p>
        </p:txBody>
      </p:sp>
      <p:sp>
        <p:nvSpPr>
          <p:cNvPr id="3" name="object 3"/>
          <p:cNvSpPr/>
          <p:nvPr/>
        </p:nvSpPr>
        <p:spPr>
          <a:xfrm>
            <a:off x="5800344" y="152400"/>
            <a:ext cx="3107436" cy="720851"/>
          </a:xfrm>
          <a:prstGeom prst="rect">
            <a:avLst/>
          </a:prstGeom>
          <a:blipFill>
            <a:blip r:embed="rId2" cstate="print"/>
            <a:stretch>
              <a:fillRect/>
            </a:stretch>
          </a:blipFill>
        </p:spPr>
        <p:txBody>
          <a:bodyPr wrap="square" lIns="0" tIns="0" rIns="0" bIns="0" rtlCol="0">
            <a:spAutoFit/>
          </a:bodyPr>
          <a:lstStyle/>
          <a:p>
            <a:endParaRPr/>
          </a:p>
        </p:txBody>
      </p:sp>
      <p:sp>
        <p:nvSpPr>
          <p:cNvPr id="4" name="object 4"/>
          <p:cNvSpPr txBox="1"/>
          <p:nvPr/>
        </p:nvSpPr>
        <p:spPr>
          <a:xfrm>
            <a:off x="434441" y="1171702"/>
            <a:ext cx="6393180" cy="1929764"/>
          </a:xfrm>
          <a:prstGeom prst="rect">
            <a:avLst/>
          </a:prstGeom>
        </p:spPr>
        <p:txBody>
          <a:bodyPr vert="horz" wrap="square" lIns="0" tIns="0" rIns="0" bIns="0" rtlCol="0">
            <a:spAutoFit/>
          </a:bodyPr>
          <a:lstStyle/>
          <a:p>
            <a:pPr marL="12700" marR="4136390" algn="just">
              <a:lnSpc>
                <a:spcPct val="100000"/>
              </a:lnSpc>
            </a:pP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5" dirty="0">
                <a:latin typeface="Arial Narrow"/>
                <a:cs typeface="Arial Narrow"/>
              </a:rPr>
              <a:t>j</a:t>
            </a:r>
            <a:r>
              <a:rPr sz="1800" spc="-10" dirty="0">
                <a:latin typeface="Arial Narrow"/>
                <a:cs typeface="Arial Narrow"/>
              </a:rPr>
              <a:t>a</a:t>
            </a:r>
            <a:r>
              <a:rPr sz="1800" spc="0" dirty="0">
                <a:latin typeface="Arial Narrow"/>
                <a:cs typeface="Arial Narrow"/>
              </a:rPr>
              <a:t>va</a:t>
            </a:r>
            <a:r>
              <a:rPr sz="1800" spc="-10" dirty="0">
                <a:latin typeface="Arial Narrow"/>
                <a:cs typeface="Arial Narrow"/>
              </a:rPr>
              <a:t>.</a:t>
            </a:r>
            <a:r>
              <a:rPr sz="1800" spc="-5" dirty="0">
                <a:latin typeface="Arial Narrow"/>
                <a:cs typeface="Arial Narrow"/>
              </a:rPr>
              <a:t>i</a:t>
            </a:r>
            <a:r>
              <a:rPr sz="1800" spc="-10" dirty="0">
                <a:latin typeface="Arial Narrow"/>
                <a:cs typeface="Arial Narrow"/>
              </a:rPr>
              <a:t>o</a:t>
            </a:r>
            <a:r>
              <a:rPr sz="1800" spc="0" dirty="0">
                <a:latin typeface="Arial Narrow"/>
                <a:cs typeface="Arial Narrow"/>
              </a:rPr>
              <a:t>.IOEx</a:t>
            </a:r>
            <a:r>
              <a:rPr sz="1800" spc="5" dirty="0">
                <a:latin typeface="Arial Narrow"/>
                <a:cs typeface="Arial Narrow"/>
              </a:rPr>
              <a:t>c</a:t>
            </a:r>
            <a:r>
              <a:rPr sz="1800" spc="0" dirty="0">
                <a:latin typeface="Arial Narrow"/>
                <a:cs typeface="Arial Narrow"/>
              </a:rPr>
              <a:t>e</a:t>
            </a:r>
            <a:r>
              <a:rPr sz="1800" spc="-10" dirty="0">
                <a:latin typeface="Arial Narrow"/>
                <a:cs typeface="Arial Narrow"/>
              </a:rPr>
              <a:t>p</a:t>
            </a:r>
            <a:r>
              <a:rPr sz="1800" spc="0" dirty="0">
                <a:latin typeface="Arial Narrow"/>
                <a:cs typeface="Arial Narrow"/>
              </a:rPr>
              <a:t>t</a:t>
            </a:r>
            <a:r>
              <a:rPr sz="1800" spc="-10" dirty="0">
                <a:latin typeface="Arial Narrow"/>
                <a:cs typeface="Arial Narrow"/>
              </a:rPr>
              <a:t>i</a:t>
            </a:r>
            <a:r>
              <a:rPr sz="1800" spc="5" dirty="0">
                <a:latin typeface="Arial Narrow"/>
                <a:cs typeface="Arial Narrow"/>
              </a:rPr>
              <a:t>o</a:t>
            </a:r>
            <a:r>
              <a:rPr sz="1800" spc="0" dirty="0">
                <a:latin typeface="Arial Narrow"/>
                <a:cs typeface="Arial Narrow"/>
              </a:rPr>
              <a:t>n; </a:t>
            </a: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5" dirty="0">
                <a:latin typeface="Arial Narrow"/>
                <a:cs typeface="Arial Narrow"/>
              </a:rPr>
              <a:t>j</a:t>
            </a:r>
            <a:r>
              <a:rPr sz="1800" spc="-10" dirty="0">
                <a:latin typeface="Arial Narrow"/>
                <a:cs typeface="Arial Narrow"/>
              </a:rPr>
              <a:t>a</a:t>
            </a:r>
            <a:r>
              <a:rPr sz="1800" spc="0" dirty="0">
                <a:latin typeface="Arial Narrow"/>
                <a:cs typeface="Arial Narrow"/>
              </a:rPr>
              <a:t>va</a:t>
            </a:r>
            <a:r>
              <a:rPr sz="1800" spc="-10" dirty="0">
                <a:latin typeface="Arial Narrow"/>
                <a:cs typeface="Arial Narrow"/>
              </a:rPr>
              <a:t>.</a:t>
            </a:r>
            <a:r>
              <a:rPr sz="1800" spc="0" dirty="0">
                <a:latin typeface="Arial Narrow"/>
                <a:cs typeface="Arial Narrow"/>
              </a:rPr>
              <a:t>u</a:t>
            </a:r>
            <a:r>
              <a:rPr sz="1800" spc="-10" dirty="0">
                <a:latin typeface="Arial Narrow"/>
                <a:cs typeface="Arial Narrow"/>
              </a:rPr>
              <a:t>t</a:t>
            </a:r>
            <a:r>
              <a:rPr sz="1800" spc="-5" dirty="0">
                <a:latin typeface="Arial Narrow"/>
                <a:cs typeface="Arial Narrow"/>
              </a:rPr>
              <a:t>i</a:t>
            </a:r>
            <a:r>
              <a:rPr sz="1800" spc="-10" dirty="0">
                <a:latin typeface="Arial Narrow"/>
                <a:cs typeface="Arial Narrow"/>
              </a:rPr>
              <a:t>l</a:t>
            </a:r>
            <a:r>
              <a:rPr sz="1800" spc="0" dirty="0">
                <a:latin typeface="Arial Narrow"/>
                <a:cs typeface="Arial Narrow"/>
              </a:rPr>
              <a:t>.Co</a:t>
            </a:r>
            <a:r>
              <a:rPr sz="1800" spc="-10" dirty="0">
                <a:latin typeface="Arial Narrow"/>
                <a:cs typeface="Arial Narrow"/>
              </a:rPr>
              <a:t>l</a:t>
            </a:r>
            <a:r>
              <a:rPr sz="1800" spc="-5" dirty="0">
                <a:latin typeface="Arial Narrow"/>
                <a:cs typeface="Arial Narrow"/>
              </a:rPr>
              <a:t>l</a:t>
            </a:r>
            <a:r>
              <a:rPr sz="1800" spc="-10" dirty="0">
                <a:latin typeface="Arial Narrow"/>
                <a:cs typeface="Arial Narrow"/>
              </a:rPr>
              <a:t>e</a:t>
            </a:r>
            <a:r>
              <a:rPr sz="1800" spc="0" dirty="0">
                <a:latin typeface="Arial Narrow"/>
                <a:cs typeface="Arial Narrow"/>
              </a:rPr>
              <a:t>ct</a:t>
            </a:r>
            <a:r>
              <a:rPr sz="1800" spc="-10" dirty="0">
                <a:latin typeface="Arial Narrow"/>
                <a:cs typeface="Arial Narrow"/>
              </a:rPr>
              <a:t>i</a:t>
            </a:r>
            <a:r>
              <a:rPr sz="1800" spc="5" dirty="0">
                <a:latin typeface="Arial Narrow"/>
                <a:cs typeface="Arial Narrow"/>
              </a:rPr>
              <a:t>o</a:t>
            </a:r>
            <a:r>
              <a:rPr sz="1800" spc="0" dirty="0">
                <a:latin typeface="Arial Narrow"/>
                <a:cs typeface="Arial Narrow"/>
              </a:rPr>
              <a:t>ns; </a:t>
            </a: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5" dirty="0">
                <a:latin typeface="Arial Narrow"/>
                <a:cs typeface="Arial Narrow"/>
              </a:rPr>
              <a:t>j</a:t>
            </a:r>
            <a:r>
              <a:rPr sz="1800" spc="-10" dirty="0">
                <a:latin typeface="Arial Narrow"/>
                <a:cs typeface="Arial Narrow"/>
              </a:rPr>
              <a:t>a</a:t>
            </a:r>
            <a:r>
              <a:rPr sz="1800" spc="0" dirty="0">
                <a:latin typeface="Arial Narrow"/>
                <a:cs typeface="Arial Narrow"/>
              </a:rPr>
              <a:t>va</a:t>
            </a:r>
            <a:r>
              <a:rPr sz="1800" spc="-10" dirty="0">
                <a:latin typeface="Arial Narrow"/>
                <a:cs typeface="Arial Narrow"/>
              </a:rPr>
              <a:t>.</a:t>
            </a:r>
            <a:r>
              <a:rPr sz="1800" spc="0" dirty="0">
                <a:latin typeface="Arial Narrow"/>
                <a:cs typeface="Arial Narrow"/>
              </a:rPr>
              <a:t>u</a:t>
            </a:r>
            <a:r>
              <a:rPr sz="1800" spc="-10" dirty="0">
                <a:latin typeface="Arial Narrow"/>
                <a:cs typeface="Arial Narrow"/>
              </a:rPr>
              <a:t>t</a:t>
            </a:r>
            <a:r>
              <a:rPr sz="1800" spc="-5" dirty="0">
                <a:latin typeface="Arial Narrow"/>
                <a:cs typeface="Arial Narrow"/>
              </a:rPr>
              <a:t>i</a:t>
            </a:r>
            <a:r>
              <a:rPr sz="1800" spc="-10" dirty="0">
                <a:latin typeface="Arial Narrow"/>
                <a:cs typeface="Arial Narrow"/>
              </a:rPr>
              <a:t>l</a:t>
            </a:r>
            <a:r>
              <a:rPr sz="1800" spc="0" dirty="0">
                <a:latin typeface="Arial Narrow"/>
                <a:cs typeface="Arial Narrow"/>
              </a:rPr>
              <a:t>.I</a:t>
            </a:r>
            <a:r>
              <a:rPr sz="1800" spc="-10" dirty="0">
                <a:latin typeface="Arial Narrow"/>
                <a:cs typeface="Arial Narrow"/>
              </a:rPr>
              <a:t>t</a:t>
            </a:r>
            <a:r>
              <a:rPr sz="1800" spc="0" dirty="0">
                <a:latin typeface="Arial Narrow"/>
                <a:cs typeface="Arial Narrow"/>
              </a:rPr>
              <a:t>er</a:t>
            </a:r>
            <a:r>
              <a:rPr sz="1800" spc="-10" dirty="0">
                <a:latin typeface="Arial Narrow"/>
                <a:cs typeface="Arial Narrow"/>
              </a:rPr>
              <a:t>a</a:t>
            </a:r>
            <a:r>
              <a:rPr sz="1800" spc="5" dirty="0">
                <a:latin typeface="Arial Narrow"/>
                <a:cs typeface="Arial Narrow"/>
              </a:rPr>
              <a:t>t</a:t>
            </a:r>
            <a:r>
              <a:rPr sz="1800" spc="0" dirty="0">
                <a:latin typeface="Arial Narrow"/>
                <a:cs typeface="Arial Narrow"/>
              </a:rPr>
              <a:t>or;</a:t>
            </a:r>
            <a:endParaRPr sz="1800">
              <a:latin typeface="Arial Narrow"/>
              <a:cs typeface="Arial Narrow"/>
            </a:endParaRPr>
          </a:p>
          <a:p>
            <a:pPr marL="12700" marR="3538854" algn="just">
              <a:lnSpc>
                <a:spcPct val="100000"/>
              </a:lnSpc>
            </a:pP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0" dirty="0">
                <a:latin typeface="Arial Narrow"/>
                <a:cs typeface="Arial Narrow"/>
              </a:rPr>
              <a:t>or</a:t>
            </a:r>
            <a:r>
              <a:rPr sz="1800" spc="-10" dirty="0">
                <a:latin typeface="Arial Narrow"/>
                <a:cs typeface="Arial Narrow"/>
              </a:rPr>
              <a:t>g</a:t>
            </a:r>
            <a:r>
              <a:rPr sz="1800" spc="0" dirty="0">
                <a:latin typeface="Arial Narrow"/>
                <a:cs typeface="Arial Narrow"/>
              </a:rPr>
              <a:t>.</a:t>
            </a:r>
            <a:r>
              <a:rPr sz="1800" spc="-10" dirty="0">
                <a:latin typeface="Arial Narrow"/>
                <a:cs typeface="Arial Narrow"/>
              </a:rPr>
              <a:t>a</a:t>
            </a:r>
            <a:r>
              <a:rPr sz="1800" spc="0" dirty="0">
                <a:latin typeface="Arial Narrow"/>
                <a:cs typeface="Arial Narrow"/>
              </a:rPr>
              <a:t>p</a:t>
            </a:r>
            <a:r>
              <a:rPr sz="1800" spc="-10" dirty="0">
                <a:latin typeface="Arial Narrow"/>
                <a:cs typeface="Arial Narrow"/>
              </a:rPr>
              <a:t>a</a:t>
            </a:r>
            <a:r>
              <a:rPr sz="1800" spc="0" dirty="0">
                <a:latin typeface="Arial Narrow"/>
                <a:cs typeface="Arial Narrow"/>
              </a:rPr>
              <a:t>ch</a:t>
            </a:r>
            <a:r>
              <a:rPr sz="1800" spc="-10" dirty="0">
                <a:latin typeface="Arial Narrow"/>
                <a:cs typeface="Arial Narrow"/>
              </a:rPr>
              <a:t>e</a:t>
            </a:r>
            <a:r>
              <a:rPr sz="1800" spc="5" dirty="0">
                <a:latin typeface="Arial Narrow"/>
                <a:cs typeface="Arial Narrow"/>
              </a:rPr>
              <a:t>.h</a:t>
            </a:r>
            <a:r>
              <a:rPr sz="1800" spc="0" dirty="0">
                <a:latin typeface="Arial Narrow"/>
                <a:cs typeface="Arial Narrow"/>
              </a:rPr>
              <a:t>ad</a:t>
            </a:r>
            <a:r>
              <a:rPr sz="1800" spc="5" dirty="0">
                <a:latin typeface="Arial Narrow"/>
                <a:cs typeface="Arial Narrow"/>
              </a:rPr>
              <a:t>oo</a:t>
            </a:r>
            <a:r>
              <a:rPr sz="1800" spc="0" dirty="0">
                <a:latin typeface="Arial Narrow"/>
                <a:cs typeface="Arial Narrow"/>
              </a:rPr>
              <a:t>p</a:t>
            </a:r>
            <a:r>
              <a:rPr sz="1800" spc="-10" dirty="0">
                <a:latin typeface="Arial Narrow"/>
                <a:cs typeface="Arial Narrow"/>
              </a:rPr>
              <a:t>.</a:t>
            </a:r>
            <a:r>
              <a:rPr sz="1800" spc="5" dirty="0">
                <a:latin typeface="Arial Narrow"/>
                <a:cs typeface="Arial Narrow"/>
              </a:rPr>
              <a:t>i</a:t>
            </a:r>
            <a:r>
              <a:rPr sz="1800" spc="0" dirty="0">
                <a:latin typeface="Arial Narrow"/>
                <a:cs typeface="Arial Narrow"/>
              </a:rPr>
              <a:t>o</a:t>
            </a:r>
            <a:r>
              <a:rPr sz="1800" spc="-5" dirty="0">
                <a:latin typeface="Arial Narrow"/>
                <a:cs typeface="Arial Narrow"/>
              </a:rPr>
              <a:t>.</a:t>
            </a:r>
            <a:r>
              <a:rPr sz="1800" spc="-180" dirty="0">
                <a:latin typeface="Arial Narrow"/>
                <a:cs typeface="Arial Narrow"/>
              </a:rPr>
              <a:t>T</a:t>
            </a:r>
            <a:r>
              <a:rPr sz="1800" spc="0" dirty="0">
                <a:latin typeface="Arial Narrow"/>
                <a:cs typeface="Arial Narrow"/>
              </a:rPr>
              <a:t>ex</a:t>
            </a:r>
            <a:r>
              <a:rPr sz="1800" spc="5" dirty="0">
                <a:latin typeface="Arial Narrow"/>
                <a:cs typeface="Arial Narrow"/>
              </a:rPr>
              <a:t>t</a:t>
            </a:r>
            <a:r>
              <a:rPr sz="1800" spc="0" dirty="0">
                <a:latin typeface="Arial Narrow"/>
                <a:cs typeface="Arial Narrow"/>
              </a:rPr>
              <a:t>;</a:t>
            </a:r>
            <a:endParaRPr sz="1800">
              <a:latin typeface="Arial Narrow"/>
              <a:cs typeface="Arial Narrow"/>
            </a:endParaRPr>
          </a:p>
          <a:p>
            <a:pPr marL="12700" marR="2381250" algn="just">
              <a:lnSpc>
                <a:spcPct val="100000"/>
              </a:lnSpc>
            </a:pPr>
            <a:r>
              <a:rPr sz="1800" spc="-5" dirty="0">
                <a:latin typeface="Arial Narrow"/>
                <a:cs typeface="Arial Narrow"/>
              </a:rPr>
              <a:t>i</a:t>
            </a:r>
            <a:r>
              <a:rPr sz="1800" spc="-10" dirty="0">
                <a:latin typeface="Arial Narrow"/>
                <a:cs typeface="Arial Narrow"/>
              </a:rPr>
              <a:t>m</a:t>
            </a:r>
            <a:r>
              <a:rPr sz="1800" spc="0" dirty="0">
                <a:latin typeface="Arial Narrow"/>
                <a:cs typeface="Arial Narrow"/>
              </a:rPr>
              <a:t>p</a:t>
            </a:r>
            <a:r>
              <a:rPr sz="1800" spc="-10" dirty="0">
                <a:latin typeface="Arial Narrow"/>
                <a:cs typeface="Arial Narrow"/>
              </a:rPr>
              <a:t>o</a:t>
            </a:r>
            <a:r>
              <a:rPr sz="1800" spc="-5" dirty="0">
                <a:latin typeface="Arial Narrow"/>
                <a:cs typeface="Arial Narrow"/>
              </a:rPr>
              <a:t>rt</a:t>
            </a:r>
            <a:r>
              <a:rPr sz="1800" spc="15" dirty="0">
                <a:latin typeface="Arial Narrow"/>
                <a:cs typeface="Arial Narrow"/>
              </a:rPr>
              <a:t> </a:t>
            </a:r>
            <a:r>
              <a:rPr sz="1800" spc="0" dirty="0">
                <a:latin typeface="Arial Narrow"/>
                <a:cs typeface="Arial Narrow"/>
              </a:rPr>
              <a:t>or</a:t>
            </a:r>
            <a:r>
              <a:rPr sz="1800" spc="-10" dirty="0">
                <a:latin typeface="Arial Narrow"/>
                <a:cs typeface="Arial Narrow"/>
              </a:rPr>
              <a:t>g</a:t>
            </a:r>
            <a:r>
              <a:rPr sz="1800" spc="0" dirty="0">
                <a:latin typeface="Arial Narrow"/>
                <a:cs typeface="Arial Narrow"/>
              </a:rPr>
              <a:t>.</a:t>
            </a:r>
            <a:r>
              <a:rPr sz="1800" spc="-10" dirty="0">
                <a:latin typeface="Arial Narrow"/>
                <a:cs typeface="Arial Narrow"/>
              </a:rPr>
              <a:t>a</a:t>
            </a:r>
            <a:r>
              <a:rPr sz="1800" spc="0" dirty="0">
                <a:latin typeface="Arial Narrow"/>
                <a:cs typeface="Arial Narrow"/>
              </a:rPr>
              <a:t>p</a:t>
            </a:r>
            <a:r>
              <a:rPr sz="1800" spc="-10" dirty="0">
                <a:latin typeface="Arial Narrow"/>
                <a:cs typeface="Arial Narrow"/>
              </a:rPr>
              <a:t>a</a:t>
            </a:r>
            <a:r>
              <a:rPr sz="1800" spc="0" dirty="0">
                <a:latin typeface="Arial Narrow"/>
                <a:cs typeface="Arial Narrow"/>
              </a:rPr>
              <a:t>ch</a:t>
            </a:r>
            <a:r>
              <a:rPr sz="1800" spc="-10" dirty="0">
                <a:latin typeface="Arial Narrow"/>
                <a:cs typeface="Arial Narrow"/>
              </a:rPr>
              <a:t>e</a:t>
            </a:r>
            <a:r>
              <a:rPr sz="1800" spc="5" dirty="0">
                <a:latin typeface="Arial Narrow"/>
                <a:cs typeface="Arial Narrow"/>
              </a:rPr>
              <a:t>.h</a:t>
            </a:r>
            <a:r>
              <a:rPr sz="1800" spc="0" dirty="0">
                <a:latin typeface="Arial Narrow"/>
                <a:cs typeface="Arial Narrow"/>
              </a:rPr>
              <a:t>ad</a:t>
            </a:r>
            <a:r>
              <a:rPr sz="1800" spc="5" dirty="0">
                <a:latin typeface="Arial Narrow"/>
                <a:cs typeface="Arial Narrow"/>
              </a:rPr>
              <a:t>oo</a:t>
            </a:r>
            <a:r>
              <a:rPr sz="1800" spc="0" dirty="0">
                <a:latin typeface="Arial Narrow"/>
                <a:cs typeface="Arial Narrow"/>
              </a:rPr>
              <a:t>p</a:t>
            </a:r>
            <a:r>
              <a:rPr sz="1800" spc="-10" dirty="0">
                <a:latin typeface="Arial Narrow"/>
                <a:cs typeface="Arial Narrow"/>
              </a:rPr>
              <a:t>.</a:t>
            </a:r>
            <a:r>
              <a:rPr sz="1800" spc="5" dirty="0">
                <a:latin typeface="Arial Narrow"/>
                <a:cs typeface="Arial Narrow"/>
              </a:rPr>
              <a:t>ma</a:t>
            </a:r>
            <a:r>
              <a:rPr sz="1800" spc="0" dirty="0">
                <a:latin typeface="Arial Narrow"/>
                <a:cs typeface="Arial Narrow"/>
              </a:rPr>
              <a:t>pred</a:t>
            </a:r>
            <a:r>
              <a:rPr sz="1800" spc="-10" dirty="0">
                <a:latin typeface="Arial Narrow"/>
                <a:cs typeface="Arial Narrow"/>
              </a:rPr>
              <a:t>u</a:t>
            </a:r>
            <a:r>
              <a:rPr sz="1800" spc="15" dirty="0">
                <a:latin typeface="Arial Narrow"/>
                <a:cs typeface="Arial Narrow"/>
              </a:rPr>
              <a:t>c</a:t>
            </a:r>
            <a:r>
              <a:rPr sz="1800" spc="0" dirty="0">
                <a:latin typeface="Arial Narrow"/>
                <a:cs typeface="Arial Narrow"/>
              </a:rPr>
              <a:t>e</a:t>
            </a:r>
            <a:r>
              <a:rPr sz="1800" spc="-10" dirty="0">
                <a:latin typeface="Arial Narrow"/>
                <a:cs typeface="Arial Narrow"/>
              </a:rPr>
              <a:t>.</a:t>
            </a:r>
            <a:r>
              <a:rPr sz="1800" spc="-15" dirty="0">
                <a:latin typeface="Arial Narrow"/>
                <a:cs typeface="Arial Narrow"/>
              </a:rPr>
              <a:t>R</a:t>
            </a:r>
            <a:r>
              <a:rPr sz="1800" spc="-5" dirty="0">
                <a:latin typeface="Arial Narrow"/>
                <a:cs typeface="Arial Narrow"/>
              </a:rPr>
              <a:t>e</a:t>
            </a:r>
            <a:r>
              <a:rPr sz="1800" spc="5" dirty="0">
                <a:latin typeface="Arial Narrow"/>
                <a:cs typeface="Arial Narrow"/>
              </a:rPr>
              <a:t>d</a:t>
            </a:r>
            <a:r>
              <a:rPr sz="1800" spc="0" dirty="0">
                <a:latin typeface="Arial Narrow"/>
                <a:cs typeface="Arial Narrow"/>
              </a:rPr>
              <a:t>ucer;</a:t>
            </a:r>
            <a:endParaRPr sz="1800">
              <a:latin typeface="Arial Narrow"/>
              <a:cs typeface="Arial Narrow"/>
            </a:endParaRPr>
          </a:p>
          <a:p>
            <a:pPr>
              <a:lnSpc>
                <a:spcPts val="2100"/>
              </a:lnSpc>
              <a:spcBef>
                <a:spcPts val="60"/>
              </a:spcBef>
            </a:pPr>
            <a:endParaRPr sz="2100"/>
          </a:p>
          <a:p>
            <a:pPr marL="12700" marR="6350" algn="just">
              <a:lnSpc>
                <a:spcPct val="100000"/>
              </a:lnSpc>
            </a:pPr>
            <a:r>
              <a:rPr sz="1800" dirty="0">
                <a:latin typeface="Arial Narrow"/>
                <a:cs typeface="Arial Narrow"/>
              </a:rPr>
              <a:t>p</a:t>
            </a:r>
            <a:r>
              <a:rPr sz="1800" spc="-10" dirty="0">
                <a:latin typeface="Arial Narrow"/>
                <a:cs typeface="Arial Narrow"/>
              </a:rPr>
              <a:t>u</a:t>
            </a:r>
            <a:r>
              <a:rPr sz="1800" spc="0" dirty="0">
                <a:latin typeface="Arial Narrow"/>
                <a:cs typeface="Arial Narrow"/>
              </a:rPr>
              <a:t>b</a:t>
            </a:r>
            <a:r>
              <a:rPr sz="1800" spc="-10" dirty="0">
                <a:latin typeface="Arial Narrow"/>
                <a:cs typeface="Arial Narrow"/>
              </a:rPr>
              <a:t>l</a:t>
            </a:r>
            <a:r>
              <a:rPr sz="1800" spc="-5" dirty="0">
                <a:latin typeface="Arial Narrow"/>
                <a:cs typeface="Arial Narrow"/>
              </a:rPr>
              <a:t>i</a:t>
            </a:r>
            <a:r>
              <a:rPr sz="1800" spc="0" dirty="0">
                <a:latin typeface="Arial Narrow"/>
                <a:cs typeface="Arial Narrow"/>
              </a:rPr>
              <a:t>c</a:t>
            </a:r>
            <a:r>
              <a:rPr sz="1800" spc="20" dirty="0">
                <a:latin typeface="Arial Narrow"/>
                <a:cs typeface="Arial Narrow"/>
              </a:rPr>
              <a:t> </a:t>
            </a:r>
            <a:r>
              <a:rPr sz="1800" spc="0" dirty="0">
                <a:latin typeface="Arial Narrow"/>
                <a:cs typeface="Arial Narrow"/>
              </a:rPr>
              <a:t>c</a:t>
            </a:r>
            <a:r>
              <a:rPr sz="1800" spc="-5" dirty="0">
                <a:latin typeface="Arial Narrow"/>
                <a:cs typeface="Arial Narrow"/>
              </a:rPr>
              <a:t>l</a:t>
            </a:r>
            <a:r>
              <a:rPr sz="1800" spc="-10" dirty="0">
                <a:latin typeface="Arial Narrow"/>
                <a:cs typeface="Arial Narrow"/>
              </a:rPr>
              <a:t>a</a:t>
            </a:r>
            <a:r>
              <a:rPr sz="1800" spc="0" dirty="0">
                <a:latin typeface="Arial Narrow"/>
                <a:cs typeface="Arial Narrow"/>
              </a:rPr>
              <a:t>ss</a:t>
            </a:r>
            <a:r>
              <a:rPr sz="1800" spc="10" dirty="0">
                <a:latin typeface="Arial Narrow"/>
                <a:cs typeface="Arial Narrow"/>
              </a:rPr>
              <a:t> </a:t>
            </a:r>
            <a:r>
              <a:rPr sz="1800" b="1" spc="0" dirty="0">
                <a:solidFill>
                  <a:srgbClr val="C00000"/>
                </a:solidFill>
                <a:latin typeface="Arial Narrow"/>
                <a:cs typeface="Arial Narrow"/>
              </a:rPr>
              <a:t>In</a:t>
            </a:r>
            <a:r>
              <a:rPr sz="1800" b="1" spc="-10" dirty="0">
                <a:solidFill>
                  <a:srgbClr val="C00000"/>
                </a:solidFill>
                <a:latin typeface="Arial Narrow"/>
                <a:cs typeface="Arial Narrow"/>
              </a:rPr>
              <a:t>vert</a:t>
            </a:r>
            <a:r>
              <a:rPr sz="1800" b="1" spc="-20" dirty="0">
                <a:solidFill>
                  <a:srgbClr val="C00000"/>
                </a:solidFill>
                <a:latin typeface="Arial Narrow"/>
                <a:cs typeface="Arial Narrow"/>
              </a:rPr>
              <a:t>e</a:t>
            </a:r>
            <a:r>
              <a:rPr sz="1800" b="1" spc="-10" dirty="0">
                <a:solidFill>
                  <a:srgbClr val="C00000"/>
                </a:solidFill>
                <a:latin typeface="Arial Narrow"/>
                <a:cs typeface="Arial Narrow"/>
              </a:rPr>
              <a:t>dI</a:t>
            </a:r>
            <a:r>
              <a:rPr sz="1800" b="1" spc="-20" dirty="0">
                <a:solidFill>
                  <a:srgbClr val="C00000"/>
                </a:solidFill>
                <a:latin typeface="Arial Narrow"/>
                <a:cs typeface="Arial Narrow"/>
              </a:rPr>
              <a:t>n</a:t>
            </a:r>
            <a:r>
              <a:rPr sz="1800" b="1" spc="0" dirty="0">
                <a:solidFill>
                  <a:srgbClr val="C00000"/>
                </a:solidFill>
                <a:latin typeface="Arial Narrow"/>
                <a:cs typeface="Arial Narrow"/>
              </a:rPr>
              <a:t>d</a:t>
            </a:r>
            <a:r>
              <a:rPr sz="1800" b="1" spc="-10" dirty="0">
                <a:solidFill>
                  <a:srgbClr val="C00000"/>
                </a:solidFill>
                <a:latin typeface="Arial Narrow"/>
                <a:cs typeface="Arial Narrow"/>
              </a:rPr>
              <a:t>exR</a:t>
            </a:r>
            <a:r>
              <a:rPr sz="1800" b="1" spc="-20" dirty="0">
                <a:solidFill>
                  <a:srgbClr val="C00000"/>
                </a:solidFill>
                <a:latin typeface="Arial Narrow"/>
                <a:cs typeface="Arial Narrow"/>
              </a:rPr>
              <a:t>e</a:t>
            </a:r>
            <a:r>
              <a:rPr sz="1800" b="1" spc="-10" dirty="0">
                <a:solidFill>
                  <a:srgbClr val="C00000"/>
                </a:solidFill>
                <a:latin typeface="Arial Narrow"/>
                <a:cs typeface="Arial Narrow"/>
              </a:rPr>
              <a:t>ducer</a:t>
            </a:r>
            <a:r>
              <a:rPr sz="1800" b="1" spc="60" dirty="0">
                <a:solidFill>
                  <a:srgbClr val="C00000"/>
                </a:solidFill>
                <a:latin typeface="Arial Narrow"/>
                <a:cs typeface="Arial Narrow"/>
              </a:rPr>
              <a:t> </a:t>
            </a:r>
            <a:r>
              <a:rPr sz="1800" spc="0" dirty="0">
                <a:latin typeface="Arial Narrow"/>
                <a:cs typeface="Arial Narrow"/>
              </a:rPr>
              <a:t>ext</a:t>
            </a:r>
            <a:r>
              <a:rPr sz="1800" spc="-10" dirty="0">
                <a:latin typeface="Arial Narrow"/>
                <a:cs typeface="Arial Narrow"/>
              </a:rPr>
              <a:t>e</a:t>
            </a:r>
            <a:r>
              <a:rPr sz="1800" spc="0" dirty="0">
                <a:latin typeface="Arial Narrow"/>
                <a:cs typeface="Arial Narrow"/>
              </a:rPr>
              <a:t>n</a:t>
            </a:r>
            <a:r>
              <a:rPr sz="1800" spc="-10" dirty="0">
                <a:latin typeface="Arial Narrow"/>
                <a:cs typeface="Arial Narrow"/>
              </a:rPr>
              <a:t>d</a:t>
            </a:r>
            <a:r>
              <a:rPr sz="1800" spc="0" dirty="0">
                <a:latin typeface="Arial Narrow"/>
                <a:cs typeface="Arial Narrow"/>
              </a:rPr>
              <a:t>s</a:t>
            </a:r>
            <a:r>
              <a:rPr sz="1800" spc="35" dirty="0">
                <a:latin typeface="Arial Narrow"/>
                <a:cs typeface="Arial Narrow"/>
              </a:rPr>
              <a:t> </a:t>
            </a:r>
            <a:r>
              <a:rPr sz="1800" spc="-10" dirty="0">
                <a:latin typeface="Arial Narrow"/>
                <a:cs typeface="Arial Narrow"/>
              </a:rPr>
              <a:t>Re</a:t>
            </a:r>
            <a:r>
              <a:rPr sz="1800" spc="-20" dirty="0">
                <a:latin typeface="Arial Narrow"/>
                <a:cs typeface="Arial Narrow"/>
              </a:rPr>
              <a:t>d</a:t>
            </a:r>
            <a:r>
              <a:rPr sz="1800" spc="0" dirty="0">
                <a:latin typeface="Arial Narrow"/>
                <a:cs typeface="Arial Narrow"/>
              </a:rPr>
              <a:t>ucer</a:t>
            </a:r>
            <a:r>
              <a:rPr sz="1800" spc="-5" dirty="0">
                <a:latin typeface="Arial Narrow"/>
                <a:cs typeface="Arial Narrow"/>
              </a:rPr>
              <a:t>&lt;</a:t>
            </a:r>
            <a:r>
              <a:rPr sz="1800" spc="-185" dirty="0">
                <a:latin typeface="Arial Narrow"/>
                <a:cs typeface="Arial Narrow"/>
              </a:rPr>
              <a:t>T</a:t>
            </a:r>
            <a:r>
              <a:rPr sz="1800" spc="-5" dirty="0">
                <a:latin typeface="Arial Narrow"/>
                <a:cs typeface="Arial Narrow"/>
              </a:rPr>
              <a:t>ext</a:t>
            </a:r>
            <a:r>
              <a:rPr sz="1800" spc="0" dirty="0">
                <a:latin typeface="Arial Narrow"/>
                <a:cs typeface="Arial Narrow"/>
              </a:rPr>
              <a:t>, </a:t>
            </a:r>
            <a:r>
              <a:rPr sz="1800" spc="-180" dirty="0">
                <a:latin typeface="Arial Narrow"/>
                <a:cs typeface="Arial Narrow"/>
              </a:rPr>
              <a:t>T</a:t>
            </a:r>
            <a:r>
              <a:rPr sz="1800" spc="-5" dirty="0">
                <a:latin typeface="Arial Narrow"/>
                <a:cs typeface="Arial Narrow"/>
              </a:rPr>
              <a:t>ext</a:t>
            </a:r>
            <a:r>
              <a:rPr sz="1800" spc="0" dirty="0">
                <a:latin typeface="Arial Narrow"/>
                <a:cs typeface="Arial Narrow"/>
              </a:rPr>
              <a:t>,</a:t>
            </a:r>
            <a:r>
              <a:rPr sz="1800" spc="-20" dirty="0">
                <a:latin typeface="Arial Narrow"/>
                <a:cs typeface="Arial Narrow"/>
              </a:rPr>
              <a:t> </a:t>
            </a:r>
            <a:r>
              <a:rPr sz="1800" spc="-180" dirty="0">
                <a:latin typeface="Arial Narrow"/>
                <a:cs typeface="Arial Narrow"/>
              </a:rPr>
              <a:t>T</a:t>
            </a:r>
            <a:r>
              <a:rPr sz="1800" spc="-5" dirty="0">
                <a:latin typeface="Arial Narrow"/>
                <a:cs typeface="Arial Narrow"/>
              </a:rPr>
              <a:t>ext</a:t>
            </a:r>
            <a:r>
              <a:rPr sz="1800" spc="0" dirty="0">
                <a:latin typeface="Arial Narrow"/>
                <a:cs typeface="Arial Narrow"/>
              </a:rPr>
              <a:t>,</a:t>
            </a:r>
            <a:r>
              <a:rPr sz="1800" spc="-10" dirty="0">
                <a:latin typeface="Arial Narrow"/>
                <a:cs typeface="Arial Narrow"/>
              </a:rPr>
              <a:t> </a:t>
            </a:r>
            <a:r>
              <a:rPr sz="1800" spc="-180" dirty="0">
                <a:latin typeface="Arial Narrow"/>
                <a:cs typeface="Arial Narrow"/>
              </a:rPr>
              <a:t>T</a:t>
            </a:r>
            <a:r>
              <a:rPr sz="1800" spc="-5" dirty="0">
                <a:latin typeface="Arial Narrow"/>
                <a:cs typeface="Arial Narrow"/>
              </a:rPr>
              <a:t>ext&gt;</a:t>
            </a:r>
            <a:endParaRPr sz="1800">
              <a:latin typeface="Arial Narrow"/>
              <a:cs typeface="Arial Narrow"/>
            </a:endParaRPr>
          </a:p>
        </p:txBody>
      </p:sp>
      <p:sp>
        <p:nvSpPr>
          <p:cNvPr id="5" name="object 5"/>
          <p:cNvSpPr txBox="1"/>
          <p:nvPr/>
        </p:nvSpPr>
        <p:spPr>
          <a:xfrm>
            <a:off x="434441" y="3092450"/>
            <a:ext cx="88265" cy="283845"/>
          </a:xfrm>
          <a:prstGeom prst="rect">
            <a:avLst/>
          </a:prstGeom>
        </p:spPr>
        <p:txBody>
          <a:bodyPr vert="horz" wrap="square" lIns="0" tIns="0" rIns="0" bIns="0" rtlCol="0">
            <a:spAutoFit/>
          </a:bodyPr>
          <a:lstStyle/>
          <a:p>
            <a:pPr marL="12700">
              <a:lnSpc>
                <a:spcPct val="100000"/>
              </a:lnSpc>
            </a:pPr>
            <a:r>
              <a:rPr sz="1800" dirty="0">
                <a:latin typeface="Arial Narrow"/>
                <a:cs typeface="Arial Narrow"/>
              </a:rPr>
              <a:t>{</a:t>
            </a:r>
            <a:endParaRPr sz="1800">
              <a:latin typeface="Arial Narrow"/>
              <a:cs typeface="Arial Narrow"/>
            </a:endParaRPr>
          </a:p>
        </p:txBody>
      </p:sp>
      <p:sp>
        <p:nvSpPr>
          <p:cNvPr id="6" name="object 6"/>
          <p:cNvSpPr txBox="1"/>
          <p:nvPr/>
        </p:nvSpPr>
        <p:spPr>
          <a:xfrm>
            <a:off x="1348866" y="3092450"/>
            <a:ext cx="6355080" cy="832485"/>
          </a:xfrm>
          <a:prstGeom prst="rect">
            <a:avLst/>
          </a:prstGeom>
        </p:spPr>
        <p:txBody>
          <a:bodyPr vert="horz" wrap="square" lIns="0" tIns="0" rIns="0" bIns="0" rtlCol="0">
            <a:spAutoFit/>
          </a:bodyPr>
          <a:lstStyle/>
          <a:p>
            <a:pPr marL="12700">
              <a:lnSpc>
                <a:spcPct val="100000"/>
              </a:lnSpc>
            </a:pPr>
            <a:r>
              <a:rPr sz="1800" dirty="0">
                <a:latin typeface="Arial Narrow"/>
                <a:cs typeface="Arial Narrow"/>
              </a:rPr>
              <a:t>@Ov</a:t>
            </a:r>
            <a:r>
              <a:rPr sz="1800" spc="-10" dirty="0">
                <a:latin typeface="Arial Narrow"/>
                <a:cs typeface="Arial Narrow"/>
              </a:rPr>
              <a:t>e</a:t>
            </a:r>
            <a:r>
              <a:rPr sz="1800" spc="0" dirty="0">
                <a:latin typeface="Arial Narrow"/>
                <a:cs typeface="Arial Narrow"/>
              </a:rPr>
              <a:t>rri</a:t>
            </a:r>
            <a:r>
              <a:rPr sz="1800" spc="-15" dirty="0">
                <a:latin typeface="Arial Narrow"/>
                <a:cs typeface="Arial Narrow"/>
              </a:rPr>
              <a:t>d</a:t>
            </a:r>
            <a:r>
              <a:rPr sz="1800" spc="0" dirty="0">
                <a:latin typeface="Arial Narrow"/>
                <a:cs typeface="Arial Narrow"/>
              </a:rPr>
              <a:t>e</a:t>
            </a:r>
            <a:endParaRPr sz="1800">
              <a:latin typeface="Arial Narrow"/>
              <a:cs typeface="Arial Narrow"/>
            </a:endParaRPr>
          </a:p>
          <a:p>
            <a:pPr marL="12700">
              <a:lnSpc>
                <a:spcPct val="100000"/>
              </a:lnSpc>
            </a:pPr>
            <a:r>
              <a:rPr sz="1800" b="1" spc="-10" dirty="0">
                <a:solidFill>
                  <a:srgbClr val="0066FF"/>
                </a:solidFill>
                <a:latin typeface="Arial Narrow"/>
                <a:cs typeface="Arial Narrow"/>
              </a:rPr>
              <a:t>prot</a:t>
            </a:r>
            <a:r>
              <a:rPr sz="1800" b="1" spc="-20" dirty="0">
                <a:solidFill>
                  <a:srgbClr val="0066FF"/>
                </a:solidFill>
                <a:latin typeface="Arial Narrow"/>
                <a:cs typeface="Arial Narrow"/>
              </a:rPr>
              <a:t>e</a:t>
            </a:r>
            <a:r>
              <a:rPr sz="1800" b="1" spc="0" dirty="0">
                <a:solidFill>
                  <a:srgbClr val="0066FF"/>
                </a:solidFill>
                <a:latin typeface="Arial Narrow"/>
                <a:cs typeface="Arial Narrow"/>
              </a:rPr>
              <a:t>ct</a:t>
            </a:r>
            <a:r>
              <a:rPr sz="1800" b="1" spc="-10" dirty="0">
                <a:solidFill>
                  <a:srgbClr val="0066FF"/>
                </a:solidFill>
                <a:latin typeface="Arial Narrow"/>
                <a:cs typeface="Arial Narrow"/>
              </a:rPr>
              <a:t>ed</a:t>
            </a:r>
            <a:r>
              <a:rPr sz="1800" b="1" spc="15" dirty="0">
                <a:solidFill>
                  <a:srgbClr val="0066FF"/>
                </a:solidFill>
                <a:latin typeface="Arial Narrow"/>
                <a:cs typeface="Arial Narrow"/>
              </a:rPr>
              <a:t> </a:t>
            </a:r>
            <a:r>
              <a:rPr sz="1800" b="1" spc="0" dirty="0">
                <a:solidFill>
                  <a:srgbClr val="0066FF"/>
                </a:solidFill>
                <a:latin typeface="Arial Narrow"/>
                <a:cs typeface="Arial Narrow"/>
              </a:rPr>
              <a:t>v</a:t>
            </a:r>
            <a:r>
              <a:rPr sz="1800" b="1" spc="-10" dirty="0">
                <a:solidFill>
                  <a:srgbClr val="0066FF"/>
                </a:solidFill>
                <a:latin typeface="Arial Narrow"/>
                <a:cs typeface="Arial Narrow"/>
              </a:rPr>
              <a:t>o</a:t>
            </a:r>
            <a:r>
              <a:rPr sz="1800" b="1" spc="0" dirty="0">
                <a:solidFill>
                  <a:srgbClr val="0066FF"/>
                </a:solidFill>
                <a:latin typeface="Arial Narrow"/>
                <a:cs typeface="Arial Narrow"/>
              </a:rPr>
              <a:t>id </a:t>
            </a:r>
            <a:r>
              <a:rPr sz="1800" b="1" spc="-10" dirty="0">
                <a:solidFill>
                  <a:srgbClr val="0066FF"/>
                </a:solidFill>
                <a:latin typeface="Arial Narrow"/>
                <a:cs typeface="Arial Narrow"/>
              </a:rPr>
              <a:t>red</a:t>
            </a:r>
            <a:r>
              <a:rPr sz="1800" b="1" spc="-20" dirty="0">
                <a:solidFill>
                  <a:srgbClr val="0066FF"/>
                </a:solidFill>
                <a:latin typeface="Arial Narrow"/>
                <a:cs typeface="Arial Narrow"/>
              </a:rPr>
              <a:t>u</a:t>
            </a:r>
            <a:r>
              <a:rPr sz="1800" b="1" spc="0" dirty="0">
                <a:solidFill>
                  <a:srgbClr val="0066FF"/>
                </a:solidFill>
                <a:latin typeface="Arial Narrow"/>
                <a:cs typeface="Arial Narrow"/>
              </a:rPr>
              <a:t>c</a:t>
            </a:r>
            <a:r>
              <a:rPr sz="1800" b="1" spc="-10" dirty="0">
                <a:solidFill>
                  <a:srgbClr val="0066FF"/>
                </a:solidFill>
                <a:latin typeface="Arial Narrow"/>
                <a:cs typeface="Arial Narrow"/>
              </a:rPr>
              <a:t>e</a:t>
            </a:r>
            <a:r>
              <a:rPr sz="1800" b="1" spc="-5" dirty="0">
                <a:solidFill>
                  <a:srgbClr val="0066FF"/>
                </a:solidFill>
                <a:latin typeface="Arial Narrow"/>
                <a:cs typeface="Arial Narrow"/>
              </a:rPr>
              <a:t>(</a:t>
            </a:r>
            <a:r>
              <a:rPr sz="1800" b="1" spc="-120" dirty="0">
                <a:solidFill>
                  <a:srgbClr val="0066FF"/>
                </a:solidFill>
                <a:latin typeface="Arial Narrow"/>
                <a:cs typeface="Arial Narrow"/>
              </a:rPr>
              <a:t>T</a:t>
            </a:r>
            <a:r>
              <a:rPr sz="1800" b="1" spc="0" dirty="0">
                <a:solidFill>
                  <a:srgbClr val="0066FF"/>
                </a:solidFill>
                <a:latin typeface="Arial Narrow"/>
                <a:cs typeface="Arial Narrow"/>
              </a:rPr>
              <a:t>e</a:t>
            </a:r>
            <a:r>
              <a:rPr sz="1800" b="1" spc="-10" dirty="0">
                <a:solidFill>
                  <a:srgbClr val="0066FF"/>
                </a:solidFill>
                <a:latin typeface="Arial Narrow"/>
                <a:cs typeface="Arial Narrow"/>
              </a:rPr>
              <a:t>x</a:t>
            </a:r>
            <a:r>
              <a:rPr sz="1800" b="1" spc="-5" dirty="0">
                <a:solidFill>
                  <a:srgbClr val="0066FF"/>
                </a:solidFill>
                <a:latin typeface="Arial Narrow"/>
                <a:cs typeface="Arial Narrow"/>
              </a:rPr>
              <a:t>t</a:t>
            </a:r>
            <a:r>
              <a:rPr sz="1800" b="1" spc="45" dirty="0">
                <a:solidFill>
                  <a:srgbClr val="0066FF"/>
                </a:solidFill>
                <a:latin typeface="Arial Narrow"/>
                <a:cs typeface="Arial Narrow"/>
              </a:rPr>
              <a:t> </a:t>
            </a:r>
            <a:r>
              <a:rPr sz="1800" b="1" spc="0" dirty="0">
                <a:solidFill>
                  <a:srgbClr val="0066FF"/>
                </a:solidFill>
                <a:latin typeface="Arial Narrow"/>
                <a:cs typeface="Arial Narrow"/>
              </a:rPr>
              <a:t>k</a:t>
            </a:r>
            <a:r>
              <a:rPr sz="1800" b="1" spc="-10" dirty="0">
                <a:solidFill>
                  <a:srgbClr val="0066FF"/>
                </a:solidFill>
                <a:latin typeface="Arial Narrow"/>
                <a:cs typeface="Arial Narrow"/>
              </a:rPr>
              <a:t>e</a:t>
            </a:r>
            <a:r>
              <a:rPr sz="1800" b="1" spc="-114" dirty="0">
                <a:solidFill>
                  <a:srgbClr val="0066FF"/>
                </a:solidFill>
                <a:latin typeface="Arial Narrow"/>
                <a:cs typeface="Arial Narrow"/>
              </a:rPr>
              <a:t>y</a:t>
            </a:r>
            <a:r>
              <a:rPr sz="1800" b="1" spc="0" dirty="0">
                <a:solidFill>
                  <a:srgbClr val="0066FF"/>
                </a:solidFill>
                <a:latin typeface="Arial Narrow"/>
                <a:cs typeface="Arial Narrow"/>
              </a:rPr>
              <a:t>,</a:t>
            </a:r>
            <a:r>
              <a:rPr sz="1800" b="1" spc="25" dirty="0">
                <a:solidFill>
                  <a:srgbClr val="0066FF"/>
                </a:solidFill>
                <a:latin typeface="Arial Narrow"/>
                <a:cs typeface="Arial Narrow"/>
              </a:rPr>
              <a:t> </a:t>
            </a:r>
            <a:r>
              <a:rPr sz="1800" b="1" spc="0" dirty="0">
                <a:solidFill>
                  <a:srgbClr val="0066FF"/>
                </a:solidFill>
                <a:latin typeface="Arial Narrow"/>
                <a:cs typeface="Arial Narrow"/>
              </a:rPr>
              <a:t>It</a:t>
            </a:r>
            <a:r>
              <a:rPr sz="1800" b="1" spc="-10" dirty="0">
                <a:solidFill>
                  <a:srgbClr val="0066FF"/>
                </a:solidFill>
                <a:latin typeface="Arial Narrow"/>
                <a:cs typeface="Arial Narrow"/>
              </a:rPr>
              <a:t>erab</a:t>
            </a:r>
            <a:r>
              <a:rPr sz="1800" b="1" spc="-15" dirty="0">
                <a:solidFill>
                  <a:srgbClr val="0066FF"/>
                </a:solidFill>
                <a:latin typeface="Arial Narrow"/>
                <a:cs typeface="Arial Narrow"/>
              </a:rPr>
              <a:t>l</a:t>
            </a:r>
            <a:r>
              <a:rPr sz="1800" b="1" spc="0" dirty="0">
                <a:solidFill>
                  <a:srgbClr val="0066FF"/>
                </a:solidFill>
                <a:latin typeface="Arial Narrow"/>
                <a:cs typeface="Arial Narrow"/>
              </a:rPr>
              <a:t>e</a:t>
            </a:r>
            <a:r>
              <a:rPr sz="1800" b="1" spc="-5" dirty="0">
                <a:solidFill>
                  <a:srgbClr val="0066FF"/>
                </a:solidFill>
                <a:latin typeface="Arial Narrow"/>
                <a:cs typeface="Arial Narrow"/>
              </a:rPr>
              <a:t>&lt;</a:t>
            </a:r>
            <a:r>
              <a:rPr sz="1800" b="1" spc="-125" dirty="0">
                <a:solidFill>
                  <a:srgbClr val="0066FF"/>
                </a:solidFill>
                <a:latin typeface="Arial Narrow"/>
                <a:cs typeface="Arial Narrow"/>
              </a:rPr>
              <a:t>T</a:t>
            </a:r>
            <a:r>
              <a:rPr sz="1800" b="1" spc="0" dirty="0">
                <a:solidFill>
                  <a:srgbClr val="0066FF"/>
                </a:solidFill>
                <a:latin typeface="Arial Narrow"/>
                <a:cs typeface="Arial Narrow"/>
              </a:rPr>
              <a:t>e</a:t>
            </a:r>
            <a:r>
              <a:rPr sz="1800" b="1" spc="-10" dirty="0">
                <a:solidFill>
                  <a:srgbClr val="0066FF"/>
                </a:solidFill>
                <a:latin typeface="Arial Narrow"/>
                <a:cs typeface="Arial Narrow"/>
              </a:rPr>
              <a:t>xt&gt;</a:t>
            </a:r>
            <a:r>
              <a:rPr sz="1800" b="1" spc="30" dirty="0">
                <a:solidFill>
                  <a:srgbClr val="0066FF"/>
                </a:solidFill>
                <a:latin typeface="Arial Narrow"/>
                <a:cs typeface="Arial Narrow"/>
              </a:rPr>
              <a:t> </a:t>
            </a:r>
            <a:r>
              <a:rPr sz="1800" b="1" spc="0" dirty="0">
                <a:solidFill>
                  <a:srgbClr val="0066FF"/>
                </a:solidFill>
                <a:latin typeface="Arial Narrow"/>
                <a:cs typeface="Arial Narrow"/>
              </a:rPr>
              <a:t>v</a:t>
            </a:r>
            <a:r>
              <a:rPr sz="1800" b="1" spc="-10" dirty="0">
                <a:solidFill>
                  <a:srgbClr val="0066FF"/>
                </a:solidFill>
                <a:latin typeface="Arial Narrow"/>
                <a:cs typeface="Arial Narrow"/>
              </a:rPr>
              <a:t>a</a:t>
            </a:r>
            <a:r>
              <a:rPr sz="1800" b="1" spc="0" dirty="0">
                <a:solidFill>
                  <a:srgbClr val="0066FF"/>
                </a:solidFill>
                <a:latin typeface="Arial Narrow"/>
                <a:cs typeface="Arial Narrow"/>
              </a:rPr>
              <a:t>lu</a:t>
            </a:r>
            <a:r>
              <a:rPr sz="1800" b="1" spc="-10" dirty="0">
                <a:solidFill>
                  <a:srgbClr val="0066FF"/>
                </a:solidFill>
                <a:latin typeface="Arial Narrow"/>
                <a:cs typeface="Arial Narrow"/>
              </a:rPr>
              <a:t>e</a:t>
            </a:r>
            <a:r>
              <a:rPr sz="1800" b="1" spc="0" dirty="0">
                <a:solidFill>
                  <a:srgbClr val="0066FF"/>
                </a:solidFill>
                <a:latin typeface="Arial Narrow"/>
                <a:cs typeface="Arial Narrow"/>
              </a:rPr>
              <a:t>s,</a:t>
            </a:r>
            <a:r>
              <a:rPr sz="1800" b="1" spc="45" dirty="0">
                <a:solidFill>
                  <a:srgbClr val="0066FF"/>
                </a:solidFill>
                <a:latin typeface="Arial Narrow"/>
                <a:cs typeface="Arial Narrow"/>
              </a:rPr>
              <a:t> </a:t>
            </a:r>
            <a:r>
              <a:rPr sz="1800" b="1" spc="-10" dirty="0">
                <a:solidFill>
                  <a:srgbClr val="0066FF"/>
                </a:solidFill>
                <a:latin typeface="Arial Narrow"/>
                <a:cs typeface="Arial Narrow"/>
              </a:rPr>
              <a:t>Cont</a:t>
            </a:r>
            <a:r>
              <a:rPr sz="1800" b="1" spc="-20" dirty="0">
                <a:solidFill>
                  <a:srgbClr val="0066FF"/>
                </a:solidFill>
                <a:latin typeface="Arial Narrow"/>
                <a:cs typeface="Arial Narrow"/>
              </a:rPr>
              <a:t>e</a:t>
            </a:r>
            <a:r>
              <a:rPr sz="1800" b="1" spc="-5" dirty="0">
                <a:solidFill>
                  <a:srgbClr val="0066FF"/>
                </a:solidFill>
                <a:latin typeface="Arial Narrow"/>
                <a:cs typeface="Arial Narrow"/>
              </a:rPr>
              <a:t>x</a:t>
            </a:r>
            <a:r>
              <a:rPr sz="1800" b="1" spc="0" dirty="0">
                <a:solidFill>
                  <a:srgbClr val="0066FF"/>
                </a:solidFill>
                <a:latin typeface="Arial Narrow"/>
                <a:cs typeface="Arial Narrow"/>
              </a:rPr>
              <a:t>t</a:t>
            </a:r>
            <a:r>
              <a:rPr sz="1800" b="1" spc="-10" dirty="0">
                <a:solidFill>
                  <a:srgbClr val="0066FF"/>
                </a:solidFill>
                <a:latin typeface="Arial Narrow"/>
                <a:cs typeface="Arial Narrow"/>
              </a:rPr>
              <a:t> </a:t>
            </a:r>
            <a:r>
              <a:rPr sz="1800" b="1" spc="0" dirty="0">
                <a:solidFill>
                  <a:srgbClr val="0066FF"/>
                </a:solidFill>
                <a:latin typeface="Arial Narrow"/>
                <a:cs typeface="Arial Narrow"/>
              </a:rPr>
              <a:t>c</a:t>
            </a:r>
            <a:r>
              <a:rPr sz="1800" b="1" spc="-10" dirty="0">
                <a:solidFill>
                  <a:srgbClr val="0066FF"/>
                </a:solidFill>
                <a:latin typeface="Arial Narrow"/>
                <a:cs typeface="Arial Narrow"/>
              </a:rPr>
              <a:t>ont</a:t>
            </a:r>
            <a:r>
              <a:rPr sz="1800" b="1" spc="-20" dirty="0">
                <a:solidFill>
                  <a:srgbClr val="0066FF"/>
                </a:solidFill>
                <a:latin typeface="Arial Narrow"/>
                <a:cs typeface="Arial Narrow"/>
              </a:rPr>
              <a:t>e</a:t>
            </a:r>
            <a:r>
              <a:rPr sz="1800" b="1" spc="-10" dirty="0">
                <a:solidFill>
                  <a:srgbClr val="0066FF"/>
                </a:solidFill>
                <a:latin typeface="Arial Narrow"/>
                <a:cs typeface="Arial Narrow"/>
              </a:rPr>
              <a:t>xt)</a:t>
            </a:r>
            <a:endParaRPr sz="1800">
              <a:latin typeface="Arial Narrow"/>
              <a:cs typeface="Arial Narrow"/>
            </a:endParaRPr>
          </a:p>
          <a:p>
            <a:pPr marL="1841500">
              <a:lnSpc>
                <a:spcPct val="100000"/>
              </a:lnSpc>
            </a:pPr>
            <a:r>
              <a:rPr sz="1800" dirty="0">
                <a:latin typeface="Arial Narrow"/>
                <a:cs typeface="Arial Narrow"/>
              </a:rPr>
              <a:t>t</a:t>
            </a:r>
            <a:r>
              <a:rPr sz="1800" spc="-10" dirty="0">
                <a:latin typeface="Arial Narrow"/>
                <a:cs typeface="Arial Narrow"/>
              </a:rPr>
              <a:t>hrows</a:t>
            </a:r>
            <a:r>
              <a:rPr sz="1800" spc="10" dirty="0">
                <a:latin typeface="Arial Narrow"/>
                <a:cs typeface="Arial Narrow"/>
              </a:rPr>
              <a:t> </a:t>
            </a:r>
            <a:r>
              <a:rPr sz="1800" spc="0" dirty="0">
                <a:latin typeface="Arial Narrow"/>
                <a:cs typeface="Arial Narrow"/>
              </a:rPr>
              <a:t>IOE</a:t>
            </a:r>
            <a:r>
              <a:rPr sz="1800" spc="5" dirty="0">
                <a:latin typeface="Arial Narrow"/>
                <a:cs typeface="Arial Narrow"/>
              </a:rPr>
              <a:t>x</a:t>
            </a:r>
            <a:r>
              <a:rPr sz="1800" spc="0" dirty="0">
                <a:latin typeface="Arial Narrow"/>
                <a:cs typeface="Arial Narrow"/>
              </a:rPr>
              <a:t>ce</a:t>
            </a:r>
            <a:r>
              <a:rPr sz="1800" spc="-10" dirty="0">
                <a:latin typeface="Arial Narrow"/>
                <a:cs typeface="Arial Narrow"/>
              </a:rPr>
              <a:t>p</a:t>
            </a:r>
            <a:r>
              <a:rPr sz="1800" spc="0" dirty="0">
                <a:latin typeface="Arial Narrow"/>
                <a:cs typeface="Arial Narrow"/>
              </a:rPr>
              <a:t>t</a:t>
            </a:r>
            <a:r>
              <a:rPr sz="1800" spc="-10" dirty="0">
                <a:latin typeface="Arial Narrow"/>
                <a:cs typeface="Arial Narrow"/>
              </a:rPr>
              <a:t>i</a:t>
            </a:r>
            <a:r>
              <a:rPr sz="1800" spc="0" dirty="0">
                <a:latin typeface="Arial Narrow"/>
                <a:cs typeface="Arial Narrow"/>
              </a:rPr>
              <a:t>o</a:t>
            </a:r>
            <a:r>
              <a:rPr sz="1800" spc="-10" dirty="0">
                <a:latin typeface="Arial Narrow"/>
                <a:cs typeface="Arial Narrow"/>
              </a:rPr>
              <a:t>n</a:t>
            </a:r>
            <a:r>
              <a:rPr sz="1800" spc="0" dirty="0">
                <a:latin typeface="Arial Narrow"/>
                <a:cs typeface="Arial Narrow"/>
              </a:rPr>
              <a:t>,</a:t>
            </a:r>
            <a:r>
              <a:rPr sz="1800" spc="40" dirty="0">
                <a:latin typeface="Arial Narrow"/>
                <a:cs typeface="Arial Narrow"/>
              </a:rPr>
              <a:t> </a:t>
            </a:r>
            <a:r>
              <a:rPr sz="1800" spc="0" dirty="0">
                <a:latin typeface="Arial Narrow"/>
                <a:cs typeface="Arial Narrow"/>
              </a:rPr>
              <a:t>I</a:t>
            </a:r>
            <a:r>
              <a:rPr sz="1800" spc="-10" dirty="0">
                <a:latin typeface="Arial Narrow"/>
                <a:cs typeface="Arial Narrow"/>
              </a:rPr>
              <a:t>n</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rru</a:t>
            </a:r>
            <a:r>
              <a:rPr sz="1800" spc="-10" dirty="0">
                <a:latin typeface="Arial Narrow"/>
                <a:cs typeface="Arial Narrow"/>
              </a:rPr>
              <a:t>p</a:t>
            </a:r>
            <a:r>
              <a:rPr sz="1800" spc="0" dirty="0">
                <a:latin typeface="Arial Narrow"/>
                <a:cs typeface="Arial Narrow"/>
              </a:rPr>
              <a:t>t</a:t>
            </a:r>
            <a:r>
              <a:rPr sz="1800" spc="-10" dirty="0">
                <a:latin typeface="Arial Narrow"/>
                <a:cs typeface="Arial Narrow"/>
              </a:rPr>
              <a:t>ed</a:t>
            </a:r>
            <a:r>
              <a:rPr sz="1800" spc="-20" dirty="0">
                <a:latin typeface="Arial Narrow"/>
                <a:cs typeface="Arial Narrow"/>
              </a:rPr>
              <a:t>E</a:t>
            </a:r>
            <a:r>
              <a:rPr sz="1800" spc="0" dirty="0">
                <a:latin typeface="Arial Narrow"/>
                <a:cs typeface="Arial Narrow"/>
              </a:rPr>
              <a:t>xce</a:t>
            </a:r>
            <a:r>
              <a:rPr sz="1800" spc="-10" dirty="0">
                <a:latin typeface="Arial Narrow"/>
                <a:cs typeface="Arial Narrow"/>
              </a:rPr>
              <a:t>p</a:t>
            </a:r>
            <a:r>
              <a:rPr sz="1800" spc="5" dirty="0">
                <a:latin typeface="Arial Narrow"/>
                <a:cs typeface="Arial Narrow"/>
              </a:rPr>
              <a:t>t</a:t>
            </a:r>
            <a:r>
              <a:rPr sz="1800" spc="-5" dirty="0">
                <a:latin typeface="Arial Narrow"/>
                <a:cs typeface="Arial Narrow"/>
              </a:rPr>
              <a:t>ion</a:t>
            </a:r>
            <a:endParaRPr sz="1800">
              <a:latin typeface="Arial Narrow"/>
              <a:cs typeface="Arial Narrow"/>
            </a:endParaRPr>
          </a:p>
        </p:txBody>
      </p:sp>
      <p:sp>
        <p:nvSpPr>
          <p:cNvPr id="7" name="object 7"/>
          <p:cNvSpPr txBox="1"/>
          <p:nvPr/>
        </p:nvSpPr>
        <p:spPr>
          <a:xfrm>
            <a:off x="1348866" y="3915409"/>
            <a:ext cx="88265" cy="283845"/>
          </a:xfrm>
          <a:prstGeom prst="rect">
            <a:avLst/>
          </a:prstGeom>
        </p:spPr>
        <p:txBody>
          <a:bodyPr vert="horz" wrap="square" lIns="0" tIns="0" rIns="0" bIns="0" rtlCol="0">
            <a:spAutoFit/>
          </a:bodyPr>
          <a:lstStyle/>
          <a:p>
            <a:pPr marL="12700">
              <a:lnSpc>
                <a:spcPct val="100000"/>
              </a:lnSpc>
            </a:pPr>
            <a:r>
              <a:rPr sz="1800" spc="-5" dirty="0">
                <a:latin typeface="Arial Narrow"/>
                <a:cs typeface="Arial Narrow"/>
              </a:rPr>
              <a:t>{</a:t>
            </a:r>
            <a:endParaRPr sz="1800">
              <a:latin typeface="Arial Narrow"/>
              <a:cs typeface="Arial Narrow"/>
            </a:endParaRPr>
          </a:p>
        </p:txBody>
      </p:sp>
      <p:sp>
        <p:nvSpPr>
          <p:cNvPr id="8" name="object 8"/>
          <p:cNvSpPr txBox="1"/>
          <p:nvPr/>
        </p:nvSpPr>
        <p:spPr>
          <a:xfrm>
            <a:off x="2263520" y="3915409"/>
            <a:ext cx="3793490" cy="1107440"/>
          </a:xfrm>
          <a:prstGeom prst="rect">
            <a:avLst/>
          </a:prstGeom>
        </p:spPr>
        <p:txBody>
          <a:bodyPr vert="horz" wrap="square" lIns="0" tIns="0" rIns="0" bIns="0" rtlCol="0">
            <a:spAutoFit/>
          </a:bodyPr>
          <a:lstStyle/>
          <a:p>
            <a:pPr marL="12700" marR="6350">
              <a:lnSpc>
                <a:spcPct val="100000"/>
              </a:lnSpc>
            </a:pPr>
            <a:r>
              <a:rPr sz="1800" dirty="0">
                <a:latin typeface="Arial Narrow"/>
                <a:cs typeface="Arial Narrow"/>
              </a:rPr>
              <a:t>It</a:t>
            </a:r>
            <a:r>
              <a:rPr sz="1800" spc="-10" dirty="0">
                <a:latin typeface="Arial Narrow"/>
                <a:cs typeface="Arial Narrow"/>
              </a:rPr>
              <a:t>e</a:t>
            </a:r>
            <a:r>
              <a:rPr sz="1800" spc="0" dirty="0">
                <a:latin typeface="Arial Narrow"/>
                <a:cs typeface="Arial Narrow"/>
              </a:rPr>
              <a:t>ra</a:t>
            </a:r>
            <a:r>
              <a:rPr sz="1800" spc="-10" dirty="0">
                <a:latin typeface="Arial Narrow"/>
                <a:cs typeface="Arial Narrow"/>
              </a:rPr>
              <a:t>t</a:t>
            </a:r>
            <a:r>
              <a:rPr sz="1800" spc="0" dirty="0">
                <a:latin typeface="Arial Narrow"/>
                <a:cs typeface="Arial Narrow"/>
              </a:rPr>
              <a:t>or</a:t>
            </a:r>
            <a:r>
              <a:rPr sz="1800" spc="-5" dirty="0">
                <a:latin typeface="Arial Narrow"/>
                <a:cs typeface="Arial Narrow"/>
              </a:rPr>
              <a:t>&lt;</a:t>
            </a:r>
            <a:r>
              <a:rPr sz="1800" spc="-185" dirty="0">
                <a:latin typeface="Arial Narrow"/>
                <a:cs typeface="Arial Narrow"/>
              </a:rPr>
              <a:t>T</a:t>
            </a:r>
            <a:r>
              <a:rPr sz="1800" spc="-5" dirty="0">
                <a:latin typeface="Arial Narrow"/>
                <a:cs typeface="Arial Narrow"/>
              </a:rPr>
              <a:t>ext</a:t>
            </a:r>
            <a:r>
              <a:rPr sz="1800" spc="0" dirty="0">
                <a:latin typeface="Arial Narrow"/>
                <a:cs typeface="Arial Narrow"/>
              </a:rPr>
              <a:t>&gt;</a:t>
            </a:r>
            <a:r>
              <a:rPr sz="1800" spc="45" dirty="0">
                <a:latin typeface="Arial Narrow"/>
                <a:cs typeface="Arial Narrow"/>
              </a:rPr>
              <a:t> </a:t>
            </a:r>
            <a:r>
              <a:rPr sz="1800" spc="-5" dirty="0">
                <a:latin typeface="Arial Narrow"/>
                <a:cs typeface="Arial Narrow"/>
              </a:rPr>
              <a:t>i</a:t>
            </a:r>
            <a:r>
              <a:rPr sz="1800" spc="0" dirty="0">
                <a:latin typeface="Arial Narrow"/>
                <a:cs typeface="Arial Narrow"/>
              </a:rPr>
              <a:t>t = va</a:t>
            </a:r>
            <a:r>
              <a:rPr sz="1800" spc="-10" dirty="0">
                <a:latin typeface="Arial Narrow"/>
                <a:cs typeface="Arial Narrow"/>
              </a:rPr>
              <a:t>l</a:t>
            </a:r>
            <a:r>
              <a:rPr sz="1800" spc="0" dirty="0">
                <a:latin typeface="Arial Narrow"/>
                <a:cs typeface="Arial Narrow"/>
              </a:rPr>
              <a:t>u</a:t>
            </a:r>
            <a:r>
              <a:rPr sz="1800" spc="-10" dirty="0">
                <a:latin typeface="Arial Narrow"/>
                <a:cs typeface="Arial Narrow"/>
              </a:rPr>
              <a:t>e</a:t>
            </a:r>
            <a:r>
              <a:rPr sz="1800" spc="0" dirty="0">
                <a:latin typeface="Arial Narrow"/>
                <a:cs typeface="Arial Narrow"/>
              </a:rPr>
              <a:t>s.</a:t>
            </a:r>
            <a:r>
              <a:rPr sz="1800" spc="-10" dirty="0">
                <a:latin typeface="Arial Narrow"/>
                <a:cs typeface="Arial Narrow"/>
              </a:rPr>
              <a:t>i</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ra</a:t>
            </a:r>
            <a:r>
              <a:rPr sz="1800" spc="-10" dirty="0">
                <a:latin typeface="Arial Narrow"/>
                <a:cs typeface="Arial Narrow"/>
              </a:rPr>
              <a:t>tor(); Str</a:t>
            </a:r>
            <a:r>
              <a:rPr sz="1800" spc="-15" dirty="0">
                <a:latin typeface="Arial Narrow"/>
                <a:cs typeface="Arial Narrow"/>
              </a:rPr>
              <a:t>i</a:t>
            </a:r>
            <a:r>
              <a:rPr sz="1800" spc="0" dirty="0">
                <a:latin typeface="Arial Narrow"/>
                <a:cs typeface="Arial Narrow"/>
              </a:rPr>
              <a:t>n</a:t>
            </a:r>
            <a:r>
              <a:rPr sz="1800" spc="-10" dirty="0">
                <a:latin typeface="Arial Narrow"/>
                <a:cs typeface="Arial Narrow"/>
              </a:rPr>
              <a:t>gB</a:t>
            </a:r>
            <a:r>
              <a:rPr sz="1800" spc="-20" dirty="0">
                <a:latin typeface="Arial Narrow"/>
                <a:cs typeface="Arial Narrow"/>
              </a:rPr>
              <a:t>u</a:t>
            </a:r>
            <a:r>
              <a:rPr sz="1800" spc="-5" dirty="0">
                <a:latin typeface="Arial Narrow"/>
                <a:cs typeface="Arial Narrow"/>
              </a:rPr>
              <a:t>i</a:t>
            </a:r>
            <a:r>
              <a:rPr sz="1800" spc="-10" dirty="0">
                <a:latin typeface="Arial Narrow"/>
                <a:cs typeface="Arial Narrow"/>
              </a:rPr>
              <a:t>l</a:t>
            </a:r>
            <a:r>
              <a:rPr sz="1800" spc="0" dirty="0">
                <a:latin typeface="Arial Narrow"/>
                <a:cs typeface="Arial Narrow"/>
              </a:rPr>
              <a:t>d</a:t>
            </a:r>
            <a:r>
              <a:rPr sz="1800" spc="-10" dirty="0">
                <a:latin typeface="Arial Narrow"/>
                <a:cs typeface="Arial Narrow"/>
              </a:rPr>
              <a:t>e</a:t>
            </a:r>
            <a:r>
              <a:rPr sz="1800" spc="-5" dirty="0">
                <a:latin typeface="Arial Narrow"/>
                <a:cs typeface="Arial Narrow"/>
              </a:rPr>
              <a:t>r</a:t>
            </a:r>
            <a:r>
              <a:rPr sz="1800" spc="55" dirty="0">
                <a:latin typeface="Arial Narrow"/>
                <a:cs typeface="Arial Narrow"/>
              </a:rPr>
              <a:t> </a:t>
            </a:r>
            <a:r>
              <a:rPr sz="1800" spc="0" dirty="0">
                <a:latin typeface="Arial Narrow"/>
                <a:cs typeface="Arial Narrow"/>
              </a:rPr>
              <a:t>a</a:t>
            </a:r>
            <a:r>
              <a:rPr sz="1800" spc="-10" dirty="0">
                <a:latin typeface="Arial Narrow"/>
                <a:cs typeface="Arial Narrow"/>
              </a:rPr>
              <a:t>l</a:t>
            </a:r>
            <a:r>
              <a:rPr sz="1800" spc="0" dirty="0">
                <a:latin typeface="Arial Narrow"/>
                <a:cs typeface="Arial Narrow"/>
              </a:rPr>
              <a:t>l = n</a:t>
            </a:r>
            <a:r>
              <a:rPr sz="1800" spc="-15" dirty="0">
                <a:latin typeface="Arial Narrow"/>
                <a:cs typeface="Arial Narrow"/>
              </a:rPr>
              <a:t>ew</a:t>
            </a:r>
            <a:r>
              <a:rPr sz="1800" spc="20" dirty="0">
                <a:latin typeface="Arial Narrow"/>
                <a:cs typeface="Arial Narrow"/>
              </a:rPr>
              <a:t> </a:t>
            </a:r>
            <a:r>
              <a:rPr sz="1800" spc="-10" dirty="0">
                <a:latin typeface="Arial Narrow"/>
                <a:cs typeface="Arial Narrow"/>
              </a:rPr>
              <a:t>Str</a:t>
            </a:r>
            <a:r>
              <a:rPr sz="1800" spc="-15" dirty="0">
                <a:latin typeface="Arial Narrow"/>
                <a:cs typeface="Arial Narrow"/>
              </a:rPr>
              <a:t>i</a:t>
            </a:r>
            <a:r>
              <a:rPr sz="1800" spc="0" dirty="0">
                <a:latin typeface="Arial Narrow"/>
                <a:cs typeface="Arial Narrow"/>
              </a:rPr>
              <a:t>n</a:t>
            </a:r>
            <a:r>
              <a:rPr sz="1800" spc="-10" dirty="0">
                <a:latin typeface="Arial Narrow"/>
                <a:cs typeface="Arial Narrow"/>
              </a:rPr>
              <a:t>gB</a:t>
            </a:r>
            <a:r>
              <a:rPr sz="1800" spc="-20" dirty="0">
                <a:latin typeface="Arial Narrow"/>
                <a:cs typeface="Arial Narrow"/>
              </a:rPr>
              <a:t>u</a:t>
            </a:r>
            <a:r>
              <a:rPr sz="1800" spc="-5" dirty="0">
                <a:latin typeface="Arial Narrow"/>
                <a:cs typeface="Arial Narrow"/>
              </a:rPr>
              <a:t>i</a:t>
            </a:r>
            <a:r>
              <a:rPr sz="1800" spc="-10" dirty="0">
                <a:latin typeface="Arial Narrow"/>
                <a:cs typeface="Arial Narrow"/>
              </a:rPr>
              <a:t>l</a:t>
            </a:r>
            <a:r>
              <a:rPr sz="1800" spc="0" dirty="0">
                <a:latin typeface="Arial Narrow"/>
                <a:cs typeface="Arial Narrow"/>
              </a:rPr>
              <a:t>d</a:t>
            </a:r>
            <a:r>
              <a:rPr sz="1800" spc="-10" dirty="0">
                <a:latin typeface="Arial Narrow"/>
                <a:cs typeface="Arial Narrow"/>
              </a:rPr>
              <a:t>e</a:t>
            </a:r>
            <a:r>
              <a:rPr sz="1800" spc="-5" dirty="0">
                <a:latin typeface="Arial Narrow"/>
                <a:cs typeface="Arial Narrow"/>
              </a:rPr>
              <a:t>r(); i</a:t>
            </a:r>
            <a:r>
              <a:rPr sz="1800" spc="-10" dirty="0">
                <a:latin typeface="Arial Narrow"/>
                <a:cs typeface="Arial Narrow"/>
              </a:rPr>
              <a:t>f</a:t>
            </a:r>
            <a:r>
              <a:rPr sz="1800" spc="0" dirty="0">
                <a:latin typeface="Arial Narrow"/>
                <a:cs typeface="Arial Narrow"/>
              </a:rPr>
              <a:t>(it</a:t>
            </a:r>
            <a:r>
              <a:rPr sz="1800" spc="-10" dirty="0">
                <a:latin typeface="Arial Narrow"/>
                <a:cs typeface="Arial Narrow"/>
              </a:rPr>
              <a:t>.</a:t>
            </a:r>
            <a:r>
              <a:rPr sz="1800" spc="0" dirty="0">
                <a:latin typeface="Arial Narrow"/>
                <a:cs typeface="Arial Narrow"/>
              </a:rPr>
              <a:t>h</a:t>
            </a:r>
            <a:r>
              <a:rPr sz="1800" spc="-10" dirty="0">
                <a:latin typeface="Arial Narrow"/>
                <a:cs typeface="Arial Narrow"/>
              </a:rPr>
              <a:t>a</a:t>
            </a:r>
            <a:r>
              <a:rPr sz="1800" spc="0" dirty="0">
                <a:latin typeface="Arial Narrow"/>
                <a:cs typeface="Arial Narrow"/>
              </a:rPr>
              <a:t>s</a:t>
            </a:r>
            <a:r>
              <a:rPr sz="1800" spc="-10" dirty="0">
                <a:latin typeface="Arial Narrow"/>
                <a:cs typeface="Arial Narrow"/>
              </a:rPr>
              <a:t>Next())</a:t>
            </a:r>
            <a:r>
              <a:rPr sz="1800" spc="0" dirty="0">
                <a:latin typeface="Arial Narrow"/>
                <a:cs typeface="Arial Narrow"/>
              </a:rPr>
              <a:t> </a:t>
            </a:r>
            <a:r>
              <a:rPr sz="1800" spc="10" dirty="0">
                <a:latin typeface="Arial Narrow"/>
                <a:cs typeface="Arial Narrow"/>
              </a:rPr>
              <a:t> </a:t>
            </a:r>
            <a:r>
              <a:rPr sz="1800" spc="0" dirty="0">
                <a:latin typeface="Arial Narrow"/>
                <a:cs typeface="Arial Narrow"/>
              </a:rPr>
              <a:t>a</a:t>
            </a:r>
            <a:r>
              <a:rPr sz="1800" spc="-10" dirty="0">
                <a:latin typeface="Arial Narrow"/>
                <a:cs typeface="Arial Narrow"/>
              </a:rPr>
              <a:t>l</a:t>
            </a:r>
            <a:r>
              <a:rPr sz="1800" spc="-5" dirty="0">
                <a:latin typeface="Arial Narrow"/>
                <a:cs typeface="Arial Narrow"/>
              </a:rPr>
              <a:t>l</a:t>
            </a:r>
            <a:r>
              <a:rPr sz="1800" spc="-10" dirty="0">
                <a:latin typeface="Arial Narrow"/>
                <a:cs typeface="Arial Narrow"/>
              </a:rPr>
              <a:t>.</a:t>
            </a:r>
            <a:r>
              <a:rPr sz="1800" spc="0" dirty="0">
                <a:latin typeface="Arial Narrow"/>
                <a:cs typeface="Arial Narrow"/>
              </a:rPr>
              <a:t>a</a:t>
            </a:r>
            <a:r>
              <a:rPr sz="1800" spc="-10" dirty="0">
                <a:latin typeface="Arial Narrow"/>
                <a:cs typeface="Arial Narrow"/>
              </a:rPr>
              <a:t>p</a:t>
            </a:r>
            <a:r>
              <a:rPr sz="1800" spc="0" dirty="0">
                <a:latin typeface="Arial Narrow"/>
                <a:cs typeface="Arial Narrow"/>
              </a:rPr>
              <a:t>p</a:t>
            </a:r>
            <a:r>
              <a:rPr sz="1800" spc="-10" dirty="0">
                <a:latin typeface="Arial Narrow"/>
                <a:cs typeface="Arial Narrow"/>
              </a:rPr>
              <a:t>e</a:t>
            </a:r>
            <a:r>
              <a:rPr sz="1800" spc="0" dirty="0">
                <a:latin typeface="Arial Narrow"/>
                <a:cs typeface="Arial Narrow"/>
              </a:rPr>
              <a:t>n</a:t>
            </a:r>
            <a:r>
              <a:rPr sz="1800" spc="-10" dirty="0">
                <a:latin typeface="Arial Narrow"/>
                <a:cs typeface="Arial Narrow"/>
              </a:rPr>
              <a:t>d</a:t>
            </a:r>
            <a:r>
              <a:rPr sz="1800" spc="0" dirty="0">
                <a:latin typeface="Arial Narrow"/>
                <a:cs typeface="Arial Narrow"/>
              </a:rPr>
              <a:t>(</a:t>
            </a:r>
            <a:r>
              <a:rPr sz="1800" spc="5" dirty="0">
                <a:latin typeface="Arial Narrow"/>
                <a:cs typeface="Arial Narrow"/>
              </a:rPr>
              <a:t>i</a:t>
            </a:r>
            <a:r>
              <a:rPr sz="1800" spc="0" dirty="0">
                <a:latin typeface="Arial Narrow"/>
                <a:cs typeface="Arial Narrow"/>
              </a:rPr>
              <a:t>t</a:t>
            </a:r>
            <a:r>
              <a:rPr sz="1800" spc="5" dirty="0">
                <a:latin typeface="Arial Narrow"/>
                <a:cs typeface="Arial Narrow"/>
              </a:rPr>
              <a:t>.</a:t>
            </a:r>
            <a:r>
              <a:rPr sz="1800" spc="0" dirty="0">
                <a:latin typeface="Arial Narrow"/>
                <a:cs typeface="Arial Narrow"/>
              </a:rPr>
              <a:t>n</a:t>
            </a:r>
            <a:r>
              <a:rPr sz="1800" spc="-10" dirty="0">
                <a:latin typeface="Arial Narrow"/>
                <a:cs typeface="Arial Narrow"/>
              </a:rPr>
              <a:t>e</a:t>
            </a:r>
            <a:r>
              <a:rPr sz="1800" spc="0" dirty="0">
                <a:latin typeface="Arial Narrow"/>
                <a:cs typeface="Arial Narrow"/>
              </a:rPr>
              <a:t>x</a:t>
            </a:r>
            <a:r>
              <a:rPr sz="1800" spc="-5" dirty="0">
                <a:latin typeface="Arial Narrow"/>
                <a:cs typeface="Arial Narrow"/>
              </a:rPr>
              <a:t>t().toS</a:t>
            </a:r>
            <a:r>
              <a:rPr sz="1800" spc="0" dirty="0">
                <a:latin typeface="Arial Narrow"/>
                <a:cs typeface="Arial Narrow"/>
              </a:rPr>
              <a:t>tring()); f</a:t>
            </a:r>
            <a:r>
              <a:rPr sz="1800" spc="-10" dirty="0">
                <a:latin typeface="Arial Narrow"/>
                <a:cs typeface="Arial Narrow"/>
              </a:rPr>
              <a:t>o</a:t>
            </a:r>
            <a:r>
              <a:rPr sz="1800" spc="-5" dirty="0">
                <a:latin typeface="Arial Narrow"/>
                <a:cs typeface="Arial Narrow"/>
              </a:rPr>
              <a:t>r(;</a:t>
            </a:r>
            <a:r>
              <a:rPr sz="1800" spc="5" dirty="0">
                <a:latin typeface="Arial Narrow"/>
                <a:cs typeface="Arial Narrow"/>
              </a:rPr>
              <a:t> </a:t>
            </a:r>
            <a:r>
              <a:rPr sz="1800" spc="-5" dirty="0">
                <a:latin typeface="Arial Narrow"/>
                <a:cs typeface="Arial Narrow"/>
              </a:rPr>
              <a:t>i</a:t>
            </a:r>
            <a:r>
              <a:rPr sz="1800" spc="-10" dirty="0">
                <a:latin typeface="Arial Narrow"/>
                <a:cs typeface="Arial Narrow"/>
              </a:rPr>
              <a:t>t</a:t>
            </a:r>
            <a:r>
              <a:rPr sz="1800" spc="0" dirty="0">
                <a:latin typeface="Arial Narrow"/>
                <a:cs typeface="Arial Narrow"/>
              </a:rPr>
              <a:t>.</a:t>
            </a:r>
            <a:r>
              <a:rPr sz="1800" spc="-10" dirty="0">
                <a:latin typeface="Arial Narrow"/>
                <a:cs typeface="Arial Narrow"/>
              </a:rPr>
              <a:t>h</a:t>
            </a:r>
            <a:r>
              <a:rPr sz="1800" spc="-5" dirty="0">
                <a:latin typeface="Arial Narrow"/>
                <a:cs typeface="Arial Narrow"/>
              </a:rPr>
              <a:t>asNext()</a:t>
            </a:r>
            <a:r>
              <a:rPr sz="1800" spc="0" dirty="0">
                <a:latin typeface="Arial Narrow"/>
                <a:cs typeface="Arial Narrow"/>
              </a:rPr>
              <a:t>;</a:t>
            </a:r>
            <a:r>
              <a:rPr sz="1800" spc="20" dirty="0">
                <a:latin typeface="Arial Narrow"/>
                <a:cs typeface="Arial Narrow"/>
              </a:rPr>
              <a:t> </a:t>
            </a:r>
            <a:r>
              <a:rPr sz="1800" spc="-5" dirty="0">
                <a:latin typeface="Arial Narrow"/>
                <a:cs typeface="Arial Narrow"/>
              </a:rPr>
              <a:t>)</a:t>
            </a:r>
            <a:endParaRPr sz="1800">
              <a:latin typeface="Arial Narrow"/>
              <a:cs typeface="Arial Narrow"/>
            </a:endParaRPr>
          </a:p>
        </p:txBody>
      </p:sp>
      <p:sp>
        <p:nvSpPr>
          <p:cNvPr id="9" name="object 9"/>
          <p:cNvSpPr txBox="1"/>
          <p:nvPr/>
        </p:nvSpPr>
        <p:spPr>
          <a:xfrm>
            <a:off x="2263520" y="5013071"/>
            <a:ext cx="88265" cy="283845"/>
          </a:xfrm>
          <a:prstGeom prst="rect">
            <a:avLst/>
          </a:prstGeom>
        </p:spPr>
        <p:txBody>
          <a:bodyPr vert="horz" wrap="square" lIns="0" tIns="0" rIns="0" bIns="0" rtlCol="0">
            <a:spAutoFit/>
          </a:bodyPr>
          <a:lstStyle/>
          <a:p>
            <a:pPr marL="12700">
              <a:lnSpc>
                <a:spcPct val="100000"/>
              </a:lnSpc>
            </a:pPr>
            <a:r>
              <a:rPr sz="1800" spc="-5" dirty="0">
                <a:latin typeface="Arial Narrow"/>
                <a:cs typeface="Arial Narrow"/>
              </a:rPr>
              <a:t>{</a:t>
            </a:r>
            <a:endParaRPr sz="1800">
              <a:latin typeface="Arial Narrow"/>
              <a:cs typeface="Arial Narrow"/>
            </a:endParaRPr>
          </a:p>
        </p:txBody>
      </p:sp>
      <p:sp>
        <p:nvSpPr>
          <p:cNvPr id="10" name="object 10"/>
          <p:cNvSpPr txBox="1"/>
          <p:nvPr/>
        </p:nvSpPr>
        <p:spPr>
          <a:xfrm>
            <a:off x="3177920" y="5013071"/>
            <a:ext cx="2512695" cy="558165"/>
          </a:xfrm>
          <a:prstGeom prst="rect">
            <a:avLst/>
          </a:prstGeom>
        </p:spPr>
        <p:txBody>
          <a:bodyPr vert="horz" wrap="square" lIns="0" tIns="0" rIns="0" bIns="0" rtlCol="0">
            <a:spAutoFit/>
          </a:bodyPr>
          <a:lstStyle/>
          <a:p>
            <a:pPr marL="12700" marR="6350">
              <a:lnSpc>
                <a:spcPct val="100000"/>
              </a:lnSpc>
            </a:pPr>
            <a:r>
              <a:rPr sz="1800" dirty="0">
                <a:latin typeface="Arial Narrow"/>
                <a:cs typeface="Arial Narrow"/>
              </a:rPr>
              <a:t>a</a:t>
            </a:r>
            <a:r>
              <a:rPr sz="1800" spc="-10" dirty="0">
                <a:latin typeface="Arial Narrow"/>
                <a:cs typeface="Arial Narrow"/>
              </a:rPr>
              <a:t>l</a:t>
            </a:r>
            <a:r>
              <a:rPr sz="1800" spc="0" dirty="0">
                <a:latin typeface="Arial Narrow"/>
                <a:cs typeface="Arial Narrow"/>
              </a:rPr>
              <a:t>l</a:t>
            </a:r>
            <a:r>
              <a:rPr sz="1800" spc="-10" dirty="0">
                <a:latin typeface="Arial Narrow"/>
                <a:cs typeface="Arial Narrow"/>
              </a:rPr>
              <a:t>.</a:t>
            </a:r>
            <a:r>
              <a:rPr sz="1800" spc="0" dirty="0">
                <a:latin typeface="Arial Narrow"/>
                <a:cs typeface="Arial Narrow"/>
              </a:rPr>
              <a:t>a</a:t>
            </a:r>
            <a:r>
              <a:rPr sz="1800" spc="-10" dirty="0">
                <a:latin typeface="Arial Narrow"/>
                <a:cs typeface="Arial Narrow"/>
              </a:rPr>
              <a:t>p</a:t>
            </a:r>
            <a:r>
              <a:rPr sz="1800" spc="0" dirty="0">
                <a:latin typeface="Arial Narrow"/>
                <a:cs typeface="Arial Narrow"/>
              </a:rPr>
              <a:t>p</a:t>
            </a:r>
            <a:r>
              <a:rPr sz="1800" spc="-10" dirty="0">
                <a:latin typeface="Arial Narrow"/>
                <a:cs typeface="Arial Narrow"/>
              </a:rPr>
              <a:t>e</a:t>
            </a:r>
            <a:r>
              <a:rPr sz="1800" spc="5" dirty="0">
                <a:latin typeface="Arial Narrow"/>
                <a:cs typeface="Arial Narrow"/>
              </a:rPr>
              <a:t>n</a:t>
            </a:r>
            <a:r>
              <a:rPr sz="1800" spc="0" dirty="0">
                <a:latin typeface="Arial Narrow"/>
                <a:cs typeface="Arial Narrow"/>
              </a:rPr>
              <a:t>d(</a:t>
            </a:r>
            <a:r>
              <a:rPr sz="1800" spc="5" dirty="0">
                <a:latin typeface="Arial Narrow"/>
                <a:cs typeface="Arial Narrow"/>
              </a:rPr>
              <a:t>“</a:t>
            </a:r>
            <a:r>
              <a:rPr sz="1800" spc="0" dirty="0">
                <a:latin typeface="Arial Narrow"/>
                <a:cs typeface="Arial Narrow"/>
              </a:rPr>
              <a:t>;"); a</a:t>
            </a:r>
            <a:r>
              <a:rPr sz="1800" spc="-10" dirty="0">
                <a:latin typeface="Arial Narrow"/>
                <a:cs typeface="Arial Narrow"/>
              </a:rPr>
              <a:t>l</a:t>
            </a:r>
            <a:r>
              <a:rPr sz="1800" spc="-5" dirty="0">
                <a:latin typeface="Arial Narrow"/>
                <a:cs typeface="Arial Narrow"/>
              </a:rPr>
              <a:t>l</a:t>
            </a:r>
            <a:r>
              <a:rPr sz="1800" spc="-10" dirty="0">
                <a:latin typeface="Arial Narrow"/>
                <a:cs typeface="Arial Narrow"/>
              </a:rPr>
              <a:t>.</a:t>
            </a:r>
            <a:r>
              <a:rPr sz="1800" spc="0" dirty="0">
                <a:latin typeface="Arial Narrow"/>
                <a:cs typeface="Arial Narrow"/>
              </a:rPr>
              <a:t>a</a:t>
            </a:r>
            <a:r>
              <a:rPr sz="1800" spc="-10" dirty="0">
                <a:latin typeface="Arial Narrow"/>
                <a:cs typeface="Arial Narrow"/>
              </a:rPr>
              <a:t>p</a:t>
            </a:r>
            <a:r>
              <a:rPr sz="1800" spc="0" dirty="0">
                <a:latin typeface="Arial Narrow"/>
                <a:cs typeface="Arial Narrow"/>
              </a:rPr>
              <a:t>p</a:t>
            </a:r>
            <a:r>
              <a:rPr sz="1800" spc="-10" dirty="0">
                <a:latin typeface="Arial Narrow"/>
                <a:cs typeface="Arial Narrow"/>
              </a:rPr>
              <a:t>e</a:t>
            </a:r>
            <a:r>
              <a:rPr sz="1800" spc="5" dirty="0">
                <a:latin typeface="Arial Narrow"/>
                <a:cs typeface="Arial Narrow"/>
              </a:rPr>
              <a:t>n</a:t>
            </a:r>
            <a:r>
              <a:rPr sz="1800" spc="0" dirty="0">
                <a:latin typeface="Arial Narrow"/>
                <a:cs typeface="Arial Narrow"/>
              </a:rPr>
              <a:t>d(</a:t>
            </a:r>
            <a:r>
              <a:rPr sz="1800" spc="-10" dirty="0">
                <a:latin typeface="Arial Narrow"/>
                <a:cs typeface="Arial Narrow"/>
              </a:rPr>
              <a:t>i</a:t>
            </a:r>
            <a:r>
              <a:rPr sz="1800" spc="0" dirty="0">
                <a:latin typeface="Arial Narrow"/>
                <a:cs typeface="Arial Narrow"/>
              </a:rPr>
              <a:t>t</a:t>
            </a:r>
            <a:r>
              <a:rPr sz="1800" spc="5" dirty="0">
                <a:latin typeface="Arial Narrow"/>
                <a:cs typeface="Arial Narrow"/>
              </a:rPr>
              <a:t>.n</a:t>
            </a:r>
            <a:r>
              <a:rPr sz="1800" spc="0" dirty="0">
                <a:latin typeface="Arial Narrow"/>
                <a:cs typeface="Arial Narrow"/>
              </a:rPr>
              <a:t>ext().toString());</a:t>
            </a:r>
            <a:endParaRPr sz="1800">
              <a:latin typeface="Arial Narrow"/>
              <a:cs typeface="Arial Narrow"/>
            </a:endParaRPr>
          </a:p>
        </p:txBody>
      </p:sp>
      <p:sp>
        <p:nvSpPr>
          <p:cNvPr id="11" name="object 11"/>
          <p:cNvSpPr txBox="1"/>
          <p:nvPr/>
        </p:nvSpPr>
        <p:spPr>
          <a:xfrm>
            <a:off x="434441" y="5561685"/>
            <a:ext cx="7270115" cy="1118255"/>
          </a:xfrm>
          <a:prstGeom prst="rect">
            <a:avLst/>
          </a:prstGeom>
        </p:spPr>
        <p:txBody>
          <a:bodyPr vert="horz" wrap="square" lIns="0" tIns="0" rIns="0" bIns="0" rtlCol="0">
            <a:spAutoFit/>
          </a:bodyPr>
          <a:lstStyle/>
          <a:p>
            <a:pPr marL="927100">
              <a:lnSpc>
                <a:spcPct val="100000"/>
              </a:lnSpc>
            </a:pPr>
            <a:r>
              <a:rPr lang="en-US" altLang="zh-CN" sz="1800" spc="-5" dirty="0">
                <a:latin typeface="Arial Narrow"/>
                <a:cs typeface="Arial Narrow"/>
              </a:rPr>
              <a:t>                 </a:t>
            </a:r>
            <a:r>
              <a:rPr sz="1800" spc="-5" dirty="0">
                <a:latin typeface="Arial Narrow"/>
                <a:cs typeface="Arial Narrow"/>
              </a:rPr>
              <a:t>}</a:t>
            </a:r>
            <a:endParaRPr sz="1800" dirty="0">
              <a:latin typeface="Arial Narrow"/>
              <a:cs typeface="Arial Narrow"/>
            </a:endParaRPr>
          </a:p>
          <a:p>
            <a:pPr marL="1841500">
              <a:lnSpc>
                <a:spcPct val="100000"/>
              </a:lnSpc>
            </a:pPr>
            <a:r>
              <a:rPr sz="1800" dirty="0">
                <a:latin typeface="Arial Narrow"/>
                <a:cs typeface="Arial Narrow"/>
              </a:rPr>
              <a:t>co</a:t>
            </a:r>
            <a:r>
              <a:rPr sz="1800" spc="-10" dirty="0">
                <a:latin typeface="Arial Narrow"/>
                <a:cs typeface="Arial Narrow"/>
              </a:rPr>
              <a:t>n</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x</a:t>
            </a:r>
            <a:r>
              <a:rPr sz="1800" spc="-10" dirty="0">
                <a:latin typeface="Arial Narrow"/>
                <a:cs typeface="Arial Narrow"/>
              </a:rPr>
              <a:t>t.wri</a:t>
            </a:r>
            <a:r>
              <a:rPr sz="1800" spc="0" dirty="0">
                <a:latin typeface="Arial Narrow"/>
                <a:cs typeface="Arial Narrow"/>
              </a:rPr>
              <a:t>t</a:t>
            </a:r>
            <a:r>
              <a:rPr sz="1800" spc="-10" dirty="0">
                <a:latin typeface="Arial Narrow"/>
                <a:cs typeface="Arial Narrow"/>
              </a:rPr>
              <a:t>e</a:t>
            </a:r>
            <a:r>
              <a:rPr sz="1800" spc="0" dirty="0">
                <a:latin typeface="Arial Narrow"/>
                <a:cs typeface="Arial Narrow"/>
              </a:rPr>
              <a:t>(</a:t>
            </a:r>
            <a:r>
              <a:rPr sz="1800" spc="5" dirty="0">
                <a:latin typeface="Arial Narrow"/>
                <a:cs typeface="Arial Narrow"/>
              </a:rPr>
              <a:t>k</a:t>
            </a:r>
            <a:r>
              <a:rPr sz="1800" spc="-5" dirty="0">
                <a:latin typeface="Arial Narrow"/>
                <a:cs typeface="Arial Narrow"/>
              </a:rPr>
              <a:t>e</a:t>
            </a:r>
            <a:r>
              <a:rPr sz="1800" spc="-110" dirty="0">
                <a:latin typeface="Arial Narrow"/>
                <a:cs typeface="Arial Narrow"/>
              </a:rPr>
              <a:t>y</a:t>
            </a:r>
            <a:r>
              <a:rPr sz="1800" spc="0" dirty="0">
                <a:latin typeface="Arial Narrow"/>
                <a:cs typeface="Arial Narrow"/>
              </a:rPr>
              <a:t>,</a:t>
            </a:r>
            <a:r>
              <a:rPr sz="1800" spc="25" dirty="0">
                <a:latin typeface="Arial Narrow"/>
                <a:cs typeface="Arial Narrow"/>
              </a:rPr>
              <a:t> </a:t>
            </a:r>
            <a:r>
              <a:rPr sz="1800" spc="0" dirty="0">
                <a:latin typeface="Arial Narrow"/>
                <a:cs typeface="Arial Narrow"/>
              </a:rPr>
              <a:t>n</a:t>
            </a:r>
            <a:r>
              <a:rPr sz="1800" spc="-10" dirty="0">
                <a:latin typeface="Arial Narrow"/>
                <a:cs typeface="Arial Narrow"/>
              </a:rPr>
              <a:t>e</a:t>
            </a:r>
            <a:r>
              <a:rPr sz="1800" spc="-15" dirty="0">
                <a:latin typeface="Arial Narrow"/>
                <a:cs typeface="Arial Narrow"/>
              </a:rPr>
              <a:t>w </a:t>
            </a:r>
            <a:r>
              <a:rPr sz="1800" spc="-180" dirty="0">
                <a:latin typeface="Arial Narrow"/>
                <a:cs typeface="Arial Narrow"/>
              </a:rPr>
              <a:t>T</a:t>
            </a:r>
            <a:r>
              <a:rPr sz="1800" spc="0" dirty="0">
                <a:latin typeface="Arial Narrow"/>
                <a:cs typeface="Arial Narrow"/>
              </a:rPr>
              <a:t>ext(a</a:t>
            </a:r>
            <a:r>
              <a:rPr sz="1800" spc="-10" dirty="0">
                <a:latin typeface="Arial Narrow"/>
                <a:cs typeface="Arial Narrow"/>
              </a:rPr>
              <a:t>l</a:t>
            </a:r>
            <a:r>
              <a:rPr sz="1800" spc="-5" dirty="0">
                <a:latin typeface="Arial Narrow"/>
                <a:cs typeface="Arial Narrow"/>
              </a:rPr>
              <a:t>l</a:t>
            </a:r>
            <a:r>
              <a:rPr sz="1800" spc="-10" dirty="0">
                <a:latin typeface="Arial Narrow"/>
                <a:cs typeface="Arial Narrow"/>
              </a:rPr>
              <a:t>.</a:t>
            </a:r>
            <a:r>
              <a:rPr sz="1800" spc="0" dirty="0">
                <a:latin typeface="Arial Narrow"/>
                <a:cs typeface="Arial Narrow"/>
              </a:rPr>
              <a:t>t</a:t>
            </a:r>
            <a:r>
              <a:rPr sz="1800" spc="-10" dirty="0">
                <a:latin typeface="Arial Narrow"/>
                <a:cs typeface="Arial Narrow"/>
              </a:rPr>
              <a:t>oStr</a:t>
            </a:r>
            <a:r>
              <a:rPr sz="1800" spc="-15" dirty="0">
                <a:latin typeface="Arial Narrow"/>
                <a:cs typeface="Arial Narrow"/>
              </a:rPr>
              <a:t>i</a:t>
            </a:r>
            <a:r>
              <a:rPr sz="1800" spc="0" dirty="0">
                <a:latin typeface="Arial Narrow"/>
                <a:cs typeface="Arial Narrow"/>
              </a:rPr>
              <a:t>n</a:t>
            </a:r>
            <a:r>
              <a:rPr sz="1800" spc="-10" dirty="0">
                <a:latin typeface="Arial Narrow"/>
                <a:cs typeface="Arial Narrow"/>
              </a:rPr>
              <a:t>g</a:t>
            </a:r>
            <a:r>
              <a:rPr sz="1800" spc="-5" dirty="0">
                <a:latin typeface="Arial Narrow"/>
                <a:cs typeface="Arial Narrow"/>
              </a:rPr>
              <a:t>()));</a:t>
            </a:r>
            <a:endParaRPr sz="1800" dirty="0">
              <a:latin typeface="Arial Narrow"/>
              <a:cs typeface="Arial Narrow"/>
            </a:endParaRPr>
          </a:p>
          <a:p>
            <a:pPr marL="927100">
              <a:lnSpc>
                <a:spcPts val="2155"/>
              </a:lnSpc>
              <a:spcBef>
                <a:spcPts val="15"/>
              </a:spcBef>
            </a:pPr>
            <a:r>
              <a:rPr sz="1800" dirty="0">
                <a:latin typeface="Arial Narrow"/>
                <a:cs typeface="Arial Narrow"/>
              </a:rPr>
              <a:t>}</a:t>
            </a:r>
            <a:r>
              <a:rPr sz="1800" spc="-5" dirty="0">
                <a:latin typeface="Arial Narrow"/>
                <a:cs typeface="Arial Narrow"/>
              </a:rPr>
              <a:t> </a:t>
            </a:r>
            <a:r>
              <a:rPr sz="1800" b="1" spc="-5" dirty="0">
                <a:solidFill>
                  <a:srgbClr val="C00000"/>
                </a:solidFill>
                <a:latin typeface="Arial Narrow"/>
                <a:cs typeface="Arial Narrow"/>
              </a:rPr>
              <a:t>//</a:t>
            </a:r>
            <a:r>
              <a:rPr sz="1800" b="1" spc="-15" dirty="0">
                <a:solidFill>
                  <a:srgbClr val="C00000"/>
                </a:solidFill>
                <a:latin typeface="宋体"/>
                <a:cs typeface="宋体"/>
              </a:rPr>
              <a:t>最终输出键值对示例</a:t>
            </a:r>
            <a:r>
              <a:rPr sz="1800" b="1" spc="-10" dirty="0">
                <a:solidFill>
                  <a:srgbClr val="C00000"/>
                </a:solidFill>
                <a:latin typeface="宋体"/>
                <a:cs typeface="宋体"/>
              </a:rPr>
              <a:t>：</a:t>
            </a:r>
            <a:r>
              <a:rPr sz="1800" b="1" spc="0" dirty="0">
                <a:solidFill>
                  <a:srgbClr val="C00000"/>
                </a:solidFill>
                <a:latin typeface="Arial Narrow"/>
                <a:cs typeface="Arial Narrow"/>
              </a:rPr>
              <a:t>(“fis</a:t>
            </a:r>
            <a:r>
              <a:rPr sz="1800" b="1" spc="-10" dirty="0">
                <a:solidFill>
                  <a:srgbClr val="C00000"/>
                </a:solidFill>
                <a:latin typeface="Arial Narrow"/>
                <a:cs typeface="Arial Narrow"/>
              </a:rPr>
              <a:t>h</a:t>
            </a:r>
            <a:r>
              <a:rPr sz="1800" b="1" spc="0" dirty="0">
                <a:solidFill>
                  <a:srgbClr val="C00000"/>
                </a:solidFill>
                <a:latin typeface="Arial Narrow"/>
                <a:cs typeface="Arial Narrow"/>
              </a:rPr>
              <a:t>",</a:t>
            </a:r>
            <a:r>
              <a:rPr sz="1800" b="1" spc="10" dirty="0">
                <a:solidFill>
                  <a:srgbClr val="C00000"/>
                </a:solidFill>
                <a:latin typeface="Arial Narrow"/>
                <a:cs typeface="Arial Narrow"/>
              </a:rPr>
              <a:t> </a:t>
            </a:r>
            <a:r>
              <a:rPr sz="1800" b="1" spc="0" dirty="0">
                <a:solidFill>
                  <a:srgbClr val="C00000"/>
                </a:solidFill>
                <a:latin typeface="Arial Narrow"/>
                <a:cs typeface="Arial Narrow"/>
              </a:rPr>
              <a:t>“do</a:t>
            </a:r>
            <a:r>
              <a:rPr sz="1800" b="1" spc="-10" dirty="0">
                <a:solidFill>
                  <a:srgbClr val="C00000"/>
                </a:solidFill>
                <a:latin typeface="Arial Narrow"/>
                <a:cs typeface="Arial Narrow"/>
              </a:rPr>
              <a:t>c1#0</a:t>
            </a:r>
            <a:r>
              <a:rPr sz="1800" b="1" spc="0" dirty="0">
                <a:solidFill>
                  <a:srgbClr val="C00000"/>
                </a:solidFill>
                <a:latin typeface="Arial Narrow"/>
                <a:cs typeface="Arial Narrow"/>
              </a:rPr>
              <a:t>;</a:t>
            </a:r>
            <a:r>
              <a:rPr sz="1800" b="1" spc="30" dirty="0">
                <a:solidFill>
                  <a:srgbClr val="C00000"/>
                </a:solidFill>
                <a:latin typeface="Arial Narrow"/>
                <a:cs typeface="Arial Narrow"/>
              </a:rPr>
              <a:t> </a:t>
            </a:r>
            <a:r>
              <a:rPr sz="1800" b="1" spc="0" dirty="0">
                <a:solidFill>
                  <a:srgbClr val="C00000"/>
                </a:solidFill>
                <a:latin typeface="Arial Narrow"/>
                <a:cs typeface="Arial Narrow"/>
              </a:rPr>
              <a:t>d</a:t>
            </a:r>
            <a:r>
              <a:rPr sz="1800" b="1" spc="-10" dirty="0">
                <a:solidFill>
                  <a:srgbClr val="C00000"/>
                </a:solidFill>
                <a:latin typeface="Arial Narrow"/>
                <a:cs typeface="Arial Narrow"/>
              </a:rPr>
              <a:t>oc1#8</a:t>
            </a:r>
            <a:r>
              <a:rPr sz="1800" b="1" spc="0" dirty="0">
                <a:solidFill>
                  <a:srgbClr val="C00000"/>
                </a:solidFill>
                <a:latin typeface="Arial Narrow"/>
                <a:cs typeface="Arial Narrow"/>
              </a:rPr>
              <a:t>;d</a:t>
            </a:r>
            <a:r>
              <a:rPr sz="1800" b="1" spc="-10" dirty="0">
                <a:solidFill>
                  <a:srgbClr val="C00000"/>
                </a:solidFill>
                <a:latin typeface="Arial Narrow"/>
                <a:cs typeface="Arial Narrow"/>
              </a:rPr>
              <a:t>oc2#0</a:t>
            </a:r>
            <a:r>
              <a:rPr sz="1800" b="1" spc="0" dirty="0">
                <a:solidFill>
                  <a:srgbClr val="C00000"/>
                </a:solidFill>
                <a:latin typeface="Arial Narrow"/>
                <a:cs typeface="Arial Narrow"/>
              </a:rPr>
              <a:t>;do</a:t>
            </a:r>
            <a:r>
              <a:rPr sz="1800" b="1" spc="-10" dirty="0">
                <a:solidFill>
                  <a:srgbClr val="C00000"/>
                </a:solidFill>
                <a:latin typeface="Arial Narrow"/>
                <a:cs typeface="Arial Narrow"/>
              </a:rPr>
              <a:t>c</a:t>
            </a:r>
            <a:r>
              <a:rPr sz="1800" b="1" spc="0" dirty="0">
                <a:solidFill>
                  <a:srgbClr val="C00000"/>
                </a:solidFill>
                <a:latin typeface="Arial Narrow"/>
                <a:cs typeface="Arial Narrow"/>
              </a:rPr>
              <a:t>2#8</a:t>
            </a:r>
            <a:r>
              <a:rPr sz="1800" b="1" spc="50" dirty="0">
                <a:solidFill>
                  <a:srgbClr val="C00000"/>
                </a:solidFill>
                <a:latin typeface="Arial Narrow"/>
                <a:cs typeface="Arial Narrow"/>
              </a:rPr>
              <a:t> </a:t>
            </a:r>
            <a:r>
              <a:rPr sz="1800" b="1" spc="0" dirty="0">
                <a:solidFill>
                  <a:srgbClr val="C00000"/>
                </a:solidFill>
                <a:latin typeface="Arial Narrow"/>
                <a:cs typeface="Arial Narrow"/>
              </a:rPr>
              <a:t>")</a:t>
            </a:r>
            <a:endParaRPr sz="1800" dirty="0">
              <a:latin typeface="Arial Narrow"/>
              <a:cs typeface="Arial Narrow"/>
            </a:endParaRPr>
          </a:p>
          <a:p>
            <a:pPr marL="12700">
              <a:lnSpc>
                <a:spcPts val="2155"/>
              </a:lnSpc>
            </a:pPr>
            <a:r>
              <a:rPr sz="1800" spc="-5" dirty="0">
                <a:latin typeface="Arial Narrow"/>
                <a:cs typeface="Arial Narrow"/>
              </a:rPr>
              <a:t>}</a:t>
            </a:r>
            <a:endParaRPr sz="1800" dirty="0">
              <a:latin typeface="Arial Narrow"/>
              <a:cs typeface="Arial Narrow"/>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TotalTime>
  <Words>6658</Words>
  <Application>Microsoft Office PowerPoint</Application>
  <PresentationFormat>全屏显示(4:3)</PresentationFormat>
  <Paragraphs>1703</Paragraphs>
  <Slides>142</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142</vt:i4>
      </vt:variant>
    </vt:vector>
  </HeadingPairs>
  <TitlesOfParts>
    <vt:vector size="156" baseType="lpstr">
      <vt:lpstr>Arial Unicode MS</vt:lpstr>
      <vt:lpstr>等线</vt:lpstr>
      <vt:lpstr>黑体</vt:lpstr>
      <vt:lpstr>宋体</vt:lpstr>
      <vt:lpstr>微软雅黑</vt:lpstr>
      <vt:lpstr>Arial</vt:lpstr>
      <vt:lpstr>Arial Narrow</vt:lpstr>
      <vt:lpstr>Calibri</vt:lpstr>
      <vt:lpstr>Courier New</vt:lpstr>
      <vt:lpstr>Times New Roman</vt:lpstr>
      <vt:lpstr>Verdana</vt:lpstr>
      <vt:lpstr>Wingdings</vt:lpstr>
      <vt:lpstr>Wingdings 2</vt:lpstr>
      <vt:lpstr>Office Theme</vt:lpstr>
      <vt:lpstr>PowerPoint 演示文稿</vt:lpstr>
      <vt:lpstr>PowerPoint 演示文稿</vt:lpstr>
      <vt:lpstr>MapReduce简介</vt:lpstr>
      <vt:lpstr>PowerPoint 演示文稿</vt:lpstr>
      <vt:lpstr>大数据的并行化计算 一个大数据若可以分为具有同样计算过程的数据块，并且这些数据块之间不存在数据依赖关系，则提高处理速度的最好办法就是并行计算。</vt:lpstr>
      <vt:lpstr>PowerPoint 演示文稿</vt:lpstr>
      <vt:lpstr>大数据任务划分和并行计算模型</vt:lpstr>
      <vt:lpstr>借鉴函数式设计语言Lisp的设计思想</vt:lpstr>
      <vt:lpstr>PowerPoint 演示文稿</vt:lpstr>
      <vt:lpstr>MapReduce中的Map和Reduce操作的抽象描述</vt:lpstr>
      <vt:lpstr>MapReduce中的Map和Reduce操作的抽象描述</vt:lpstr>
      <vt:lpstr>基于Map和Reduce的并行计算模型</vt:lpstr>
      <vt:lpstr>PowerPoint 演示文稿</vt:lpstr>
      <vt:lpstr>基于MapReduce的处理过程示例--文档词频统计：WordCount</vt:lpstr>
      <vt:lpstr>基于MapReduce的处理过程示例--文档词频统计：WordCount</vt:lpstr>
      <vt:lpstr>MapReduce处理方式</vt:lpstr>
      <vt:lpstr>基于MapReduce的处理过程示例--文档词频统计：WordCount MapReduce处理方式</vt:lpstr>
      <vt:lpstr>如何提供统一的计算框架</vt:lpstr>
      <vt:lpstr>PowerPoint 演示文稿</vt:lpstr>
      <vt:lpstr>PowerPoint 演示文稿</vt:lpstr>
      <vt:lpstr>如何提供统一的计算框架</vt:lpstr>
      <vt:lpstr>如何提供统一的计算框架 MapReduce提供的主要功能</vt:lpstr>
      <vt:lpstr>基于Map和Reduce的并行计算模型</vt:lpstr>
      <vt:lpstr>向“外”横向扩展，而非向“上”纵向扩展</vt:lpstr>
      <vt:lpstr>失效被认为是常态</vt:lpstr>
      <vt:lpstr>把处理向数据迁移</vt:lpstr>
      <vt:lpstr>顺序处理数据、避免随机访问数据 Process data sequentially and avoid random access</vt:lpstr>
      <vt:lpstr>为应用开发者隐藏系统层细节</vt:lpstr>
      <vt:lpstr>平滑无缝的可扩展性 Seamless scalability</vt:lpstr>
      <vt:lpstr>Stanford大学</vt:lpstr>
      <vt:lpstr>平滑无缝的可扩展性</vt:lpstr>
      <vt:lpstr>Hadoop MapReduce基本构架</vt:lpstr>
      <vt:lpstr>Hadoop MapReduce的基本构架与环境</vt:lpstr>
      <vt:lpstr>HDFS基本构架</vt:lpstr>
      <vt:lpstr>Hadoop MapReduce基本构架与工作过程 数据存储与计算节点构架</vt:lpstr>
      <vt:lpstr>Hadoop MapReduce基本工作过程</vt:lpstr>
      <vt:lpstr>文件输入格式InputFormat</vt:lpstr>
      <vt:lpstr>文件输入格式InputFormat</vt:lpstr>
      <vt:lpstr>输入数据分块InputSplits</vt:lpstr>
      <vt:lpstr>数据记录读入RecordReader</vt:lpstr>
      <vt:lpstr>PowerPoint 演示文稿</vt:lpstr>
      <vt:lpstr>PowerPoint 演示文稿</vt:lpstr>
      <vt:lpstr>Partitioner &amp; Shuffle</vt:lpstr>
      <vt:lpstr>Reducer</vt:lpstr>
      <vt:lpstr>文件输出格式OutputFormat</vt:lpstr>
      <vt:lpstr>文件输出格式OutputFormat</vt:lpstr>
      <vt:lpstr>WordCount</vt:lpstr>
      <vt:lpstr>WordCount v2.0</vt:lpstr>
      <vt:lpstr>WordCount v2.0</vt:lpstr>
      <vt:lpstr>WordCount v2.0</vt:lpstr>
      <vt:lpstr>WordCount v2.0</vt:lpstr>
      <vt:lpstr>Mapper函数类</vt:lpstr>
      <vt:lpstr>Reducer函数类</vt:lpstr>
      <vt:lpstr>Java代码简要分析</vt:lpstr>
      <vt:lpstr>Java代码简要分析</vt:lpstr>
      <vt:lpstr>Java代码简要分析</vt:lpstr>
      <vt:lpstr>Java代码简要分析</vt:lpstr>
      <vt:lpstr>Java代码简要分析</vt:lpstr>
      <vt:lpstr>WordCount 总结</vt:lpstr>
      <vt:lpstr>基本MapReduce并行算法设计</vt:lpstr>
      <vt:lpstr>自MapReduce发明后,Google大量用于各种海量数据处理,目前</vt:lpstr>
      <vt:lpstr>基本算法</vt:lpstr>
      <vt:lpstr>复杂算法或应用</vt:lpstr>
      <vt:lpstr>复杂算法或应用</vt:lpstr>
      <vt:lpstr>MapReduce应用算法专著</vt:lpstr>
      <vt:lpstr>MapReduce应用算法专著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simple “Pairs” approach example (cont.)</vt:lpstr>
      <vt:lpstr>算法的扩展</vt:lpstr>
      <vt:lpstr>PowerPoint 演示文稿</vt:lpstr>
      <vt:lpstr>数据源：美国专利文献数据 Citation data set “cite75_99.txt”</vt:lpstr>
      <vt:lpstr>Patent description data set “apat63_99.txt”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专利被引次数直方图统计</vt:lpstr>
      <vt:lpstr>专利被引次数直方图统计 专利被引次数直方图统计结果</vt:lpstr>
      <vt:lpstr>PowerPoint 演示文稿</vt:lpstr>
      <vt:lpstr>PowerPoint 演示文稿</vt:lpstr>
      <vt:lpstr>PowerPoint 演示文稿</vt:lpstr>
      <vt:lpstr>年份或国家专利数统计 Patent description data set “apat63_99.txt”</vt:lpstr>
      <vt:lpstr>PowerPoint 演示文稿</vt:lpstr>
      <vt:lpstr>PowerPoint 演示文稿</vt:lpstr>
      <vt:lpstr>PowerPoint 演示文稿</vt:lpstr>
      <vt:lpstr>文档倒排算法简介</vt:lpstr>
      <vt:lpstr>简单的文档倒排算法</vt:lpstr>
      <vt:lpstr>简单的文档倒排算法</vt:lpstr>
      <vt:lpstr>简单的文档倒排算法</vt:lpstr>
      <vt:lpstr>简单的文档倒排算法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MapReduce机器学习并行算法</vt:lpstr>
      <vt:lpstr>PowerPoint 演示文稿</vt:lpstr>
      <vt:lpstr>K-Means算法</vt:lpstr>
      <vt:lpstr>K-Means是个不断迭代的过程</vt:lpstr>
      <vt:lpstr>MapReduce并行化聚类算法设计思路</vt:lpstr>
      <vt:lpstr>需要全局共享的数据</vt:lpstr>
      <vt:lpstr>Map阶段的处理</vt:lpstr>
      <vt:lpstr>Map阶段的处理</vt:lpstr>
      <vt:lpstr>Map阶段的处理</vt:lpstr>
      <vt:lpstr>Reduce阶段的处理</vt:lpstr>
      <vt:lpstr>Reduce阶段的处理</vt:lpstr>
      <vt:lpstr>终止迭代</vt:lpstr>
      <vt:lpstr>PowerPoint 演示文稿</vt:lpstr>
      <vt:lpstr>PowerPoint 演示文稿</vt:lpstr>
      <vt:lpstr>PowerPoint 演示文稿</vt:lpstr>
      <vt:lpstr>MapReduce并行化算法设计思路</vt:lpstr>
      <vt:lpstr>MapReduce并行化算法实现</vt:lpstr>
      <vt:lpstr>MapReduce并行化算法研究与应用</vt:lpstr>
      <vt:lpstr>PowerPoint 演示文稿</vt:lpstr>
      <vt:lpstr>PowerPoint 演示文稿</vt:lpstr>
      <vt:lpstr>PowerPoint 演示文稿</vt:lpstr>
      <vt:lpstr>PowerPoint 演示文稿</vt:lpstr>
      <vt:lpstr>PowerPoint 演示文稿</vt:lpstr>
      <vt:lpstr>纽约时报历史文章处理</vt:lpstr>
      <vt:lpstr>中国移动通信数据挖掘</vt:lpstr>
      <vt:lpstr>中国移动通信数据挖掘</vt:lpstr>
      <vt:lpstr>IBM智力问答竞赛机器人Waston</vt:lpstr>
      <vt:lpstr>IBM智力问答竞赛机器人Waston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1. 并行计算技术简介</dc:title>
  <dc:creator>yihua</dc:creator>
  <cp:lastModifiedBy>武永亮</cp:lastModifiedBy>
  <cp:revision>16</cp:revision>
  <dcterms:created xsi:type="dcterms:W3CDTF">2016-06-01T10:25:34Z</dcterms:created>
  <dcterms:modified xsi:type="dcterms:W3CDTF">2017-02-16T02:31:58Z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2013-09-23T00:00:00Z</vt:filetime>
  </property>
  <property fmtid="{D5CDD505-2E9C-101B-9397-08002B2CF9AE}" pid="3" name="LastSaved">
    <vt:filetime>2016-06-01T00:00:00Z</vt:filetime>
  </property>
</Properties>
</file>